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13.xml" ContentType="application/vnd.openxmlformats-officedocument.drawingml.chart+xml"/>
  <Override PartName="/ppt/notesSlides/notesSlide52.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xml" ContentType="application/vnd.openxmlformats-officedocument.drawingml.chartshapes+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6" r:id="rId2"/>
    <p:sldId id="257" r:id="rId3"/>
    <p:sldId id="258" r:id="rId4"/>
    <p:sldId id="433" r:id="rId5"/>
    <p:sldId id="259" r:id="rId6"/>
    <p:sldId id="260" r:id="rId7"/>
    <p:sldId id="261" r:id="rId8"/>
    <p:sldId id="389" r:id="rId9"/>
    <p:sldId id="262" r:id="rId10"/>
    <p:sldId id="264" r:id="rId11"/>
    <p:sldId id="458" r:id="rId12"/>
    <p:sldId id="404" r:id="rId13"/>
    <p:sldId id="468" r:id="rId14"/>
    <p:sldId id="466" r:id="rId15"/>
    <p:sldId id="425" r:id="rId16"/>
    <p:sldId id="467" r:id="rId17"/>
    <p:sldId id="465" r:id="rId18"/>
    <p:sldId id="464" r:id="rId19"/>
    <p:sldId id="456" r:id="rId20"/>
    <p:sldId id="463" r:id="rId21"/>
    <p:sldId id="326" r:id="rId22"/>
    <p:sldId id="451" r:id="rId23"/>
    <p:sldId id="328" r:id="rId24"/>
    <p:sldId id="329" r:id="rId25"/>
    <p:sldId id="460" r:id="rId26"/>
    <p:sldId id="459" r:id="rId27"/>
    <p:sldId id="331" r:id="rId28"/>
    <p:sldId id="461" r:id="rId29"/>
    <p:sldId id="333" r:id="rId30"/>
    <p:sldId id="335" r:id="rId31"/>
    <p:sldId id="334" r:id="rId32"/>
    <p:sldId id="364" r:id="rId33"/>
    <p:sldId id="375" r:id="rId34"/>
    <p:sldId id="336" r:id="rId35"/>
    <p:sldId id="376" r:id="rId36"/>
    <p:sldId id="462" r:id="rId37"/>
    <p:sldId id="339" r:id="rId38"/>
    <p:sldId id="354" r:id="rId39"/>
    <p:sldId id="340" r:id="rId40"/>
    <p:sldId id="377" r:id="rId41"/>
    <p:sldId id="368" r:id="rId42"/>
    <p:sldId id="398" r:id="rId43"/>
    <p:sldId id="356" r:id="rId44"/>
    <p:sldId id="357" r:id="rId45"/>
    <p:sldId id="395" r:id="rId46"/>
    <p:sldId id="378" r:id="rId47"/>
    <p:sldId id="363" r:id="rId48"/>
    <p:sldId id="440" r:id="rId49"/>
    <p:sldId id="441" r:id="rId50"/>
    <p:sldId id="449" r:id="rId51"/>
    <p:sldId id="418" r:id="rId52"/>
    <p:sldId id="411" r:id="rId53"/>
    <p:sldId id="416" r:id="rId54"/>
    <p:sldId id="370" r:id="rId55"/>
    <p:sldId id="387" r:id="rId56"/>
    <p:sldId id="438" r:id="rId57"/>
    <p:sldId id="419" r:id="rId58"/>
    <p:sldId id="367" r:id="rId59"/>
    <p:sldId id="371" r:id="rId60"/>
    <p:sldId id="360" r:id="rId61"/>
    <p:sldId id="373" r:id="rId62"/>
    <p:sldId id="361" r:id="rId63"/>
    <p:sldId id="362" r:id="rId64"/>
    <p:sldId id="455" r:id="rId65"/>
    <p:sldId id="346" r:id="rId66"/>
    <p:sldId id="369" r:id="rId67"/>
    <p:sldId id="428" r:id="rId68"/>
    <p:sldId id="454" r:id="rId69"/>
    <p:sldId id="429" r:id="rId70"/>
    <p:sldId id="431" r:id="rId7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2" userDrawn="1">
          <p15:clr>
            <a:srgbClr val="A4A3A4"/>
          </p15:clr>
        </p15:guide>
        <p15:guide id="2" pos="144"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362872"/>
    <a:srgbClr val="FFFF99"/>
    <a:srgbClr val="F7C23F"/>
    <a:srgbClr val="CBCBCB"/>
    <a:srgbClr val="CCCCCC"/>
    <a:srgbClr val="00B050"/>
    <a:srgbClr val="FFFFFF"/>
    <a:srgbClr val="8585E0"/>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8" autoAdjust="0"/>
    <p:restoredTop sz="95664" autoAdjust="0"/>
  </p:normalViewPr>
  <p:slideViewPr>
    <p:cSldViewPr>
      <p:cViewPr varScale="1">
        <p:scale>
          <a:sx n="112" d="100"/>
          <a:sy n="112" d="100"/>
        </p:scale>
        <p:origin x="1206" y="108"/>
      </p:cViewPr>
      <p:guideLst>
        <p:guide orient="horz" pos="192"/>
        <p:guide pos="144"/>
      </p:guideLst>
    </p:cSldViewPr>
  </p:slideViewPr>
  <p:outlineViewPr>
    <p:cViewPr>
      <p:scale>
        <a:sx n="33" d="100"/>
        <a:sy n="33" d="100"/>
      </p:scale>
      <p:origin x="0" y="21384"/>
    </p:cViewPr>
  </p:outlineViewPr>
  <p:notesTextViewPr>
    <p:cViewPr>
      <p:scale>
        <a:sx n="100" d="100"/>
        <a:sy n="100" d="100"/>
      </p:scale>
      <p:origin x="0" y="0"/>
    </p:cViewPr>
  </p:notesTextViewPr>
  <p:sorterViewPr>
    <p:cViewPr>
      <p:scale>
        <a:sx n="66" d="100"/>
        <a:sy n="66" d="100"/>
      </p:scale>
      <p:origin x="0" y="3354"/>
    </p:cViewPr>
  </p:sorterViewPr>
  <p:notesViewPr>
    <p:cSldViewPr>
      <p:cViewPr varScale="1">
        <p:scale>
          <a:sx n="84" d="100"/>
          <a:sy n="84" d="100"/>
        </p:scale>
        <p:origin x="-3162" y="-90"/>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a:t>
            </a:r>
            <a:r>
              <a:rPr lang="en-US" baseline="0" dirty="0" smtClean="0"/>
              <a:t> of Grant Recipients in Each Income Range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11855486594913"/>
          <c:y val="0.12587580744023766"/>
          <c:w val="0.86827796859711093"/>
          <c:h val="0.64574873874298644"/>
        </c:manualLayout>
      </c:layout>
      <c:barChart>
        <c:barDir val="col"/>
        <c:grouping val="clustered"/>
        <c:varyColors val="0"/>
        <c:ser>
          <c:idx val="0"/>
          <c:order val="0"/>
          <c:tx>
            <c:strRef>
              <c:f>Sheet1!$B$1</c:f>
              <c:strCache>
                <c:ptCount val="1"/>
                <c:pt idx="0">
                  <c:v>&lt;$20,000</c:v>
                </c:pt>
              </c:strCache>
            </c:strRef>
          </c:tx>
          <c:spPr>
            <a:solidFill>
              <a:srgbClr val="FF0000"/>
            </a:solidFill>
            <a:ln>
              <a:solidFill>
                <a:srgbClr val="FF0000"/>
              </a:solid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0%</c:formatCode>
                <c:ptCount val="9"/>
                <c:pt idx="0">
                  <c:v>0.06</c:v>
                </c:pt>
                <c:pt idx="1">
                  <c:v>0.05</c:v>
                </c:pt>
                <c:pt idx="2">
                  <c:v>0.03</c:v>
                </c:pt>
                <c:pt idx="3">
                  <c:v>0.01</c:v>
                </c:pt>
                <c:pt idx="4">
                  <c:v>0.01</c:v>
                </c:pt>
                <c:pt idx="5">
                  <c:v>0.01</c:v>
                </c:pt>
                <c:pt idx="6">
                  <c:v>0.01</c:v>
                </c:pt>
                <c:pt idx="7">
                  <c:v>0.01</c:v>
                </c:pt>
                <c:pt idx="8">
                  <c:v>0</c:v>
                </c:pt>
              </c:numCache>
            </c:numRef>
          </c:val>
        </c:ser>
        <c:ser>
          <c:idx val="1"/>
          <c:order val="1"/>
          <c:tx>
            <c:strRef>
              <c:f>Sheet1!$C$1</c:f>
              <c:strCache>
                <c:ptCount val="1"/>
                <c:pt idx="0">
                  <c:v>$20,000 - $29,999 </c:v>
                </c:pt>
              </c:strCache>
            </c:strRef>
          </c:tx>
          <c:spPr>
            <a:solidFill>
              <a:srgbClr val="FFC000"/>
            </a:solidFill>
            <a:ln>
              <a:solidFill>
                <a:srgbClr val="FFC000"/>
              </a:solid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Sheet1!$C$2:$C$10</c:f>
              <c:numCache>
                <c:formatCode>0%</c:formatCode>
                <c:ptCount val="9"/>
                <c:pt idx="0">
                  <c:v>0.28000000000000003</c:v>
                </c:pt>
                <c:pt idx="1">
                  <c:v>0.22</c:v>
                </c:pt>
                <c:pt idx="2">
                  <c:v>0.18</c:v>
                </c:pt>
                <c:pt idx="3">
                  <c:v>0.12</c:v>
                </c:pt>
                <c:pt idx="4">
                  <c:v>0.09</c:v>
                </c:pt>
                <c:pt idx="5">
                  <c:v>0.12</c:v>
                </c:pt>
                <c:pt idx="6">
                  <c:v>0.12</c:v>
                </c:pt>
                <c:pt idx="7">
                  <c:v>0.13</c:v>
                </c:pt>
                <c:pt idx="8">
                  <c:v>0.13</c:v>
                </c:pt>
              </c:numCache>
            </c:numRef>
          </c:val>
        </c:ser>
        <c:ser>
          <c:idx val="2"/>
          <c:order val="2"/>
          <c:tx>
            <c:strRef>
              <c:f>Sheet1!$D$1</c:f>
              <c:strCache>
                <c:ptCount val="1"/>
                <c:pt idx="0">
                  <c:v>$30,000 - $39,999 </c:v>
                </c:pt>
              </c:strCache>
            </c:strRef>
          </c:tx>
          <c:spPr>
            <a:solidFill>
              <a:srgbClr val="92D050"/>
            </a:solidFill>
            <a:ln>
              <a:solidFill>
                <a:srgbClr val="00B050"/>
              </a:solid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Sheet1!$D$2:$D$10</c:f>
              <c:numCache>
                <c:formatCode>0%</c:formatCode>
                <c:ptCount val="9"/>
                <c:pt idx="0">
                  <c:v>0.28999999999999998</c:v>
                </c:pt>
                <c:pt idx="1">
                  <c:v>0.28999999999999998</c:v>
                </c:pt>
                <c:pt idx="2">
                  <c:v>0.26</c:v>
                </c:pt>
                <c:pt idx="3">
                  <c:v>0.23</c:v>
                </c:pt>
                <c:pt idx="4">
                  <c:v>0.21</c:v>
                </c:pt>
                <c:pt idx="5">
                  <c:v>0.24</c:v>
                </c:pt>
                <c:pt idx="6">
                  <c:v>0.25</c:v>
                </c:pt>
                <c:pt idx="7">
                  <c:v>0.26</c:v>
                </c:pt>
                <c:pt idx="8">
                  <c:v>0.23</c:v>
                </c:pt>
              </c:numCache>
            </c:numRef>
          </c:val>
        </c:ser>
        <c:ser>
          <c:idx val="3"/>
          <c:order val="3"/>
          <c:tx>
            <c:strRef>
              <c:f>Sheet1!$E$1</c:f>
              <c:strCache>
                <c:ptCount val="1"/>
                <c:pt idx="0">
                  <c:v>$40,000 - $49,999 </c:v>
                </c:pt>
              </c:strCache>
            </c:strRef>
          </c:tx>
          <c:spPr>
            <a:solidFill>
              <a:srgbClr val="00B0F0"/>
            </a:solidFill>
            <a:ln>
              <a:solidFill>
                <a:srgbClr val="0070C0"/>
              </a:solid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Sheet1!$E$2:$E$10</c:f>
              <c:numCache>
                <c:formatCode>0%</c:formatCode>
                <c:ptCount val="9"/>
                <c:pt idx="0">
                  <c:v>0.19</c:v>
                </c:pt>
                <c:pt idx="1">
                  <c:v>0.2</c:v>
                </c:pt>
                <c:pt idx="2">
                  <c:v>0.21</c:v>
                </c:pt>
                <c:pt idx="3">
                  <c:v>0.23</c:v>
                </c:pt>
                <c:pt idx="4">
                  <c:v>0.21</c:v>
                </c:pt>
                <c:pt idx="5">
                  <c:v>0.21</c:v>
                </c:pt>
                <c:pt idx="6">
                  <c:v>0.23</c:v>
                </c:pt>
                <c:pt idx="7">
                  <c:v>0.22</c:v>
                </c:pt>
                <c:pt idx="8">
                  <c:v>0.23</c:v>
                </c:pt>
              </c:numCache>
            </c:numRef>
          </c:val>
        </c:ser>
        <c:ser>
          <c:idx val="4"/>
          <c:order val="4"/>
          <c:tx>
            <c:strRef>
              <c:f>Sheet1!$F$1</c:f>
              <c:strCache>
                <c:ptCount val="1"/>
                <c:pt idx="0">
                  <c:v>$50,000 + </c:v>
                </c:pt>
              </c:strCache>
            </c:strRef>
          </c:tx>
          <c:spPr>
            <a:solidFill>
              <a:srgbClr val="002060"/>
            </a:solidFill>
            <a:ln>
              <a:solidFill>
                <a:srgbClr val="002060"/>
              </a:solid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Sheet1!$F$2:$F$10</c:f>
              <c:numCache>
                <c:formatCode>0%</c:formatCode>
                <c:ptCount val="9"/>
                <c:pt idx="0">
                  <c:v>0.19</c:v>
                </c:pt>
                <c:pt idx="1">
                  <c:v>0.24</c:v>
                </c:pt>
                <c:pt idx="2">
                  <c:v>0.32</c:v>
                </c:pt>
                <c:pt idx="3">
                  <c:v>0.41</c:v>
                </c:pt>
                <c:pt idx="4">
                  <c:v>0.48</c:v>
                </c:pt>
                <c:pt idx="5">
                  <c:v>0.42</c:v>
                </c:pt>
                <c:pt idx="6">
                  <c:v>0.4</c:v>
                </c:pt>
                <c:pt idx="7">
                  <c:v>0.4</c:v>
                </c:pt>
                <c:pt idx="8">
                  <c:v>0.42</c:v>
                </c:pt>
              </c:numCache>
            </c:numRef>
          </c:val>
        </c:ser>
        <c:dLbls>
          <c:showLegendKey val="0"/>
          <c:showVal val="0"/>
          <c:showCatName val="0"/>
          <c:showSerName val="0"/>
          <c:showPercent val="0"/>
          <c:showBubbleSize val="0"/>
        </c:dLbls>
        <c:gapWidth val="150"/>
        <c:axId val="365710744"/>
        <c:axId val="365709960"/>
      </c:barChart>
      <c:catAx>
        <c:axId val="3657107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p>
              <a:p>
                <a:pPr>
                  <a:defRPr/>
                </a:pP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09960"/>
        <c:crosses val="autoZero"/>
        <c:auto val="1"/>
        <c:lblAlgn val="ctr"/>
        <c:lblOffset val="100"/>
        <c:noMultiLvlLbl val="0"/>
      </c:catAx>
      <c:valAx>
        <c:axId val="365709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Grant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10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a:t>
            </a:r>
            <a:r>
              <a:rPr lang="en-US" baseline="0" dirty="0" smtClean="0"/>
              <a:t> of Grantees Receiving Maximum Grant</a:t>
            </a:r>
            <a:endParaRPr lang="en-US" dirty="0"/>
          </a:p>
        </c:rich>
      </c:tx>
      <c:layout>
        <c:manualLayout>
          <c:xMode val="edge"/>
          <c:yMode val="edge"/>
          <c:x val="0.206385909060329"/>
          <c:y val="1.965601748302153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40959492648398"/>
          <c:y val="0.11524749778234133"/>
          <c:w val="0.78710924260945392"/>
          <c:h val="0.76148163477925568"/>
        </c:manualLayout>
      </c:layout>
      <c:lineChart>
        <c:grouping val="standard"/>
        <c:varyColors val="0"/>
        <c:ser>
          <c:idx val="0"/>
          <c:order val="0"/>
          <c:tx>
            <c:strRef>
              <c:f>Sheet1!$B$1</c:f>
              <c:strCache>
                <c:ptCount val="1"/>
                <c:pt idx="0">
                  <c:v>ElectricOnly </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0.89</c:v>
                </c:pt>
                <c:pt idx="1">
                  <c:v>0.67</c:v>
                </c:pt>
                <c:pt idx="2">
                  <c:v>0.75</c:v>
                </c:pt>
                <c:pt idx="3">
                  <c:v>0.78</c:v>
                </c:pt>
                <c:pt idx="4">
                  <c:v>0.8</c:v>
                </c:pt>
                <c:pt idx="5">
                  <c:v>0.82</c:v>
                </c:pt>
                <c:pt idx="6">
                  <c:v>0.82</c:v>
                </c:pt>
                <c:pt idx="7">
                  <c:v>0.84</c:v>
                </c:pt>
                <c:pt idx="8">
                  <c:v>0.84</c:v>
                </c:pt>
                <c:pt idx="9">
                  <c:v>0.63</c:v>
                </c:pt>
              </c:numCache>
            </c:numRef>
          </c:val>
          <c:smooth val="0"/>
        </c:ser>
        <c:ser>
          <c:idx val="1"/>
          <c:order val="1"/>
          <c:tx>
            <c:strRef>
              <c:f>Sheet1!$C$1</c:f>
              <c:strCache>
                <c:ptCount val="1"/>
                <c:pt idx="0">
                  <c:v>GasOnly </c:v>
                </c:pt>
              </c:strCache>
            </c:strRef>
          </c:tx>
          <c:spPr>
            <a:ln w="28575" cap="rnd">
              <a:solidFill>
                <a:srgbClr val="FFC000"/>
              </a:solidFill>
              <a:round/>
            </a:ln>
            <a:effectLst/>
          </c:spPr>
          <c:marker>
            <c:symbol val="circle"/>
            <c:size val="5"/>
            <c:spPr>
              <a:solidFill>
                <a:srgbClr val="F7C23F"/>
              </a:solidFill>
              <a:ln w="9525">
                <a:solidFill>
                  <a:srgbClr val="FFC000"/>
                </a:solidFill>
              </a:ln>
              <a:effectLst/>
            </c:spPr>
          </c:marker>
          <c:dPt>
            <c:idx val="9"/>
            <c:marker>
              <c:symbol val="circle"/>
              <c:size val="5"/>
              <c:spPr>
                <a:solidFill>
                  <a:srgbClr val="F7C23F"/>
                </a:solidFill>
                <a:ln w="6350">
                  <a:solidFill>
                    <a:srgbClr val="FFC000"/>
                  </a:solidFill>
                </a:ln>
                <a:effectLst/>
              </c:spPr>
            </c:marker>
            <c:bubble3D val="0"/>
          </c:dPt>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0.89</c:v>
                </c:pt>
                <c:pt idx="1">
                  <c:v>0.4</c:v>
                </c:pt>
                <c:pt idx="2">
                  <c:v>0.5</c:v>
                </c:pt>
                <c:pt idx="3">
                  <c:v>0.47</c:v>
                </c:pt>
                <c:pt idx="4">
                  <c:v>0.56000000000000005</c:v>
                </c:pt>
                <c:pt idx="5">
                  <c:v>0.48</c:v>
                </c:pt>
                <c:pt idx="6">
                  <c:v>0.47</c:v>
                </c:pt>
                <c:pt idx="7">
                  <c:v>0.34</c:v>
                </c:pt>
                <c:pt idx="8">
                  <c:v>0.47</c:v>
                </c:pt>
                <c:pt idx="9">
                  <c:v>0.52</c:v>
                </c:pt>
              </c:numCache>
            </c:numRef>
          </c:val>
          <c:smooth val="0"/>
        </c:ser>
        <c:ser>
          <c:idx val="2"/>
          <c:order val="2"/>
          <c:tx>
            <c:strRef>
              <c:f>Sheet1!$D$1</c:f>
              <c:strCache>
                <c:ptCount val="1"/>
                <c:pt idx="0">
                  <c:v>Electric&amp; Gas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0.76</c:v>
                </c:pt>
                <c:pt idx="1">
                  <c:v>0.4</c:v>
                </c:pt>
                <c:pt idx="2">
                  <c:v>0.43</c:v>
                </c:pt>
                <c:pt idx="3">
                  <c:v>0.53</c:v>
                </c:pt>
                <c:pt idx="4">
                  <c:v>0.62</c:v>
                </c:pt>
                <c:pt idx="5">
                  <c:v>0.62</c:v>
                </c:pt>
                <c:pt idx="6">
                  <c:v>0.53</c:v>
                </c:pt>
                <c:pt idx="7">
                  <c:v>0.45</c:v>
                </c:pt>
                <c:pt idx="8">
                  <c:v>0.49</c:v>
                </c:pt>
                <c:pt idx="9">
                  <c:v>0.44</c:v>
                </c:pt>
              </c:numCache>
            </c:numRef>
          </c:val>
          <c:smooth val="0"/>
        </c:ser>
        <c:ser>
          <c:idx val="3"/>
          <c:order val="3"/>
          <c:tx>
            <c:strRef>
              <c:f>Sheet1!$E$1</c:f>
              <c:strCache>
                <c:ptCount val="1"/>
                <c:pt idx="0">
                  <c:v>ElectricHeat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0%</c:formatCode>
                <c:ptCount val="10"/>
                <c:pt idx="0">
                  <c:v>0.67</c:v>
                </c:pt>
                <c:pt idx="1">
                  <c:v>0.48</c:v>
                </c:pt>
                <c:pt idx="2">
                  <c:v>0.57999999999999996</c:v>
                </c:pt>
                <c:pt idx="3">
                  <c:v>0.62</c:v>
                </c:pt>
                <c:pt idx="4">
                  <c:v>0.65</c:v>
                </c:pt>
                <c:pt idx="5">
                  <c:v>0.71</c:v>
                </c:pt>
                <c:pt idx="6">
                  <c:v>0.71</c:v>
                </c:pt>
                <c:pt idx="7">
                  <c:v>0.71</c:v>
                </c:pt>
                <c:pt idx="8">
                  <c:v>0.75</c:v>
                </c:pt>
                <c:pt idx="9">
                  <c:v>0.73</c:v>
                </c:pt>
              </c:numCache>
            </c:numRef>
          </c:val>
          <c:smooth val="0"/>
        </c:ser>
        <c:ser>
          <c:idx val="4"/>
          <c:order val="4"/>
          <c:tx>
            <c:strRef>
              <c:f>Sheet1!$F$1</c:f>
              <c:strCache>
                <c:ptCount val="1"/>
                <c:pt idx="0">
                  <c:v>Electric Only</c:v>
                </c:pt>
              </c:strCache>
            </c:strRef>
          </c:tx>
          <c:spPr>
            <a:ln w="28575" cap="rnd">
              <a:solidFill>
                <a:schemeClr val="accent5"/>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Sheet1!$F$2:$F$11</c:f>
              <c:numCache>
                <c:formatCode>General</c:formatCode>
                <c:ptCount val="10"/>
                <c:pt idx="9" formatCode="0%">
                  <c:v>0.63</c:v>
                </c:pt>
              </c:numCache>
            </c:numRef>
          </c:val>
          <c:smooth val="0"/>
        </c:ser>
        <c:ser>
          <c:idx val="5"/>
          <c:order val="5"/>
          <c:tx>
            <c:strRef>
              <c:f>Sheet1!$G$1</c:f>
              <c:strCache>
                <c:ptCount val="1"/>
                <c:pt idx="0">
                  <c:v>Gas Only</c:v>
                </c:pt>
              </c:strCache>
            </c:strRef>
          </c:tx>
          <c:spPr>
            <a:ln w="28575" cap="rnd">
              <a:solidFill>
                <a:schemeClr val="accent6"/>
              </a:solidFill>
              <a:round/>
            </a:ln>
            <a:effectLst/>
          </c:spPr>
          <c:marker>
            <c:symbol val="circle"/>
            <c:size val="5"/>
            <c:spPr>
              <a:solidFill>
                <a:srgbClr val="F7C23F"/>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Sheet1!$G$2:$G$11</c:f>
              <c:numCache>
                <c:formatCode>General</c:formatCode>
                <c:ptCount val="10"/>
                <c:pt idx="9" formatCode="0%">
                  <c:v>0.52</c:v>
                </c:pt>
              </c:numCache>
            </c:numRef>
          </c:val>
          <c:smooth val="0"/>
        </c:ser>
        <c:ser>
          <c:idx val="6"/>
          <c:order val="6"/>
          <c:tx>
            <c:strRef>
              <c:f>Sheet1!$H$1</c:f>
              <c:strCache>
                <c:ptCount val="1"/>
                <c:pt idx="0">
                  <c:v>Electric &amp; Gas</c:v>
                </c:pt>
              </c:strCache>
            </c:strRef>
          </c:tx>
          <c:spPr>
            <a:ln w="28575" cap="rnd">
              <a:solidFill>
                <a:schemeClr val="accent1">
                  <a:lumMod val="60000"/>
                </a:schemeClr>
              </a:solidFill>
              <a:round/>
            </a:ln>
            <a:effectLst/>
          </c:spPr>
          <c:marker>
            <c:symbol val="circle"/>
            <c:size val="5"/>
            <c:spPr>
              <a:solidFill>
                <a:srgbClr val="92D050"/>
              </a:solidFill>
              <a:ln w="9525">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Sheet1!$H$2:$H$11</c:f>
              <c:numCache>
                <c:formatCode>General</c:formatCode>
                <c:ptCount val="10"/>
                <c:pt idx="9" formatCode="0%">
                  <c:v>0.44</c:v>
                </c:pt>
              </c:numCache>
            </c:numRef>
          </c:val>
          <c:smooth val="0"/>
        </c:ser>
        <c:ser>
          <c:idx val="7"/>
          <c:order val="7"/>
          <c:tx>
            <c:strRef>
              <c:f>Sheet1!$I$1</c:f>
              <c:strCache>
                <c:ptCount val="1"/>
                <c:pt idx="0">
                  <c:v>Electric Heat</c:v>
                </c:pt>
              </c:strCache>
            </c:strRef>
          </c:tx>
          <c:spPr>
            <a:ln w="28575" cap="rnd">
              <a:solidFill>
                <a:schemeClr val="accent2">
                  <a:lumMod val="60000"/>
                </a:schemeClr>
              </a:solidFill>
              <a:round/>
            </a:ln>
            <a:effectLst/>
          </c:spPr>
          <c:marker>
            <c:symbol val="circle"/>
            <c:size val="5"/>
            <c:spPr>
              <a:solidFill>
                <a:srgbClr val="0070C0"/>
              </a:solidFill>
              <a:ln w="9525">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Sheet1!$I$2:$I$11</c:f>
              <c:numCache>
                <c:formatCode>General</c:formatCode>
                <c:ptCount val="10"/>
                <c:pt idx="9" formatCode="0%">
                  <c:v>0.73</c:v>
                </c:pt>
              </c:numCache>
            </c:numRef>
          </c:val>
          <c:smooth val="0"/>
        </c:ser>
        <c:dLbls>
          <c:showLegendKey val="0"/>
          <c:showVal val="0"/>
          <c:showCatName val="0"/>
          <c:showSerName val="0"/>
          <c:showPercent val="0"/>
          <c:showBubbleSize val="0"/>
        </c:dLbls>
        <c:marker val="1"/>
        <c:smooth val="0"/>
        <c:axId val="365392968"/>
        <c:axId val="365392184"/>
      </c:lineChart>
      <c:catAx>
        <c:axId val="36539296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392184"/>
        <c:crosses val="autoZero"/>
        <c:auto val="1"/>
        <c:lblAlgn val="ctr"/>
        <c:lblOffset val="100"/>
        <c:noMultiLvlLbl val="0"/>
      </c:catAx>
      <c:valAx>
        <c:axId val="365392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Receiving Max Grant</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392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Mean</a:t>
            </a:r>
            <a:r>
              <a:rPr lang="en-US" baseline="0" dirty="0" smtClean="0"/>
              <a:t> Grant Amount by Utility</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285437179317789E-2"/>
          <c:y val="0.11145949015121784"/>
          <c:w val="0.83757289319666572"/>
          <c:h val="0.78011038651981868"/>
        </c:manualLayout>
      </c:layout>
      <c:lineChart>
        <c:grouping val="standard"/>
        <c:varyColors val="0"/>
        <c:ser>
          <c:idx val="0"/>
          <c:order val="0"/>
          <c:tx>
            <c:strRef>
              <c:f>Sheet1!$B$1</c:f>
              <c:strCache>
                <c:ptCount val="1"/>
                <c:pt idx="0">
                  <c:v> ACE </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General</c:formatCode>
                <c:ptCount val="10"/>
                <c:pt idx="0">
                  <c:v>286</c:v>
                </c:pt>
                <c:pt idx="1">
                  <c:v>331</c:v>
                </c:pt>
                <c:pt idx="2">
                  <c:v>329</c:v>
                </c:pt>
                <c:pt idx="3">
                  <c:v>350</c:v>
                </c:pt>
                <c:pt idx="4">
                  <c:v>359</c:v>
                </c:pt>
                <c:pt idx="5">
                  <c:v>367</c:v>
                </c:pt>
                <c:pt idx="6">
                  <c:v>380</c:v>
                </c:pt>
                <c:pt idx="7">
                  <c:v>355</c:v>
                </c:pt>
                <c:pt idx="8">
                  <c:v>412</c:v>
                </c:pt>
                <c:pt idx="9">
                  <c:v>513</c:v>
                </c:pt>
              </c:numCache>
            </c:numRef>
          </c:val>
          <c:smooth val="0"/>
        </c:ser>
        <c:ser>
          <c:idx val="1"/>
          <c:order val="1"/>
          <c:tx>
            <c:strRef>
              <c:f>Sheet1!$C$1</c:f>
              <c:strCache>
                <c:ptCount val="1"/>
                <c:pt idx="0">
                  <c:v> ETG</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General</c:formatCode>
                <c:ptCount val="10"/>
                <c:pt idx="0">
                  <c:v>237</c:v>
                </c:pt>
                <c:pt idx="1">
                  <c:v>504</c:v>
                </c:pt>
                <c:pt idx="2">
                  <c:v>572</c:v>
                </c:pt>
                <c:pt idx="3">
                  <c:v>579</c:v>
                </c:pt>
                <c:pt idx="4">
                  <c:v>589</c:v>
                </c:pt>
                <c:pt idx="5">
                  <c:v>541</c:v>
                </c:pt>
                <c:pt idx="6">
                  <c:v>536</c:v>
                </c:pt>
                <c:pt idx="7">
                  <c:v>528</c:v>
                </c:pt>
                <c:pt idx="8">
                  <c:v>556</c:v>
                </c:pt>
                <c:pt idx="9">
                  <c:v>579</c:v>
                </c:pt>
              </c:numCache>
            </c:numRef>
          </c:val>
          <c:smooth val="0"/>
        </c:ser>
        <c:ser>
          <c:idx val="2"/>
          <c:order val="2"/>
          <c:tx>
            <c:strRef>
              <c:f>Sheet1!$D$1</c:f>
              <c:strCache>
                <c:ptCount val="1"/>
                <c:pt idx="0">
                  <c:v> JCP&amp;L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General</c:formatCode>
                <c:ptCount val="10"/>
                <c:pt idx="0">
                  <c:v>278</c:v>
                </c:pt>
                <c:pt idx="1">
                  <c:v>303</c:v>
                </c:pt>
                <c:pt idx="2">
                  <c:v>333</c:v>
                </c:pt>
                <c:pt idx="3">
                  <c:v>329</c:v>
                </c:pt>
                <c:pt idx="4">
                  <c:v>332</c:v>
                </c:pt>
                <c:pt idx="5">
                  <c:v>339</c:v>
                </c:pt>
                <c:pt idx="6">
                  <c:v>362</c:v>
                </c:pt>
                <c:pt idx="7">
                  <c:v>353</c:v>
                </c:pt>
                <c:pt idx="8">
                  <c:v>345</c:v>
                </c:pt>
                <c:pt idx="9">
                  <c:v>471</c:v>
                </c:pt>
              </c:numCache>
            </c:numRef>
          </c:val>
          <c:smooth val="0"/>
        </c:ser>
        <c:ser>
          <c:idx val="3"/>
          <c:order val="3"/>
          <c:tx>
            <c:strRef>
              <c:f>Sheet1!$E$1</c:f>
              <c:strCache>
                <c:ptCount val="1"/>
                <c:pt idx="0">
                  <c:v> NJNG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General</c:formatCode>
                <c:ptCount val="10"/>
                <c:pt idx="0">
                  <c:v>246</c:v>
                </c:pt>
                <c:pt idx="1">
                  <c:v>557</c:v>
                </c:pt>
                <c:pt idx="2">
                  <c:v>563</c:v>
                </c:pt>
                <c:pt idx="3">
                  <c:v>547</c:v>
                </c:pt>
                <c:pt idx="4">
                  <c:v>583</c:v>
                </c:pt>
                <c:pt idx="5">
                  <c:v>551</c:v>
                </c:pt>
                <c:pt idx="6">
                  <c:v>571</c:v>
                </c:pt>
                <c:pt idx="7">
                  <c:v>470</c:v>
                </c:pt>
                <c:pt idx="8">
                  <c:v>566</c:v>
                </c:pt>
                <c:pt idx="9">
                  <c:v>594</c:v>
                </c:pt>
              </c:numCache>
            </c:numRef>
          </c:val>
          <c:smooth val="0"/>
        </c:ser>
        <c:ser>
          <c:idx val="4"/>
          <c:order val="4"/>
          <c:tx>
            <c:strRef>
              <c:f>Sheet1!$F$1</c:f>
              <c:strCache>
                <c:ptCount val="1"/>
                <c:pt idx="0">
                  <c:v> PSE&amp;G </c:v>
                </c:pt>
              </c:strCache>
            </c:strRef>
          </c:tx>
          <c:spPr>
            <a:ln w="28575" cap="rnd">
              <a:solidFill>
                <a:schemeClr val="accent4"/>
              </a:solidFill>
              <a:round/>
            </a:ln>
            <a:effectLst/>
          </c:spPr>
          <c:marker>
            <c:symbol val="circle"/>
            <c:size val="5"/>
            <c:spPr>
              <a:solidFill>
                <a:schemeClr val="tx1"/>
              </a:solidFill>
              <a:ln w="9525">
                <a:solidFill>
                  <a:schemeClr val="tx1"/>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Sheet1!$F$2:$F$11</c:f>
              <c:numCache>
                <c:formatCode>General</c:formatCode>
                <c:ptCount val="10"/>
                <c:pt idx="0">
                  <c:v>420</c:v>
                </c:pt>
                <c:pt idx="1">
                  <c:v>669</c:v>
                </c:pt>
                <c:pt idx="2">
                  <c:v>698</c:v>
                </c:pt>
                <c:pt idx="3">
                  <c:v>710</c:v>
                </c:pt>
                <c:pt idx="4">
                  <c:v>704</c:v>
                </c:pt>
                <c:pt idx="5">
                  <c:v>740</c:v>
                </c:pt>
                <c:pt idx="6">
                  <c:v>659</c:v>
                </c:pt>
                <c:pt idx="7">
                  <c:v>700</c:v>
                </c:pt>
                <c:pt idx="8">
                  <c:v>739</c:v>
                </c:pt>
                <c:pt idx="9">
                  <c:v>854</c:v>
                </c:pt>
              </c:numCache>
            </c:numRef>
          </c:val>
          <c:smooth val="0"/>
        </c:ser>
        <c:ser>
          <c:idx val="5"/>
          <c:order val="5"/>
          <c:tx>
            <c:strRef>
              <c:f>Sheet1!$G$1</c:f>
              <c:strCache>
                <c:ptCount val="1"/>
                <c:pt idx="0">
                  <c:v> RECO</c:v>
                </c:pt>
              </c:strCache>
            </c:strRef>
          </c:tx>
          <c:spPr>
            <a:ln w="28575" cap="rnd">
              <a:solidFill>
                <a:srgbClr val="C00000"/>
              </a:solidFill>
              <a:prstDash val="sysDot"/>
              <a:round/>
            </a:ln>
            <a:effectLst/>
          </c:spPr>
          <c:marker>
            <c:symbol val="circle"/>
            <c:size val="5"/>
            <c:spPr>
              <a:solidFill>
                <a:srgbClr val="C00000"/>
              </a:solidFill>
              <a:ln w="9525">
                <a:solidFill>
                  <a:srgbClr val="C0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Sheet1!$G$2:$G$11</c:f>
              <c:numCache>
                <c:formatCode>General</c:formatCode>
                <c:ptCount val="10"/>
                <c:pt idx="0">
                  <c:v>237</c:v>
                </c:pt>
                <c:pt idx="1">
                  <c:v>284</c:v>
                </c:pt>
                <c:pt idx="2">
                  <c:v>319</c:v>
                </c:pt>
                <c:pt idx="3">
                  <c:v>326</c:v>
                </c:pt>
                <c:pt idx="4">
                  <c:v>309</c:v>
                </c:pt>
                <c:pt idx="5">
                  <c:v>303</c:v>
                </c:pt>
                <c:pt idx="6">
                  <c:v>360</c:v>
                </c:pt>
                <c:pt idx="7">
                  <c:v>389</c:v>
                </c:pt>
                <c:pt idx="8">
                  <c:v>300</c:v>
                </c:pt>
              </c:numCache>
            </c:numRef>
          </c:val>
          <c:smooth val="0"/>
        </c:ser>
        <c:ser>
          <c:idx val="6"/>
          <c:order val="6"/>
          <c:tx>
            <c:strRef>
              <c:f>Sheet1!$H$1</c:f>
              <c:strCache>
                <c:ptCount val="1"/>
                <c:pt idx="0">
                  <c:v> SJG </c:v>
                </c:pt>
              </c:strCache>
            </c:strRef>
          </c:tx>
          <c:spPr>
            <a:ln w="28575" cap="rnd">
              <a:solidFill>
                <a:srgbClr val="362872"/>
              </a:solidFill>
              <a:prstDash val="sysDash"/>
              <a:round/>
            </a:ln>
            <a:effectLst/>
          </c:spPr>
          <c:marker>
            <c:symbol val="circle"/>
            <c:size val="5"/>
            <c:spPr>
              <a:solidFill>
                <a:srgbClr val="362872"/>
              </a:solidFill>
              <a:ln w="9525">
                <a:solidFill>
                  <a:srgbClr val="362872"/>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Sheet1!$H$2:$H$11</c:f>
              <c:numCache>
                <c:formatCode>General</c:formatCode>
                <c:ptCount val="10"/>
                <c:pt idx="0">
                  <c:v>236</c:v>
                </c:pt>
                <c:pt idx="1">
                  <c:v>544</c:v>
                </c:pt>
                <c:pt idx="2">
                  <c:v>586</c:v>
                </c:pt>
                <c:pt idx="3">
                  <c:v>565</c:v>
                </c:pt>
                <c:pt idx="4">
                  <c:v>594</c:v>
                </c:pt>
                <c:pt idx="5">
                  <c:v>580</c:v>
                </c:pt>
                <c:pt idx="6">
                  <c:v>555</c:v>
                </c:pt>
                <c:pt idx="7">
                  <c:v>527</c:v>
                </c:pt>
                <c:pt idx="8">
                  <c:v>581</c:v>
                </c:pt>
                <c:pt idx="9">
                  <c:v>609</c:v>
                </c:pt>
              </c:numCache>
            </c:numRef>
          </c:val>
          <c:smooth val="0"/>
        </c:ser>
        <c:ser>
          <c:idx val="7"/>
          <c:order val="7"/>
          <c:tx>
            <c:strRef>
              <c:f>Sheet1!$I$1</c:f>
              <c:strCache>
                <c:ptCount val="1"/>
                <c:pt idx="0">
                  <c:v>ACE</c:v>
                </c:pt>
              </c:strCache>
            </c:strRef>
          </c:tx>
          <c:spPr>
            <a:ln w="28575" cap="rnd">
              <a:solidFill>
                <a:schemeClr val="accent2">
                  <a:lumMod val="60000"/>
                </a:schemeClr>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Sheet1!$I$2:$I$11</c:f>
              <c:numCache>
                <c:formatCode>General</c:formatCode>
                <c:ptCount val="10"/>
                <c:pt idx="9">
                  <c:v>513</c:v>
                </c:pt>
              </c:numCache>
            </c:numRef>
          </c:val>
          <c:smooth val="0"/>
        </c:ser>
        <c:ser>
          <c:idx val="8"/>
          <c:order val="8"/>
          <c:tx>
            <c:strRef>
              <c:f>Sheet1!$J$1</c:f>
              <c:strCache>
                <c:ptCount val="1"/>
                <c:pt idx="0">
                  <c:v>ETG</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dLbls>
            <c:dLbl>
              <c:idx val="9"/>
              <c:layout>
                <c:manualLayout>
                  <c:x val="2.0499680283388947E-2"/>
                  <c:y val="1.5906680805938492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Sheet1!$J$2:$J$11</c:f>
              <c:numCache>
                <c:formatCode>General</c:formatCode>
                <c:ptCount val="10"/>
                <c:pt idx="9">
                  <c:v>579</c:v>
                </c:pt>
              </c:numCache>
            </c:numRef>
          </c:val>
          <c:smooth val="0"/>
        </c:ser>
        <c:ser>
          <c:idx val="9"/>
          <c:order val="9"/>
          <c:tx>
            <c:strRef>
              <c:f>Sheet1!$K$1</c:f>
              <c:strCache>
                <c:ptCount val="1"/>
                <c:pt idx="0">
                  <c:v>JCP&amp;L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Sheet1!$K$2:$K$11</c:f>
              <c:numCache>
                <c:formatCode>General</c:formatCode>
                <c:ptCount val="10"/>
                <c:pt idx="9">
                  <c:v>471</c:v>
                </c:pt>
              </c:numCache>
            </c:numRef>
          </c:val>
          <c:smooth val="0"/>
        </c:ser>
        <c:ser>
          <c:idx val="10"/>
          <c:order val="10"/>
          <c:tx>
            <c:strRef>
              <c:f>Sheet1!$L$1</c:f>
              <c:strCache>
                <c:ptCount val="1"/>
                <c:pt idx="0">
                  <c:v>NJNG </c:v>
                </c:pt>
              </c:strCache>
            </c:strRef>
          </c:tx>
          <c:spPr>
            <a:ln w="28575" cap="rnd">
              <a:solidFill>
                <a:schemeClr val="accent5">
                  <a:lumMod val="60000"/>
                </a:schemeClr>
              </a:solidFill>
              <a:round/>
            </a:ln>
            <a:effectLst/>
          </c:spPr>
          <c:marker>
            <c:symbol val="circle"/>
            <c:size val="5"/>
            <c:spPr>
              <a:solidFill>
                <a:srgbClr val="0070C0"/>
              </a:solidFill>
              <a:ln w="9525">
                <a:solidFill>
                  <a:srgbClr val="0070C0"/>
                </a:solidFill>
              </a:ln>
              <a:effectLst/>
            </c:spPr>
          </c:marker>
          <c:dLbls>
            <c:dLbl>
              <c:idx val="9"/>
              <c:layout>
                <c:manualLayout>
                  <c:x val="1.4642628773849326E-2"/>
                  <c:y val="-1.8557794273594958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Sheet1!$L$2:$L$11</c:f>
              <c:numCache>
                <c:formatCode>General</c:formatCode>
                <c:ptCount val="10"/>
                <c:pt idx="9">
                  <c:v>594</c:v>
                </c:pt>
              </c:numCache>
            </c:numRef>
          </c:val>
          <c:smooth val="0"/>
        </c:ser>
        <c:ser>
          <c:idx val="11"/>
          <c:order val="11"/>
          <c:tx>
            <c:strRef>
              <c:f>Sheet1!$M$1</c:f>
              <c:strCache>
                <c:ptCount val="1"/>
                <c:pt idx="0">
                  <c:v>PSE&amp;G </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dLbls>
            <c:dLbl>
              <c:idx val="9"/>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Sheet1!$M$2:$M$11</c:f>
              <c:numCache>
                <c:formatCode>General</c:formatCode>
                <c:ptCount val="10"/>
                <c:pt idx="9">
                  <c:v>854</c:v>
                </c:pt>
              </c:numCache>
            </c:numRef>
          </c:val>
          <c:smooth val="0"/>
        </c:ser>
        <c:ser>
          <c:idx val="12"/>
          <c:order val="12"/>
          <c:tx>
            <c:strRef>
              <c:f>Sheet1!$N$1</c:f>
              <c:strCache>
                <c:ptCount val="1"/>
                <c:pt idx="0">
                  <c:v>RECO</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Sheet1!$N$2:$N$11</c:f>
              <c:numCache>
                <c:formatCode>General</c:formatCode>
                <c:ptCount val="10"/>
                <c:pt idx="8">
                  <c:v>300</c:v>
                </c:pt>
              </c:numCache>
            </c:numRef>
          </c:val>
          <c:smooth val="0"/>
        </c:ser>
        <c:ser>
          <c:idx val="13"/>
          <c:order val="13"/>
          <c:tx>
            <c:strRef>
              <c:f>Sheet1!$O$1</c:f>
              <c:strCache>
                <c:ptCount val="1"/>
                <c:pt idx="0">
                  <c:v>SJG </c:v>
                </c:pt>
              </c:strCache>
            </c:strRef>
          </c:tx>
          <c:spPr>
            <a:ln w="28575" cap="rnd">
              <a:solidFill>
                <a:schemeClr val="accent2">
                  <a:lumMod val="80000"/>
                  <a:lumOff val="20000"/>
                </a:schemeClr>
              </a:solidFill>
              <a:round/>
            </a:ln>
            <a:effectLst/>
          </c:spPr>
          <c:marker>
            <c:symbol val="circle"/>
            <c:size val="5"/>
            <c:spPr>
              <a:solidFill>
                <a:srgbClr val="362872"/>
              </a:solidFill>
              <a:ln w="9525">
                <a:solidFill>
                  <a:schemeClr val="accent2">
                    <a:lumMod val="80000"/>
                    <a:lumOff val="20000"/>
                  </a:schemeClr>
                </a:solidFill>
              </a:ln>
              <a:effectLst/>
            </c:spPr>
          </c:marker>
          <c:dLbls>
            <c:dLbl>
              <c:idx val="9"/>
              <c:layout>
                <c:manualLayout>
                  <c:x val="1.7571154528619192E-2"/>
                  <c:y val="-5.5673382820784732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Sheet1!$O$2:$O$11</c:f>
              <c:numCache>
                <c:formatCode>General</c:formatCode>
                <c:ptCount val="10"/>
                <c:pt idx="9">
                  <c:v>609</c:v>
                </c:pt>
              </c:numCache>
            </c:numRef>
          </c:val>
          <c:smooth val="0"/>
        </c:ser>
        <c:dLbls>
          <c:showLegendKey val="0"/>
          <c:showVal val="0"/>
          <c:showCatName val="0"/>
          <c:showSerName val="0"/>
          <c:showPercent val="0"/>
          <c:showBubbleSize val="0"/>
        </c:dLbls>
        <c:marker val="1"/>
        <c:smooth val="0"/>
        <c:axId val="372855032"/>
        <c:axId val="372855424"/>
      </c:lineChart>
      <c:catAx>
        <c:axId val="37285503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855424"/>
        <c:crosses val="autoZero"/>
        <c:auto val="1"/>
        <c:lblAlgn val="ctr"/>
        <c:lblOffset val="100"/>
        <c:noMultiLvlLbl val="0"/>
      </c:catAx>
      <c:valAx>
        <c:axId val="372855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Mean Grant Amount</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855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Amount</a:t>
            </a:r>
            <a:r>
              <a:rPr lang="en-US" baseline="0" dirty="0" smtClean="0"/>
              <a:t> of Good Faith Payments Made</a:t>
            </a:r>
          </a:p>
          <a:p>
            <a:pPr>
              <a:defRPr/>
            </a:pPr>
            <a:r>
              <a:rPr lang="en-US" baseline="0" dirty="0" smtClean="0"/>
              <a:t>By Poverty Level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98568444114629"/>
          <c:y val="0.17150670355394762"/>
          <c:w val="0.87330186471282634"/>
          <c:h val="0.62095977867631413"/>
        </c:manualLayout>
      </c:layout>
      <c:barChart>
        <c:barDir val="col"/>
        <c:grouping val="clustered"/>
        <c:varyColors val="0"/>
        <c:ser>
          <c:idx val="0"/>
          <c:order val="0"/>
          <c:tx>
            <c:strRef>
              <c:f>Sheet1!$B$1</c:f>
              <c:strCache>
                <c:ptCount val="1"/>
                <c:pt idx="0">
                  <c:v>&lt;$100</c:v>
                </c:pt>
              </c:strCache>
            </c:strRef>
          </c:tx>
          <c:spPr>
            <a:solidFill>
              <a:srgbClr val="FF0000"/>
            </a:solidFill>
            <a:ln>
              <a:noFill/>
            </a:ln>
            <a:effectLst/>
          </c:spPr>
          <c:invertIfNegative val="0"/>
          <c:cat>
            <c:strRef>
              <c:f>Sheet1!$A$2:$A$5</c:f>
              <c:strCache>
                <c:ptCount val="4"/>
                <c:pt idx="0">
                  <c:v>&lt;225%</c:v>
                </c:pt>
                <c:pt idx="1">
                  <c:v>225-249%</c:v>
                </c:pt>
                <c:pt idx="2">
                  <c:v>250-299%</c:v>
                </c:pt>
                <c:pt idx="3">
                  <c:v>≥ 300%</c:v>
                </c:pt>
              </c:strCache>
            </c:strRef>
          </c:cat>
          <c:val>
            <c:numRef>
              <c:f>Sheet1!$B$2:$B$5</c:f>
              <c:numCache>
                <c:formatCode>0%</c:formatCode>
                <c:ptCount val="4"/>
                <c:pt idx="0">
                  <c:v>0</c:v>
                </c:pt>
                <c:pt idx="1">
                  <c:v>0</c:v>
                </c:pt>
                <c:pt idx="2">
                  <c:v>0.03</c:v>
                </c:pt>
                <c:pt idx="3">
                  <c:v>0.02</c:v>
                </c:pt>
              </c:numCache>
            </c:numRef>
          </c:val>
        </c:ser>
        <c:ser>
          <c:idx val="1"/>
          <c:order val="1"/>
          <c:tx>
            <c:strRef>
              <c:f>Sheet1!$C$1</c:f>
              <c:strCache>
                <c:ptCount val="1"/>
                <c:pt idx="0">
                  <c:v>$100 </c:v>
                </c:pt>
              </c:strCache>
            </c:strRef>
          </c:tx>
          <c:spPr>
            <a:solidFill>
              <a:srgbClr val="FFC000"/>
            </a:solidFill>
            <a:ln>
              <a:noFill/>
            </a:ln>
            <a:effectLst/>
          </c:spPr>
          <c:invertIfNegative val="0"/>
          <c:cat>
            <c:strRef>
              <c:f>Sheet1!$A$2:$A$5</c:f>
              <c:strCache>
                <c:ptCount val="4"/>
                <c:pt idx="0">
                  <c:v>&lt;225%</c:v>
                </c:pt>
                <c:pt idx="1">
                  <c:v>225-249%</c:v>
                </c:pt>
                <c:pt idx="2">
                  <c:v>250-299%</c:v>
                </c:pt>
                <c:pt idx="3">
                  <c:v>≥ 300%</c:v>
                </c:pt>
              </c:strCache>
            </c:strRef>
          </c:cat>
          <c:val>
            <c:numRef>
              <c:f>Sheet1!$C$2:$C$5</c:f>
              <c:numCache>
                <c:formatCode>0%</c:formatCode>
                <c:ptCount val="4"/>
                <c:pt idx="0">
                  <c:v>0.27</c:v>
                </c:pt>
                <c:pt idx="1">
                  <c:v>0.22</c:v>
                </c:pt>
                <c:pt idx="2">
                  <c:v>0.18</c:v>
                </c:pt>
                <c:pt idx="3">
                  <c:v>0.17</c:v>
                </c:pt>
              </c:numCache>
            </c:numRef>
          </c:val>
        </c:ser>
        <c:ser>
          <c:idx val="2"/>
          <c:order val="2"/>
          <c:tx>
            <c:strRef>
              <c:f>Sheet1!$D$1</c:f>
              <c:strCache>
                <c:ptCount val="1"/>
                <c:pt idx="0">
                  <c:v>$101-500</c:v>
                </c:pt>
              </c:strCache>
            </c:strRef>
          </c:tx>
          <c:spPr>
            <a:solidFill>
              <a:srgbClr val="92D050"/>
            </a:solidFill>
            <a:ln>
              <a:noFill/>
            </a:ln>
            <a:effectLst/>
          </c:spPr>
          <c:invertIfNegative val="0"/>
          <c:cat>
            <c:strRef>
              <c:f>Sheet1!$A$2:$A$5</c:f>
              <c:strCache>
                <c:ptCount val="4"/>
                <c:pt idx="0">
                  <c:v>&lt;225%</c:v>
                </c:pt>
                <c:pt idx="1">
                  <c:v>225-249%</c:v>
                </c:pt>
                <c:pt idx="2">
                  <c:v>250-299%</c:v>
                </c:pt>
                <c:pt idx="3">
                  <c:v>≥ 300%</c:v>
                </c:pt>
              </c:strCache>
            </c:strRef>
          </c:cat>
          <c:val>
            <c:numRef>
              <c:f>Sheet1!$D$2:$D$5</c:f>
              <c:numCache>
                <c:formatCode>0%</c:formatCode>
                <c:ptCount val="4"/>
                <c:pt idx="0">
                  <c:v>0.54</c:v>
                </c:pt>
                <c:pt idx="1">
                  <c:v>0.56000000000000005</c:v>
                </c:pt>
                <c:pt idx="2">
                  <c:v>0.47</c:v>
                </c:pt>
                <c:pt idx="3">
                  <c:v>0.46</c:v>
                </c:pt>
              </c:numCache>
            </c:numRef>
          </c:val>
        </c:ser>
        <c:ser>
          <c:idx val="3"/>
          <c:order val="3"/>
          <c:tx>
            <c:strRef>
              <c:f>Sheet1!$E$1</c:f>
              <c:strCache>
                <c:ptCount val="1"/>
                <c:pt idx="0">
                  <c:v>&gt;$500</c:v>
                </c:pt>
              </c:strCache>
            </c:strRef>
          </c:tx>
          <c:spPr>
            <a:solidFill>
              <a:srgbClr val="0070C0"/>
            </a:solidFill>
            <a:ln>
              <a:noFill/>
            </a:ln>
            <a:effectLst/>
          </c:spPr>
          <c:invertIfNegative val="0"/>
          <c:cat>
            <c:strRef>
              <c:f>Sheet1!$A$2:$A$5</c:f>
              <c:strCache>
                <c:ptCount val="4"/>
                <c:pt idx="0">
                  <c:v>&lt;225%</c:v>
                </c:pt>
                <c:pt idx="1">
                  <c:v>225-249%</c:v>
                </c:pt>
                <c:pt idx="2">
                  <c:v>250-299%</c:v>
                </c:pt>
                <c:pt idx="3">
                  <c:v>≥ 300%</c:v>
                </c:pt>
              </c:strCache>
            </c:strRef>
          </c:cat>
          <c:val>
            <c:numRef>
              <c:f>Sheet1!$E$2:$E$5</c:f>
              <c:numCache>
                <c:formatCode>0%</c:formatCode>
                <c:ptCount val="4"/>
                <c:pt idx="0">
                  <c:v>0.2</c:v>
                </c:pt>
                <c:pt idx="1">
                  <c:v>0.22</c:v>
                </c:pt>
                <c:pt idx="2">
                  <c:v>0.33</c:v>
                </c:pt>
                <c:pt idx="3">
                  <c:v>0.34</c:v>
                </c:pt>
              </c:numCache>
            </c:numRef>
          </c:val>
        </c:ser>
        <c:dLbls>
          <c:showLegendKey val="0"/>
          <c:showVal val="0"/>
          <c:showCatName val="0"/>
          <c:showSerName val="0"/>
          <c:showPercent val="0"/>
          <c:showBubbleSize val="0"/>
        </c:dLbls>
        <c:gapWidth val="219"/>
        <c:overlap val="-27"/>
        <c:axId val="372856600"/>
        <c:axId val="372497296"/>
      </c:barChart>
      <c:catAx>
        <c:axId val="3728566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Poverty Level</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497296"/>
        <c:crosses val="autoZero"/>
        <c:auto val="1"/>
        <c:lblAlgn val="ctr"/>
        <c:lblOffset val="100"/>
        <c:noMultiLvlLbl val="0"/>
      </c:catAx>
      <c:valAx>
        <c:axId val="372497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856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Q1</a:t>
            </a:r>
            <a:r>
              <a:rPr lang="en-US" baseline="0" dirty="0" smtClean="0"/>
              <a:t> &amp; Q2 2014 Recipients</a:t>
            </a:r>
            <a:endParaRPr lang="en-US" dirty="0"/>
          </a:p>
        </c:rich>
      </c:tx>
      <c:overlay val="0"/>
    </c:title>
    <c:autoTitleDeleted val="0"/>
    <c:plotArea>
      <c:layout>
        <c:manualLayout>
          <c:layoutTarget val="inner"/>
          <c:xMode val="edge"/>
          <c:yMode val="edge"/>
          <c:x val="0.18393926133162064"/>
          <c:y val="0.1705427487265973"/>
          <c:w val="0.70536892103379978"/>
          <c:h val="0.55300249552742231"/>
        </c:manualLayout>
      </c:layout>
      <c:lineChart>
        <c:grouping val="standard"/>
        <c:varyColors val="0"/>
        <c:ser>
          <c:idx val="0"/>
          <c:order val="0"/>
          <c:tx>
            <c:strRef>
              <c:f>Sheet1!$B$1</c:f>
              <c:strCache>
                <c:ptCount val="1"/>
                <c:pt idx="0">
                  <c:v> JCPL</c:v>
                </c:pt>
              </c:strCache>
            </c:strRef>
          </c:tx>
          <c:spPr>
            <a:ln w="49162">
              <a:solidFill>
                <a:srgbClr val="0070C0"/>
              </a:solidFill>
              <a:prstDash val="solid"/>
            </a:ln>
          </c:spPr>
          <c:marker>
            <c:spPr>
              <a:solidFill>
                <a:srgbClr val="0070C0"/>
              </a:solidFill>
              <a:ln>
                <a:solidFill>
                  <a:srgbClr val="0070C0"/>
                </a:solidFill>
              </a:ln>
            </c:spPr>
          </c:marker>
          <c:cat>
            <c:numRef>
              <c:f>Sheet1!$A$2:$A$6</c:f>
              <c:numCache>
                <c:formatCode>General</c:formatCode>
                <c:ptCount val="5"/>
                <c:pt idx="0">
                  <c:v>0</c:v>
                </c:pt>
                <c:pt idx="1">
                  <c:v>3</c:v>
                </c:pt>
                <c:pt idx="2">
                  <c:v>6</c:v>
                </c:pt>
                <c:pt idx="3">
                  <c:v>9</c:v>
                </c:pt>
                <c:pt idx="4">
                  <c:v>12</c:v>
                </c:pt>
              </c:numCache>
            </c:numRef>
          </c:cat>
          <c:val>
            <c:numRef>
              <c:f>Sheet1!$B$2:$B$6</c:f>
              <c:numCache>
                <c:formatCode>"$"#,##0_);[Red]\("$"#,##0\)</c:formatCode>
                <c:ptCount val="5"/>
                <c:pt idx="0">
                  <c:v>462</c:v>
                </c:pt>
                <c:pt idx="1">
                  <c:v>529</c:v>
                </c:pt>
                <c:pt idx="2">
                  <c:v>482</c:v>
                </c:pt>
                <c:pt idx="3">
                  <c:v>657</c:v>
                </c:pt>
                <c:pt idx="4">
                  <c:v>883</c:v>
                </c:pt>
              </c:numCache>
            </c:numRef>
          </c:val>
          <c:smooth val="0"/>
        </c:ser>
        <c:ser>
          <c:idx val="1"/>
          <c:order val="1"/>
          <c:tx>
            <c:strRef>
              <c:f>Sheet1!$C$1</c:f>
              <c:strCache>
                <c:ptCount val="1"/>
                <c:pt idx="0">
                  <c:v> NJNG </c:v>
                </c:pt>
              </c:strCache>
            </c:strRef>
          </c:tx>
          <c:spPr>
            <a:ln w="49162">
              <a:solidFill>
                <a:srgbClr val="FF0000"/>
              </a:solidFill>
              <a:prstDash val="solid"/>
            </a:ln>
          </c:spPr>
          <c:marker>
            <c:spPr>
              <a:solidFill>
                <a:srgbClr val="FF0000"/>
              </a:solidFill>
              <a:ln w="6350">
                <a:solidFill>
                  <a:srgbClr val="FF0000"/>
                </a:solidFill>
                <a:headEnd type="oval"/>
              </a:ln>
            </c:spPr>
          </c:marker>
          <c:cat>
            <c:numRef>
              <c:f>Sheet1!$A$2:$A$6</c:f>
              <c:numCache>
                <c:formatCode>General</c:formatCode>
                <c:ptCount val="5"/>
                <c:pt idx="0">
                  <c:v>0</c:v>
                </c:pt>
                <c:pt idx="1">
                  <c:v>3</c:v>
                </c:pt>
                <c:pt idx="2">
                  <c:v>6</c:v>
                </c:pt>
                <c:pt idx="3">
                  <c:v>9</c:v>
                </c:pt>
                <c:pt idx="4">
                  <c:v>12</c:v>
                </c:pt>
              </c:numCache>
            </c:numRef>
          </c:cat>
          <c:val>
            <c:numRef>
              <c:f>Sheet1!$C$2:$C$6</c:f>
              <c:numCache>
                <c:formatCode>"$"#,##0_);[Red]\("$"#,##0\)</c:formatCode>
                <c:ptCount val="5"/>
                <c:pt idx="0">
                  <c:v>264</c:v>
                </c:pt>
                <c:pt idx="1">
                  <c:v>316</c:v>
                </c:pt>
                <c:pt idx="2">
                  <c:v>260</c:v>
                </c:pt>
                <c:pt idx="3">
                  <c:v>415</c:v>
                </c:pt>
                <c:pt idx="4">
                  <c:v>513</c:v>
                </c:pt>
              </c:numCache>
            </c:numRef>
          </c:val>
          <c:smooth val="0"/>
        </c:ser>
        <c:ser>
          <c:idx val="2"/>
          <c:order val="2"/>
          <c:tx>
            <c:strRef>
              <c:f>Sheet1!$D$1</c:f>
              <c:strCache>
                <c:ptCount val="1"/>
                <c:pt idx="0">
                  <c:v> PSE&amp;G </c:v>
                </c:pt>
              </c:strCache>
            </c:strRef>
          </c:tx>
          <c:spPr>
            <a:ln w="49162">
              <a:solidFill>
                <a:srgbClr val="FFC000"/>
              </a:solidFill>
            </a:ln>
          </c:spPr>
          <c:marker>
            <c:symbol val="square"/>
            <c:size val="6"/>
            <c:spPr>
              <a:solidFill>
                <a:srgbClr val="FFC000"/>
              </a:solidFill>
              <a:ln w="49162">
                <a:solidFill>
                  <a:srgbClr val="FFC000"/>
                </a:solidFill>
              </a:ln>
            </c:spPr>
          </c:marker>
          <c:cat>
            <c:numRef>
              <c:f>Sheet1!$A$2:$A$6</c:f>
              <c:numCache>
                <c:formatCode>General</c:formatCode>
                <c:ptCount val="5"/>
                <c:pt idx="0">
                  <c:v>0</c:v>
                </c:pt>
                <c:pt idx="1">
                  <c:v>3</c:v>
                </c:pt>
                <c:pt idx="2">
                  <c:v>6</c:v>
                </c:pt>
                <c:pt idx="3">
                  <c:v>9</c:v>
                </c:pt>
                <c:pt idx="4">
                  <c:v>12</c:v>
                </c:pt>
              </c:numCache>
            </c:numRef>
          </c:cat>
          <c:val>
            <c:numRef>
              <c:f>Sheet1!$D$2:$D$6</c:f>
              <c:numCache>
                <c:formatCode>"$"#,##0_);[Red]\("$"#,##0\)</c:formatCode>
                <c:ptCount val="5"/>
                <c:pt idx="0">
                  <c:v>490</c:v>
                </c:pt>
                <c:pt idx="1">
                  <c:v>631</c:v>
                </c:pt>
                <c:pt idx="2">
                  <c:v>520</c:v>
                </c:pt>
                <c:pt idx="3">
                  <c:v>684</c:v>
                </c:pt>
                <c:pt idx="4">
                  <c:v>718</c:v>
                </c:pt>
              </c:numCache>
            </c:numRef>
          </c:val>
          <c:smooth val="0"/>
        </c:ser>
        <c:ser>
          <c:idx val="3"/>
          <c:order val="3"/>
          <c:tx>
            <c:strRef>
              <c:f>Sheet1!$E$1</c:f>
              <c:strCache>
                <c:ptCount val="1"/>
                <c:pt idx="0">
                  <c:v>JCP&amp;L</c:v>
                </c:pt>
              </c:strCache>
            </c:strRef>
          </c:tx>
          <c:marker>
            <c:spPr>
              <a:solidFill>
                <a:srgbClr val="0070C0"/>
              </a:solidFill>
              <a:ln>
                <a:solidFill>
                  <a:srgbClr val="0070C0"/>
                </a:solidFill>
              </a:ln>
            </c:spPr>
          </c:marker>
          <c:dLbls>
            <c:spPr>
              <a:noFill/>
              <a:ln>
                <a:noFill/>
              </a:ln>
              <a:effectLst/>
            </c:spPr>
            <c:txPr>
              <a:bodyPr wrap="square" lIns="38100" tIns="19050" rIns="38100" bIns="19050" anchor="ctr">
                <a:spAutoFit/>
              </a:bodyPr>
              <a:lstStyle/>
              <a:p>
                <a:pPr>
                  <a:defRPr sz="1800"/>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pt idx="0">
                  <c:v>0</c:v>
                </c:pt>
                <c:pt idx="1">
                  <c:v>3</c:v>
                </c:pt>
                <c:pt idx="2">
                  <c:v>6</c:v>
                </c:pt>
                <c:pt idx="3">
                  <c:v>9</c:v>
                </c:pt>
                <c:pt idx="4">
                  <c:v>12</c:v>
                </c:pt>
              </c:numCache>
            </c:numRef>
          </c:cat>
          <c:val>
            <c:numRef>
              <c:f>Sheet1!$E$2:$E$6</c:f>
              <c:numCache>
                <c:formatCode>General</c:formatCode>
                <c:ptCount val="5"/>
                <c:pt idx="4" formatCode="&quot;$&quot;#,##0_);[Red]\(&quot;$&quot;#,##0\)">
                  <c:v>883</c:v>
                </c:pt>
              </c:numCache>
            </c:numRef>
          </c:val>
          <c:smooth val="0"/>
        </c:ser>
        <c:ser>
          <c:idx val="4"/>
          <c:order val="4"/>
          <c:tx>
            <c:strRef>
              <c:f>Sheet1!$F$1</c:f>
              <c:strCache>
                <c:ptCount val="1"/>
                <c:pt idx="0">
                  <c:v>NJNG</c:v>
                </c:pt>
              </c:strCache>
            </c:strRef>
          </c:tx>
          <c:marker>
            <c:spPr>
              <a:solidFill>
                <a:srgbClr val="FF0000"/>
              </a:solidFill>
              <a:ln>
                <a:solidFill>
                  <a:srgbClr val="FF0000"/>
                </a:solidFill>
              </a:ln>
            </c:spPr>
          </c:marker>
          <c:dLbls>
            <c:spPr>
              <a:noFill/>
              <a:ln>
                <a:noFill/>
              </a:ln>
              <a:effectLst/>
            </c:spPr>
            <c:txPr>
              <a:bodyPr wrap="square" lIns="38100" tIns="19050" rIns="38100" bIns="19050" anchor="ctr">
                <a:spAutoFit/>
              </a:bodyPr>
              <a:lstStyle/>
              <a:p>
                <a:pPr>
                  <a:defRPr sz="1800"/>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pt idx="0">
                  <c:v>0</c:v>
                </c:pt>
                <c:pt idx="1">
                  <c:v>3</c:v>
                </c:pt>
                <c:pt idx="2">
                  <c:v>6</c:v>
                </c:pt>
                <c:pt idx="3">
                  <c:v>9</c:v>
                </c:pt>
                <c:pt idx="4">
                  <c:v>12</c:v>
                </c:pt>
              </c:numCache>
            </c:numRef>
          </c:cat>
          <c:val>
            <c:numRef>
              <c:f>Sheet1!$F$2:$F$6</c:f>
              <c:numCache>
                <c:formatCode>General</c:formatCode>
                <c:ptCount val="5"/>
                <c:pt idx="4" formatCode="&quot;$&quot;#,##0_);[Red]\(&quot;$&quot;#,##0\)">
                  <c:v>513</c:v>
                </c:pt>
              </c:numCache>
            </c:numRef>
          </c:val>
          <c:smooth val="0"/>
        </c:ser>
        <c:ser>
          <c:idx val="5"/>
          <c:order val="5"/>
          <c:tx>
            <c:strRef>
              <c:f>Sheet1!$G$1</c:f>
              <c:strCache>
                <c:ptCount val="1"/>
                <c:pt idx="0">
                  <c:v>PSE&amp;G</c:v>
                </c:pt>
              </c:strCache>
            </c:strRef>
          </c:tx>
          <c:marker>
            <c:spPr>
              <a:solidFill>
                <a:srgbClr val="F7C23F"/>
              </a:solidFill>
              <a:ln>
                <a:solidFill>
                  <a:srgbClr val="FFC000"/>
                </a:solidFill>
              </a:ln>
            </c:spPr>
          </c:marker>
          <c:dLbls>
            <c:dLbl>
              <c:idx val="4"/>
              <c:spPr>
                <a:noFill/>
                <a:ln>
                  <a:noFill/>
                </a:ln>
                <a:effectLst/>
              </c:spPr>
              <c:txPr>
                <a:bodyPr wrap="square" lIns="38100" tIns="19050" rIns="38100" bIns="19050" anchor="ctr">
                  <a:spAutoFit/>
                </a:bodyPr>
                <a:lstStyle/>
                <a:p>
                  <a:pPr>
                    <a:defRPr sz="1800"/>
                  </a:pPr>
                  <a:endParaRPr lang="en-US"/>
                </a:p>
              </c:txPr>
              <c:dLblPos val="r"/>
              <c:showLegendKey val="0"/>
              <c:showVal val="0"/>
              <c:showCatName val="0"/>
              <c:showSerName val="1"/>
              <c:showPercent val="0"/>
              <c:showBubbleSize val="0"/>
            </c:dLbl>
            <c:spPr>
              <a:noFill/>
              <a:ln>
                <a:noFill/>
              </a:ln>
              <a:effectLst/>
            </c:spPr>
            <c:dLblPos val="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pt idx="0">
                  <c:v>0</c:v>
                </c:pt>
                <c:pt idx="1">
                  <c:v>3</c:v>
                </c:pt>
                <c:pt idx="2">
                  <c:v>6</c:v>
                </c:pt>
                <c:pt idx="3">
                  <c:v>9</c:v>
                </c:pt>
                <c:pt idx="4">
                  <c:v>12</c:v>
                </c:pt>
              </c:numCache>
            </c:numRef>
          </c:cat>
          <c:val>
            <c:numRef>
              <c:f>Sheet1!$G$2:$G$6</c:f>
              <c:numCache>
                <c:formatCode>General</c:formatCode>
                <c:ptCount val="5"/>
                <c:pt idx="4" formatCode="&quot;$&quot;#,##0_);[Red]\(&quot;$&quot;#,##0\)">
                  <c:v>718</c:v>
                </c:pt>
              </c:numCache>
            </c:numRef>
          </c:val>
          <c:smooth val="0"/>
        </c:ser>
        <c:dLbls>
          <c:showLegendKey val="0"/>
          <c:showVal val="0"/>
          <c:showCatName val="0"/>
          <c:showSerName val="0"/>
          <c:showPercent val="0"/>
          <c:showBubbleSize val="0"/>
        </c:dLbls>
        <c:marker val="1"/>
        <c:smooth val="0"/>
        <c:axId val="372498080"/>
        <c:axId val="372498472"/>
      </c:lineChart>
      <c:catAx>
        <c:axId val="372498080"/>
        <c:scaling>
          <c:orientation val="minMax"/>
        </c:scaling>
        <c:delete val="0"/>
        <c:axPos val="b"/>
        <c:title>
          <c:tx>
            <c:rich>
              <a:bodyPr/>
              <a:lstStyle/>
              <a:p>
                <a:pPr>
                  <a:defRPr/>
                </a:pPr>
                <a:r>
                  <a:rPr lang="en-US" sz="2000" b="0" dirty="0" smtClean="0"/>
                  <a:t>Months After Grant</a:t>
                </a:r>
                <a:endParaRPr lang="en-US" sz="2000" b="0" dirty="0"/>
              </a:p>
            </c:rich>
          </c:tx>
          <c:overlay val="0"/>
        </c:title>
        <c:numFmt formatCode="General" sourceLinked="1"/>
        <c:majorTickMark val="out"/>
        <c:minorTickMark val="none"/>
        <c:tickLblPos val="nextTo"/>
        <c:txPr>
          <a:bodyPr/>
          <a:lstStyle/>
          <a:p>
            <a:pPr>
              <a:defRPr sz="2000"/>
            </a:pPr>
            <a:endParaRPr lang="en-US"/>
          </a:p>
        </c:txPr>
        <c:crossAx val="372498472"/>
        <c:crosses val="autoZero"/>
        <c:auto val="1"/>
        <c:lblAlgn val="ctr"/>
        <c:lblOffset val="100"/>
        <c:noMultiLvlLbl val="0"/>
      </c:catAx>
      <c:valAx>
        <c:axId val="372498472"/>
        <c:scaling>
          <c:orientation val="minMax"/>
        </c:scaling>
        <c:delete val="0"/>
        <c:axPos val="l"/>
        <c:majorGridlines/>
        <c:title>
          <c:tx>
            <c:rich>
              <a:bodyPr/>
              <a:lstStyle/>
              <a:p>
                <a:pPr>
                  <a:defRPr sz="2000" b="0"/>
                </a:pPr>
                <a:r>
                  <a:rPr lang="en-US" sz="2000" b="0" dirty="0" smtClean="0"/>
                  <a:t>Bill Balance</a:t>
                </a:r>
                <a:endParaRPr lang="en-US" sz="2000" b="0" dirty="0"/>
              </a:p>
            </c:rich>
          </c:tx>
          <c:overlay val="0"/>
        </c:title>
        <c:numFmt formatCode="&quot;$&quot;#,##0_);[Red]\(&quot;$&quot;#,##0\)" sourceLinked="1"/>
        <c:majorTickMark val="out"/>
        <c:minorTickMark val="none"/>
        <c:tickLblPos val="nextTo"/>
        <c:crossAx val="372498080"/>
        <c:crosses val="autoZero"/>
        <c:crossBetween val="midCat"/>
      </c:valAx>
      <c:spPr>
        <a:noFill/>
        <a:ln w="32204">
          <a:noFill/>
        </a:ln>
      </c:spPr>
    </c:plotArea>
    <c:plotVisOnly val="1"/>
    <c:dispBlanksAs val="gap"/>
    <c:showDLblsOverMax val="0"/>
  </c:chart>
  <c:txPr>
    <a:bodyPr/>
    <a:lstStyle/>
    <a:p>
      <a:pPr>
        <a:defRPr sz="2323"/>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t>Percent of Q1 </a:t>
            </a:r>
            <a:r>
              <a:rPr lang="en-US" dirty="0" smtClean="0"/>
              <a:t>&amp; Q2 2014 Recipients</a:t>
            </a:r>
          </a:p>
          <a:p>
            <a:pPr>
              <a:defRPr>
                <a:solidFill>
                  <a:schemeClr val="tx1"/>
                </a:solidFill>
              </a:defRPr>
            </a:pPr>
            <a:r>
              <a:rPr lang="en-US" dirty="0" smtClean="0"/>
              <a:t>First Year</a:t>
            </a:r>
            <a:r>
              <a:rPr lang="en-US" baseline="0" dirty="0" smtClean="0"/>
              <a:t> After Grant Receipt</a:t>
            </a:r>
            <a:endParaRPr lang="en-US" dirty="0"/>
          </a:p>
        </c:rich>
      </c:tx>
      <c:layout>
        <c:manualLayout>
          <c:xMode val="edge"/>
          <c:yMode val="edge"/>
          <c:x val="0.52131400410323303"/>
          <c:y val="6.456406387278209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355561777105225"/>
          <c:y val="7.9421998031496049E-2"/>
          <c:w val="0.32879615790122213"/>
          <c:h val="0.75769537401574805"/>
        </c:manualLayout>
      </c:layout>
      <c:pieChart>
        <c:varyColors val="1"/>
        <c:ser>
          <c:idx val="0"/>
          <c:order val="0"/>
          <c:tx>
            <c:strRef>
              <c:f>Sheet1!$B$1</c:f>
              <c:strCache>
                <c:ptCount val="1"/>
                <c:pt idx="0">
                  <c:v>Percent of Q1 2014 Recipients</c:v>
                </c:pt>
              </c:strCache>
            </c:strRef>
          </c:tx>
          <c:dPt>
            <c:idx val="0"/>
            <c:bubble3D val="0"/>
            <c:spPr>
              <a:solidFill>
                <a:srgbClr val="92D050"/>
              </a:solidFill>
              <a:ln w="19050">
                <a:solidFill>
                  <a:schemeClr val="lt1"/>
                </a:solidFill>
              </a:ln>
              <a:effectLst/>
            </c:spPr>
          </c:dPt>
          <c:dPt>
            <c:idx val="1"/>
            <c:bubble3D val="0"/>
            <c:spPr>
              <a:solidFill>
                <a:srgbClr val="0070C0"/>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rgbClr val="FF0000"/>
              </a:solidFill>
              <a:ln w="19050">
                <a:solidFill>
                  <a:schemeClr val="lt1"/>
                </a:solidFill>
              </a:ln>
              <a:effectLst/>
            </c:spPr>
          </c:dPt>
          <c:dLbls>
            <c:spPr>
              <a:solidFill>
                <a:srgbClr val="FFFFFF">
                  <a:alpha val="50196"/>
                </a:srgb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Ending Balance &lt; $100</c:v>
                </c:pt>
                <c:pt idx="1">
                  <c:v>Balance Declined, Ending Balance ≥ $100</c:v>
                </c:pt>
                <c:pt idx="2">
                  <c:v>Balance Increased by &lt; $100</c:v>
                </c:pt>
                <c:pt idx="3">
                  <c:v>Balance Increased by ≥ $100</c:v>
                </c:pt>
              </c:strCache>
            </c:strRef>
          </c:cat>
          <c:val>
            <c:numRef>
              <c:f>Sheet1!$B$2:$B$5</c:f>
              <c:numCache>
                <c:formatCode>General</c:formatCode>
                <c:ptCount val="4"/>
                <c:pt idx="0">
                  <c:v>19.899999999999999</c:v>
                </c:pt>
                <c:pt idx="1">
                  <c:v>18.04</c:v>
                </c:pt>
                <c:pt idx="2">
                  <c:v>5.3</c:v>
                </c:pt>
                <c:pt idx="3">
                  <c:v>56.7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54686268392100279"/>
          <c:y val="0.25079724409448823"/>
          <c:w val="0.350075993310624"/>
          <c:h val="0.36170275590551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t>Percent of Q1 </a:t>
            </a:r>
            <a:r>
              <a:rPr lang="en-US" dirty="0" smtClean="0"/>
              <a:t>&amp; Q2 2013 Recipients</a:t>
            </a:r>
            <a:br>
              <a:rPr lang="en-US" dirty="0" smtClean="0"/>
            </a:br>
            <a:r>
              <a:rPr lang="en-US" dirty="0" smtClean="0"/>
              <a:t>Second</a:t>
            </a:r>
            <a:r>
              <a:rPr lang="en-US" baseline="0" dirty="0" smtClean="0"/>
              <a:t> Year After Grant Receipt</a:t>
            </a:r>
            <a:endParaRPr lang="en-US" dirty="0"/>
          </a:p>
        </c:rich>
      </c:tx>
      <c:layout>
        <c:manualLayout>
          <c:xMode val="edge"/>
          <c:yMode val="edge"/>
          <c:x val="0.52131400410323303"/>
          <c:y val="6.456406387278209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355561777105225"/>
          <c:y val="7.9421998031496049E-2"/>
          <c:w val="0.32879615790122213"/>
          <c:h val="0.75769537401574805"/>
        </c:manualLayout>
      </c:layout>
      <c:pieChart>
        <c:varyColors val="1"/>
        <c:ser>
          <c:idx val="0"/>
          <c:order val="0"/>
          <c:tx>
            <c:strRef>
              <c:f>Sheet1!$B$1</c:f>
              <c:strCache>
                <c:ptCount val="1"/>
                <c:pt idx="0">
                  <c:v>Percent of Q1 2014 Recipients</c:v>
                </c:pt>
              </c:strCache>
            </c:strRef>
          </c:tx>
          <c:dPt>
            <c:idx val="0"/>
            <c:bubble3D val="0"/>
            <c:spPr>
              <a:solidFill>
                <a:srgbClr val="92D050"/>
              </a:solidFill>
              <a:ln w="19050">
                <a:solidFill>
                  <a:schemeClr val="lt1"/>
                </a:solidFill>
              </a:ln>
              <a:effectLst/>
            </c:spPr>
          </c:dPt>
          <c:dPt>
            <c:idx val="1"/>
            <c:bubble3D val="0"/>
            <c:spPr>
              <a:solidFill>
                <a:srgbClr val="0070C0"/>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rgbClr val="FF0000"/>
              </a:solidFill>
              <a:ln w="19050">
                <a:solidFill>
                  <a:schemeClr val="lt1"/>
                </a:solidFill>
              </a:ln>
              <a:effectLst/>
            </c:spPr>
          </c:dPt>
          <c:dLbls>
            <c:spPr>
              <a:solidFill>
                <a:srgbClr val="FFFFFF">
                  <a:alpha val="50196"/>
                </a:srgb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Ending Balance &lt; $100</c:v>
                </c:pt>
                <c:pt idx="1">
                  <c:v>Balance Declined, Ending Balance ≥ $100</c:v>
                </c:pt>
                <c:pt idx="2">
                  <c:v>Balance Increased by &lt; $100</c:v>
                </c:pt>
                <c:pt idx="3">
                  <c:v>Balance Increased by ≥ $100</c:v>
                </c:pt>
              </c:strCache>
            </c:strRef>
          </c:cat>
          <c:val>
            <c:numRef>
              <c:f>Sheet1!$B$2:$B$5</c:f>
              <c:numCache>
                <c:formatCode>General</c:formatCode>
                <c:ptCount val="4"/>
                <c:pt idx="0">
                  <c:v>20.55</c:v>
                </c:pt>
                <c:pt idx="1">
                  <c:v>44.14</c:v>
                </c:pt>
                <c:pt idx="2">
                  <c:v>8.41</c:v>
                </c:pt>
                <c:pt idx="3">
                  <c:v>26.9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54686268392100279"/>
          <c:y val="0.25079724409448823"/>
          <c:w val="0.350075993310624"/>
          <c:h val="0.36170275590551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9731043769680159"/>
          <c:y val="5.670913670084704E-2"/>
        </c:manualLayout>
      </c:layout>
      <c:overlay val="0"/>
    </c:title>
    <c:autoTitleDeleted val="0"/>
    <c:plotArea>
      <c:layout>
        <c:manualLayout>
          <c:layoutTarget val="inner"/>
          <c:xMode val="edge"/>
          <c:yMode val="edge"/>
          <c:x val="0.1227988546886187"/>
          <c:y val="0.138946528742731"/>
          <c:w val="0.35199780014066473"/>
          <c:h val="0.44549493800776196"/>
        </c:manualLayout>
      </c:layout>
      <c:pieChart>
        <c:varyColors val="1"/>
        <c:ser>
          <c:idx val="0"/>
          <c:order val="0"/>
          <c:tx>
            <c:strRef>
              <c:f>Sheet1!$B$1</c:f>
              <c:strCache>
                <c:ptCount val="1"/>
                <c:pt idx="0">
                  <c:v>JCP&amp;L</c:v>
                </c:pt>
              </c:strCache>
            </c:strRef>
          </c:tx>
          <c:dPt>
            <c:idx val="0"/>
            <c:bubble3D val="0"/>
            <c:spPr>
              <a:solidFill>
                <a:srgbClr val="92D050"/>
              </a:solidFill>
            </c:spPr>
          </c:dPt>
          <c:dPt>
            <c:idx val="1"/>
            <c:bubble3D val="0"/>
            <c:spPr>
              <a:solidFill>
                <a:srgbClr val="0070C0"/>
              </a:solidFill>
            </c:spPr>
          </c:dPt>
          <c:dPt>
            <c:idx val="2"/>
            <c:bubble3D val="0"/>
            <c:spPr>
              <a:solidFill>
                <a:srgbClr val="FFC000"/>
              </a:solidFill>
            </c:spPr>
          </c:dPt>
          <c:dPt>
            <c:idx val="3"/>
            <c:bubble3D val="0"/>
            <c:spPr>
              <a:solidFill>
                <a:srgbClr val="FF0000"/>
              </a:solidFill>
            </c:spPr>
          </c:dPt>
          <c:dLbls>
            <c:dLbl>
              <c:idx val="0"/>
              <c:layout>
                <c:manualLayout>
                  <c:x val="2.4498125989811045E-2"/>
                  <c:y val="1.4285714285714285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1"/>
              <c:layout>
                <c:manualLayout>
                  <c:x val="2.7220139988678995E-3"/>
                  <c:y val="-8.9285714285714315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2"/>
              <c:layout>
                <c:manualLayout>
                  <c:x val="-1.9054097992075247E-2"/>
                  <c:y val="6.0714285714285714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3"/>
              <c:layout>
                <c:manualLayout>
                  <c:x val="-2.7220139988678995E-3"/>
                  <c:y val="4.2857142857142795E-2"/>
                </c:manualLayout>
              </c:layout>
              <c:dLblPos val="bestFit"/>
              <c:showLegendKey val="0"/>
              <c:showVal val="0"/>
              <c:showCatName val="0"/>
              <c:showSerName val="0"/>
              <c:showPercent val="1"/>
              <c:showBubbleSize val="0"/>
              <c:extLst>
                <c:ext xmlns:c15="http://schemas.microsoft.com/office/drawing/2012/chart" uri="{CE6537A1-D6FC-4f65-9D91-7224C49458BB}"/>
              </c:extLst>
            </c:dLbl>
            <c:spPr>
              <a:noFill/>
              <a:ln>
                <a:noFill/>
              </a:ln>
              <a:effectLst/>
            </c:sp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Ending Balance&lt;$100</c:v>
                </c:pt>
                <c:pt idx="1">
                  <c:v>Balance Declined, Ending Balance≥$100</c:v>
                </c:pt>
                <c:pt idx="2">
                  <c:v>Balance Increased by&lt;$100</c:v>
                </c:pt>
                <c:pt idx="3">
                  <c:v>Balance Increased by≥$100</c:v>
                </c:pt>
              </c:strCache>
            </c:strRef>
          </c:cat>
          <c:val>
            <c:numRef>
              <c:f>Sheet1!$B$2:$B$5</c:f>
              <c:numCache>
                <c:formatCode>General</c:formatCode>
                <c:ptCount val="4"/>
                <c:pt idx="0">
                  <c:v>19.510000000000002</c:v>
                </c:pt>
                <c:pt idx="1">
                  <c:v>9.76</c:v>
                </c:pt>
                <c:pt idx="2">
                  <c:v>4.88</c:v>
                </c:pt>
                <c:pt idx="3">
                  <c:v>65.849999999999994</c:v>
                </c:pt>
              </c:numCache>
            </c:numRef>
          </c:val>
        </c:ser>
        <c:dLbls>
          <c:showLegendKey val="0"/>
          <c:showVal val="0"/>
          <c:showCatName val="0"/>
          <c:showSerName val="0"/>
          <c:showPercent val="0"/>
          <c:showBubbleSize val="0"/>
          <c:showLeaderLines val="1"/>
        </c:dLbls>
        <c:firstSliceAng val="0"/>
      </c:pieChart>
      <c:spPr>
        <a:noFill/>
        <a:ln w="25268">
          <a:noFill/>
        </a:ln>
      </c:spPr>
    </c:plotArea>
    <c:legend>
      <c:legendPos val="b"/>
      <c:overlay val="0"/>
    </c:legend>
    <c:plotVisOnly val="1"/>
    <c:dispBlanksAs val="zero"/>
    <c:showDLblsOverMax val="0"/>
  </c:chart>
  <c:spPr>
    <a:noFill/>
    <a:ln>
      <a:noFill/>
    </a:ln>
  </c:spPr>
  <c:txPr>
    <a:bodyPr/>
    <a:lstStyle/>
    <a:p>
      <a:pPr>
        <a:defRPr sz="1788"/>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4102955520979757"/>
          <c:y val="0"/>
        </c:manualLayout>
      </c:layout>
      <c:overlay val="0"/>
    </c:title>
    <c:autoTitleDeleted val="0"/>
    <c:plotArea>
      <c:layout>
        <c:manualLayout>
          <c:layoutTarget val="inner"/>
          <c:xMode val="edge"/>
          <c:yMode val="edge"/>
          <c:x val="0.1227988546886187"/>
          <c:y val="0.138946528742731"/>
          <c:w val="0.35199780014066473"/>
          <c:h val="0.44549493800776196"/>
        </c:manualLayout>
      </c:layout>
      <c:pieChart>
        <c:varyColors val="1"/>
        <c:ser>
          <c:idx val="0"/>
          <c:order val="0"/>
          <c:tx>
            <c:strRef>
              <c:f>Sheet1!$B$1</c:f>
              <c:strCache>
                <c:ptCount val="1"/>
                <c:pt idx="0">
                  <c:v>NJNG</c:v>
                </c:pt>
              </c:strCache>
            </c:strRef>
          </c:tx>
          <c:dPt>
            <c:idx val="0"/>
            <c:bubble3D val="0"/>
            <c:spPr>
              <a:solidFill>
                <a:srgbClr val="92D050"/>
              </a:solidFill>
            </c:spPr>
          </c:dPt>
          <c:dPt>
            <c:idx val="1"/>
            <c:bubble3D val="0"/>
            <c:spPr>
              <a:solidFill>
                <a:srgbClr val="0070C0"/>
              </a:solidFill>
            </c:spPr>
          </c:dPt>
          <c:dPt>
            <c:idx val="2"/>
            <c:bubble3D val="0"/>
            <c:spPr>
              <a:solidFill>
                <a:srgbClr val="FFC000"/>
              </a:solidFill>
            </c:spPr>
          </c:dPt>
          <c:dPt>
            <c:idx val="3"/>
            <c:bubble3D val="0"/>
            <c:spPr>
              <a:solidFill>
                <a:srgbClr val="FF0000"/>
              </a:solidFill>
            </c:spPr>
          </c:dPt>
          <c:dLbls>
            <c:dLbl>
              <c:idx val="0"/>
              <c:layout>
                <c:manualLayout>
                  <c:x val="6.532833597282954E-2"/>
                  <c:y val="3.9285714285714285E-2"/>
                </c:manualLayout>
              </c:layout>
              <c:tx>
                <c:rich>
                  <a:bodyPr wrap="square" lIns="38100" tIns="19050" rIns="38100" bIns="19050" anchor="ctr">
                    <a:spAutoFit/>
                  </a:bodyPr>
                  <a:lstStyle/>
                  <a:p>
                    <a:pPr>
                      <a:defRPr/>
                    </a:pPr>
                    <a:r>
                      <a:rPr lang="en-US" dirty="0"/>
                      <a:t>11%</a:t>
                    </a:r>
                  </a:p>
                </c:rich>
              </c:tx>
              <c:spPr>
                <a:solidFill>
                  <a:srgbClr val="FFFFFF">
                    <a:alpha val="50000"/>
                  </a:srgbClr>
                </a:solidFill>
                <a:ln>
                  <a:noFill/>
                </a:ln>
              </c:spPr>
              <c:dLblPos val="bestFit"/>
              <c:showLegendKey val="0"/>
              <c:showVal val="0"/>
              <c:showCatName val="0"/>
              <c:showSerName val="0"/>
              <c:showPercent val="1"/>
              <c:showBubbleSize val="0"/>
              <c:extLst>
                <c:ext xmlns:c15="http://schemas.microsoft.com/office/drawing/2012/chart" uri="{CE6537A1-D6FC-4f65-9D91-7224C49458BB}"/>
              </c:extLst>
            </c:dLbl>
            <c:dLbl>
              <c:idx val="1"/>
              <c:layout>
                <c:manualLayout>
                  <c:x val="2.7220139988678893E-2"/>
                  <c:y val="-3.5714285714286043E-3"/>
                </c:manualLayout>
              </c:layout>
              <c:tx>
                <c:rich>
                  <a:bodyPr/>
                  <a:lstStyle/>
                  <a:p>
                    <a:fld id="{17D9BA3C-97B3-45D9-9689-1665341D01F6}" type="PERCENTAGE">
                      <a:rPr lang="en-US" baseline="0" smtClean="0"/>
                      <a:pPr/>
                      <a:t>[PERCENTAGE]</a:t>
                    </a:fld>
                    <a:endParaRPr lang="en-US"/>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Lst>
            </c:dLbl>
            <c:dLbl>
              <c:idx val="2"/>
              <c:layout>
                <c:manualLayout>
                  <c:x val="-1.3610069994339497E-2"/>
                  <c:y val="7.1428571428571369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3"/>
              <c:layout>
                <c:manualLayout>
                  <c:x val="-1.6332083993207396E-2"/>
                  <c:y val="6.4285714285714279E-2"/>
                </c:manualLayout>
              </c:layout>
              <c:dLblPos val="bestFit"/>
              <c:showLegendKey val="0"/>
              <c:showVal val="0"/>
              <c:showCatName val="0"/>
              <c:showSerName val="0"/>
              <c:showPercent val="1"/>
              <c:showBubbleSize val="0"/>
              <c:extLst>
                <c:ext xmlns:c15="http://schemas.microsoft.com/office/drawing/2012/chart" uri="{CE6537A1-D6FC-4f65-9D91-7224C49458BB}"/>
              </c:extLst>
            </c:dLbl>
            <c:spPr>
              <a:solidFill>
                <a:srgbClr val="FFFFFF">
                  <a:alpha val="50000"/>
                </a:srgbClr>
              </a:solidFill>
              <a:ln>
                <a:noFill/>
              </a:ln>
            </c:sp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Ending Balance&lt;$100</c:v>
                </c:pt>
                <c:pt idx="1">
                  <c:v>Balance Declined, Ending Balance≥$100</c:v>
                </c:pt>
                <c:pt idx="2">
                  <c:v>Balance Increased by&lt;$100</c:v>
                </c:pt>
                <c:pt idx="3">
                  <c:v>Balance Increased by≥$100</c:v>
                </c:pt>
              </c:strCache>
            </c:strRef>
          </c:cat>
          <c:val>
            <c:numRef>
              <c:f>Sheet1!$B$2:$B$5</c:f>
              <c:numCache>
                <c:formatCode>General</c:formatCode>
                <c:ptCount val="4"/>
                <c:pt idx="0">
                  <c:v>9.09</c:v>
                </c:pt>
                <c:pt idx="1">
                  <c:v>18.18</c:v>
                </c:pt>
                <c:pt idx="2">
                  <c:v>4.55</c:v>
                </c:pt>
                <c:pt idx="3">
                  <c:v>68.180000000000007</c:v>
                </c:pt>
              </c:numCache>
            </c:numRef>
          </c:val>
        </c:ser>
        <c:dLbls>
          <c:showLegendKey val="0"/>
          <c:showVal val="0"/>
          <c:showCatName val="0"/>
          <c:showSerName val="0"/>
          <c:showPercent val="0"/>
          <c:showBubbleSize val="0"/>
          <c:showLeaderLines val="1"/>
        </c:dLbls>
        <c:firstSliceAng val="0"/>
      </c:pieChart>
      <c:spPr>
        <a:noFill/>
        <a:ln w="25268">
          <a:noFill/>
        </a:ln>
      </c:spPr>
    </c:plotArea>
    <c:plotVisOnly val="1"/>
    <c:dispBlanksAs val="zero"/>
    <c:showDLblsOverMax val="0"/>
  </c:chart>
  <c:spPr>
    <a:noFill/>
    <a:ln>
      <a:noFill/>
    </a:ln>
  </c:spPr>
  <c:txPr>
    <a:bodyPr/>
    <a:lstStyle/>
    <a:p>
      <a:pPr>
        <a:defRPr sz="1788"/>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0884662855631861"/>
          <c:y val="4.444323761234853E-3"/>
        </c:manualLayout>
      </c:layout>
      <c:overlay val="0"/>
    </c:title>
    <c:autoTitleDeleted val="0"/>
    <c:plotArea>
      <c:layout>
        <c:manualLayout>
          <c:layoutTarget val="inner"/>
          <c:xMode val="edge"/>
          <c:yMode val="edge"/>
          <c:x val="0.1227988546886187"/>
          <c:y val="0.138946528742731"/>
          <c:w val="0.35199780014066473"/>
          <c:h val="0.44549493800776196"/>
        </c:manualLayout>
      </c:layout>
      <c:pieChart>
        <c:varyColors val="1"/>
        <c:ser>
          <c:idx val="0"/>
          <c:order val="0"/>
          <c:tx>
            <c:strRef>
              <c:f>Sheet1!$B$1</c:f>
              <c:strCache>
                <c:ptCount val="1"/>
                <c:pt idx="0">
                  <c:v>PSE&amp;G</c:v>
                </c:pt>
              </c:strCache>
            </c:strRef>
          </c:tx>
          <c:dPt>
            <c:idx val="0"/>
            <c:bubble3D val="0"/>
            <c:spPr>
              <a:solidFill>
                <a:srgbClr val="92D050"/>
              </a:solidFill>
            </c:spPr>
          </c:dPt>
          <c:dPt>
            <c:idx val="1"/>
            <c:bubble3D val="0"/>
            <c:spPr>
              <a:solidFill>
                <a:srgbClr val="0070C0"/>
              </a:solidFill>
            </c:spPr>
          </c:dPt>
          <c:dPt>
            <c:idx val="2"/>
            <c:bubble3D val="0"/>
            <c:spPr>
              <a:solidFill>
                <a:srgbClr val="FFC000"/>
              </a:solidFill>
            </c:spPr>
          </c:dPt>
          <c:dPt>
            <c:idx val="3"/>
            <c:bubble3D val="0"/>
            <c:spPr>
              <a:solidFill>
                <a:srgbClr val="FF0000"/>
              </a:solidFill>
            </c:spPr>
          </c:dPt>
          <c:dLbls>
            <c:dLbl>
              <c:idx val="0"/>
              <c:layout>
                <c:manualLayout>
                  <c:x val="1.9054097992075247E-2"/>
                  <c:y val="1.7857142857142856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1"/>
              <c:layout>
                <c:manualLayout>
                  <c:x val="2.7220139988678995E-3"/>
                  <c:y val="-3.5714285714285747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2"/>
              <c:layout>
                <c:manualLayout>
                  <c:x val="-9.9806026990749069E-17"/>
                  <c:y val="5.7142857142857141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3"/>
              <c:layout>
                <c:manualLayout>
                  <c:x val="-3.2664167986414791E-2"/>
                  <c:y val="3.5714285714285712E-2"/>
                </c:manualLayout>
              </c:layout>
              <c:spPr>
                <a:solidFill>
                  <a:srgbClr val="FFFFFF">
                    <a:alpha val="45882"/>
                  </a:srgbClr>
                </a:solidFill>
                <a:ln>
                  <a:noFill/>
                </a:ln>
                <a:effectLst/>
              </c:spPr>
              <c:txPr>
                <a:bodyPr wrap="square" lIns="38100" tIns="19050" rIns="38100" bIns="19050" anchor="ctr">
                  <a:spAutoFit/>
                </a:bodyPr>
                <a:lstStyle/>
                <a:p>
                  <a:pPr>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Lst>
            </c:dLbl>
            <c:spPr>
              <a:noFill/>
              <a:ln>
                <a:noFill/>
              </a:ln>
              <a:effectLst/>
            </c:sp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Ending Balance&lt;$100</c:v>
                </c:pt>
                <c:pt idx="1">
                  <c:v>Balance Declined, Ending Balance≥$100</c:v>
                </c:pt>
                <c:pt idx="2">
                  <c:v>Balance Increased by&lt;$100</c:v>
                </c:pt>
                <c:pt idx="3">
                  <c:v>Balance Increased by≥$100</c:v>
                </c:pt>
              </c:strCache>
            </c:strRef>
          </c:cat>
          <c:val>
            <c:numRef>
              <c:f>Sheet1!$B$2:$B$5</c:f>
              <c:numCache>
                <c:formatCode>General</c:formatCode>
                <c:ptCount val="4"/>
                <c:pt idx="0">
                  <c:v>12.93</c:v>
                </c:pt>
                <c:pt idx="1">
                  <c:v>12.2</c:v>
                </c:pt>
                <c:pt idx="2">
                  <c:v>3.41</c:v>
                </c:pt>
                <c:pt idx="3">
                  <c:v>71.459999999999994</c:v>
                </c:pt>
              </c:numCache>
            </c:numRef>
          </c:val>
        </c:ser>
        <c:dLbls>
          <c:dLblPos val="bestFit"/>
          <c:showLegendKey val="0"/>
          <c:showVal val="1"/>
          <c:showCatName val="0"/>
          <c:showSerName val="0"/>
          <c:showPercent val="0"/>
          <c:showBubbleSize val="0"/>
          <c:showLeaderLines val="1"/>
        </c:dLbls>
        <c:firstSliceAng val="0"/>
      </c:pieChart>
      <c:spPr>
        <a:noFill/>
        <a:ln w="25268">
          <a:noFill/>
        </a:ln>
      </c:spPr>
    </c:plotArea>
    <c:plotVisOnly val="1"/>
    <c:dispBlanksAs val="zero"/>
    <c:showDLblsOverMax val="0"/>
  </c:chart>
  <c:spPr>
    <a:noFill/>
    <a:ln>
      <a:noFill/>
    </a:ln>
  </c:spPr>
  <c:txPr>
    <a:bodyPr/>
    <a:lstStyle/>
    <a:p>
      <a:pPr>
        <a:defRPr sz="1788"/>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Recipient Poverty Level</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&lt;175%</c:v>
                </c:pt>
              </c:strCache>
            </c:strRef>
          </c:tx>
          <c:spPr>
            <a:solidFill>
              <a:srgbClr val="FF0000"/>
            </a:solidFill>
            <a:ln>
              <a:no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0%</c:formatCode>
                <c:ptCount val="9"/>
                <c:pt idx="0">
                  <c:v>0.06</c:v>
                </c:pt>
                <c:pt idx="1">
                  <c:v>0.05</c:v>
                </c:pt>
                <c:pt idx="2">
                  <c:v>0.04</c:v>
                </c:pt>
                <c:pt idx="3">
                  <c:v>0.01</c:v>
                </c:pt>
                <c:pt idx="4">
                  <c:v>0.01</c:v>
                </c:pt>
                <c:pt idx="5">
                  <c:v>0.01</c:v>
                </c:pt>
                <c:pt idx="6">
                  <c:v>0.01</c:v>
                </c:pt>
                <c:pt idx="7">
                  <c:v>0.01</c:v>
                </c:pt>
                <c:pt idx="8">
                  <c:v>0.01</c:v>
                </c:pt>
              </c:numCache>
            </c:numRef>
          </c:val>
        </c:ser>
        <c:ser>
          <c:idx val="1"/>
          <c:order val="1"/>
          <c:tx>
            <c:strRef>
              <c:f>Sheet1!$C$1</c:f>
              <c:strCache>
                <c:ptCount val="1"/>
                <c:pt idx="0">
                  <c:v>175-199%</c:v>
                </c:pt>
              </c:strCache>
            </c:strRef>
          </c:tx>
          <c:spPr>
            <a:solidFill>
              <a:srgbClr val="FFC000"/>
            </a:solidFill>
            <a:ln>
              <a:no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Sheet1!$C$2:$C$10</c:f>
              <c:numCache>
                <c:formatCode>0%</c:formatCode>
                <c:ptCount val="9"/>
                <c:pt idx="0">
                  <c:v>0.24</c:v>
                </c:pt>
                <c:pt idx="1">
                  <c:v>0.2</c:v>
                </c:pt>
                <c:pt idx="2">
                  <c:v>0.2</c:v>
                </c:pt>
                <c:pt idx="3">
                  <c:v>0.04</c:v>
                </c:pt>
                <c:pt idx="4">
                  <c:v>0.02</c:v>
                </c:pt>
                <c:pt idx="5">
                  <c:v>0.05</c:v>
                </c:pt>
                <c:pt idx="6">
                  <c:v>0.08</c:v>
                </c:pt>
                <c:pt idx="7">
                  <c:v>0.08</c:v>
                </c:pt>
                <c:pt idx="8">
                  <c:v>0.05</c:v>
                </c:pt>
              </c:numCache>
            </c:numRef>
          </c:val>
        </c:ser>
        <c:ser>
          <c:idx val="2"/>
          <c:order val="2"/>
          <c:tx>
            <c:strRef>
              <c:f>Sheet1!$D$1</c:f>
              <c:strCache>
                <c:ptCount val="1"/>
                <c:pt idx="0">
                  <c:v>200-224% </c:v>
                </c:pt>
              </c:strCache>
            </c:strRef>
          </c:tx>
          <c:spPr>
            <a:solidFill>
              <a:srgbClr val="92D050"/>
            </a:solidFill>
            <a:ln>
              <a:no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Sheet1!$D$2:$D$10</c:f>
              <c:numCache>
                <c:formatCode>0%</c:formatCode>
                <c:ptCount val="9"/>
                <c:pt idx="0">
                  <c:v>0.18</c:v>
                </c:pt>
                <c:pt idx="1">
                  <c:v>0.17</c:v>
                </c:pt>
                <c:pt idx="2">
                  <c:v>0.16</c:v>
                </c:pt>
                <c:pt idx="3">
                  <c:v>0.11</c:v>
                </c:pt>
                <c:pt idx="4">
                  <c:v>0.03</c:v>
                </c:pt>
                <c:pt idx="5">
                  <c:v>0.15</c:v>
                </c:pt>
                <c:pt idx="6">
                  <c:v>0.15</c:v>
                </c:pt>
                <c:pt idx="7">
                  <c:v>0.19</c:v>
                </c:pt>
                <c:pt idx="8">
                  <c:v>0.17</c:v>
                </c:pt>
              </c:numCache>
            </c:numRef>
          </c:val>
        </c:ser>
        <c:ser>
          <c:idx val="3"/>
          <c:order val="3"/>
          <c:tx>
            <c:strRef>
              <c:f>Sheet1!$E$1</c:f>
              <c:strCache>
                <c:ptCount val="1"/>
                <c:pt idx="0">
                  <c:v>225% - 249% </c:v>
                </c:pt>
              </c:strCache>
            </c:strRef>
          </c:tx>
          <c:spPr>
            <a:solidFill>
              <a:srgbClr val="0070C0"/>
            </a:solidFill>
            <a:ln>
              <a:no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Sheet1!$E$2:$E$10</c:f>
              <c:numCache>
                <c:formatCode>0%</c:formatCode>
                <c:ptCount val="9"/>
                <c:pt idx="0">
                  <c:v>0.14000000000000001</c:v>
                </c:pt>
                <c:pt idx="1">
                  <c:v>0.13</c:v>
                </c:pt>
                <c:pt idx="2">
                  <c:v>0.14000000000000001</c:v>
                </c:pt>
                <c:pt idx="3">
                  <c:v>0.22</c:v>
                </c:pt>
                <c:pt idx="4">
                  <c:v>0.17</c:v>
                </c:pt>
                <c:pt idx="5">
                  <c:v>0.18</c:v>
                </c:pt>
                <c:pt idx="6">
                  <c:v>0.16</c:v>
                </c:pt>
                <c:pt idx="7">
                  <c:v>0.17</c:v>
                </c:pt>
                <c:pt idx="8">
                  <c:v>0.19</c:v>
                </c:pt>
              </c:numCache>
            </c:numRef>
          </c:val>
        </c:ser>
        <c:ser>
          <c:idx val="4"/>
          <c:order val="4"/>
          <c:tx>
            <c:strRef>
              <c:f>Sheet1!$F$1</c:f>
              <c:strCache>
                <c:ptCount val="1"/>
                <c:pt idx="0">
                  <c:v>250% - 299% </c:v>
                </c:pt>
              </c:strCache>
            </c:strRef>
          </c:tx>
          <c:spPr>
            <a:solidFill>
              <a:srgbClr val="002060"/>
            </a:solidFill>
            <a:ln>
              <a:no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Sheet1!$F$2:$F$10</c:f>
              <c:numCache>
                <c:formatCode>0%</c:formatCode>
                <c:ptCount val="9"/>
                <c:pt idx="0">
                  <c:v>0.16</c:v>
                </c:pt>
                <c:pt idx="1">
                  <c:v>0.17</c:v>
                </c:pt>
                <c:pt idx="2">
                  <c:v>0.18</c:v>
                </c:pt>
                <c:pt idx="3">
                  <c:v>0.31</c:v>
                </c:pt>
                <c:pt idx="4">
                  <c:v>0.36</c:v>
                </c:pt>
                <c:pt idx="5">
                  <c:v>0.28000000000000003</c:v>
                </c:pt>
                <c:pt idx="6">
                  <c:v>0.27</c:v>
                </c:pt>
                <c:pt idx="7">
                  <c:v>0.26</c:v>
                </c:pt>
                <c:pt idx="8">
                  <c:v>0.24</c:v>
                </c:pt>
              </c:numCache>
            </c:numRef>
          </c:val>
        </c:ser>
        <c:ser>
          <c:idx val="5"/>
          <c:order val="5"/>
          <c:tx>
            <c:strRef>
              <c:f>Sheet1!$G$1</c:f>
              <c:strCache>
                <c:ptCount val="1"/>
                <c:pt idx="0">
                  <c:v>300% +</c:v>
                </c:pt>
              </c:strCache>
            </c:strRef>
          </c:tx>
          <c:spPr>
            <a:solidFill>
              <a:srgbClr val="C00000"/>
            </a:solidFill>
            <a:ln>
              <a:noFill/>
            </a:ln>
            <a:effectLst/>
          </c:spPr>
          <c:invertIfNegative val="0"/>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Sheet1!$G$2:$G$10</c:f>
              <c:numCache>
                <c:formatCode>0%</c:formatCode>
                <c:ptCount val="9"/>
                <c:pt idx="0">
                  <c:v>0.22</c:v>
                </c:pt>
                <c:pt idx="1">
                  <c:v>0.28000000000000003</c:v>
                </c:pt>
                <c:pt idx="2">
                  <c:v>0.28999999999999998</c:v>
                </c:pt>
                <c:pt idx="3">
                  <c:v>0.32</c:v>
                </c:pt>
                <c:pt idx="4">
                  <c:v>0.42</c:v>
                </c:pt>
                <c:pt idx="5">
                  <c:v>0.34</c:v>
                </c:pt>
                <c:pt idx="6">
                  <c:v>0.34</c:v>
                </c:pt>
                <c:pt idx="7">
                  <c:v>0.3</c:v>
                </c:pt>
                <c:pt idx="8">
                  <c:v>0.35</c:v>
                </c:pt>
              </c:numCache>
            </c:numRef>
          </c:val>
        </c:ser>
        <c:dLbls>
          <c:showLegendKey val="0"/>
          <c:showVal val="0"/>
          <c:showCatName val="0"/>
          <c:showSerName val="0"/>
          <c:showPercent val="0"/>
          <c:showBubbleSize val="0"/>
        </c:dLbls>
        <c:gapWidth val="219"/>
        <c:overlap val="-27"/>
        <c:axId val="319004904"/>
        <c:axId val="319005296"/>
      </c:barChart>
      <c:catAx>
        <c:axId val="31900490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9005296"/>
        <c:crosses val="autoZero"/>
        <c:auto val="1"/>
        <c:lblAlgn val="ctr"/>
        <c:lblOffset val="100"/>
        <c:noMultiLvlLbl val="0"/>
      </c:catAx>
      <c:valAx>
        <c:axId val="319005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Grant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9004904"/>
        <c:crosses val="autoZero"/>
        <c:crossBetween val="between"/>
      </c:valAx>
      <c:spPr>
        <a:noFill/>
        <a:ln>
          <a:noFill/>
        </a:ln>
        <a:effectLst/>
      </c:spPr>
    </c:plotArea>
    <c:legend>
      <c:legendPos val="b"/>
      <c:layout>
        <c:manualLayout>
          <c:xMode val="edge"/>
          <c:yMode val="edge"/>
          <c:x val="0.18446525375916795"/>
          <c:y val="0.87798594736799562"/>
          <c:w val="0.71829678416366183"/>
          <c:h val="6.76945282149500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Household Composition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632514315356843E-2"/>
          <c:y val="0.12932161977302717"/>
          <c:w val="0.78128167449890629"/>
          <c:h val="0.75102354789894143"/>
        </c:manualLayout>
      </c:layout>
      <c:lineChart>
        <c:grouping val="standard"/>
        <c:varyColors val="0"/>
        <c:ser>
          <c:idx val="0"/>
          <c:order val="0"/>
          <c:tx>
            <c:strRef>
              <c:f>Sheet1!$B$1</c:f>
              <c:strCache>
                <c:ptCount val="1"/>
                <c:pt idx="0">
                  <c:v> &lt;6 Years Old</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0.28999999999999998</c:v>
                </c:pt>
                <c:pt idx="1">
                  <c:v>0.26</c:v>
                </c:pt>
                <c:pt idx="2">
                  <c:v>0.28000000000000003</c:v>
                </c:pt>
                <c:pt idx="3">
                  <c:v>0.23</c:v>
                </c:pt>
                <c:pt idx="4">
                  <c:v>0.22</c:v>
                </c:pt>
                <c:pt idx="5">
                  <c:v>0.2</c:v>
                </c:pt>
                <c:pt idx="6">
                  <c:v>0.2</c:v>
                </c:pt>
                <c:pt idx="7">
                  <c:v>0.19</c:v>
                </c:pt>
                <c:pt idx="8">
                  <c:v>0.2</c:v>
                </c:pt>
                <c:pt idx="9">
                  <c:v>0.2</c:v>
                </c:pt>
              </c:numCache>
            </c:numRef>
          </c:val>
          <c:smooth val="0"/>
        </c:ser>
        <c:ser>
          <c:idx val="1"/>
          <c:order val="1"/>
          <c:tx>
            <c:strRef>
              <c:f>Sheet1!$C$1</c:f>
              <c:strCache>
                <c:ptCount val="1"/>
                <c:pt idx="0">
                  <c:v> ≤ 18 Years Old</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0.61</c:v>
                </c:pt>
                <c:pt idx="1">
                  <c:v>0.6</c:v>
                </c:pt>
                <c:pt idx="2">
                  <c:v>0.64</c:v>
                </c:pt>
                <c:pt idx="3">
                  <c:v>0.57999999999999996</c:v>
                </c:pt>
                <c:pt idx="4">
                  <c:v>0.56999999999999995</c:v>
                </c:pt>
                <c:pt idx="5">
                  <c:v>0.54</c:v>
                </c:pt>
                <c:pt idx="6">
                  <c:v>0.51</c:v>
                </c:pt>
                <c:pt idx="7">
                  <c:v>0.52</c:v>
                </c:pt>
                <c:pt idx="8">
                  <c:v>0.54</c:v>
                </c:pt>
                <c:pt idx="9">
                  <c:v>0.5</c:v>
                </c:pt>
              </c:numCache>
            </c:numRef>
          </c:val>
          <c:smooth val="0"/>
        </c:ser>
        <c:ser>
          <c:idx val="2"/>
          <c:order val="2"/>
          <c:tx>
            <c:strRef>
              <c:f>Sheet1!$D$1</c:f>
              <c:strCache>
                <c:ptCount val="1"/>
                <c:pt idx="0">
                  <c:v> &gt; 60 Years Old</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0.08</c:v>
                </c:pt>
                <c:pt idx="1">
                  <c:v>0.08</c:v>
                </c:pt>
                <c:pt idx="2">
                  <c:v>0.13</c:v>
                </c:pt>
                <c:pt idx="3">
                  <c:v>0.12</c:v>
                </c:pt>
                <c:pt idx="4">
                  <c:v>0.16</c:v>
                </c:pt>
                <c:pt idx="5">
                  <c:v>0.18</c:v>
                </c:pt>
                <c:pt idx="6">
                  <c:v>0.21</c:v>
                </c:pt>
                <c:pt idx="7">
                  <c:v>0.19</c:v>
                </c:pt>
                <c:pt idx="8">
                  <c:v>0.17</c:v>
                </c:pt>
                <c:pt idx="9">
                  <c:v>0.22</c:v>
                </c:pt>
              </c:numCache>
            </c:numRef>
          </c:val>
          <c:smooth val="0"/>
        </c:ser>
        <c:ser>
          <c:idx val="3"/>
          <c:order val="3"/>
          <c:tx>
            <c:strRef>
              <c:f>Sheet1!$E$1</c:f>
              <c:strCache>
                <c:ptCount val="1"/>
                <c:pt idx="0">
                  <c:v>&lt;6 Years Old</c:v>
                </c:pt>
              </c:strCache>
            </c:strRef>
          </c:tx>
          <c:spPr>
            <a:ln w="28575" cap="rnd">
              <a:solidFill>
                <a:schemeClr val="accent4"/>
              </a:solidFill>
              <a:round/>
            </a:ln>
            <a:effectLst/>
          </c:spPr>
          <c:marker>
            <c:symbol val="circle"/>
            <c:size val="5"/>
            <c:spPr>
              <a:solidFill>
                <a:srgbClr val="0070C0"/>
              </a:solidFill>
              <a:ln w="9525">
                <a:solidFill>
                  <a:srgbClr val="0070C0"/>
                </a:solidFill>
              </a:ln>
              <a:effectLst/>
            </c:spPr>
          </c:marker>
          <c:dLbls>
            <c:dLbl>
              <c:idx val="9"/>
              <c:layout>
                <c:manualLayout>
                  <c:x val="1.0778422785755509E-2"/>
                  <c:y val="2.4607777220173613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General</c:formatCode>
                <c:ptCount val="10"/>
                <c:pt idx="9" formatCode="0%">
                  <c:v>0.2</c:v>
                </c:pt>
              </c:numCache>
            </c:numRef>
          </c:val>
          <c:smooth val="0"/>
        </c:ser>
        <c:ser>
          <c:idx val="4"/>
          <c:order val="4"/>
          <c:tx>
            <c:strRef>
              <c:f>Sheet1!$F$1</c:f>
              <c:strCache>
                <c:ptCount val="1"/>
                <c:pt idx="0">
                  <c:v>≤ 18 Years Old</c:v>
                </c:pt>
              </c:strCache>
            </c:strRef>
          </c:tx>
          <c:spPr>
            <a:ln w="28575" cap="rnd">
              <a:solidFill>
                <a:schemeClr val="accent5"/>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Sheet1!$F$2:$F$11</c:f>
              <c:numCache>
                <c:formatCode>General</c:formatCode>
                <c:ptCount val="10"/>
                <c:pt idx="9" formatCode="0%">
                  <c:v>0.5</c:v>
                </c:pt>
              </c:numCache>
            </c:numRef>
          </c:val>
          <c:smooth val="0"/>
        </c:ser>
        <c:ser>
          <c:idx val="5"/>
          <c:order val="5"/>
          <c:tx>
            <c:strRef>
              <c:f>Sheet1!$G$1</c:f>
              <c:strCache>
                <c:ptCount val="1"/>
                <c:pt idx="0">
                  <c:v>&gt; 60 Years Old</c:v>
                </c:pt>
              </c:strCache>
            </c:strRef>
          </c:tx>
          <c:spPr>
            <a:ln w="28575" cap="rnd">
              <a:solidFill>
                <a:schemeClr val="accent6"/>
              </a:solidFill>
              <a:round/>
            </a:ln>
            <a:effectLst/>
          </c:spPr>
          <c:marker>
            <c:symbol val="circle"/>
            <c:size val="5"/>
            <c:spPr>
              <a:solidFill>
                <a:srgbClr val="FF0000"/>
              </a:solidFill>
              <a:ln w="9525">
                <a:solidFill>
                  <a:srgbClr val="FF0000"/>
                </a:solidFill>
              </a:ln>
              <a:effectLst/>
            </c:spPr>
          </c:marker>
          <c:dLbls>
            <c:dLbl>
              <c:idx val="9"/>
              <c:layout>
                <c:manualLayout>
                  <c:x val="4.619324051038075E-3"/>
                  <c:y val="-1.5379860762608579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Sheet1!$G$2:$G$11</c:f>
              <c:numCache>
                <c:formatCode>General</c:formatCode>
                <c:ptCount val="10"/>
                <c:pt idx="9" formatCode="0%">
                  <c:v>0.22</c:v>
                </c:pt>
              </c:numCache>
            </c:numRef>
          </c:val>
          <c:smooth val="0"/>
        </c:ser>
        <c:dLbls>
          <c:showLegendKey val="0"/>
          <c:showVal val="0"/>
          <c:showCatName val="0"/>
          <c:showSerName val="0"/>
          <c:showPercent val="0"/>
          <c:showBubbleSize val="0"/>
        </c:dLbls>
        <c:marker val="1"/>
        <c:smooth val="0"/>
        <c:axId val="318146576"/>
        <c:axId val="365393360"/>
      </c:lineChart>
      <c:catAx>
        <c:axId val="31814657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layout>
            <c:manualLayout>
              <c:xMode val="edge"/>
              <c:yMode val="edge"/>
              <c:x val="0.44496154200553839"/>
              <c:y val="0.78149868144941748"/>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393360"/>
        <c:crosses val="autoZero"/>
        <c:auto val="1"/>
        <c:lblAlgn val="ctr"/>
        <c:lblOffset val="100"/>
        <c:noMultiLvlLbl val="0"/>
      </c:catAx>
      <c:valAx>
        <c:axId val="365393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Households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8146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Household Composition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360195400718445E-2"/>
          <c:y val="0.12570371952057971"/>
          <c:w val="0.79154069557640627"/>
          <c:h val="0.70615649606299213"/>
        </c:manualLayout>
      </c:layout>
      <c:lineChart>
        <c:grouping val="standard"/>
        <c:varyColors val="0"/>
        <c:ser>
          <c:idx val="0"/>
          <c:order val="0"/>
          <c:tx>
            <c:strRef>
              <c:f>Sheet1!$B$1</c:f>
              <c:strCache>
                <c:ptCount val="1"/>
                <c:pt idx="0">
                  <c:v> Single Parent</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0.14000000000000001</c:v>
                </c:pt>
                <c:pt idx="1">
                  <c:v>0.13</c:v>
                </c:pt>
                <c:pt idx="2">
                  <c:v>0.27</c:v>
                </c:pt>
                <c:pt idx="3">
                  <c:v>0.24</c:v>
                </c:pt>
                <c:pt idx="4">
                  <c:v>0.21</c:v>
                </c:pt>
                <c:pt idx="5">
                  <c:v>0.18</c:v>
                </c:pt>
                <c:pt idx="6">
                  <c:v>0.17</c:v>
                </c:pt>
                <c:pt idx="7">
                  <c:v>0.21</c:v>
                </c:pt>
                <c:pt idx="8">
                  <c:v>0.26</c:v>
                </c:pt>
                <c:pt idx="9">
                  <c:v>0.22</c:v>
                </c:pt>
              </c:numCache>
            </c:numRef>
          </c:val>
          <c:smooth val="0"/>
        </c:ser>
        <c:ser>
          <c:idx val="1"/>
          <c:order val="1"/>
          <c:tx>
            <c:strRef>
              <c:f>Sheet1!$C$1</c:f>
              <c:strCache>
                <c:ptCount val="1"/>
                <c:pt idx="0">
                  <c:v> Elderly Only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0.04</c:v>
                </c:pt>
                <c:pt idx="1">
                  <c:v>0.05</c:v>
                </c:pt>
                <c:pt idx="2">
                  <c:v>0.09</c:v>
                </c:pt>
                <c:pt idx="3">
                  <c:v>7.0000000000000007E-2</c:v>
                </c:pt>
                <c:pt idx="4">
                  <c:v>0.08</c:v>
                </c:pt>
                <c:pt idx="5">
                  <c:v>0.09</c:v>
                </c:pt>
                <c:pt idx="6">
                  <c:v>0.12</c:v>
                </c:pt>
                <c:pt idx="7">
                  <c:v>0.1</c:v>
                </c:pt>
                <c:pt idx="8">
                  <c:v>0.09</c:v>
                </c:pt>
                <c:pt idx="9">
                  <c:v>0.13</c:v>
                </c:pt>
              </c:numCache>
            </c:numRef>
          </c:val>
          <c:smooth val="0"/>
        </c:ser>
        <c:ser>
          <c:idx val="2"/>
          <c:order val="2"/>
          <c:tx>
            <c:strRef>
              <c:f>Sheet1!$D$1</c:f>
              <c:strCache>
                <c:ptCount val="1"/>
                <c:pt idx="0">
                  <c:v>Single Parent</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General</c:formatCode>
                <c:ptCount val="10"/>
                <c:pt idx="9" formatCode="0%">
                  <c:v>0.22</c:v>
                </c:pt>
              </c:numCache>
            </c:numRef>
          </c:val>
          <c:smooth val="0"/>
        </c:ser>
        <c:ser>
          <c:idx val="3"/>
          <c:order val="3"/>
          <c:tx>
            <c:strRef>
              <c:f>Sheet1!$E$1</c:f>
              <c:strCache>
                <c:ptCount val="1"/>
                <c:pt idx="0">
                  <c:v>Elderly Only</c:v>
                </c:pt>
              </c:strCache>
            </c:strRef>
          </c:tx>
          <c:spPr>
            <a:ln w="28575" cap="rnd">
              <a:solidFill>
                <a:schemeClr val="accent4"/>
              </a:solidFill>
              <a:round/>
            </a:ln>
            <a:effectLst/>
          </c:spPr>
          <c:marker>
            <c:symbol val="circle"/>
            <c:size val="5"/>
            <c:spPr>
              <a:solidFill>
                <a:srgbClr val="0070C0"/>
              </a:solidFill>
              <a:ln w="9525">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General</c:formatCode>
                <c:ptCount val="10"/>
                <c:pt idx="9" formatCode="0%">
                  <c:v>0.13</c:v>
                </c:pt>
              </c:numCache>
            </c:numRef>
          </c:val>
          <c:smooth val="0"/>
        </c:ser>
        <c:dLbls>
          <c:showLegendKey val="0"/>
          <c:showVal val="0"/>
          <c:showCatName val="0"/>
          <c:showSerName val="0"/>
          <c:showPercent val="0"/>
          <c:showBubbleSize val="0"/>
        </c:dLbls>
        <c:marker val="1"/>
        <c:smooth val="0"/>
        <c:axId val="201145864"/>
        <c:axId val="201146256"/>
      </c:lineChart>
      <c:catAx>
        <c:axId val="20114586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146256"/>
        <c:crosses val="autoZero"/>
        <c:auto val="1"/>
        <c:lblAlgn val="ctr"/>
        <c:lblOffset val="100"/>
        <c:noMultiLvlLbl val="0"/>
      </c:catAx>
      <c:valAx>
        <c:axId val="201146256"/>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Households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145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a:t>
            </a:r>
            <a:r>
              <a:rPr lang="en-US" baseline="0" dirty="0" smtClean="0"/>
              <a:t> of Recipients Who Applied </a:t>
            </a:r>
            <a:br>
              <a:rPr lang="en-US" baseline="0" dirty="0" smtClean="0"/>
            </a:br>
            <a:r>
              <a:rPr lang="en-US" baseline="0" dirty="0" smtClean="0"/>
              <a:t>at Agency Focused on Seniors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063471381764022E-2"/>
          <c:y val="0.18554818805544043"/>
          <c:w val="0.73742325787780827"/>
          <c:h val="0.66487590366993599"/>
        </c:manualLayout>
      </c:layout>
      <c:lineChart>
        <c:grouping val="standard"/>
        <c:varyColors val="0"/>
        <c:ser>
          <c:idx val="0"/>
          <c:order val="0"/>
          <c:tx>
            <c:strRef>
              <c:f>Sheet1!$B$1</c:f>
              <c:strCache>
                <c:ptCount val="1"/>
                <c:pt idx="0">
                  <c:v> Recipients With Household Member Over 60</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0%</c:formatCode>
                <c:ptCount val="7"/>
                <c:pt idx="0">
                  <c:v>0.05</c:v>
                </c:pt>
                <c:pt idx="1">
                  <c:v>0.08</c:v>
                </c:pt>
                <c:pt idx="2">
                  <c:v>0.09</c:v>
                </c:pt>
                <c:pt idx="3">
                  <c:v>7.0000000000000007E-2</c:v>
                </c:pt>
                <c:pt idx="4">
                  <c:v>0.12</c:v>
                </c:pt>
                <c:pt idx="5">
                  <c:v>0.16</c:v>
                </c:pt>
                <c:pt idx="6">
                  <c:v>0.13</c:v>
                </c:pt>
              </c:numCache>
            </c:numRef>
          </c:val>
          <c:smooth val="0"/>
        </c:ser>
        <c:ser>
          <c:idx val="1"/>
          <c:order val="1"/>
          <c:tx>
            <c:strRef>
              <c:f>Sheet1!$C$1</c:f>
              <c:strCache>
                <c:ptCount val="1"/>
                <c:pt idx="0">
                  <c:v> All Recipients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Sheet1!$C$2:$C$8</c:f>
              <c:numCache>
                <c:formatCode>0%</c:formatCode>
                <c:ptCount val="7"/>
                <c:pt idx="0">
                  <c:v>0.02</c:v>
                </c:pt>
                <c:pt idx="1">
                  <c:v>0.04</c:v>
                </c:pt>
                <c:pt idx="2">
                  <c:v>0.06</c:v>
                </c:pt>
                <c:pt idx="3">
                  <c:v>0.06</c:v>
                </c:pt>
                <c:pt idx="4">
                  <c:v>0.08</c:v>
                </c:pt>
                <c:pt idx="5">
                  <c:v>0.12</c:v>
                </c:pt>
                <c:pt idx="6">
                  <c:v>0.08</c:v>
                </c:pt>
              </c:numCache>
            </c:numRef>
          </c:val>
          <c:smooth val="0"/>
        </c:ser>
        <c:ser>
          <c:idx val="2"/>
          <c:order val="2"/>
          <c:tx>
            <c:strRef>
              <c:f>Sheet1!$D$1</c:f>
              <c:strCache>
                <c:ptCount val="1"/>
                <c:pt idx="0">
                  <c:v>Recipients With Household Member Over 60</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dLbls>
            <c:dLbl>
              <c:idx val="6"/>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Sheet1!$D$2:$D$8</c:f>
              <c:numCache>
                <c:formatCode>General</c:formatCode>
                <c:ptCount val="7"/>
                <c:pt idx="6" formatCode="0%">
                  <c:v>0.13</c:v>
                </c:pt>
              </c:numCache>
            </c:numRef>
          </c:val>
          <c:smooth val="0"/>
        </c:ser>
        <c:ser>
          <c:idx val="3"/>
          <c:order val="3"/>
          <c:tx>
            <c:strRef>
              <c:f>Sheet1!$E$1</c:f>
              <c:strCache>
                <c:ptCount val="1"/>
                <c:pt idx="0">
                  <c:v>All Recipients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Sheet1!$E$2:$E$8</c:f>
              <c:numCache>
                <c:formatCode>General</c:formatCode>
                <c:ptCount val="7"/>
                <c:pt idx="6" formatCode="0%">
                  <c:v>0.08</c:v>
                </c:pt>
              </c:numCache>
            </c:numRef>
          </c:val>
          <c:smooth val="0"/>
        </c:ser>
        <c:dLbls>
          <c:showLegendKey val="0"/>
          <c:showVal val="0"/>
          <c:showCatName val="0"/>
          <c:showSerName val="0"/>
          <c:showPercent val="0"/>
          <c:showBubbleSize val="0"/>
        </c:dLbls>
        <c:marker val="1"/>
        <c:smooth val="0"/>
        <c:axId val="201147040"/>
        <c:axId val="201147432"/>
      </c:lineChart>
      <c:catAx>
        <c:axId val="20114704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147432"/>
        <c:crosses val="autoZero"/>
        <c:auto val="1"/>
        <c:lblAlgn val="ctr"/>
        <c:lblOffset val="100"/>
        <c:noMultiLvlLbl val="0"/>
      </c:catAx>
      <c:valAx>
        <c:axId val="201147432"/>
        <c:scaling>
          <c:orientation val="minMax"/>
          <c:max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147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Main Heating Fuel</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Natural Gas</c:v>
                </c:pt>
              </c:strCache>
            </c:strRef>
          </c:tx>
          <c:spPr>
            <a:solidFill>
              <a:srgbClr val="FFC000"/>
            </a:solidFill>
            <a:ln>
              <a:noFill/>
            </a:ln>
            <a:effectLst/>
          </c:spPr>
          <c:invertIfNegative val="0"/>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0.82</c:v>
                </c:pt>
                <c:pt idx="1">
                  <c:v>0.83</c:v>
                </c:pt>
                <c:pt idx="2">
                  <c:v>0.84</c:v>
                </c:pt>
                <c:pt idx="3">
                  <c:v>0.84</c:v>
                </c:pt>
                <c:pt idx="4">
                  <c:v>0.83</c:v>
                </c:pt>
                <c:pt idx="5">
                  <c:v>0.81</c:v>
                </c:pt>
                <c:pt idx="6">
                  <c:v>0.78</c:v>
                </c:pt>
                <c:pt idx="7">
                  <c:v>0.88</c:v>
                </c:pt>
                <c:pt idx="8">
                  <c:v>0.88</c:v>
                </c:pt>
                <c:pt idx="9">
                  <c:v>0.89</c:v>
                </c:pt>
              </c:numCache>
            </c:numRef>
          </c:val>
        </c:ser>
        <c:ser>
          <c:idx val="1"/>
          <c:order val="1"/>
          <c:tx>
            <c:strRef>
              <c:f>Sheet1!$C$1</c:f>
              <c:strCache>
                <c:ptCount val="1"/>
                <c:pt idx="0">
                  <c:v>Electric</c:v>
                </c:pt>
              </c:strCache>
            </c:strRef>
          </c:tx>
          <c:spPr>
            <a:solidFill>
              <a:srgbClr val="FF0000"/>
            </a:solidFill>
            <a:ln>
              <a:noFill/>
            </a:ln>
            <a:effectLst/>
          </c:spPr>
          <c:invertIfNegative val="0"/>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0.13</c:v>
                </c:pt>
                <c:pt idx="1">
                  <c:v>0.11</c:v>
                </c:pt>
                <c:pt idx="2">
                  <c:v>0.11</c:v>
                </c:pt>
                <c:pt idx="3">
                  <c:v>0.11</c:v>
                </c:pt>
                <c:pt idx="4">
                  <c:v>7.0000000000000007E-2</c:v>
                </c:pt>
                <c:pt idx="5">
                  <c:v>0.06</c:v>
                </c:pt>
                <c:pt idx="6">
                  <c:v>0.11</c:v>
                </c:pt>
                <c:pt idx="7">
                  <c:v>7.0000000000000007E-2</c:v>
                </c:pt>
                <c:pt idx="8">
                  <c:v>7.0000000000000007E-2</c:v>
                </c:pt>
                <c:pt idx="9">
                  <c:v>7.0000000000000007E-2</c:v>
                </c:pt>
              </c:numCache>
            </c:numRef>
          </c:val>
        </c:ser>
        <c:ser>
          <c:idx val="2"/>
          <c:order val="2"/>
          <c:tx>
            <c:strRef>
              <c:f>Sheet1!$D$1</c:f>
              <c:strCache>
                <c:ptCount val="1"/>
                <c:pt idx="0">
                  <c:v>Oil</c:v>
                </c:pt>
              </c:strCache>
            </c:strRef>
          </c:tx>
          <c:spPr>
            <a:solidFill>
              <a:srgbClr val="0070C0"/>
            </a:solidFill>
            <a:ln>
              <a:noFill/>
            </a:ln>
            <a:effectLst/>
          </c:spPr>
          <c:invertIfNegative val="0"/>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0.05</c:v>
                </c:pt>
                <c:pt idx="1">
                  <c:v>0.05</c:v>
                </c:pt>
                <c:pt idx="2">
                  <c:v>0.04</c:v>
                </c:pt>
                <c:pt idx="3">
                  <c:v>0.04</c:v>
                </c:pt>
                <c:pt idx="4">
                  <c:v>0.1</c:v>
                </c:pt>
                <c:pt idx="5">
                  <c:v>0.12</c:v>
                </c:pt>
                <c:pt idx="6">
                  <c:v>0.1</c:v>
                </c:pt>
                <c:pt idx="7">
                  <c:v>0.04</c:v>
                </c:pt>
                <c:pt idx="8">
                  <c:v>0.03</c:v>
                </c:pt>
                <c:pt idx="9">
                  <c:v>0.03</c:v>
                </c:pt>
              </c:numCache>
            </c:numRef>
          </c:val>
        </c:ser>
        <c:dLbls>
          <c:showLegendKey val="0"/>
          <c:showVal val="0"/>
          <c:showCatName val="0"/>
          <c:showSerName val="0"/>
          <c:showPercent val="0"/>
          <c:showBubbleSize val="0"/>
        </c:dLbls>
        <c:gapWidth val="219"/>
        <c:overlap val="-27"/>
        <c:axId val="365711616"/>
        <c:axId val="365712008"/>
      </c:barChart>
      <c:catAx>
        <c:axId val="36571161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12008"/>
        <c:crosses val="autoZero"/>
        <c:auto val="1"/>
        <c:lblAlgn val="ctr"/>
        <c:lblOffset val="100"/>
        <c:noMultiLvlLbl val="0"/>
      </c:catAx>
      <c:valAx>
        <c:axId val="365712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a:t>
                </a:r>
                <a:r>
                  <a:rPr lang="en-US" baseline="0" dirty="0" smtClean="0"/>
                  <a:t>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11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Recipient-Reported Bill Balance at Grant Application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&lt; $500</c:v>
                </c:pt>
              </c:strCache>
            </c:strRef>
          </c:tx>
          <c:spPr>
            <a:solidFill>
              <a:srgbClr val="FF0000"/>
            </a:solidFill>
            <a:ln>
              <a:noFill/>
            </a:ln>
            <a:effectLst/>
          </c:spPr>
          <c:invertIfNegative val="0"/>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0.33</c:v>
                </c:pt>
                <c:pt idx="1">
                  <c:v>0.28000000000000003</c:v>
                </c:pt>
                <c:pt idx="2">
                  <c:v>0.3</c:v>
                </c:pt>
                <c:pt idx="3">
                  <c:v>0.28000000000000003</c:v>
                </c:pt>
                <c:pt idx="4">
                  <c:v>0.26</c:v>
                </c:pt>
                <c:pt idx="5">
                  <c:v>0.27</c:v>
                </c:pt>
                <c:pt idx="6">
                  <c:v>0.31</c:v>
                </c:pt>
                <c:pt idx="7">
                  <c:v>0.26</c:v>
                </c:pt>
                <c:pt idx="8">
                  <c:v>0.19</c:v>
                </c:pt>
                <c:pt idx="9">
                  <c:v>0.15</c:v>
                </c:pt>
              </c:numCache>
            </c:numRef>
          </c:val>
        </c:ser>
        <c:ser>
          <c:idx val="1"/>
          <c:order val="1"/>
          <c:tx>
            <c:strRef>
              <c:f>Sheet1!$C$1</c:f>
              <c:strCache>
                <c:ptCount val="1"/>
                <c:pt idx="0">
                  <c:v> $500 - $1,499</c:v>
                </c:pt>
              </c:strCache>
            </c:strRef>
          </c:tx>
          <c:spPr>
            <a:solidFill>
              <a:srgbClr val="FFC000"/>
            </a:solidFill>
            <a:ln>
              <a:noFill/>
            </a:ln>
            <a:effectLst/>
          </c:spPr>
          <c:invertIfNegative val="0"/>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0.54</c:v>
                </c:pt>
                <c:pt idx="1">
                  <c:v>0.55000000000000004</c:v>
                </c:pt>
                <c:pt idx="2">
                  <c:v>0.59</c:v>
                </c:pt>
                <c:pt idx="3">
                  <c:v>0.56000000000000005</c:v>
                </c:pt>
                <c:pt idx="4">
                  <c:v>0.54</c:v>
                </c:pt>
                <c:pt idx="5">
                  <c:v>0.55000000000000004</c:v>
                </c:pt>
                <c:pt idx="6">
                  <c:v>0.55000000000000004</c:v>
                </c:pt>
                <c:pt idx="7">
                  <c:v>0.56000000000000005</c:v>
                </c:pt>
                <c:pt idx="8">
                  <c:v>0.6</c:v>
                </c:pt>
                <c:pt idx="9">
                  <c:v>0.59</c:v>
                </c:pt>
              </c:numCache>
            </c:numRef>
          </c:val>
        </c:ser>
        <c:ser>
          <c:idx val="2"/>
          <c:order val="2"/>
          <c:tx>
            <c:strRef>
              <c:f>Sheet1!$D$1</c:f>
              <c:strCache>
                <c:ptCount val="1"/>
                <c:pt idx="0">
                  <c:v>&gt;$1500</c:v>
                </c:pt>
              </c:strCache>
            </c:strRef>
          </c:tx>
          <c:spPr>
            <a:solidFill>
              <a:srgbClr val="0070C0"/>
            </a:solidFill>
            <a:ln>
              <a:noFill/>
            </a:ln>
            <a:effectLst/>
          </c:spPr>
          <c:invertIfNegative val="0"/>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0.13</c:v>
                </c:pt>
                <c:pt idx="1">
                  <c:v>0.16999999999999998</c:v>
                </c:pt>
                <c:pt idx="2">
                  <c:v>0.12</c:v>
                </c:pt>
                <c:pt idx="3">
                  <c:v>0.16</c:v>
                </c:pt>
                <c:pt idx="4">
                  <c:v>0.2</c:v>
                </c:pt>
                <c:pt idx="5">
                  <c:v>0.18</c:v>
                </c:pt>
                <c:pt idx="6">
                  <c:v>0.14000000000000001</c:v>
                </c:pt>
                <c:pt idx="7">
                  <c:v>0.18</c:v>
                </c:pt>
                <c:pt idx="8">
                  <c:v>0.22</c:v>
                </c:pt>
                <c:pt idx="9">
                  <c:v>0.26</c:v>
                </c:pt>
              </c:numCache>
            </c:numRef>
          </c:val>
        </c:ser>
        <c:dLbls>
          <c:showLegendKey val="0"/>
          <c:showVal val="0"/>
          <c:showCatName val="0"/>
          <c:showSerName val="0"/>
          <c:showPercent val="0"/>
          <c:showBubbleSize val="0"/>
        </c:dLbls>
        <c:gapWidth val="219"/>
        <c:axId val="364884680"/>
        <c:axId val="365712400"/>
      </c:barChart>
      <c:catAx>
        <c:axId val="3648846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12400"/>
        <c:crosses val="autoZero"/>
        <c:auto val="1"/>
        <c:lblAlgn val="ctr"/>
        <c:lblOffset val="100"/>
        <c:noMultiLvlLbl val="0"/>
      </c:catAx>
      <c:valAx>
        <c:axId val="3657124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884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Mean Reported Bill Balance at Grant Application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386717427615778"/>
          <c:y val="0.1216049047210114"/>
          <c:w val="0.77210026905276774"/>
          <c:h val="0.72021487893806502"/>
        </c:manualLayout>
      </c:layout>
      <c:lineChart>
        <c:grouping val="standard"/>
        <c:varyColors val="0"/>
        <c:ser>
          <c:idx val="0"/>
          <c:order val="0"/>
          <c:tx>
            <c:strRef>
              <c:f>Sheet1!$B$1</c:f>
              <c:strCache>
                <c:ptCount val="1"/>
                <c:pt idx="0">
                  <c:v>ElectricOnly</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563</c:v>
                </c:pt>
                <c:pt idx="1">
                  <c:v>566</c:v>
                </c:pt>
                <c:pt idx="2">
                  <c:v>557</c:v>
                </c:pt>
                <c:pt idx="3">
                  <c:v>635</c:v>
                </c:pt>
                <c:pt idx="4">
                  <c:v>723</c:v>
                </c:pt>
                <c:pt idx="5">
                  <c:v>687</c:v>
                </c:pt>
                <c:pt idx="6">
                  <c:v>737</c:v>
                </c:pt>
                <c:pt idx="7">
                  <c:v>767</c:v>
                </c:pt>
                <c:pt idx="8">
                  <c:v>769</c:v>
                </c:pt>
                <c:pt idx="9">
                  <c:v>769</c:v>
                </c:pt>
              </c:numCache>
            </c:numRef>
          </c:val>
          <c:smooth val="0"/>
        </c:ser>
        <c:ser>
          <c:idx val="1"/>
          <c:order val="1"/>
          <c:tx>
            <c:strRef>
              <c:f>Sheet1!$C$1</c:f>
              <c:strCache>
                <c:ptCount val="1"/>
                <c:pt idx="0">
                  <c:v>GasOnly</c:v>
                </c:pt>
              </c:strCache>
            </c:strRef>
          </c:tx>
          <c:spPr>
            <a:ln w="28575" cap="sq">
              <a:solidFill>
                <a:srgbClr val="00B050"/>
              </a:solidFill>
              <a:round/>
            </a:ln>
            <a:effectLst/>
          </c:spPr>
          <c:marker>
            <c:symbol val="circle"/>
            <c:size val="5"/>
            <c:spPr>
              <a:solidFill>
                <a:srgbClr val="00B050"/>
              </a:solidFill>
              <a:ln w="9525">
                <a:solidFill>
                  <a:srgbClr val="00B05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654</c:v>
                </c:pt>
                <c:pt idx="1">
                  <c:v>740</c:v>
                </c:pt>
                <c:pt idx="2">
                  <c:v>762</c:v>
                </c:pt>
                <c:pt idx="3">
                  <c:v>782</c:v>
                </c:pt>
                <c:pt idx="4">
                  <c:v>831</c:v>
                </c:pt>
                <c:pt idx="5">
                  <c:v>776</c:v>
                </c:pt>
                <c:pt idx="6">
                  <c:v>764</c:v>
                </c:pt>
                <c:pt idx="7">
                  <c:v>685</c:v>
                </c:pt>
                <c:pt idx="8">
                  <c:v>802</c:v>
                </c:pt>
                <c:pt idx="9">
                  <c:v>900</c:v>
                </c:pt>
              </c:numCache>
            </c:numRef>
          </c:val>
          <c:smooth val="0"/>
        </c:ser>
        <c:ser>
          <c:idx val="2"/>
          <c:order val="2"/>
          <c:tx>
            <c:strRef>
              <c:f>Sheet1!$D$1</c:f>
              <c:strCache>
                <c:ptCount val="1"/>
                <c:pt idx="0">
                  <c:v>Electric &amp;Gas </c:v>
                </c:pt>
              </c:strCache>
            </c:strRef>
          </c:tx>
          <c:spPr>
            <a:ln w="28575" cap="rnd">
              <a:solidFill>
                <a:srgbClr val="FF0000"/>
              </a:solidFill>
              <a:round/>
            </a:ln>
            <a:effectLst/>
          </c:spPr>
          <c:marker>
            <c:symbol val="circle"/>
            <c:size val="5"/>
            <c:spPr>
              <a:solidFill>
                <a:srgbClr val="FF0000"/>
              </a:solidFill>
              <a:ln w="12700" cap="sq">
                <a:solidFill>
                  <a:srgbClr val="FF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1108</c:v>
                </c:pt>
                <c:pt idx="1">
                  <c:v>1268</c:v>
                </c:pt>
                <c:pt idx="2">
                  <c:v>1168</c:v>
                </c:pt>
                <c:pt idx="3">
                  <c:v>1298</c:v>
                </c:pt>
                <c:pt idx="4">
                  <c:v>1443</c:v>
                </c:pt>
                <c:pt idx="5">
                  <c:v>1407</c:v>
                </c:pt>
                <c:pt idx="6">
                  <c:v>1438</c:v>
                </c:pt>
                <c:pt idx="7">
                  <c:v>1332</c:v>
                </c:pt>
                <c:pt idx="8">
                  <c:v>1324</c:v>
                </c:pt>
                <c:pt idx="9">
                  <c:v>1477</c:v>
                </c:pt>
              </c:numCache>
            </c:numRef>
          </c:val>
          <c:smooth val="0"/>
        </c:ser>
        <c:ser>
          <c:idx val="3"/>
          <c:order val="3"/>
          <c:tx>
            <c:strRef>
              <c:f>Sheet1!$E$1</c:f>
              <c:strCache>
                <c:ptCount val="1"/>
                <c:pt idx="0">
                  <c:v>ElectricHeat</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"$"#,##0</c:formatCode>
                <c:ptCount val="10"/>
                <c:pt idx="0">
                  <c:v>831</c:v>
                </c:pt>
                <c:pt idx="1">
                  <c:v>823</c:v>
                </c:pt>
                <c:pt idx="2">
                  <c:v>904</c:v>
                </c:pt>
                <c:pt idx="3">
                  <c:v>1010</c:v>
                </c:pt>
                <c:pt idx="4">
                  <c:v>1048</c:v>
                </c:pt>
                <c:pt idx="5">
                  <c:v>1088</c:v>
                </c:pt>
                <c:pt idx="6">
                  <c:v>1036</c:v>
                </c:pt>
                <c:pt idx="7">
                  <c:v>1093</c:v>
                </c:pt>
                <c:pt idx="8">
                  <c:v>1306</c:v>
                </c:pt>
                <c:pt idx="9">
                  <c:v>1319</c:v>
                </c:pt>
              </c:numCache>
            </c:numRef>
          </c:val>
          <c:smooth val="0"/>
        </c:ser>
        <c:ser>
          <c:idx val="4"/>
          <c:order val="4"/>
          <c:tx>
            <c:strRef>
              <c:f>Sheet1!$F$1</c:f>
              <c:strCache>
                <c:ptCount val="1"/>
                <c:pt idx="0">
                  <c:v>AllGrants</c:v>
                </c:pt>
              </c:strCache>
            </c:strRef>
          </c:tx>
          <c:spPr>
            <a:ln w="28575" cap="rnd">
              <a:solidFill>
                <a:schemeClr val="tx1"/>
              </a:solidFill>
              <a:round/>
            </a:ln>
            <a:effectLst/>
          </c:spPr>
          <c:marker>
            <c:symbol val="circle"/>
            <c:size val="5"/>
            <c:spPr>
              <a:solidFill>
                <a:srgbClr val="362872"/>
              </a:solidFill>
              <a:ln w="9525">
                <a:solidFill>
                  <a:schemeClr val="tx1"/>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Sheet1!$F$2:$F$11</c:f>
              <c:numCache>
                <c:formatCode>"$"#,##0</c:formatCode>
                <c:ptCount val="10"/>
                <c:pt idx="0">
                  <c:v>892</c:v>
                </c:pt>
                <c:pt idx="1">
                  <c:v>993</c:v>
                </c:pt>
                <c:pt idx="2">
                  <c:v>879</c:v>
                </c:pt>
                <c:pt idx="3">
                  <c:v>963</c:v>
                </c:pt>
                <c:pt idx="4">
                  <c:v>1070</c:v>
                </c:pt>
                <c:pt idx="5">
                  <c:v>1028</c:v>
                </c:pt>
                <c:pt idx="6">
                  <c:v>936</c:v>
                </c:pt>
                <c:pt idx="7">
                  <c:v>1028</c:v>
                </c:pt>
                <c:pt idx="8">
                  <c:v>1124</c:v>
                </c:pt>
                <c:pt idx="9">
                  <c:v>1248</c:v>
                </c:pt>
              </c:numCache>
            </c:numRef>
          </c:val>
          <c:smooth val="0"/>
        </c:ser>
        <c:ser>
          <c:idx val="5"/>
          <c:order val="5"/>
          <c:tx>
            <c:strRef>
              <c:f>Sheet1!$G$1</c:f>
              <c:strCache>
                <c:ptCount val="1"/>
                <c:pt idx="0">
                  <c:v>Electric Only</c:v>
                </c:pt>
              </c:strCache>
            </c:strRef>
          </c:tx>
          <c:spPr>
            <a:ln w="28575" cap="rnd">
              <a:solidFill>
                <a:schemeClr val="accent6"/>
              </a:solidFill>
              <a:round/>
            </a:ln>
            <a:effectLst/>
          </c:spPr>
          <c:marker>
            <c:symbol val="circle"/>
            <c:size val="5"/>
            <c:spPr>
              <a:solidFill>
                <a:srgbClr val="0070C0"/>
              </a:solidFill>
              <a:ln w="9525">
                <a:solidFill>
                  <a:srgbClr val="0070C0"/>
                </a:solidFill>
              </a:ln>
              <a:effectLst/>
            </c:spPr>
          </c:marker>
          <c:dLbls>
            <c:dLbl>
              <c:idx val="9"/>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Sheet1!$G$2:$G$11</c:f>
              <c:numCache>
                <c:formatCode>General</c:formatCode>
                <c:ptCount val="10"/>
                <c:pt idx="9" formatCode="&quot;$&quot;#,##0">
                  <c:v>769</c:v>
                </c:pt>
              </c:numCache>
            </c:numRef>
          </c:val>
          <c:smooth val="0"/>
        </c:ser>
        <c:ser>
          <c:idx val="6"/>
          <c:order val="6"/>
          <c:tx>
            <c:strRef>
              <c:f>Sheet1!$H$1</c:f>
              <c:strCache>
                <c:ptCount val="1"/>
                <c:pt idx="0">
                  <c:v>Gas Only</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Pt>
            <c:idx val="9"/>
            <c:marker>
              <c:symbol val="circle"/>
              <c:size val="5"/>
              <c:spPr>
                <a:solidFill>
                  <a:srgbClr val="00B050"/>
                </a:solidFill>
                <a:ln w="9525">
                  <a:solidFill>
                    <a:srgbClr val="00B050"/>
                  </a:solidFill>
                </a:ln>
                <a:effectLst/>
              </c:spPr>
            </c:marker>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Sheet1!$H$2:$H$11</c:f>
              <c:numCache>
                <c:formatCode>General</c:formatCode>
                <c:ptCount val="10"/>
                <c:pt idx="9" formatCode="&quot;$&quot;#,##0">
                  <c:v>900</c:v>
                </c:pt>
              </c:numCache>
            </c:numRef>
          </c:val>
          <c:smooth val="0"/>
        </c:ser>
        <c:ser>
          <c:idx val="7"/>
          <c:order val="7"/>
          <c:tx>
            <c:strRef>
              <c:f>Sheet1!$I$1</c:f>
              <c:strCache>
                <c:ptCount val="1"/>
                <c:pt idx="0">
                  <c:v>Electric &amp; Gas</c:v>
                </c:pt>
              </c:strCache>
            </c:strRef>
          </c:tx>
          <c:spPr>
            <a:ln w="28575" cap="rnd">
              <a:solidFill>
                <a:schemeClr val="accent2">
                  <a:lumMod val="60000"/>
                </a:schemeClr>
              </a:solidFill>
              <a:round/>
            </a:ln>
            <a:effectLst/>
          </c:spPr>
          <c:marker>
            <c:symbol val="circle"/>
            <c:size val="5"/>
            <c:spPr>
              <a:solidFill>
                <a:srgbClr val="FF0000"/>
              </a:solidFill>
              <a:ln w="9525">
                <a:solidFill>
                  <a:schemeClr val="accent2">
                    <a:lumMod val="60000"/>
                  </a:schemeClr>
                </a:solidFill>
              </a:ln>
              <a:effectLst/>
            </c:spPr>
          </c:marker>
          <c:dPt>
            <c:idx val="9"/>
            <c:marker>
              <c:symbol val="circle"/>
              <c:size val="5"/>
              <c:spPr>
                <a:solidFill>
                  <a:srgbClr val="FF0000"/>
                </a:solidFill>
                <a:ln w="9525">
                  <a:solidFill>
                    <a:srgbClr val="FF0000"/>
                  </a:solidFill>
                </a:ln>
                <a:effectLst/>
              </c:spPr>
            </c:marker>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Sheet1!$I$2:$I$11</c:f>
              <c:numCache>
                <c:formatCode>General</c:formatCode>
                <c:ptCount val="10"/>
                <c:pt idx="9" formatCode="&quot;$&quot;#,##0">
                  <c:v>1477</c:v>
                </c:pt>
              </c:numCache>
            </c:numRef>
          </c:val>
          <c:smooth val="0"/>
        </c:ser>
        <c:ser>
          <c:idx val="8"/>
          <c:order val="8"/>
          <c:tx>
            <c:strRef>
              <c:f>Sheet1!$J$1</c:f>
              <c:strCache>
                <c:ptCount val="1"/>
                <c:pt idx="0">
                  <c:v>Electric Heat</c:v>
                </c:pt>
              </c:strCache>
            </c:strRef>
          </c:tx>
          <c:spPr>
            <a:ln w="28575" cap="rnd">
              <a:solidFill>
                <a:schemeClr val="accent3">
                  <a:lumMod val="60000"/>
                </a:schemeClr>
              </a:solidFill>
              <a:round/>
            </a:ln>
            <a:effectLst/>
          </c:spPr>
          <c:marker>
            <c:symbol val="circle"/>
            <c:size val="5"/>
            <c:spPr>
              <a:solidFill>
                <a:srgbClr val="F7C23F"/>
              </a:solidFill>
              <a:ln w="9525">
                <a:solidFill>
                  <a:srgbClr val="F7C23F"/>
                </a:solidFill>
              </a:ln>
              <a:effectLst/>
            </c:spPr>
          </c:marker>
          <c:dLbls>
            <c:dLbl>
              <c:idx val="9"/>
              <c:layout>
                <c:manualLayout>
                  <c:x val="0"/>
                  <c:y val="-1.7032105921996173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Sheet1!$J$2:$J$11</c:f>
              <c:numCache>
                <c:formatCode>General</c:formatCode>
                <c:ptCount val="10"/>
                <c:pt idx="9" formatCode="&quot;$&quot;#,##0">
                  <c:v>1319</c:v>
                </c:pt>
              </c:numCache>
            </c:numRef>
          </c:val>
          <c:smooth val="0"/>
        </c:ser>
        <c:ser>
          <c:idx val="9"/>
          <c:order val="9"/>
          <c:tx>
            <c:strRef>
              <c:f>Sheet1!$K$1</c:f>
              <c:strCache>
                <c:ptCount val="1"/>
                <c:pt idx="0">
                  <c:v>All Grants</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Sheet1!$K$2:$K$11</c:f>
              <c:numCache>
                <c:formatCode>General</c:formatCode>
                <c:ptCount val="10"/>
                <c:pt idx="9" formatCode="&quot;$&quot;#,##0">
                  <c:v>1248</c:v>
                </c:pt>
              </c:numCache>
            </c:numRef>
          </c:val>
          <c:smooth val="0"/>
        </c:ser>
        <c:dLbls>
          <c:showLegendKey val="0"/>
          <c:showVal val="0"/>
          <c:showCatName val="0"/>
          <c:showSerName val="0"/>
          <c:showPercent val="0"/>
          <c:showBubbleSize val="0"/>
        </c:dLbls>
        <c:marker val="1"/>
        <c:smooth val="0"/>
        <c:axId val="365712792"/>
        <c:axId val="365710352"/>
      </c:lineChart>
      <c:catAx>
        <c:axId val="36571279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10352"/>
        <c:crosses val="autoZero"/>
        <c:auto val="1"/>
        <c:lblAlgn val="ctr"/>
        <c:lblOffset val="100"/>
        <c:noMultiLvlLbl val="0"/>
      </c:catAx>
      <c:valAx>
        <c:axId val="3657103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Mean Reported Balance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712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 of Recipients</a:t>
            </a:r>
            <a:r>
              <a:rPr lang="en-US" baseline="0" dirty="0" smtClean="0"/>
              <a:t> </a:t>
            </a:r>
            <a:r>
              <a:rPr lang="en-US" dirty="0" smtClean="0"/>
              <a:t>with Collection Actions Pending at Application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787624300706151E-2"/>
          <c:y val="0.13138287401574802"/>
          <c:w val="0.76049701068198572"/>
          <c:h val="0.74094611220472439"/>
        </c:manualLayout>
      </c:layout>
      <c:lineChart>
        <c:grouping val="standard"/>
        <c:varyColors val="0"/>
        <c:ser>
          <c:idx val="0"/>
          <c:order val="0"/>
          <c:tx>
            <c:strRef>
              <c:f>Sheet1!$B$1</c:f>
              <c:strCache>
                <c:ptCount val="1"/>
                <c:pt idx="0">
                  <c:v> Past Due Balance </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0.08</c:v>
                </c:pt>
                <c:pt idx="1">
                  <c:v>0.03</c:v>
                </c:pt>
                <c:pt idx="2">
                  <c:v>0.17</c:v>
                </c:pt>
                <c:pt idx="3">
                  <c:v>0.2</c:v>
                </c:pt>
                <c:pt idx="4">
                  <c:v>0.26</c:v>
                </c:pt>
                <c:pt idx="5">
                  <c:v>0.3</c:v>
                </c:pt>
                <c:pt idx="6">
                  <c:v>0.38</c:v>
                </c:pt>
                <c:pt idx="7">
                  <c:v>0.27</c:v>
                </c:pt>
                <c:pt idx="8">
                  <c:v>0.21</c:v>
                </c:pt>
                <c:pt idx="9">
                  <c:v>0.17</c:v>
                </c:pt>
              </c:numCache>
            </c:numRef>
          </c:val>
          <c:smooth val="0"/>
        </c:ser>
        <c:ser>
          <c:idx val="1"/>
          <c:order val="1"/>
          <c:tx>
            <c:strRef>
              <c:f>Sheet1!$C$1</c:f>
              <c:strCache>
                <c:ptCount val="1"/>
                <c:pt idx="0">
                  <c:v> Past Due Warning Notice </c:v>
                </c:pt>
              </c:strCache>
            </c:strRef>
          </c:tx>
          <c:spPr>
            <a:ln w="28575" cap="rnd">
              <a:solidFill>
                <a:srgbClr val="002060"/>
              </a:solidFill>
              <a:round/>
            </a:ln>
            <a:effectLst/>
          </c:spPr>
          <c:marker>
            <c:symbol val="circle"/>
            <c:size val="5"/>
            <c:spPr>
              <a:solidFill>
                <a:srgbClr val="002060"/>
              </a:solidFill>
              <a:ln w="9525">
                <a:solidFill>
                  <a:schemeClr val="accent4"/>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0.47</c:v>
                </c:pt>
                <c:pt idx="1">
                  <c:v>0.18</c:v>
                </c:pt>
                <c:pt idx="2">
                  <c:v>0.17</c:v>
                </c:pt>
                <c:pt idx="3">
                  <c:v>0.19</c:v>
                </c:pt>
                <c:pt idx="4">
                  <c:v>0.23</c:v>
                </c:pt>
                <c:pt idx="5">
                  <c:v>0.18</c:v>
                </c:pt>
                <c:pt idx="6">
                  <c:v>0.13</c:v>
                </c:pt>
                <c:pt idx="7">
                  <c:v>0.09</c:v>
                </c:pt>
                <c:pt idx="8">
                  <c:v>7.0000000000000007E-2</c:v>
                </c:pt>
                <c:pt idx="9">
                  <c:v>0.08</c:v>
                </c:pt>
              </c:numCache>
            </c:numRef>
          </c:val>
          <c:smooth val="0"/>
        </c:ser>
        <c:ser>
          <c:idx val="2"/>
          <c:order val="2"/>
          <c:tx>
            <c:strRef>
              <c:f>Sheet1!$D$1</c:f>
              <c:strCache>
                <c:ptCount val="1"/>
                <c:pt idx="0">
                  <c:v> Shut-Off Date Not Passed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0.2</c:v>
                </c:pt>
                <c:pt idx="1">
                  <c:v>0.22</c:v>
                </c:pt>
                <c:pt idx="2">
                  <c:v>0.2</c:v>
                </c:pt>
                <c:pt idx="3">
                  <c:v>0.17</c:v>
                </c:pt>
                <c:pt idx="4">
                  <c:v>0.16</c:v>
                </c:pt>
                <c:pt idx="5">
                  <c:v>0.19</c:v>
                </c:pt>
                <c:pt idx="6">
                  <c:v>0.15</c:v>
                </c:pt>
                <c:pt idx="7">
                  <c:v>0.21</c:v>
                </c:pt>
                <c:pt idx="8">
                  <c:v>0.24</c:v>
                </c:pt>
                <c:pt idx="9">
                  <c:v>0.24</c:v>
                </c:pt>
              </c:numCache>
            </c:numRef>
          </c:val>
          <c:smooth val="0"/>
        </c:ser>
        <c:ser>
          <c:idx val="3"/>
          <c:order val="3"/>
          <c:tx>
            <c:strRef>
              <c:f>Sheet1!$E$1</c:f>
              <c:strCache>
                <c:ptCount val="1"/>
                <c:pt idx="0">
                  <c:v> Shut-Off Date Passed </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0%</c:formatCode>
                <c:ptCount val="10"/>
                <c:pt idx="0">
                  <c:v>0.26</c:v>
                </c:pt>
                <c:pt idx="1">
                  <c:v>0.49</c:v>
                </c:pt>
                <c:pt idx="2">
                  <c:v>0.41</c:v>
                </c:pt>
                <c:pt idx="3">
                  <c:v>0.39</c:v>
                </c:pt>
                <c:pt idx="4">
                  <c:v>0.32</c:v>
                </c:pt>
                <c:pt idx="5">
                  <c:v>0.3</c:v>
                </c:pt>
                <c:pt idx="6">
                  <c:v>0.27</c:v>
                </c:pt>
                <c:pt idx="7">
                  <c:v>0.34</c:v>
                </c:pt>
                <c:pt idx="8">
                  <c:v>0.4</c:v>
                </c:pt>
                <c:pt idx="9">
                  <c:v>0.38</c:v>
                </c:pt>
              </c:numCache>
            </c:numRef>
          </c:val>
          <c:smooth val="0"/>
        </c:ser>
        <c:ser>
          <c:idx val="4"/>
          <c:order val="4"/>
          <c:tx>
            <c:strRef>
              <c:f>Sheet1!$F$1</c:f>
              <c:strCache>
                <c:ptCount val="1"/>
                <c:pt idx="0">
                  <c:v> Utility Shut-Off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Sheet1!$F$2:$F$11</c:f>
              <c:numCache>
                <c:formatCode>0%</c:formatCode>
                <c:ptCount val="10"/>
                <c:pt idx="0">
                  <c:v>0</c:v>
                </c:pt>
                <c:pt idx="1">
                  <c:v>0.09</c:v>
                </c:pt>
                <c:pt idx="2">
                  <c:v>0.04</c:v>
                </c:pt>
                <c:pt idx="3">
                  <c:v>0.06</c:v>
                </c:pt>
                <c:pt idx="4">
                  <c:v>0.03</c:v>
                </c:pt>
                <c:pt idx="5">
                  <c:v>0.03</c:v>
                </c:pt>
                <c:pt idx="6">
                  <c:v>0.08</c:v>
                </c:pt>
                <c:pt idx="7">
                  <c:v>0.1</c:v>
                </c:pt>
                <c:pt idx="8">
                  <c:v>0.08</c:v>
                </c:pt>
                <c:pt idx="9">
                  <c:v>0.13</c:v>
                </c:pt>
              </c:numCache>
            </c:numRef>
          </c:val>
          <c:smooth val="0"/>
        </c:ser>
        <c:ser>
          <c:idx val="5"/>
          <c:order val="5"/>
          <c:tx>
            <c:strRef>
              <c:f>Sheet1!$G$1</c:f>
              <c:strCache>
                <c:ptCount val="1"/>
                <c:pt idx="0">
                  <c:v>Past Due Balance</c:v>
                </c:pt>
              </c:strCache>
            </c:strRef>
          </c:tx>
          <c:spPr>
            <a:ln w="28575" cap="rnd">
              <a:solidFill>
                <a:schemeClr val="accent6"/>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Sheet1!$G$2:$G$11</c:f>
              <c:numCache>
                <c:formatCode>General</c:formatCode>
                <c:ptCount val="10"/>
                <c:pt idx="9" formatCode="0%">
                  <c:v>0.17</c:v>
                </c:pt>
              </c:numCache>
            </c:numRef>
          </c:val>
          <c:smooth val="0"/>
        </c:ser>
        <c:ser>
          <c:idx val="6"/>
          <c:order val="6"/>
          <c:tx>
            <c:strRef>
              <c:f>Sheet1!$H$1</c:f>
              <c:strCache>
                <c:ptCount val="1"/>
                <c:pt idx="0">
                  <c:v>Past Due Warning Notice</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dLbls>
            <c:dLbl>
              <c:idx val="9"/>
              <c:layout>
                <c:manualLayout>
                  <c:x val="4.4576523031202523E-3"/>
                  <c:y val="0"/>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layout>
                    <c:manualLayout>
                      <c:w val="0.18201951539118533"/>
                      <c:h val="0.10514074803149606"/>
                    </c:manualLayout>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Sheet1!$H$2:$H$11</c:f>
              <c:numCache>
                <c:formatCode>General</c:formatCode>
                <c:ptCount val="10"/>
                <c:pt idx="9" formatCode="0%">
                  <c:v>0.08</c:v>
                </c:pt>
              </c:numCache>
            </c:numRef>
          </c:val>
          <c:smooth val="0"/>
        </c:ser>
        <c:ser>
          <c:idx val="7"/>
          <c:order val="7"/>
          <c:tx>
            <c:strRef>
              <c:f>Sheet1!$I$1</c:f>
              <c:strCache>
                <c:ptCount val="1"/>
                <c:pt idx="0">
                  <c:v>Shut-Off Date Not Passed</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Sheet1!$I$2:$I$11</c:f>
              <c:numCache>
                <c:formatCode>General</c:formatCode>
                <c:ptCount val="10"/>
                <c:pt idx="9" formatCode="0%">
                  <c:v>0.24</c:v>
                </c:pt>
              </c:numCache>
            </c:numRef>
          </c:val>
          <c:smooth val="0"/>
        </c:ser>
        <c:ser>
          <c:idx val="8"/>
          <c:order val="8"/>
          <c:tx>
            <c:strRef>
              <c:f>Sheet1!$J$1</c:f>
              <c:strCache>
                <c:ptCount val="1"/>
                <c:pt idx="0">
                  <c:v>Shut-Off Date Passed</c:v>
                </c:pt>
              </c:strCache>
            </c:strRef>
          </c:tx>
          <c:spPr>
            <a:ln w="28575" cap="rnd">
              <a:solidFill>
                <a:schemeClr val="accent3">
                  <a:lumMod val="60000"/>
                </a:schemeClr>
              </a:solidFill>
              <a:round/>
            </a:ln>
            <a:effectLst/>
          </c:spPr>
          <c:marker>
            <c:symbol val="circle"/>
            <c:size val="5"/>
            <c:spPr>
              <a:solidFill>
                <a:srgbClr val="FF0000"/>
              </a:solidFill>
              <a:ln w="9525">
                <a:solidFill>
                  <a:schemeClr val="accent3">
                    <a:lumMod val="6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Sheet1!$J$2:$J$11</c:f>
              <c:numCache>
                <c:formatCode>General</c:formatCode>
                <c:ptCount val="10"/>
                <c:pt idx="9" formatCode="0%">
                  <c:v>0.38</c:v>
                </c:pt>
              </c:numCache>
            </c:numRef>
          </c:val>
          <c:smooth val="0"/>
        </c:ser>
        <c:ser>
          <c:idx val="9"/>
          <c:order val="9"/>
          <c:tx>
            <c:strRef>
              <c:f>Sheet1!$K$1</c:f>
              <c:strCache>
                <c:ptCount val="1"/>
                <c:pt idx="0">
                  <c:v>Utility Shut-Off</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Sheet1!$K$2:$K$11</c:f>
              <c:numCache>
                <c:formatCode>General</c:formatCode>
                <c:ptCount val="10"/>
                <c:pt idx="9" formatCode="0%">
                  <c:v>0.13</c:v>
                </c:pt>
              </c:numCache>
            </c:numRef>
          </c:val>
          <c:smooth val="0"/>
        </c:ser>
        <c:dLbls>
          <c:showLegendKey val="0"/>
          <c:showVal val="0"/>
          <c:showCatName val="0"/>
          <c:showSerName val="0"/>
          <c:showPercent val="0"/>
          <c:showBubbleSize val="0"/>
        </c:dLbls>
        <c:marker val="1"/>
        <c:smooth val="0"/>
        <c:axId val="317819936"/>
        <c:axId val="317819152"/>
      </c:lineChart>
      <c:catAx>
        <c:axId val="31781993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7819152"/>
        <c:crosses val="autoZero"/>
        <c:auto val="1"/>
        <c:lblAlgn val="ctr"/>
        <c:lblOffset val="100"/>
        <c:noMultiLvlLbl val="0"/>
      </c:catAx>
      <c:valAx>
        <c:axId val="317819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Recipients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7819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0.89803</cdr:x>
      <cdr:y>0.27002</cdr:y>
    </cdr:from>
    <cdr:to>
      <cdr:x>0.90851</cdr:x>
      <cdr:y>0.42608</cdr:y>
    </cdr:to>
    <cdr:sp macro="" textlink="">
      <cdr:nvSpPr>
        <cdr:cNvPr id="6" name="Right Brace 5"/>
        <cdr:cNvSpPr/>
      </cdr:nvSpPr>
      <cdr:spPr>
        <a:xfrm xmlns:a="http://schemas.openxmlformats.org/drawingml/2006/main">
          <a:off x="8410336" y="1174948"/>
          <a:ext cx="98120" cy="679053"/>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0.898</cdr:x>
      <cdr:y>0.44545</cdr:y>
    </cdr:from>
    <cdr:to>
      <cdr:x>0.90851</cdr:x>
      <cdr:y>0.51275</cdr:y>
    </cdr:to>
    <cdr:sp macro="" textlink="">
      <cdr:nvSpPr>
        <cdr:cNvPr id="7" name="Right Brace 6"/>
        <cdr:cNvSpPr/>
      </cdr:nvSpPr>
      <cdr:spPr>
        <a:xfrm xmlns:a="http://schemas.openxmlformats.org/drawingml/2006/main">
          <a:off x="8410039" y="1938303"/>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0.89941</cdr:x>
      <cdr:y>0.52847</cdr:y>
    </cdr:from>
    <cdr:to>
      <cdr:x>0.90992</cdr:x>
      <cdr:y>0.59577</cdr:y>
    </cdr:to>
    <cdr:sp macro="" textlink="">
      <cdr:nvSpPr>
        <cdr:cNvPr id="9" name="Right Brace 8"/>
        <cdr:cNvSpPr/>
      </cdr:nvSpPr>
      <cdr:spPr>
        <a:xfrm xmlns:a="http://schemas.openxmlformats.org/drawingml/2006/main">
          <a:off x="8423228" y="2299540"/>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0.89803</cdr:x>
      <cdr:y>0.27002</cdr:y>
    </cdr:from>
    <cdr:to>
      <cdr:x>0.90851</cdr:x>
      <cdr:y>0.42608</cdr:y>
    </cdr:to>
    <cdr:sp macro="" textlink="">
      <cdr:nvSpPr>
        <cdr:cNvPr id="6" name="Right Brace 5"/>
        <cdr:cNvSpPr/>
      </cdr:nvSpPr>
      <cdr:spPr>
        <a:xfrm xmlns:a="http://schemas.openxmlformats.org/drawingml/2006/main">
          <a:off x="8410336" y="1174948"/>
          <a:ext cx="98120" cy="679053"/>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0.898</cdr:x>
      <cdr:y>0.44545</cdr:y>
    </cdr:from>
    <cdr:to>
      <cdr:x>0.90851</cdr:x>
      <cdr:y>0.51275</cdr:y>
    </cdr:to>
    <cdr:sp macro="" textlink="">
      <cdr:nvSpPr>
        <cdr:cNvPr id="7" name="Right Brace 6"/>
        <cdr:cNvSpPr/>
      </cdr:nvSpPr>
      <cdr:spPr>
        <a:xfrm xmlns:a="http://schemas.openxmlformats.org/drawingml/2006/main">
          <a:off x="8410039" y="1938303"/>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0.89941</cdr:x>
      <cdr:y>0.52847</cdr:y>
    </cdr:from>
    <cdr:to>
      <cdr:x>0.90992</cdr:x>
      <cdr:y>0.59577</cdr:y>
    </cdr:to>
    <cdr:sp macro="" textlink="">
      <cdr:nvSpPr>
        <cdr:cNvPr id="9" name="Right Brace 8"/>
        <cdr:cNvSpPr/>
      </cdr:nvSpPr>
      <cdr:spPr>
        <a:xfrm xmlns:a="http://schemas.openxmlformats.org/drawingml/2006/main">
          <a:off x="8423228" y="2299540"/>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8372" cy="463229"/>
          </a:xfrm>
          <a:prstGeom prst="rect">
            <a:avLst/>
          </a:prstGeom>
          <a:noFill/>
          <a:ln w="9525">
            <a:noFill/>
            <a:miter lim="800000"/>
            <a:headEnd/>
            <a:tailEnd/>
          </a:ln>
          <a:effectLst/>
        </p:spPr>
        <p:txBody>
          <a:bodyPr vert="horz" wrap="square" lIns="93348" tIns="46673" rIns="93348" bIns="46673" numCol="1" anchor="t"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099" name="Rectangle 1027"/>
          <p:cNvSpPr>
            <a:spLocks noGrp="1" noChangeArrowheads="1"/>
          </p:cNvSpPr>
          <p:nvPr>
            <p:ph type="dt" sz="quarter" idx="1"/>
          </p:nvPr>
        </p:nvSpPr>
        <p:spPr bwMode="auto">
          <a:xfrm>
            <a:off x="3972029" y="0"/>
            <a:ext cx="3038371" cy="463229"/>
          </a:xfrm>
          <a:prstGeom prst="rect">
            <a:avLst/>
          </a:prstGeom>
          <a:noFill/>
          <a:ln w="9525">
            <a:noFill/>
            <a:miter lim="800000"/>
            <a:headEnd/>
            <a:tailEnd/>
          </a:ln>
          <a:effectLst/>
        </p:spPr>
        <p:txBody>
          <a:bodyPr vert="horz" wrap="square" lIns="93348" tIns="46673" rIns="93348" bIns="46673" numCol="1" anchor="t" anchorCtr="0" compatLnSpc="1">
            <a:prstTxWarp prst="textNoShape">
              <a:avLst/>
            </a:prstTxWarp>
          </a:bodyPr>
          <a:lstStyle>
            <a:lvl1pPr algn="r" eaLnBrk="1" hangingPunct="1">
              <a:defRPr sz="1200">
                <a:latin typeface="Times New Roman" charset="0"/>
              </a:defRPr>
            </a:lvl1pPr>
          </a:lstStyle>
          <a:p>
            <a:pPr>
              <a:defRPr/>
            </a:pPr>
            <a:endParaRPr lang="en-US"/>
          </a:p>
        </p:txBody>
      </p:sp>
      <p:sp>
        <p:nvSpPr>
          <p:cNvPr id="4100" name="Rectangle 1028"/>
          <p:cNvSpPr>
            <a:spLocks noGrp="1" noChangeArrowheads="1"/>
          </p:cNvSpPr>
          <p:nvPr>
            <p:ph type="ftr" sz="quarter" idx="2"/>
          </p:nvPr>
        </p:nvSpPr>
        <p:spPr bwMode="auto">
          <a:xfrm>
            <a:off x="0" y="8833172"/>
            <a:ext cx="3038372" cy="463228"/>
          </a:xfrm>
          <a:prstGeom prst="rect">
            <a:avLst/>
          </a:prstGeom>
          <a:noFill/>
          <a:ln w="9525">
            <a:noFill/>
            <a:miter lim="800000"/>
            <a:headEnd/>
            <a:tailEnd/>
          </a:ln>
          <a:effectLst/>
        </p:spPr>
        <p:txBody>
          <a:bodyPr vert="horz" wrap="square" lIns="93348" tIns="46673" rIns="93348" bIns="46673" numCol="1" anchor="b"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101" name="Rectangle 1029"/>
          <p:cNvSpPr>
            <a:spLocks noGrp="1" noChangeArrowheads="1"/>
          </p:cNvSpPr>
          <p:nvPr>
            <p:ph type="sldNum" sz="quarter" idx="3"/>
          </p:nvPr>
        </p:nvSpPr>
        <p:spPr bwMode="auto">
          <a:xfrm>
            <a:off x="3972029" y="8833172"/>
            <a:ext cx="3038371" cy="463228"/>
          </a:xfrm>
          <a:prstGeom prst="rect">
            <a:avLst/>
          </a:prstGeom>
          <a:noFill/>
          <a:ln w="9525">
            <a:noFill/>
            <a:miter lim="800000"/>
            <a:headEnd/>
            <a:tailEnd/>
          </a:ln>
          <a:effectLst/>
        </p:spPr>
        <p:txBody>
          <a:bodyPr vert="horz" wrap="square" lIns="93348" tIns="46673" rIns="93348" bIns="46673" numCol="1" anchor="b" anchorCtr="0" compatLnSpc="1">
            <a:prstTxWarp prst="textNoShape">
              <a:avLst/>
            </a:prstTxWarp>
          </a:bodyPr>
          <a:lstStyle>
            <a:lvl1pPr algn="r" eaLnBrk="1" hangingPunct="1">
              <a:defRPr sz="1200"/>
            </a:lvl1pPr>
          </a:lstStyle>
          <a:p>
            <a:pPr>
              <a:defRPr/>
            </a:pPr>
            <a:fld id="{A9159E3C-DE9A-4166-8EA8-72F828C4A441}" type="slidenum">
              <a:rPr lang="en-US" altLang="en-US"/>
              <a:pPr>
                <a:defRPr/>
              </a:pPr>
              <a:t>‹#›</a:t>
            </a:fld>
            <a:endParaRPr lang="en-US" altLang="en-US"/>
          </a:p>
        </p:txBody>
      </p:sp>
    </p:spTree>
    <p:extLst>
      <p:ext uri="{BB962C8B-B14F-4D97-AF65-F5344CB8AC3E}">
        <p14:creationId xmlns:p14="http://schemas.microsoft.com/office/powerpoint/2010/main" val="3254602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820"/>
          </a:xfrm>
          <a:prstGeom prst="rect">
            <a:avLst/>
          </a:prstGeom>
        </p:spPr>
        <p:txBody>
          <a:bodyPr vert="horz" lIns="91481" tIns="45740" rIns="91481" bIns="4574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436" y="0"/>
            <a:ext cx="3038372" cy="464820"/>
          </a:xfrm>
          <a:prstGeom prst="rect">
            <a:avLst/>
          </a:prstGeom>
        </p:spPr>
        <p:txBody>
          <a:bodyPr vert="horz" lIns="91481" tIns="45740" rIns="91481" bIns="45740" rtlCol="0"/>
          <a:lstStyle>
            <a:lvl1pPr algn="r" eaLnBrk="1" hangingPunct="1">
              <a:defRPr sz="1200"/>
            </a:lvl1pPr>
          </a:lstStyle>
          <a:p>
            <a:pPr>
              <a:defRPr/>
            </a:pPr>
            <a:fld id="{3F5950BA-68C8-4440-A7A5-1364E1E103CC}" type="datetimeFigureOut">
              <a:rPr lang="en-US"/>
              <a:pPr>
                <a:defRPr/>
              </a:pPr>
              <a:t>10/23/2015</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81" tIns="45740" rIns="91481" bIns="45740" rtlCol="0" anchor="ctr"/>
          <a:lstStyle/>
          <a:p>
            <a:pPr lvl="0"/>
            <a:endParaRPr lang="en-US" noProof="0" smtClean="0"/>
          </a:p>
        </p:txBody>
      </p:sp>
      <p:sp>
        <p:nvSpPr>
          <p:cNvPr id="5" name="Notes Placeholder 4"/>
          <p:cNvSpPr>
            <a:spLocks noGrp="1"/>
          </p:cNvSpPr>
          <p:nvPr>
            <p:ph type="body" sz="quarter" idx="3"/>
          </p:nvPr>
        </p:nvSpPr>
        <p:spPr>
          <a:xfrm>
            <a:off x="702634" y="4417382"/>
            <a:ext cx="5606726" cy="4181788"/>
          </a:xfrm>
          <a:prstGeom prst="rect">
            <a:avLst/>
          </a:prstGeom>
        </p:spPr>
        <p:txBody>
          <a:bodyPr vert="horz" lIns="91481" tIns="45740" rIns="91481" bIns="4574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89"/>
            <a:ext cx="3038372" cy="464820"/>
          </a:xfrm>
          <a:prstGeom prst="rect">
            <a:avLst/>
          </a:prstGeom>
        </p:spPr>
        <p:txBody>
          <a:bodyPr vert="horz" lIns="91481" tIns="45740" rIns="91481" bIns="4574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436" y="8829989"/>
            <a:ext cx="3038372" cy="464820"/>
          </a:xfrm>
          <a:prstGeom prst="rect">
            <a:avLst/>
          </a:prstGeom>
        </p:spPr>
        <p:txBody>
          <a:bodyPr vert="horz" wrap="square" lIns="91481" tIns="45740" rIns="91481" bIns="45740" numCol="1" anchor="b" anchorCtr="0" compatLnSpc="1">
            <a:prstTxWarp prst="textNoShape">
              <a:avLst/>
            </a:prstTxWarp>
          </a:bodyPr>
          <a:lstStyle>
            <a:lvl1pPr algn="r" eaLnBrk="1" hangingPunct="1">
              <a:defRPr sz="1200"/>
            </a:lvl1pPr>
          </a:lstStyle>
          <a:p>
            <a:pPr>
              <a:defRPr/>
            </a:pPr>
            <a:fld id="{613BAA7F-B34A-4E75-B648-93DADA007035}" type="slidenum">
              <a:rPr lang="en-US" altLang="en-US"/>
              <a:pPr>
                <a:defRPr/>
              </a:pPr>
              <a:t>‹#›</a:t>
            </a:fld>
            <a:endParaRPr lang="en-US" altLang="en-US"/>
          </a:p>
        </p:txBody>
      </p:sp>
    </p:spTree>
    <p:extLst>
      <p:ext uri="{BB962C8B-B14F-4D97-AF65-F5344CB8AC3E}">
        <p14:creationId xmlns:p14="http://schemas.microsoft.com/office/powerpoint/2010/main" val="679117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FF0EBB-E4D7-44C9-9BCA-BA3FC550C9C2}"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4112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CD2017-D976-4A73-8782-133DCF4A91A0}" type="slidenum">
              <a:rPr lang="en-US" altLang="en-US" smtClean="0">
                <a:latin typeface="Times New Roman" panose="02020603050405020304" pitchFamily="18" charset="0"/>
              </a:rPr>
              <a:pPr>
                <a:spcBef>
                  <a:spcPct val="0"/>
                </a:spcBef>
              </a:pPr>
              <a:t>10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38912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A708B0-86B7-49CB-923F-7310E695FBF9}" type="slidenum">
              <a:rPr lang="en-US" altLang="en-US" smtClean="0">
                <a:latin typeface="Times New Roman" panose="02020603050405020304" pitchFamily="18" charset="0"/>
              </a:rPr>
              <a:pPr>
                <a:spcBef>
                  <a:spcPct val="0"/>
                </a:spcBef>
              </a:pPr>
              <a:t>11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57029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31AF04-5C71-464A-A867-5F3C3BBF10CF}" type="slidenum">
              <a:rPr lang="en-US" altLang="en-US" smtClean="0">
                <a:latin typeface="Times New Roman" panose="02020603050405020304" pitchFamily="18" charset="0"/>
              </a:rPr>
              <a:pPr>
                <a:spcBef>
                  <a:spcPct val="0"/>
                </a:spcBef>
              </a:pPr>
              <a:t>12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09312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15C781-51A1-4572-889E-6410422680B8}" type="slidenum">
              <a:rPr lang="en-US" altLang="en-US" smtClean="0">
                <a:latin typeface="Times New Roman" panose="02020603050405020304" pitchFamily="18" charset="0"/>
              </a:rPr>
              <a:pPr>
                <a:spcBef>
                  <a:spcPct val="0"/>
                </a:spcBef>
              </a:pPr>
              <a:t>13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65921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1A8CDA-880D-4B1C-81DC-6F0495493AD9}" type="slidenum">
              <a:rPr lang="en-US" altLang="en-US" smtClean="0">
                <a:latin typeface="Times New Roman" panose="02020603050405020304" pitchFamily="18" charset="0"/>
              </a:rPr>
              <a:pPr>
                <a:spcBef>
                  <a:spcPct val="0"/>
                </a:spcBef>
              </a:pPr>
              <a:t>14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19980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 Updated</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7DA979-1571-426E-AEE9-4D39A0E10AFC}" type="slidenum">
              <a:rPr lang="en-US" altLang="en-US" smtClean="0">
                <a:latin typeface="Times New Roman" panose="02020603050405020304" pitchFamily="18" charset="0"/>
              </a:rPr>
              <a:pPr>
                <a:spcBef>
                  <a:spcPct val="0"/>
                </a:spcBef>
              </a:pPr>
              <a:t>15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41876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 Updated</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7DA979-1571-426E-AEE9-4D39A0E10AFC}" type="slidenum">
              <a:rPr lang="en-US" altLang="en-US" smtClean="0">
                <a:latin typeface="Times New Roman" panose="02020603050405020304" pitchFamily="18" charset="0"/>
              </a:rPr>
              <a:pPr>
                <a:spcBef>
                  <a:spcPct val="0"/>
                </a:spcBef>
              </a:pPr>
              <a:t>16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65249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3647B7-1E8C-4F56-80E8-92145244FAEE}" type="slidenum">
              <a:rPr lang="en-US" altLang="en-US" smtClean="0">
                <a:latin typeface="Times New Roman" panose="02020603050405020304" pitchFamily="18" charset="0"/>
              </a:rPr>
              <a:pPr>
                <a:spcBef>
                  <a:spcPct val="0"/>
                </a:spcBef>
              </a:pPr>
              <a:t>17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6285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55EB77-01A0-44D4-84C0-0850AB89F2FE}" type="slidenum">
              <a:rPr lang="en-US" altLang="en-US" smtClean="0">
                <a:latin typeface="Times New Roman" panose="02020603050405020304" pitchFamily="18" charset="0"/>
              </a:rPr>
              <a:pPr>
                <a:spcBef>
                  <a:spcPct val="0"/>
                </a:spcBef>
              </a:pPr>
              <a:t>18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22786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09AD14-9C66-4A96-987B-F79221653D1D}" type="slidenum">
              <a:rPr lang="en-US" altLang="en-US" smtClean="0">
                <a:latin typeface="Times New Roman" panose="02020603050405020304" pitchFamily="18" charset="0"/>
              </a:rPr>
              <a:pPr>
                <a:spcBef>
                  <a:spcPct val="0"/>
                </a:spcBef>
              </a:pPr>
              <a:t>19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71230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59DF11-296C-4B43-971A-44D2A0A5AF94}" type="slidenum">
              <a:rPr lang="en-US" altLang="en-US" smtClean="0">
                <a:latin typeface="Times New Roman" panose="02020603050405020304" pitchFamily="18" charset="0"/>
              </a:rPr>
              <a:pPr>
                <a:spcBef>
                  <a:spcPct val="0"/>
                </a:spcBef>
              </a:pPr>
              <a:t>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69332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36298C-62F0-440F-A3A7-74CE098BE9B0}" type="slidenum">
              <a:rPr lang="en-US" altLang="en-US" smtClean="0">
                <a:latin typeface="Times New Roman" panose="02020603050405020304" pitchFamily="18" charset="0"/>
              </a:rPr>
              <a:pPr>
                <a:spcBef>
                  <a:spcPct val="0"/>
                </a:spcBef>
              </a:pPr>
              <a:t>20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61206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 Updated</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83C1FB-76EC-4019-87CF-2F285000C912}" type="slidenum">
              <a:rPr lang="en-US" altLang="en-US" smtClean="0">
                <a:latin typeface="Times New Roman" panose="02020603050405020304" pitchFamily="18" charset="0"/>
              </a:rPr>
              <a:pPr>
                <a:spcBef>
                  <a:spcPct val="0"/>
                </a:spcBef>
              </a:pPr>
              <a:t>21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81640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5253" indent="-286636">
              <a:spcBef>
                <a:spcPct val="30000"/>
              </a:spcBef>
              <a:defRPr sz="1200">
                <a:solidFill>
                  <a:schemeClr val="tx1"/>
                </a:solidFill>
                <a:latin typeface="Calibri" panose="020F0502020204030204" pitchFamily="34" charset="0"/>
              </a:defRPr>
            </a:lvl2pPr>
            <a:lvl3pPr marL="1146543" indent="-229309">
              <a:spcBef>
                <a:spcPct val="30000"/>
              </a:spcBef>
              <a:defRPr sz="1200">
                <a:solidFill>
                  <a:schemeClr val="tx1"/>
                </a:solidFill>
                <a:latin typeface="Calibri" panose="020F0502020204030204" pitchFamily="34" charset="0"/>
              </a:defRPr>
            </a:lvl3pPr>
            <a:lvl4pPr marL="1605161" indent="-229309">
              <a:spcBef>
                <a:spcPct val="30000"/>
              </a:spcBef>
              <a:defRPr sz="1200">
                <a:solidFill>
                  <a:schemeClr val="tx1"/>
                </a:solidFill>
                <a:latin typeface="Calibri" panose="020F0502020204030204" pitchFamily="34" charset="0"/>
              </a:defRPr>
            </a:lvl4pPr>
            <a:lvl5pPr marL="2063778" indent="-229309">
              <a:spcBef>
                <a:spcPct val="30000"/>
              </a:spcBef>
              <a:defRPr sz="1200">
                <a:solidFill>
                  <a:schemeClr val="tx1"/>
                </a:solidFill>
                <a:latin typeface="Calibri" panose="020F0502020204030204" pitchFamily="34" charset="0"/>
              </a:defRPr>
            </a:lvl5pPr>
            <a:lvl6pPr marL="2522395" indent="-229309" eaLnBrk="0" fontAlgn="base" hangingPunct="0">
              <a:spcBef>
                <a:spcPct val="30000"/>
              </a:spcBef>
              <a:spcAft>
                <a:spcPct val="0"/>
              </a:spcAft>
              <a:defRPr sz="1200">
                <a:solidFill>
                  <a:schemeClr val="tx1"/>
                </a:solidFill>
                <a:latin typeface="Calibri" panose="020F0502020204030204" pitchFamily="34" charset="0"/>
              </a:defRPr>
            </a:lvl6pPr>
            <a:lvl7pPr marL="2981013" indent="-229309" eaLnBrk="0" fontAlgn="base" hangingPunct="0">
              <a:spcBef>
                <a:spcPct val="30000"/>
              </a:spcBef>
              <a:spcAft>
                <a:spcPct val="0"/>
              </a:spcAft>
              <a:defRPr sz="1200">
                <a:solidFill>
                  <a:schemeClr val="tx1"/>
                </a:solidFill>
                <a:latin typeface="Calibri" panose="020F0502020204030204" pitchFamily="34" charset="0"/>
              </a:defRPr>
            </a:lvl7pPr>
            <a:lvl8pPr marL="3439630" indent="-229309" eaLnBrk="0" fontAlgn="base" hangingPunct="0">
              <a:spcBef>
                <a:spcPct val="30000"/>
              </a:spcBef>
              <a:spcAft>
                <a:spcPct val="0"/>
              </a:spcAft>
              <a:defRPr sz="1200">
                <a:solidFill>
                  <a:schemeClr val="tx1"/>
                </a:solidFill>
                <a:latin typeface="Calibri" panose="020F0502020204030204" pitchFamily="34" charset="0"/>
              </a:defRPr>
            </a:lvl8pPr>
            <a:lvl9pPr marL="3898247" indent="-22930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017FF6-CC2D-47F6-845D-F8E233ACCB35}" type="slidenum">
              <a:rPr lang="en-US" altLang="en-US" smtClean="0">
                <a:latin typeface="Times New Roman" panose="02020603050405020304" pitchFamily="18" charset="0"/>
              </a:rPr>
              <a:pPr>
                <a:spcBef>
                  <a:spcPct val="0"/>
                </a:spcBef>
              </a:pPr>
              <a:t>22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884588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A5D55F-884F-43EF-8F1E-0239832F9C24}" type="slidenum">
              <a:rPr lang="en-US" altLang="en-US" smtClean="0">
                <a:latin typeface="Times New Roman" panose="02020603050405020304" pitchFamily="18" charset="0"/>
              </a:rPr>
              <a:pPr>
                <a:spcBef>
                  <a:spcPct val="0"/>
                </a:spcBef>
              </a:pPr>
              <a:t>23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41395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10D58C-2A92-4182-BF82-70E424AE9EBD}" type="slidenum">
              <a:rPr lang="en-US" altLang="en-US" smtClean="0">
                <a:latin typeface="Times New Roman" panose="02020603050405020304" pitchFamily="18" charset="0"/>
              </a:rPr>
              <a:pPr>
                <a:spcBef>
                  <a:spcPct val="0"/>
                </a:spcBef>
              </a:pPr>
              <a:t>24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43937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Times New Roman" panose="02020603050405020304" pitchFamily="18" charset="0"/>
                <a:cs typeface="Times New Roman" panose="02020603050405020304" pitchFamily="18" charset="0"/>
              </a:rPr>
              <a:t>Not updated</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9AC8B8-DFFD-45B3-B33C-997916E48939}" type="slidenum">
              <a:rPr lang="en-US" altLang="en-US" smtClean="0">
                <a:latin typeface="Times New Roman" panose="02020603050405020304" pitchFamily="18" charset="0"/>
              </a:rPr>
              <a:pPr>
                <a:spcBef>
                  <a:spcPct val="0"/>
                </a:spcBef>
              </a:pPr>
              <a:t>25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76800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7FECE4-B0F3-4A39-A55C-A5DF9F66052D}" type="slidenum">
              <a:rPr lang="en-US" altLang="en-US" smtClean="0">
                <a:latin typeface="Times New Roman" panose="02020603050405020304" pitchFamily="18" charset="0"/>
              </a:rPr>
              <a:pPr>
                <a:spcBef>
                  <a:spcPct val="0"/>
                </a:spcBef>
              </a:pPr>
              <a:t>26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25883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0FF416-C876-464E-9E1E-6B2B5831DDBD}" type="slidenum">
              <a:rPr lang="en-US" altLang="en-US" smtClean="0">
                <a:latin typeface="Times New Roman" panose="02020603050405020304" pitchFamily="18" charset="0"/>
              </a:rPr>
              <a:pPr>
                <a:spcBef>
                  <a:spcPct val="0"/>
                </a:spcBef>
              </a:pPr>
              <a:t>27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619597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C13520-8E43-4D97-8B34-9E5B7A4B293B}" type="slidenum">
              <a:rPr lang="en-US" altLang="en-US" smtClean="0">
                <a:latin typeface="Times New Roman" panose="02020603050405020304" pitchFamily="18" charset="0"/>
              </a:rPr>
              <a:pPr>
                <a:spcBef>
                  <a:spcPct val="0"/>
                </a:spcBef>
              </a:pPr>
              <a:t>28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07586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F74B11-D0F1-4988-BD95-880A0F276686}" type="slidenum">
              <a:rPr lang="en-US" altLang="en-US" smtClean="0">
                <a:latin typeface="Times New Roman" panose="02020603050405020304" pitchFamily="18" charset="0"/>
              </a:rPr>
              <a:pPr>
                <a:spcBef>
                  <a:spcPct val="0"/>
                </a:spcBef>
              </a:pPr>
              <a:t>29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3388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F6EDE7-03BD-481B-BDFA-763E3278AE6E}" type="slidenum">
              <a:rPr lang="en-US" altLang="en-US" smtClean="0">
                <a:latin typeface="Times New Roman" panose="02020603050405020304" pitchFamily="18" charset="0"/>
              </a:rPr>
              <a:pPr>
                <a:spcBef>
                  <a:spcPct val="0"/>
                </a:spcBef>
              </a:pPr>
              <a:t>3</a:t>
            </a:fld>
            <a:endParaRPr lang="en-US" altLang="en-US" smtClean="0">
              <a:latin typeface="Times New Roman" panose="02020603050405020304" pitchFamily="18" charset="0"/>
            </a:endParaRPr>
          </a:p>
        </p:txBody>
      </p:sp>
      <p:sp>
        <p:nvSpPr>
          <p:cNvPr id="9220" name="Notes Placeholder 4"/>
          <p:cNvSpPr>
            <a:spLocks noGrp="1"/>
          </p:cNvSpPr>
          <p:nvPr/>
        </p:nvSpPr>
        <p:spPr bwMode="auto">
          <a:xfrm>
            <a:off x="702634" y="4417382"/>
            <a:ext cx="5606726" cy="418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81" tIns="45740" rIns="91481" bIns="4574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US" altLang="en-US"/>
          </a:p>
        </p:txBody>
      </p:sp>
    </p:spTree>
    <p:extLst>
      <p:ext uri="{BB962C8B-B14F-4D97-AF65-F5344CB8AC3E}">
        <p14:creationId xmlns:p14="http://schemas.microsoft.com/office/powerpoint/2010/main" val="696045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2799AA-8AF1-491F-A92F-F0057EE91B6E}" type="slidenum">
              <a:rPr lang="en-US" altLang="en-US" smtClean="0">
                <a:latin typeface="Times New Roman" panose="02020603050405020304" pitchFamily="18" charset="0"/>
              </a:rPr>
              <a:pPr>
                <a:spcBef>
                  <a:spcPct val="0"/>
                </a:spcBef>
              </a:pPr>
              <a:t>30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61917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C29504-A712-4602-BE1D-ACDCCCB0C11D}" type="slidenum">
              <a:rPr lang="en-US" altLang="en-US" smtClean="0">
                <a:latin typeface="Times New Roman" panose="02020603050405020304" pitchFamily="18" charset="0"/>
              </a:rPr>
              <a:pPr>
                <a:spcBef>
                  <a:spcPct val="0"/>
                </a:spcBef>
              </a:pPr>
              <a:t>31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24295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9FBE78-C170-4B25-B675-04B1A86B317D}" type="slidenum">
              <a:rPr lang="en-US" altLang="en-US" smtClean="0">
                <a:latin typeface="Times New Roman" panose="02020603050405020304" pitchFamily="18" charset="0"/>
              </a:rPr>
              <a:pPr>
                <a:spcBef>
                  <a:spcPct val="0"/>
                </a:spcBef>
              </a:pPr>
              <a:t>32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750388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E31199-3D49-4745-8D0F-19174E49FF36}" type="slidenum">
              <a:rPr lang="en-US" altLang="en-US" smtClean="0">
                <a:latin typeface="Times New Roman" panose="02020603050405020304" pitchFamily="18" charset="0"/>
              </a:rPr>
              <a:pPr>
                <a:spcBef>
                  <a:spcPct val="0"/>
                </a:spcBef>
              </a:pPr>
              <a:t>33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47581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xfrm>
            <a:off x="709007" y="4420566"/>
            <a:ext cx="5609913" cy="4181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F89EC6-A272-403D-945A-CED7FCD90FEC}" type="slidenum">
              <a:rPr lang="en-US" altLang="en-US" smtClean="0">
                <a:latin typeface="Times New Roman" panose="02020603050405020304" pitchFamily="18" charset="0"/>
              </a:rPr>
              <a:pPr>
                <a:spcBef>
                  <a:spcPct val="0"/>
                </a:spcBef>
              </a:pPr>
              <a:t>34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0729615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xfrm>
            <a:off x="709007" y="4420566"/>
            <a:ext cx="5609913" cy="4181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C8A700-2279-4218-BFAB-943180408EFA}" type="slidenum">
              <a:rPr lang="en-US" altLang="en-US" smtClean="0">
                <a:latin typeface="Times New Roman" panose="02020603050405020304" pitchFamily="18" charset="0"/>
              </a:rPr>
              <a:pPr>
                <a:spcBef>
                  <a:spcPct val="0"/>
                </a:spcBef>
              </a:pPr>
              <a:t>35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37537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D7A78E-F093-4E44-AE3D-5D33CFC8C7DC}" type="slidenum">
              <a:rPr lang="en-US" altLang="en-US" smtClean="0">
                <a:latin typeface="Times New Roman" panose="02020603050405020304" pitchFamily="18" charset="0"/>
              </a:rPr>
              <a:pPr>
                <a:spcBef>
                  <a:spcPct val="0"/>
                </a:spcBef>
              </a:pPr>
              <a:t>36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14966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993D22-E805-4E4D-A835-95F18133873E}" type="slidenum">
              <a:rPr lang="en-US" altLang="en-US" smtClean="0">
                <a:latin typeface="Times New Roman" panose="02020603050405020304" pitchFamily="18" charset="0"/>
              </a:rPr>
              <a:pPr>
                <a:spcBef>
                  <a:spcPct val="0"/>
                </a:spcBef>
              </a:pPr>
              <a:t>37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41200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8BB0B6-BF95-4070-9D79-9620BE157DD9}" type="slidenum">
              <a:rPr lang="en-US" altLang="en-US" smtClean="0">
                <a:latin typeface="Times New Roman" panose="02020603050405020304" pitchFamily="18" charset="0"/>
              </a:rPr>
              <a:pPr>
                <a:spcBef>
                  <a:spcPct val="0"/>
                </a:spcBef>
              </a:pPr>
              <a:t>38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197333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BF7BD9-251C-4F7D-AA35-92C6C7853FF2}" type="slidenum">
              <a:rPr lang="en-US" altLang="en-US" smtClean="0">
                <a:latin typeface="Times New Roman" panose="02020603050405020304" pitchFamily="18" charset="0"/>
              </a:rPr>
              <a:pPr>
                <a:spcBef>
                  <a:spcPct val="0"/>
                </a:spcBef>
              </a:pPr>
              <a:t>39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2359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D62C3A-892D-4263-9B47-73111DE65CAA}" type="slidenum">
              <a:rPr lang="en-US" altLang="en-US" smtClean="0">
                <a:latin typeface="Times New Roman" panose="02020603050405020304" pitchFamily="18" charset="0"/>
              </a:rPr>
              <a:pPr>
                <a:spcBef>
                  <a:spcPct val="0"/>
                </a:spcBef>
              </a:pPr>
              <a:t>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23307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EBCAF7-7BB2-428C-A607-6575AC8F256C}" type="slidenum">
              <a:rPr lang="en-US" altLang="en-US" smtClean="0">
                <a:latin typeface="Times New Roman" panose="02020603050405020304" pitchFamily="18" charset="0"/>
              </a:rPr>
              <a:pPr>
                <a:spcBef>
                  <a:spcPct val="0"/>
                </a:spcBef>
              </a:pPr>
              <a:t>40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549164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6EBE1-F77A-46D2-940D-1D8A70C7CB1C}" type="slidenum">
              <a:rPr lang="en-US" altLang="en-US" smtClean="0">
                <a:latin typeface="Times New Roman" panose="02020603050405020304" pitchFamily="18" charset="0"/>
              </a:rPr>
              <a:pPr>
                <a:spcBef>
                  <a:spcPct val="0"/>
                </a:spcBef>
              </a:pPr>
              <a:t>41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202161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D6FEF0-F96E-4BC0-955E-64E0C74EBA86}" type="slidenum">
              <a:rPr lang="en-US" altLang="en-US" smtClean="0">
                <a:latin typeface="Times New Roman" panose="02020603050405020304" pitchFamily="18" charset="0"/>
              </a:rPr>
              <a:pPr>
                <a:spcBef>
                  <a:spcPct val="0"/>
                </a:spcBef>
              </a:pPr>
              <a:t>42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787623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62FCC3-5DAA-4B49-A0AB-BB9EC78351C6}" type="slidenum">
              <a:rPr lang="en-US" altLang="en-US" smtClean="0">
                <a:latin typeface="Times New Roman" panose="02020603050405020304" pitchFamily="18" charset="0"/>
              </a:rPr>
              <a:pPr>
                <a:spcBef>
                  <a:spcPct val="0"/>
                </a:spcBef>
              </a:pPr>
              <a:t>43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869354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F5C17E-79A9-4899-B8E8-C723FDF4C2D8}" type="slidenum">
              <a:rPr lang="en-US" altLang="en-US" smtClean="0">
                <a:latin typeface="Times New Roman" panose="02020603050405020304" pitchFamily="18" charset="0"/>
              </a:rPr>
              <a:pPr>
                <a:spcBef>
                  <a:spcPct val="0"/>
                </a:spcBef>
              </a:pPr>
              <a:t>44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308856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362432-EBA4-4A66-915F-D18001AAD2F2}" type="slidenum">
              <a:rPr lang="en-US" altLang="en-US" smtClean="0">
                <a:latin typeface="Times New Roman" panose="02020603050405020304" pitchFamily="18" charset="0"/>
              </a:rPr>
              <a:pPr>
                <a:spcBef>
                  <a:spcPct val="0"/>
                </a:spcBef>
              </a:pPr>
              <a:t>45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168613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3DD1E5-91E6-4CC0-B487-C7FA397C37C8}" type="slidenum">
              <a:rPr lang="en-US" altLang="en-US" smtClean="0">
                <a:latin typeface="Times New Roman" panose="02020603050405020304" pitchFamily="18" charset="0"/>
              </a:rPr>
              <a:pPr>
                <a:spcBef>
                  <a:spcPct val="0"/>
                </a:spcBef>
              </a:pPr>
              <a:t>46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905741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3606F6-39D6-4AA2-9F8F-0159C58BC237}" type="slidenum">
              <a:rPr lang="en-US" altLang="en-US" smtClean="0">
                <a:latin typeface="Times New Roman" panose="02020603050405020304" pitchFamily="18" charset="0"/>
              </a:rPr>
              <a:pPr>
                <a:spcBef>
                  <a:spcPct val="0"/>
                </a:spcBef>
              </a:pPr>
              <a:t>47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430607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6C2121-D60F-4613-8BE4-B57BF29C08D2}" type="slidenum">
              <a:rPr lang="en-US" altLang="en-US" smtClean="0">
                <a:latin typeface="Times New Roman" panose="02020603050405020304" pitchFamily="18" charset="0"/>
              </a:rPr>
              <a:pPr>
                <a:spcBef>
                  <a:spcPct val="0"/>
                </a:spcBef>
              </a:pPr>
              <a:t>48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372429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E93C8C-FD74-4AF4-901F-A7F061FDF8F2}" type="slidenum">
              <a:rPr lang="en-US" altLang="en-US" smtClean="0">
                <a:latin typeface="Times New Roman" panose="02020603050405020304" pitchFamily="18" charset="0"/>
              </a:rPr>
              <a:pPr>
                <a:spcBef>
                  <a:spcPct val="0"/>
                </a:spcBef>
              </a:pPr>
              <a:t>49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50539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5BEAFA-F56F-44D2-B810-7CA69DB5F99A}" type="slidenum">
              <a:rPr lang="en-US" altLang="en-US" smtClean="0">
                <a:latin typeface="Times New Roman" panose="02020603050405020304" pitchFamily="18" charset="0"/>
              </a:rPr>
              <a:pPr>
                <a:spcBef>
                  <a:spcPct val="0"/>
                </a:spcBef>
              </a:pPr>
              <a:t>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991960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29D559-BC4E-4DA3-A916-A9043E13E329}" type="slidenum">
              <a:rPr lang="en-US" altLang="en-US" smtClean="0">
                <a:latin typeface="Times New Roman" panose="02020603050405020304" pitchFamily="18" charset="0"/>
              </a:rPr>
              <a:pPr>
                <a:spcBef>
                  <a:spcPct val="0"/>
                </a:spcBef>
              </a:pPr>
              <a:t>50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916679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54F27A-8F01-4E00-804C-D29DACCE31CA}" type="slidenum">
              <a:rPr lang="en-US" altLang="en-US" smtClean="0">
                <a:latin typeface="Times New Roman" panose="02020603050405020304" pitchFamily="18" charset="0"/>
              </a:rPr>
              <a:pPr>
                <a:spcBef>
                  <a:spcPct val="0"/>
                </a:spcBef>
              </a:pPr>
              <a:t>51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513699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C610BD-9889-44C0-B312-31E8488CAB9F}" type="slidenum">
              <a:rPr lang="en-US" altLang="en-US" smtClean="0">
                <a:latin typeface="Times New Roman" panose="02020603050405020304" pitchFamily="18" charset="0"/>
              </a:rPr>
              <a:pPr>
                <a:spcBef>
                  <a:spcPct val="0"/>
                </a:spcBef>
              </a:pPr>
              <a:t>52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290443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712E43-7AC3-4386-A697-0E7713F46A0F}" type="slidenum">
              <a:rPr lang="en-US" altLang="en-US" smtClean="0">
                <a:latin typeface="Times New Roman" panose="02020603050405020304" pitchFamily="18" charset="0"/>
              </a:rPr>
              <a:pPr>
                <a:spcBef>
                  <a:spcPct val="0"/>
                </a:spcBef>
              </a:pPr>
              <a:t>53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643083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4670F5-B7F8-4EE4-843A-D10A5B36BDF6}" type="slidenum">
              <a:rPr lang="en-US" altLang="en-US" smtClean="0">
                <a:latin typeface="Times New Roman" panose="02020603050405020304" pitchFamily="18" charset="0"/>
              </a:rPr>
              <a:pPr>
                <a:spcBef>
                  <a:spcPct val="0"/>
                </a:spcBef>
              </a:pPr>
              <a:t>54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713003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B3714C-ADCD-4096-83BF-6D2F1B47544F}" type="slidenum">
              <a:rPr lang="en-US" altLang="en-US" smtClean="0">
                <a:latin typeface="Times New Roman" panose="02020603050405020304" pitchFamily="18" charset="0"/>
              </a:rPr>
              <a:pPr>
                <a:spcBef>
                  <a:spcPct val="0"/>
                </a:spcBef>
              </a:pPr>
              <a:t>55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2461484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9C52C-B635-41CC-9ED8-8CBCE4BEB702}" type="slidenum">
              <a:rPr lang="en-US" altLang="en-US" smtClean="0">
                <a:latin typeface="Times New Roman" panose="02020603050405020304" pitchFamily="18" charset="0"/>
              </a:rPr>
              <a:pPr>
                <a:spcBef>
                  <a:spcPct val="0"/>
                </a:spcBef>
              </a:pPr>
              <a:t>56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198352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047B85-5E12-4E94-A4F0-5938EBD11205}" type="slidenum">
              <a:rPr lang="en-US" altLang="en-US" smtClean="0">
                <a:latin typeface="Times New Roman" panose="02020603050405020304" pitchFamily="18" charset="0"/>
              </a:rPr>
              <a:pPr>
                <a:spcBef>
                  <a:spcPct val="0"/>
                </a:spcBef>
              </a:pPr>
              <a:t>57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091478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7CA569-29FF-4CD9-9C07-10D28B3FF808}" type="slidenum">
              <a:rPr lang="en-US" altLang="en-US" smtClean="0">
                <a:latin typeface="Times New Roman" panose="02020603050405020304" pitchFamily="18" charset="0"/>
              </a:rPr>
              <a:pPr>
                <a:spcBef>
                  <a:spcPct val="0"/>
                </a:spcBef>
              </a:pPr>
              <a:t>58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3487670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176F1E-BB1E-462B-B0AD-D77AE01CC4C2}" type="slidenum">
              <a:rPr lang="en-US" altLang="en-US" smtClean="0">
                <a:latin typeface="Times New Roman" panose="02020603050405020304" pitchFamily="18" charset="0"/>
              </a:rPr>
              <a:pPr>
                <a:spcBef>
                  <a:spcPct val="0"/>
                </a:spcBef>
              </a:pPr>
              <a:t>59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20921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329D81-72DE-4A7E-AA91-810A05D2C0EB}" type="slidenum">
              <a:rPr lang="en-US" altLang="en-US" smtClean="0">
                <a:latin typeface="Times New Roman" panose="02020603050405020304" pitchFamily="18" charset="0"/>
              </a:rPr>
              <a:pPr>
                <a:spcBef>
                  <a:spcPct val="0"/>
                </a:spcBef>
              </a:pPr>
              <a:t>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384465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5C34CC-24E3-49DC-B65B-0FA7029A4ACD}" type="slidenum">
              <a:rPr lang="en-US" altLang="en-US" smtClean="0">
                <a:latin typeface="Times New Roman" panose="02020603050405020304" pitchFamily="18" charset="0"/>
              </a:rPr>
              <a:pPr>
                <a:spcBef>
                  <a:spcPct val="0"/>
                </a:spcBef>
              </a:pPr>
              <a:t>60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973844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EE4B1E-6B95-43D4-9E3A-A7105BD1D28B}" type="slidenum">
              <a:rPr lang="en-US" altLang="en-US" smtClean="0">
                <a:latin typeface="Times New Roman" panose="02020603050405020304" pitchFamily="18" charset="0"/>
              </a:rPr>
              <a:pPr>
                <a:spcBef>
                  <a:spcPct val="0"/>
                </a:spcBef>
              </a:pPr>
              <a:t>61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119526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a:latin typeface="Times New Roman" panose="02020603050405020304" pitchFamily="18" charset="0"/>
              <a:cs typeface="Times New Roman" panose="02020603050405020304" pitchFamily="18" charset="0"/>
            </a:endParaRPr>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6B09CF-414F-4506-82A9-193D09850013}" type="slidenum">
              <a:rPr lang="en-US" altLang="en-US" smtClean="0">
                <a:latin typeface="Times New Roman" panose="02020603050405020304" pitchFamily="18" charset="0"/>
              </a:rPr>
              <a:pPr>
                <a:spcBef>
                  <a:spcPct val="0"/>
                </a:spcBef>
              </a:pPr>
              <a:t>62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84388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2E8503-9B89-4BB7-B99A-D8D0BDE348FF}" type="slidenum">
              <a:rPr lang="en-US" altLang="en-US" smtClean="0">
                <a:latin typeface="Times New Roman" panose="02020603050405020304" pitchFamily="18" charset="0"/>
              </a:rPr>
              <a:pPr>
                <a:spcBef>
                  <a:spcPct val="0"/>
                </a:spcBef>
              </a:pPr>
              <a:t>63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77939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2E8503-9B89-4BB7-B99A-D8D0BDE348FF}" type="slidenum">
              <a:rPr lang="en-US" altLang="en-US" smtClean="0">
                <a:latin typeface="Times New Roman" panose="02020603050405020304" pitchFamily="18" charset="0"/>
              </a:rPr>
              <a:pPr>
                <a:spcBef>
                  <a:spcPct val="0"/>
                </a:spcBef>
              </a:pPr>
              <a:t>64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8662557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0CF146-1590-4AD0-8D9F-F00CD84BC15F}" type="slidenum">
              <a:rPr lang="en-US" altLang="en-US" smtClean="0">
                <a:latin typeface="Times New Roman" panose="02020603050405020304" pitchFamily="18" charset="0"/>
              </a:rPr>
              <a:pPr>
                <a:spcBef>
                  <a:spcPct val="0"/>
                </a:spcBef>
              </a:pPr>
              <a:t>65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8291344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BC4A41-041A-4193-B7F5-1EBEE6D5B6DD}" type="slidenum">
              <a:rPr lang="en-US" altLang="en-US" smtClean="0">
                <a:latin typeface="Times New Roman" panose="02020603050405020304" pitchFamily="18" charset="0"/>
              </a:rPr>
              <a:pPr>
                <a:spcBef>
                  <a:spcPct val="0"/>
                </a:spcBef>
              </a:pPr>
              <a:t>66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6129737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C2B96E-7F03-4B68-B87E-D8074BD796BF}" type="slidenum">
              <a:rPr lang="en-US" altLang="en-US" smtClean="0">
                <a:latin typeface="Times New Roman" panose="02020603050405020304" pitchFamily="18" charset="0"/>
              </a:rPr>
              <a:pPr>
                <a:spcBef>
                  <a:spcPct val="0"/>
                </a:spcBef>
              </a:pPr>
              <a:t>67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996463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C2B96E-7F03-4B68-B87E-D8074BD796BF}" type="slidenum">
              <a:rPr lang="en-US" altLang="en-US" smtClean="0">
                <a:latin typeface="Times New Roman" panose="02020603050405020304" pitchFamily="18" charset="0"/>
              </a:rPr>
              <a:pPr>
                <a:spcBef>
                  <a:spcPct val="0"/>
                </a:spcBef>
              </a:pPr>
              <a:t>68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313460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C25CDD-D36D-4577-BFCC-7A24394567A7}" type="slidenum">
              <a:rPr lang="en-US" altLang="en-US" smtClean="0">
                <a:latin typeface="Times New Roman" panose="02020603050405020304" pitchFamily="18" charset="0"/>
              </a:rPr>
              <a:pPr>
                <a:spcBef>
                  <a:spcPct val="0"/>
                </a:spcBef>
              </a:pPr>
              <a:t>69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9835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43814-1016-4F30-8D0A-176F3537AAD6}" type="slidenum">
              <a:rPr lang="en-US" altLang="en-US" smtClean="0">
                <a:latin typeface="Times New Roman" panose="02020603050405020304" pitchFamily="18" charset="0"/>
              </a:rPr>
              <a:pPr>
                <a:spcBef>
                  <a:spcPct val="0"/>
                </a:spcBef>
              </a:pPr>
              <a:t>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4739755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1F9E14-EFA3-4049-9F9B-21D816A53F36}" type="slidenum">
              <a:rPr lang="en-US" altLang="en-US" smtClean="0">
                <a:latin typeface="Times New Roman" panose="02020603050405020304" pitchFamily="18" charset="0"/>
              </a:rPr>
              <a:pPr>
                <a:spcBef>
                  <a:spcPct val="0"/>
                </a:spcBef>
              </a:pPr>
              <a:t>70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59328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FD2EDE-BCBA-4771-ACBF-E3E4AD2B7C06}" type="slidenum">
              <a:rPr lang="en-US" altLang="en-US" smtClean="0">
                <a:latin typeface="Times New Roman" panose="02020603050405020304" pitchFamily="18" charset="0"/>
              </a:rPr>
              <a:pPr>
                <a:spcBef>
                  <a:spcPct val="0"/>
                </a:spcBef>
              </a:pPr>
              <a:t>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40871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E38667-C8DA-452D-B454-53118746FEE9}" type="slidenum">
              <a:rPr lang="en-US" altLang="en-US" smtClean="0">
                <a:latin typeface="Times New Roman" panose="02020603050405020304" pitchFamily="18" charset="0"/>
              </a:rPr>
              <a:pPr>
                <a:spcBef>
                  <a:spcPct val="0"/>
                </a:spcBef>
              </a:pPr>
              <a:t>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06896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D02216-2220-4FD8-A3D2-D8974AB1CFB2}" type="slidenum">
              <a:rPr lang="en-US" altLang="en-US"/>
              <a:pPr>
                <a:defRPr/>
              </a:pPr>
              <a:t>‹#›</a:t>
            </a:fld>
            <a:endParaRPr lang="en-US" altLang="en-US"/>
          </a:p>
        </p:txBody>
      </p:sp>
    </p:spTree>
    <p:extLst>
      <p:ext uri="{BB962C8B-B14F-4D97-AF65-F5344CB8AC3E}">
        <p14:creationId xmlns:p14="http://schemas.microsoft.com/office/powerpoint/2010/main" val="225863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DE8BBD-40F4-48B5-8079-1C74036DBF9A}" type="slidenum">
              <a:rPr lang="en-US" altLang="en-US"/>
              <a:pPr>
                <a:defRPr/>
              </a:pPr>
              <a:t>‹#›</a:t>
            </a:fld>
            <a:endParaRPr lang="en-US" altLang="en-US"/>
          </a:p>
        </p:txBody>
      </p:sp>
    </p:spTree>
    <p:extLst>
      <p:ext uri="{BB962C8B-B14F-4D97-AF65-F5344CB8AC3E}">
        <p14:creationId xmlns:p14="http://schemas.microsoft.com/office/powerpoint/2010/main" val="170509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D5DCEC-A368-40FB-9ECC-287BEEA5BCA4}" type="slidenum">
              <a:rPr lang="en-US" altLang="en-US"/>
              <a:pPr>
                <a:defRPr/>
              </a:pPr>
              <a:t>‹#›</a:t>
            </a:fld>
            <a:endParaRPr lang="en-US" altLang="en-US"/>
          </a:p>
        </p:txBody>
      </p:sp>
    </p:spTree>
    <p:extLst>
      <p:ext uri="{BB962C8B-B14F-4D97-AF65-F5344CB8AC3E}">
        <p14:creationId xmlns:p14="http://schemas.microsoft.com/office/powerpoint/2010/main" val="3651868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515853-89F7-4BC1-87FA-A03A79E44EB9}" type="slidenum">
              <a:rPr lang="en-US" altLang="en-US"/>
              <a:pPr>
                <a:defRPr/>
              </a:pPr>
              <a:t>‹#›</a:t>
            </a:fld>
            <a:endParaRPr lang="en-US" altLang="en-US"/>
          </a:p>
        </p:txBody>
      </p:sp>
    </p:spTree>
    <p:extLst>
      <p:ext uri="{BB962C8B-B14F-4D97-AF65-F5344CB8AC3E}">
        <p14:creationId xmlns:p14="http://schemas.microsoft.com/office/powerpoint/2010/main" val="405131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02905A-A8E6-45B9-9D0A-4698A08CB595}" type="slidenum">
              <a:rPr lang="en-US" altLang="en-US"/>
              <a:pPr>
                <a:defRPr/>
              </a:pPr>
              <a:t>‹#›</a:t>
            </a:fld>
            <a:endParaRPr lang="en-US" altLang="en-US"/>
          </a:p>
        </p:txBody>
      </p:sp>
    </p:spTree>
    <p:extLst>
      <p:ext uri="{BB962C8B-B14F-4D97-AF65-F5344CB8AC3E}">
        <p14:creationId xmlns:p14="http://schemas.microsoft.com/office/powerpoint/2010/main" val="234667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192458-3C05-4F15-9589-F1776076A473}" type="slidenum">
              <a:rPr lang="en-US" altLang="en-US"/>
              <a:pPr>
                <a:defRPr/>
              </a:pPr>
              <a:t>‹#›</a:t>
            </a:fld>
            <a:endParaRPr lang="en-US" altLang="en-US"/>
          </a:p>
        </p:txBody>
      </p:sp>
    </p:spTree>
    <p:extLst>
      <p:ext uri="{BB962C8B-B14F-4D97-AF65-F5344CB8AC3E}">
        <p14:creationId xmlns:p14="http://schemas.microsoft.com/office/powerpoint/2010/main" val="333458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6493667-6B94-40E1-904E-8E72093AAFB2}" type="slidenum">
              <a:rPr lang="en-US" altLang="en-US"/>
              <a:pPr>
                <a:defRPr/>
              </a:pPr>
              <a:t>‹#›</a:t>
            </a:fld>
            <a:endParaRPr lang="en-US" altLang="en-US"/>
          </a:p>
        </p:txBody>
      </p:sp>
    </p:spTree>
    <p:extLst>
      <p:ext uri="{BB962C8B-B14F-4D97-AF65-F5344CB8AC3E}">
        <p14:creationId xmlns:p14="http://schemas.microsoft.com/office/powerpoint/2010/main" val="285538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E46C37-1814-44AA-819A-A6EA95A5EA33}" type="slidenum">
              <a:rPr lang="en-US" altLang="en-US"/>
              <a:pPr>
                <a:defRPr/>
              </a:pPr>
              <a:t>‹#›</a:t>
            </a:fld>
            <a:endParaRPr lang="en-US" altLang="en-US"/>
          </a:p>
        </p:txBody>
      </p:sp>
    </p:spTree>
    <p:extLst>
      <p:ext uri="{BB962C8B-B14F-4D97-AF65-F5344CB8AC3E}">
        <p14:creationId xmlns:p14="http://schemas.microsoft.com/office/powerpoint/2010/main" val="312765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4FCFFB5-5026-4759-BED5-20A588DDDEEC}" type="slidenum">
              <a:rPr lang="en-US" altLang="en-US"/>
              <a:pPr>
                <a:defRPr/>
              </a:pPr>
              <a:t>‹#›</a:t>
            </a:fld>
            <a:endParaRPr lang="en-US" altLang="en-US"/>
          </a:p>
        </p:txBody>
      </p:sp>
    </p:spTree>
    <p:extLst>
      <p:ext uri="{BB962C8B-B14F-4D97-AF65-F5344CB8AC3E}">
        <p14:creationId xmlns:p14="http://schemas.microsoft.com/office/powerpoint/2010/main" val="114972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88801F-7596-46B2-AE6B-33251B4F80E2}" type="slidenum">
              <a:rPr lang="en-US" altLang="en-US"/>
              <a:pPr>
                <a:defRPr/>
              </a:pPr>
              <a:t>‹#›</a:t>
            </a:fld>
            <a:endParaRPr lang="en-US" altLang="en-US"/>
          </a:p>
        </p:txBody>
      </p:sp>
    </p:spTree>
    <p:extLst>
      <p:ext uri="{BB962C8B-B14F-4D97-AF65-F5344CB8AC3E}">
        <p14:creationId xmlns:p14="http://schemas.microsoft.com/office/powerpoint/2010/main" val="364932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171A1D-A31B-43F2-A4A2-58B9B9627843}" type="slidenum">
              <a:rPr lang="en-US" altLang="en-US"/>
              <a:pPr>
                <a:defRPr/>
              </a:pPr>
              <a:t>‹#›</a:t>
            </a:fld>
            <a:endParaRPr lang="en-US" altLang="en-US"/>
          </a:p>
        </p:txBody>
      </p:sp>
    </p:spTree>
    <p:extLst>
      <p:ext uri="{BB962C8B-B14F-4D97-AF65-F5344CB8AC3E}">
        <p14:creationId xmlns:p14="http://schemas.microsoft.com/office/powerpoint/2010/main" val="324242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AE91C2C-1576-4A79-AF77-172B277F33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8.xm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206"/>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 name="Freeform 207"/>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208"/>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209"/>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210"/>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211"/>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212"/>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213"/>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214"/>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215"/>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216"/>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217"/>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218"/>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219"/>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220"/>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221"/>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222"/>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223"/>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24"/>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25"/>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6"/>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27"/>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28"/>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29"/>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30"/>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31"/>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232"/>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233"/>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234"/>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235"/>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236"/>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237"/>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238"/>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239"/>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240"/>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241"/>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242"/>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243"/>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244"/>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137" name="Picture 248"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8" name="Rectangle 250"/>
          <p:cNvSpPr>
            <a:spLocks noGrp="1" noChangeArrowheads="1"/>
          </p:cNvSpPr>
          <p:nvPr>
            <p:ph type="ctrTitle"/>
          </p:nvPr>
        </p:nvSpPr>
        <p:spPr>
          <a:xfrm>
            <a:off x="685800" y="1905000"/>
            <a:ext cx="7772400" cy="2667000"/>
          </a:xfrm>
        </p:spPr>
        <p:txBody>
          <a:bodyPr/>
          <a:lstStyle/>
          <a:p>
            <a:pPr eaLnBrk="1" hangingPunct="1">
              <a:spcBef>
                <a:spcPts val="1200"/>
              </a:spcBef>
              <a:spcAft>
                <a:spcPts val="1200"/>
              </a:spcAft>
            </a:pPr>
            <a:r>
              <a:rPr lang="en-US" altLang="en-US" dirty="0" smtClean="0"/>
              <a:t>NJ SHARES </a:t>
            </a:r>
            <a:br>
              <a:rPr lang="en-US" altLang="en-US" dirty="0" smtClean="0"/>
            </a:br>
            <a:r>
              <a:rPr lang="en-US" altLang="en-US" dirty="0" smtClean="0"/>
              <a:t> Evaluation of 2014 Grants</a:t>
            </a:r>
          </a:p>
        </p:txBody>
      </p:sp>
      <p:sp>
        <p:nvSpPr>
          <p:cNvPr id="4139" name="Rectangle 251"/>
          <p:cNvSpPr>
            <a:spLocks noGrp="1" noChangeArrowheads="1"/>
          </p:cNvSpPr>
          <p:nvPr>
            <p:ph type="subTitle" idx="1"/>
          </p:nvPr>
        </p:nvSpPr>
        <p:spPr/>
        <p:txBody>
          <a:bodyPr/>
          <a:lstStyle/>
          <a:p>
            <a:pPr eaLnBrk="1" hangingPunct="1"/>
            <a:endParaRPr lang="en-US" altLang="en-US" dirty="0" smtClean="0">
              <a:solidFill>
                <a:srgbClr val="FF0000"/>
              </a:solidFill>
            </a:endParaRPr>
          </a:p>
          <a:p>
            <a:pPr eaLnBrk="1" hangingPunct="1"/>
            <a:r>
              <a:rPr lang="en-US" altLang="en-US" dirty="0" smtClean="0"/>
              <a:t>October 23, 2015</a:t>
            </a:r>
          </a:p>
          <a:p>
            <a:pPr eaLnBrk="1" hangingPunct="1"/>
            <a:endParaRPr lang="en-US" altLang="en-US" dirty="0" smtClean="0"/>
          </a:p>
          <a:p>
            <a:pPr eaLnBrk="1" hangingPunct="1"/>
            <a:endParaRPr lang="en-US" altLang="en-US" sz="1800" dirty="0" smtClean="0"/>
          </a:p>
        </p:txBody>
      </p:sp>
      <p:pic>
        <p:nvPicPr>
          <p:cNvPr id="4140" name="Picture 25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1275"/>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1" name="Picture 246"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2" name="Picture 249"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7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461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20" name="Rectangle 44"/>
          <p:cNvSpPr>
            <a:spLocks noGrp="1" noChangeArrowheads="1"/>
          </p:cNvSpPr>
          <p:nvPr>
            <p:ph type="title"/>
          </p:nvPr>
        </p:nvSpPr>
        <p:spPr>
          <a:xfrm>
            <a:off x="244684" y="314325"/>
            <a:ext cx="7772400" cy="1143000"/>
          </a:xfrm>
        </p:spPr>
        <p:txBody>
          <a:bodyPr/>
          <a:lstStyle/>
          <a:p>
            <a:pPr algn="l" eaLnBrk="1" hangingPunct="1"/>
            <a:r>
              <a:rPr lang="en-US" altLang="en-US" sz="3300" b="1" dirty="0" smtClean="0"/>
              <a:t>NJ SHARES Database Analysis </a:t>
            </a:r>
            <a:r>
              <a:rPr lang="en-US" altLang="en-US" sz="3300" dirty="0" smtClean="0"/>
              <a:t/>
            </a:r>
            <a:br>
              <a:rPr lang="en-US" altLang="en-US" sz="3300" dirty="0" smtClean="0"/>
            </a:br>
            <a:r>
              <a:rPr lang="en-US" altLang="en-US" sz="2800" b="1" dirty="0" smtClean="0"/>
              <a:t>Recipient Income Sources</a:t>
            </a:r>
          </a:p>
        </p:txBody>
      </p:sp>
      <p:sp>
        <p:nvSpPr>
          <p:cNvPr id="2462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D28AC76D-2087-4ADD-9526-946B3132D7BA}" type="slidenum">
              <a:rPr lang="en-US" altLang="en-US" sz="1000"/>
              <a:pPr eaLnBrk="1" hangingPunct="1">
                <a:spcBef>
                  <a:spcPct val="50000"/>
                </a:spcBef>
                <a:buFontTx/>
                <a:buNone/>
              </a:pPr>
              <a:t>10</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32561317"/>
              </p:ext>
            </p:extLst>
          </p:nvPr>
        </p:nvGraphicFramePr>
        <p:xfrm>
          <a:off x="450969" y="1741412"/>
          <a:ext cx="8367711" cy="4410073"/>
        </p:xfrm>
        <a:graphic>
          <a:graphicData uri="http://schemas.openxmlformats.org/drawingml/2006/table">
            <a:tbl>
              <a:tblPr firstRow="1" bandRow="1">
                <a:tableStyleId>{5C22544A-7EE6-4342-B048-85BDC9FD1C3A}</a:tableStyleId>
              </a:tblPr>
              <a:tblGrid>
                <a:gridCol w="1301631"/>
                <a:gridCol w="706608"/>
                <a:gridCol w="706608"/>
                <a:gridCol w="706608"/>
                <a:gridCol w="706608"/>
                <a:gridCol w="706608"/>
                <a:gridCol w="706608"/>
                <a:gridCol w="706608"/>
                <a:gridCol w="706608"/>
                <a:gridCol w="706608"/>
                <a:gridCol w="706608"/>
              </a:tblGrid>
              <a:tr h="975775">
                <a:tc>
                  <a:txBody>
                    <a:bodyPr/>
                    <a:lstStyle/>
                    <a:p>
                      <a:pPr marL="0" marR="0" algn="ctr">
                        <a:lnSpc>
                          <a:spcPct val="115000"/>
                        </a:lnSpc>
                        <a:spcBef>
                          <a:spcPts val="0"/>
                        </a:spcBef>
                        <a:spcAft>
                          <a:spcPts val="0"/>
                        </a:spcAft>
                      </a:pPr>
                      <a:r>
                        <a:rPr lang="en-US" sz="1800" kern="1200" dirty="0"/>
                        <a:t>Income Source</a:t>
                      </a:r>
                      <a:r>
                        <a:rPr lang="en-US" sz="1400" kern="1200" dirty="0"/>
                        <a:t> </a:t>
                      </a:r>
                      <a:endParaRPr lang="en-US" sz="1400" dirty="0">
                        <a:solidFill>
                          <a:schemeClr val="bg1"/>
                        </a:solidFill>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kern="1200" dirty="0" smtClean="0"/>
                        <a:t>2005</a:t>
                      </a:r>
                      <a:endParaRPr lang="en-US" sz="1800" dirty="0">
                        <a:solidFill>
                          <a:schemeClr val="bg1"/>
                        </a:solidFill>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kern="1200" dirty="0" smtClean="0"/>
                        <a:t>2006</a:t>
                      </a:r>
                      <a:endParaRPr lang="en-US" sz="1800" b="1" kern="1200" dirty="0" smtClean="0">
                        <a:solidFill>
                          <a:schemeClr val="bg1"/>
                        </a:solidFill>
                        <a:latin typeface="Times New Roman"/>
                        <a:ea typeface="Times New Roman"/>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800" kern="1200" dirty="0" smtClean="0"/>
                        <a:t>2007</a:t>
                      </a:r>
                      <a:endParaRPr lang="en-US" sz="18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2008</a:t>
                      </a:r>
                      <a:endParaRPr lang="en-US" sz="18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2009</a:t>
                      </a:r>
                      <a:endParaRPr lang="en-US" sz="18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2010</a:t>
                      </a:r>
                      <a:endParaRPr lang="en-US" sz="18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2011</a:t>
                      </a:r>
                      <a:endParaRPr lang="en-US" sz="1800" b="1" dirty="0" smtClean="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2012</a:t>
                      </a:r>
                      <a:endParaRPr lang="en-US" sz="1800" b="1" dirty="0" smtClean="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2013</a:t>
                      </a:r>
                      <a:endParaRPr lang="en-US" sz="1800" b="1" dirty="0" smtClean="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2014</a:t>
                      </a:r>
                      <a:endParaRPr lang="en-US" sz="1800" b="1" dirty="0" smtClean="0">
                        <a:solidFill>
                          <a:schemeClr val="bg1"/>
                        </a:solidFill>
                        <a:latin typeface="Times New Roman" pitchFamily="18" charset="0"/>
                        <a:ea typeface="Calibri"/>
                        <a:cs typeface="Times New Roman" pitchFamily="18" charset="0"/>
                      </a:endParaRPr>
                    </a:p>
                  </a:txBody>
                  <a:tcPr marL="0" marR="0" marT="0" marB="0" anchor="ctr"/>
                </a:tc>
              </a:tr>
              <a:tr h="572383">
                <a:tc>
                  <a:txBody>
                    <a:bodyPr/>
                    <a:lstStyle/>
                    <a:p>
                      <a:pPr marL="0" marR="0">
                        <a:lnSpc>
                          <a:spcPct val="115000"/>
                        </a:lnSpc>
                        <a:spcBef>
                          <a:spcPts val="0"/>
                        </a:spcBef>
                        <a:spcAft>
                          <a:spcPts val="0"/>
                        </a:spcAft>
                      </a:pPr>
                      <a:r>
                        <a:rPr lang="en-US" sz="1400" kern="1200" dirty="0"/>
                        <a:t>Employment </a:t>
                      </a:r>
                      <a:endParaRPr lang="en-US" sz="1400" dirty="0">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kern="1200" dirty="0"/>
                        <a:t>88% </a:t>
                      </a:r>
                      <a:endParaRPr lang="en-US" sz="1800" dirty="0">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kern="1200" dirty="0"/>
                        <a:t>89% </a:t>
                      </a:r>
                      <a:endParaRPr lang="en-US" sz="1800" dirty="0">
                        <a:latin typeface="Calibri"/>
                        <a:ea typeface="Calibri"/>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800" kern="1200" dirty="0"/>
                        <a:t>88%</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89%</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83%</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80%</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84%</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82%</a:t>
                      </a:r>
                      <a:endParaRPr lang="en-US" sz="1800" dirty="0">
                        <a:latin typeface="+mj-lt"/>
                        <a:ea typeface="Calibri"/>
                        <a:cs typeface="Times New Roman"/>
                      </a:endParaRPr>
                    </a:p>
                  </a:txBody>
                  <a:tcPr marL="0" marR="0" marT="0" marB="0" anchor="ctr"/>
                </a:tc>
              </a:tr>
              <a:tr h="572383">
                <a:tc>
                  <a:txBody>
                    <a:bodyPr/>
                    <a:lstStyle/>
                    <a:p>
                      <a:pPr marL="0" marR="0">
                        <a:lnSpc>
                          <a:spcPct val="115000"/>
                        </a:lnSpc>
                        <a:spcBef>
                          <a:spcPts val="0"/>
                        </a:spcBef>
                        <a:spcAft>
                          <a:spcPts val="0"/>
                        </a:spcAft>
                      </a:pPr>
                      <a:r>
                        <a:rPr lang="en-US" sz="1400" kern="1200" dirty="0"/>
                        <a:t>Pension or Social Security </a:t>
                      </a:r>
                      <a:endParaRPr lang="en-US" sz="1400" dirty="0">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900" kern="1200" dirty="0"/>
                        <a:t>12% </a:t>
                      </a:r>
                      <a:endParaRPr lang="en-US" sz="1900" dirty="0">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900" kern="1200" dirty="0"/>
                        <a:t>12% </a:t>
                      </a:r>
                      <a:endParaRPr lang="en-US" sz="1900" dirty="0">
                        <a:latin typeface="Calibri"/>
                        <a:ea typeface="Calibri"/>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900" kern="1200" dirty="0"/>
                        <a:t>13%</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kern="1200" dirty="0" smtClean="0"/>
                        <a:t>12%</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18%</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23%</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22%</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20%</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25%</a:t>
                      </a:r>
                      <a:endParaRPr lang="en-US" sz="1900" dirty="0">
                        <a:latin typeface="+mj-lt"/>
                        <a:ea typeface="Calibri"/>
                        <a:cs typeface="Times New Roman"/>
                      </a:endParaRPr>
                    </a:p>
                  </a:txBody>
                  <a:tcPr marL="0" marR="0" marT="0" marB="0" anchor="ctr"/>
                </a:tc>
              </a:tr>
              <a:tr h="572383">
                <a:tc>
                  <a:txBody>
                    <a:bodyPr/>
                    <a:lstStyle/>
                    <a:p>
                      <a:pPr marL="0" marR="0">
                        <a:lnSpc>
                          <a:spcPct val="115000"/>
                        </a:lnSpc>
                        <a:spcBef>
                          <a:spcPts val="0"/>
                        </a:spcBef>
                        <a:spcAft>
                          <a:spcPts val="0"/>
                        </a:spcAft>
                      </a:pPr>
                      <a:r>
                        <a:rPr lang="en-US" sz="1400" kern="1200" dirty="0" smtClean="0"/>
                        <a:t>Unemployment Comp.</a:t>
                      </a:r>
                      <a:endParaRPr lang="en-US" sz="1400" dirty="0">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900" kern="1200" dirty="0"/>
                        <a:t>6% </a:t>
                      </a:r>
                      <a:endParaRPr lang="en-US" sz="1900" dirty="0">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900" kern="1200" dirty="0"/>
                        <a:t>5% </a:t>
                      </a:r>
                      <a:endParaRPr lang="en-US" sz="1900" dirty="0">
                        <a:latin typeface="Calibri"/>
                        <a:ea typeface="Calibri"/>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900" kern="1200" dirty="0"/>
                        <a:t>5%</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kern="1200" dirty="0"/>
                        <a:t>5%</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12%</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15%</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14%</a:t>
                      </a:r>
                      <a:endParaRPr lang="en-US" sz="1900" dirty="0" smtClean="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11%</a:t>
                      </a:r>
                      <a:endParaRPr lang="en-US" sz="1900" dirty="0" smtClean="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10%</a:t>
                      </a:r>
                      <a:endParaRPr lang="en-US" sz="1900" dirty="0" smtClean="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6%</a:t>
                      </a:r>
                      <a:endParaRPr lang="en-US" sz="1900" dirty="0" smtClean="0">
                        <a:latin typeface="+mj-lt"/>
                        <a:ea typeface="Calibri"/>
                        <a:cs typeface="Times New Roman"/>
                      </a:endParaRPr>
                    </a:p>
                  </a:txBody>
                  <a:tcPr marL="0" marR="0" marT="0" marB="0" anchor="ctr">
                    <a:solidFill>
                      <a:srgbClr val="FFFF00"/>
                    </a:solidFill>
                  </a:tcPr>
                </a:tc>
              </a:tr>
              <a:tr h="572383">
                <a:tc>
                  <a:txBody>
                    <a:bodyPr/>
                    <a:lstStyle/>
                    <a:p>
                      <a:pPr marL="0" marR="0">
                        <a:lnSpc>
                          <a:spcPct val="115000"/>
                        </a:lnSpc>
                        <a:spcBef>
                          <a:spcPts val="0"/>
                        </a:spcBef>
                        <a:spcAft>
                          <a:spcPts val="0"/>
                        </a:spcAft>
                      </a:pPr>
                      <a:r>
                        <a:rPr lang="en-US" sz="1400" kern="1200" dirty="0"/>
                        <a:t>Disability </a:t>
                      </a:r>
                      <a:endParaRPr lang="en-US" sz="1400" dirty="0">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900" kern="1200" dirty="0"/>
                        <a:t>5% </a:t>
                      </a:r>
                      <a:endParaRPr lang="en-US" sz="1900" dirty="0">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900" kern="1200" dirty="0"/>
                        <a:t>4% </a:t>
                      </a:r>
                      <a:endParaRPr lang="en-US" sz="1900" dirty="0">
                        <a:latin typeface="Calibri"/>
                        <a:ea typeface="Calibri"/>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900" kern="1200" dirty="0"/>
                        <a:t>5%</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kern="1200" dirty="0"/>
                        <a:t>5%</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5%</a:t>
                      </a:r>
                      <a:endParaRPr lang="en-US" sz="1900" dirty="0" smtClean="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smtClean="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smtClean="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smtClean="0">
                        <a:latin typeface="+mj-lt"/>
                        <a:ea typeface="Calibri"/>
                        <a:cs typeface="Times New Roman"/>
                      </a:endParaRPr>
                    </a:p>
                  </a:txBody>
                  <a:tcPr marL="0" marR="0" marT="0" marB="0" anchor="ctr"/>
                </a:tc>
              </a:tr>
              <a:tr h="572383">
                <a:tc>
                  <a:txBody>
                    <a:bodyPr/>
                    <a:lstStyle/>
                    <a:p>
                      <a:pPr marL="0" marR="0">
                        <a:lnSpc>
                          <a:spcPct val="115000"/>
                        </a:lnSpc>
                        <a:spcBef>
                          <a:spcPts val="0"/>
                        </a:spcBef>
                        <a:spcAft>
                          <a:spcPts val="0"/>
                        </a:spcAft>
                      </a:pPr>
                      <a:r>
                        <a:rPr lang="en-US" sz="1400" kern="1200" dirty="0"/>
                        <a:t>Child Support </a:t>
                      </a:r>
                      <a:endParaRPr lang="en-US" sz="1400" dirty="0">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900" kern="1200" dirty="0"/>
                        <a:t>4% </a:t>
                      </a:r>
                      <a:endParaRPr lang="en-US" sz="1900" dirty="0">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900" kern="1200" dirty="0"/>
                        <a:t>4% </a:t>
                      </a:r>
                      <a:endParaRPr lang="en-US" sz="1900" dirty="0">
                        <a:latin typeface="Calibri"/>
                        <a:ea typeface="Calibri"/>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900" kern="1200" dirty="0"/>
                        <a:t>3%</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kern="1200" dirty="0" smtClean="0"/>
                        <a:t>2%</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3%</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3%</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2%</a:t>
                      </a:r>
                      <a:endParaRPr lang="en-US" sz="1900" dirty="0">
                        <a:latin typeface="+mj-lt"/>
                        <a:ea typeface="Calibri"/>
                        <a:cs typeface="Times New Roman"/>
                      </a:endParaRPr>
                    </a:p>
                  </a:txBody>
                  <a:tcPr marL="0" marR="0" marT="0" marB="0" anchor="ctr"/>
                </a:tc>
              </a:tr>
              <a:tr h="572383">
                <a:tc>
                  <a:txBody>
                    <a:bodyPr/>
                    <a:lstStyle/>
                    <a:p>
                      <a:pPr marL="0" marR="0">
                        <a:lnSpc>
                          <a:spcPct val="115000"/>
                        </a:lnSpc>
                        <a:spcBef>
                          <a:spcPts val="0"/>
                        </a:spcBef>
                        <a:spcAft>
                          <a:spcPts val="0"/>
                        </a:spcAft>
                      </a:pPr>
                      <a:r>
                        <a:rPr lang="en-US" sz="1400" kern="1200" dirty="0"/>
                        <a:t>Other </a:t>
                      </a:r>
                      <a:endParaRPr lang="en-US" sz="1400" dirty="0">
                        <a:latin typeface="Calibri"/>
                        <a:ea typeface="Calibri"/>
                        <a:cs typeface="Times New Roman"/>
                      </a:endParaRPr>
                    </a:p>
                  </a:txBody>
                  <a:tcPr marL="66255" marR="66255" marT="33134" marB="33134"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900" kern="1200" dirty="0"/>
                        <a:t>3% </a:t>
                      </a:r>
                      <a:endParaRPr lang="en-US" sz="1900" dirty="0">
                        <a:latin typeface="Calibri"/>
                        <a:ea typeface="Calibri"/>
                        <a:cs typeface="Times New Roman"/>
                      </a:endParaRPr>
                    </a:p>
                  </a:txBody>
                  <a:tcPr marL="66255" marR="66255" marT="33134" marB="33134"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900" kern="1200" dirty="0"/>
                        <a:t>3% </a:t>
                      </a:r>
                      <a:endParaRPr lang="en-US" sz="1900" dirty="0">
                        <a:latin typeface="Calibri"/>
                        <a:ea typeface="Calibri"/>
                        <a:cs typeface="Times New Roman"/>
                      </a:endParaRPr>
                    </a:p>
                  </a:txBody>
                  <a:tcPr marL="66255" marR="66255" marT="33134" marB="33134" anchor="ctr"/>
                </a:tc>
                <a:tc>
                  <a:txBody>
                    <a:bodyPr/>
                    <a:lstStyle/>
                    <a:p>
                      <a:pPr marL="0" marR="0" algn="ctr">
                        <a:lnSpc>
                          <a:spcPct val="115000"/>
                        </a:lnSpc>
                        <a:spcBef>
                          <a:spcPts val="0"/>
                        </a:spcBef>
                        <a:spcAft>
                          <a:spcPts val="0"/>
                        </a:spcAft>
                      </a:pPr>
                      <a:r>
                        <a:rPr lang="en-US" sz="1900" kern="1200" dirty="0"/>
                        <a:t>3%</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kern="1200" dirty="0"/>
                        <a:t>3%</a:t>
                      </a:r>
                      <a:endParaRPr lang="en-US" sz="19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6%</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dirty="0" smtClean="0"/>
                        <a:t>4%</a:t>
                      </a:r>
                      <a:endParaRPr lang="en-US" sz="19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baseline="0" dirty="0" smtClean="0"/>
                        <a:t>3%</a:t>
                      </a:r>
                      <a:endParaRPr lang="en-US" sz="1900" baseline="0" dirty="0">
                        <a:solidFill>
                          <a:schemeClr val="tx1"/>
                        </a:solidFill>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baseline="0" dirty="0" smtClean="0"/>
                        <a:t>3%</a:t>
                      </a:r>
                      <a:endParaRPr lang="en-US" sz="1900" baseline="0" dirty="0">
                        <a:solidFill>
                          <a:schemeClr val="tx1"/>
                        </a:solidFill>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900" baseline="0" dirty="0" smtClean="0"/>
                        <a:t>4%</a:t>
                      </a:r>
                      <a:endParaRPr lang="en-US" sz="1900" baseline="0" dirty="0">
                        <a:solidFill>
                          <a:schemeClr val="tx1"/>
                        </a:solidFill>
                        <a:latin typeface="+mj-lt"/>
                        <a:ea typeface="Calibri"/>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666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68" name="Rectangle 44"/>
          <p:cNvSpPr>
            <a:spLocks noGrp="1" noChangeArrowheads="1"/>
          </p:cNvSpPr>
          <p:nvPr>
            <p:ph type="title"/>
          </p:nvPr>
        </p:nvSpPr>
        <p:spPr>
          <a:xfrm>
            <a:off x="242888" y="314325"/>
            <a:ext cx="7772400" cy="114300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Annual Household Income</a:t>
            </a:r>
          </a:p>
        </p:txBody>
      </p:sp>
      <p:sp>
        <p:nvSpPr>
          <p:cNvPr id="2666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3629AA5-D206-4C25-8020-BE08C5941A2D}" type="slidenum">
              <a:rPr lang="en-US" altLang="en-US" sz="1000"/>
              <a:pPr eaLnBrk="1" hangingPunct="1">
                <a:spcBef>
                  <a:spcPct val="50000"/>
                </a:spcBef>
                <a:buFontTx/>
                <a:buNone/>
              </a:pPr>
              <a:t>11</a:t>
            </a:fld>
            <a:endParaRPr lang="en-US" altLang="en-US" sz="1000"/>
          </a:p>
        </p:txBody>
      </p:sp>
      <p:graphicFrame>
        <p:nvGraphicFramePr>
          <p:cNvPr id="5" name="Chart 4"/>
          <p:cNvGraphicFramePr/>
          <p:nvPr>
            <p:extLst>
              <p:ext uri="{D42A27DB-BD31-4B8C-83A1-F6EECF244321}">
                <p14:modId xmlns:p14="http://schemas.microsoft.com/office/powerpoint/2010/main" val="3864929823"/>
              </p:ext>
            </p:extLst>
          </p:nvPr>
        </p:nvGraphicFramePr>
        <p:xfrm>
          <a:off x="765969" y="1391696"/>
          <a:ext cx="7126287" cy="398303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1515540333"/>
              </p:ext>
            </p:extLst>
          </p:nvPr>
        </p:nvGraphicFramePr>
        <p:xfrm>
          <a:off x="180179" y="5410200"/>
          <a:ext cx="8831267" cy="967282"/>
        </p:xfrm>
        <a:graphic>
          <a:graphicData uri="http://schemas.openxmlformats.org/drawingml/2006/table">
            <a:tbl>
              <a:tblPr firstRow="1" bandRow="1">
                <a:tableStyleId>{5C22544A-7EE6-4342-B048-85BDC9FD1C3A}</a:tableStyleId>
              </a:tblPr>
              <a:tblGrid>
                <a:gridCol w="1628648"/>
                <a:gridCol w="800291"/>
                <a:gridCol w="800291"/>
                <a:gridCol w="800291"/>
                <a:gridCol w="800291"/>
                <a:gridCol w="800291"/>
                <a:gridCol w="800291"/>
                <a:gridCol w="800291"/>
                <a:gridCol w="800291"/>
                <a:gridCol w="800291"/>
              </a:tblGrid>
              <a:tr h="552710">
                <a:tc>
                  <a:txBody>
                    <a:bodyPr/>
                    <a:lstStyle/>
                    <a:p>
                      <a:pPr marL="0" marR="0" algn="ctr">
                        <a:lnSpc>
                          <a:spcPct val="115000"/>
                        </a:lnSpc>
                        <a:spcBef>
                          <a:spcPts val="0"/>
                        </a:spcBef>
                        <a:spcAft>
                          <a:spcPts val="0"/>
                        </a:spcAft>
                      </a:pPr>
                      <a:r>
                        <a:rPr lang="en-US" sz="1400" kern="1200" dirty="0"/>
                        <a:t>Annual </a:t>
                      </a:r>
                      <a:r>
                        <a:rPr lang="en-US" sz="1400" kern="1200" dirty="0" smtClean="0"/>
                        <a:t>Household </a:t>
                      </a:r>
                      <a:r>
                        <a:rPr lang="en-US" sz="1400" kern="1200" dirty="0"/>
                        <a:t>Income </a:t>
                      </a:r>
                      <a:endParaRPr lang="en-US" sz="1400" dirty="0">
                        <a:solidFill>
                          <a:schemeClr val="bg1"/>
                        </a:solidFill>
                        <a:latin typeface="Calibri"/>
                        <a:ea typeface="Calibri"/>
                        <a:cs typeface="Times New Roman"/>
                      </a:endParaRPr>
                    </a:p>
                  </a:txBody>
                  <a:tcPr marL="66261" marR="66261" marT="33130" marB="33130" anchor="ctr"/>
                </a:tc>
                <a:tc>
                  <a:txBody>
                    <a:bodyPr/>
                    <a:lstStyle/>
                    <a:p>
                      <a:pPr marL="0" marR="0" algn="ctr">
                        <a:lnSpc>
                          <a:spcPct val="115000"/>
                        </a:lnSpc>
                        <a:spcBef>
                          <a:spcPts val="0"/>
                        </a:spcBef>
                        <a:spcAft>
                          <a:spcPts val="0"/>
                        </a:spcAft>
                      </a:pPr>
                      <a:r>
                        <a:rPr lang="en-US" sz="1400" kern="1200" dirty="0" smtClean="0"/>
                        <a:t>2006</a:t>
                      </a:r>
                      <a:endParaRPr lang="en-US" sz="1400" dirty="0">
                        <a:solidFill>
                          <a:schemeClr val="bg1"/>
                        </a:solidFill>
                        <a:latin typeface="Calibri"/>
                        <a:ea typeface="Calibri"/>
                        <a:cs typeface="Times New Roman"/>
                      </a:endParaRPr>
                    </a:p>
                  </a:txBody>
                  <a:tcPr marL="66261" marR="66261" marT="33130" marB="33130" anchor="ctr"/>
                </a:tc>
                <a:tc>
                  <a:txBody>
                    <a:bodyPr/>
                    <a:lstStyle/>
                    <a:p>
                      <a:pPr marL="0" marR="0" algn="ctr">
                        <a:lnSpc>
                          <a:spcPct val="115000"/>
                        </a:lnSpc>
                        <a:spcBef>
                          <a:spcPts val="0"/>
                        </a:spcBef>
                        <a:spcAft>
                          <a:spcPts val="0"/>
                        </a:spcAft>
                      </a:pPr>
                      <a:r>
                        <a:rPr lang="en-US" sz="1400" kern="1200" dirty="0" smtClean="0"/>
                        <a:t>2007</a:t>
                      </a:r>
                      <a:endParaRPr lang="en-US" sz="14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kern="1200" dirty="0" smtClean="0"/>
                        <a:t>2008</a:t>
                      </a:r>
                      <a:endParaRPr lang="en-US" sz="14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2009</a:t>
                      </a:r>
                      <a:endParaRPr lang="en-US" sz="14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t>2010</a:t>
                      </a:r>
                      <a:endParaRPr lang="en-US" sz="1400" b="1" kern="1200" dirty="0" smtClean="0">
                        <a:solidFill>
                          <a:schemeClr val="bg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t>2011</a:t>
                      </a:r>
                      <a:endParaRPr lang="en-US" sz="1400" b="1" kern="1200" dirty="0" smtClean="0">
                        <a:solidFill>
                          <a:schemeClr val="bg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t>2012</a:t>
                      </a:r>
                      <a:endParaRPr lang="en-US" sz="1400" b="1" kern="1200" dirty="0" smtClean="0">
                        <a:solidFill>
                          <a:schemeClr val="bg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t>2013</a:t>
                      </a:r>
                      <a:endParaRPr lang="en-US" sz="1400" b="1" kern="1200" dirty="0" smtClean="0">
                        <a:solidFill>
                          <a:schemeClr val="bg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t>2014</a:t>
                      </a:r>
                      <a:endParaRPr lang="en-US" sz="1400" b="1" kern="1200" dirty="0" smtClean="0">
                        <a:solidFill>
                          <a:schemeClr val="bg1"/>
                        </a:solidFill>
                        <a:latin typeface="+mn-lt"/>
                        <a:ea typeface="Calibri"/>
                        <a:cs typeface="Times New Roman"/>
                      </a:endParaRPr>
                    </a:p>
                  </a:txBody>
                  <a:tcPr marL="0" marR="0" marT="0" marB="0" anchor="ctr"/>
                </a:tc>
              </a:tr>
              <a:tr h="410294">
                <a:tc>
                  <a:txBody>
                    <a:bodyPr/>
                    <a:lstStyle/>
                    <a:p>
                      <a:pPr marL="0" marR="0" algn="ctr">
                        <a:lnSpc>
                          <a:spcPct val="115000"/>
                        </a:lnSpc>
                        <a:spcBef>
                          <a:spcPts val="0"/>
                        </a:spcBef>
                        <a:spcAft>
                          <a:spcPts val="0"/>
                        </a:spcAft>
                      </a:pPr>
                      <a:r>
                        <a:rPr lang="en-US" sz="1400" kern="1200" dirty="0"/>
                        <a:t>Mean </a:t>
                      </a:r>
                      <a:r>
                        <a:rPr lang="en-US" sz="1400" kern="1200" dirty="0" smtClean="0"/>
                        <a:t>Income </a:t>
                      </a:r>
                      <a:endParaRPr lang="en-US" sz="1400" dirty="0">
                        <a:latin typeface="Calibri"/>
                        <a:ea typeface="Calibri"/>
                        <a:cs typeface="Times New Roman"/>
                      </a:endParaRPr>
                    </a:p>
                  </a:txBody>
                  <a:tcPr marL="66261" marR="66261" marT="33130" marB="33130" anchor="ctr"/>
                </a:tc>
                <a:tc>
                  <a:txBody>
                    <a:bodyPr/>
                    <a:lstStyle/>
                    <a:p>
                      <a:pPr marL="0" marR="0" algn="ctr">
                        <a:lnSpc>
                          <a:spcPct val="115000"/>
                        </a:lnSpc>
                        <a:spcBef>
                          <a:spcPts val="0"/>
                        </a:spcBef>
                        <a:spcAft>
                          <a:spcPts val="0"/>
                        </a:spcAft>
                      </a:pPr>
                      <a:r>
                        <a:rPr lang="en-US" sz="1400" kern="1200" dirty="0"/>
                        <a:t>$38,921 </a:t>
                      </a:r>
                      <a:endParaRPr lang="en-US" sz="1400" dirty="0">
                        <a:latin typeface="Calibri"/>
                        <a:ea typeface="Calibri"/>
                        <a:cs typeface="Times New Roman"/>
                      </a:endParaRPr>
                    </a:p>
                  </a:txBody>
                  <a:tcPr marL="66261" marR="66261" marT="33130" marB="33130" anchor="ctr"/>
                </a:tc>
                <a:tc>
                  <a:txBody>
                    <a:bodyPr/>
                    <a:lstStyle/>
                    <a:p>
                      <a:pPr marL="0" marR="0" algn="ctr">
                        <a:lnSpc>
                          <a:spcPct val="115000"/>
                        </a:lnSpc>
                        <a:spcBef>
                          <a:spcPts val="0"/>
                        </a:spcBef>
                        <a:spcAft>
                          <a:spcPts val="0"/>
                        </a:spcAft>
                      </a:pPr>
                      <a:r>
                        <a:rPr lang="en-US" sz="1400" kern="1200" dirty="0"/>
                        <a:t>$41,844</a:t>
                      </a:r>
                      <a:endParaRPr lang="en-US" sz="14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kern="1200" dirty="0"/>
                        <a:t>$</a:t>
                      </a:r>
                      <a:r>
                        <a:rPr lang="en-US" sz="1400" kern="1200" dirty="0" smtClean="0"/>
                        <a:t>45,567</a:t>
                      </a:r>
                      <a:endParaRPr lang="en-US" sz="14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$49,133</a:t>
                      </a:r>
                      <a:endParaRPr lang="en-US" sz="14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$51,931</a:t>
                      </a:r>
                      <a:endParaRPr lang="en-US" sz="14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$49,429</a:t>
                      </a:r>
                      <a:endParaRPr lang="en-US" sz="14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$48,578</a:t>
                      </a:r>
                      <a:endParaRPr lang="en-US" sz="14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$48,447</a:t>
                      </a:r>
                      <a:endParaRPr lang="en-US" sz="14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$50,482</a:t>
                      </a:r>
                      <a:endParaRPr lang="en-US" sz="1400" dirty="0">
                        <a:latin typeface="+mj-lt"/>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60754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871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16" name="Rectangle 44"/>
          <p:cNvSpPr>
            <a:spLocks noGrp="1" noChangeArrowheads="1"/>
          </p:cNvSpPr>
          <p:nvPr>
            <p:ph type="title"/>
          </p:nvPr>
        </p:nvSpPr>
        <p:spPr>
          <a:xfrm>
            <a:off x="242888" y="314325"/>
            <a:ext cx="7772400" cy="1143000"/>
          </a:xfrm>
        </p:spPr>
        <p:txBody>
          <a:bodyPr/>
          <a:lstStyle/>
          <a:p>
            <a:pPr algn="l" eaLnBrk="1" hangingPunct="1"/>
            <a:r>
              <a:rPr lang="en-US" altLang="en-US" sz="3300" b="1" dirty="0" smtClean="0">
                <a:solidFill>
                  <a:schemeClr val="tx1"/>
                </a:solidFill>
              </a:rPr>
              <a:t>NJ SHARES Database Analysis </a:t>
            </a:r>
            <a:r>
              <a:rPr lang="en-US" altLang="en-US" sz="3300" dirty="0" smtClean="0">
                <a:solidFill>
                  <a:schemeClr val="tx1"/>
                </a:solidFill>
              </a:rPr>
              <a:t/>
            </a:r>
            <a:br>
              <a:rPr lang="en-US" altLang="en-US" sz="3300" dirty="0" smtClean="0">
                <a:solidFill>
                  <a:schemeClr val="tx1"/>
                </a:solidFill>
              </a:rPr>
            </a:br>
            <a:r>
              <a:rPr lang="en-US" altLang="en-US" sz="2800" b="1" dirty="0" smtClean="0">
                <a:solidFill>
                  <a:schemeClr val="tx1"/>
                </a:solidFill>
              </a:rPr>
              <a:t>Recipient Poverty Level</a:t>
            </a:r>
          </a:p>
        </p:txBody>
      </p:sp>
      <p:sp>
        <p:nvSpPr>
          <p:cNvPr id="28717" name="Text Box 46"/>
          <p:cNvSpPr txBox="1">
            <a:spLocks noChangeArrowheads="1"/>
          </p:cNvSpPr>
          <p:nvPr/>
        </p:nvSpPr>
        <p:spPr bwMode="auto">
          <a:xfrm>
            <a:off x="8458200" y="6400800"/>
            <a:ext cx="457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ACDF5DB5-4414-42B3-8214-BAAB62E1CE1E}" type="slidenum">
              <a:rPr lang="en-US" altLang="en-US" sz="1000"/>
              <a:pPr eaLnBrk="1" hangingPunct="1">
                <a:spcBef>
                  <a:spcPct val="50000"/>
                </a:spcBef>
                <a:buFontTx/>
                <a:buNone/>
              </a:pPr>
              <a:t>12</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112162455"/>
              </p:ext>
            </p:extLst>
          </p:nvPr>
        </p:nvGraphicFramePr>
        <p:xfrm>
          <a:off x="152400" y="4970150"/>
          <a:ext cx="8798463" cy="1202050"/>
        </p:xfrm>
        <a:graphic>
          <a:graphicData uri="http://schemas.openxmlformats.org/drawingml/2006/table">
            <a:tbl>
              <a:tblPr firstRow="1" bandRow="1">
                <a:tableStyleId>{5C22544A-7EE6-4342-B048-85BDC9FD1C3A}</a:tableStyleId>
              </a:tblPr>
              <a:tblGrid>
                <a:gridCol w="1585620"/>
                <a:gridCol w="801427"/>
                <a:gridCol w="801427"/>
                <a:gridCol w="801427"/>
                <a:gridCol w="801427"/>
                <a:gridCol w="801427"/>
                <a:gridCol w="801427"/>
                <a:gridCol w="801427"/>
                <a:gridCol w="801427"/>
                <a:gridCol w="801427"/>
              </a:tblGrid>
              <a:tr h="566062">
                <a:tc>
                  <a:txBody>
                    <a:bodyPr/>
                    <a:lstStyle/>
                    <a:p>
                      <a:pPr marL="0" marR="0" algn="ctr">
                        <a:lnSpc>
                          <a:spcPct val="115000"/>
                        </a:lnSpc>
                        <a:spcBef>
                          <a:spcPts val="0"/>
                        </a:spcBef>
                        <a:spcAft>
                          <a:spcPts val="0"/>
                        </a:spcAft>
                      </a:pPr>
                      <a:r>
                        <a:rPr lang="en-US" sz="1400" kern="1200" dirty="0"/>
                        <a:t>Household Poverty Level </a:t>
                      </a:r>
                      <a:endParaRPr lang="en-US" sz="1400" dirty="0">
                        <a:solidFill>
                          <a:schemeClr val="bg1"/>
                        </a:solidFill>
                        <a:latin typeface="Calibri"/>
                        <a:ea typeface="Calibri"/>
                        <a:cs typeface="Times New Roman"/>
                      </a:endParaRPr>
                    </a:p>
                  </a:txBody>
                  <a:tcPr marL="66301" marR="66301" marT="33145" marB="331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400" kern="1200" dirty="0" smtClean="0"/>
                        <a:t>2006</a:t>
                      </a:r>
                      <a:endParaRPr lang="en-US" sz="1400" dirty="0">
                        <a:solidFill>
                          <a:schemeClr val="bg1"/>
                        </a:solidFill>
                        <a:latin typeface="Calibri"/>
                        <a:ea typeface="Calibri"/>
                        <a:cs typeface="Times New Roman"/>
                      </a:endParaRPr>
                    </a:p>
                  </a:txBody>
                  <a:tcPr marL="66301" marR="66301" marT="33145" marB="33145"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400" kern="1200" dirty="0" smtClean="0"/>
                        <a:t>2007</a:t>
                      </a:r>
                      <a:endParaRPr lang="en-US" sz="14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400" kern="1200" dirty="0" smtClean="0"/>
                        <a:t>2008</a:t>
                      </a:r>
                      <a:endParaRPr lang="en-US" sz="1400" b="1" kern="1200" dirty="0" smtClean="0">
                        <a:solidFill>
                          <a:schemeClr val="bg1"/>
                        </a:solidFill>
                        <a:latin typeface="Times New Roman"/>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400" dirty="0" smtClean="0"/>
                        <a:t>2009</a:t>
                      </a:r>
                      <a:endParaRPr lang="en-US" sz="14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t>2010</a:t>
                      </a:r>
                      <a:endParaRPr lang="en-US" sz="14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t>2011</a:t>
                      </a:r>
                      <a:endParaRPr lang="en-US" sz="14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t>2012</a:t>
                      </a:r>
                      <a:endParaRPr lang="en-US" sz="14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t>2013</a:t>
                      </a:r>
                      <a:endParaRPr lang="en-US" sz="14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t>2014</a:t>
                      </a:r>
                      <a:endParaRPr lang="en-US" sz="1400" b="1" dirty="0">
                        <a:solidFill>
                          <a:schemeClr val="bg1"/>
                        </a:solidFill>
                        <a:latin typeface="+mj-lt"/>
                        <a:ea typeface="Calibri"/>
                        <a:cs typeface="Times New Roman"/>
                      </a:endParaRPr>
                    </a:p>
                  </a:txBody>
                  <a:tcPr marL="0" marR="0" marT="0" marB="0" anchor="ctr"/>
                </a:tc>
              </a:tr>
              <a:tr h="324334">
                <a:tc>
                  <a:txBody>
                    <a:bodyPr/>
                    <a:lstStyle/>
                    <a:p>
                      <a:pPr marL="0" marR="0">
                        <a:lnSpc>
                          <a:spcPct val="115000"/>
                        </a:lnSpc>
                        <a:spcBef>
                          <a:spcPts val="0"/>
                        </a:spcBef>
                        <a:spcAft>
                          <a:spcPts val="0"/>
                        </a:spcAft>
                      </a:pPr>
                      <a:r>
                        <a:rPr lang="en-US" sz="1400" kern="1200" dirty="0"/>
                        <a:t>Mean Poverty Level </a:t>
                      </a:r>
                      <a:endParaRPr lang="en-US" sz="1400" dirty="0">
                        <a:latin typeface="Calibri"/>
                        <a:ea typeface="Calibri"/>
                        <a:cs typeface="Times New Roman"/>
                      </a:endParaRPr>
                    </a:p>
                  </a:txBody>
                  <a:tcPr marL="66301" marR="66301" marT="33145" marB="33145"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dirty="0"/>
                        <a:t>257% </a:t>
                      </a:r>
                      <a:endParaRPr lang="en-US" sz="1400" dirty="0">
                        <a:latin typeface="Calibri"/>
                        <a:ea typeface="Calibri"/>
                        <a:cs typeface="Times New Roman"/>
                      </a:endParaRPr>
                    </a:p>
                  </a:txBody>
                  <a:tcPr marL="66301" marR="66301" marT="33145" marB="33145"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dirty="0"/>
                        <a:t>273%</a:t>
                      </a:r>
                      <a:endParaRPr lang="en-US" sz="1400" dirty="0">
                        <a:latin typeface="Calibri"/>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kern="1200" dirty="0" smtClean="0"/>
                        <a:t>277%</a:t>
                      </a:r>
                      <a:endParaRPr lang="en-US" sz="1400" dirty="0">
                        <a:latin typeface="Calibri"/>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t>280%</a:t>
                      </a:r>
                      <a:endParaRPr lang="en-US" sz="1400" dirty="0">
                        <a:latin typeface="+mj-lt"/>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t>294%</a:t>
                      </a:r>
                      <a:endParaRPr lang="en-US" sz="1400" dirty="0">
                        <a:latin typeface="+mj-lt"/>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t>278%</a:t>
                      </a:r>
                      <a:endParaRPr lang="en-US" sz="1400" dirty="0">
                        <a:latin typeface="+mj-lt"/>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t>275%</a:t>
                      </a:r>
                      <a:endParaRPr lang="en-US" sz="1400" dirty="0">
                        <a:latin typeface="+mj-lt"/>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t>270%</a:t>
                      </a:r>
                      <a:endParaRPr lang="en-US" sz="1400" dirty="0">
                        <a:latin typeface="+mj-lt"/>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t>277%</a:t>
                      </a:r>
                      <a:endParaRPr lang="en-US" sz="1400" dirty="0" smtClean="0">
                        <a:latin typeface="+mj-lt"/>
                        <a:ea typeface="Calibri"/>
                        <a:cs typeface="Times New Roman"/>
                      </a:endParaRPr>
                    </a:p>
                  </a:txBody>
                  <a:tcPr marL="0" marR="0" marT="0" marB="0" anchor="ctr">
                    <a:lnB w="38100" cap="flat" cmpd="sng" algn="ctr">
                      <a:solidFill>
                        <a:schemeClr val="bg1"/>
                      </a:solidFill>
                      <a:prstDash val="solid"/>
                      <a:round/>
                      <a:headEnd type="none" w="med" len="med"/>
                      <a:tailEnd type="none" w="med" len="med"/>
                    </a:lnB>
                  </a:tcPr>
                </a:tc>
              </a:tr>
              <a:tr h="272529">
                <a:tc>
                  <a:txBody>
                    <a:bodyPr/>
                    <a:lstStyle/>
                    <a:p>
                      <a:pPr marL="0" marR="0">
                        <a:lnSpc>
                          <a:spcPct val="115000"/>
                        </a:lnSpc>
                        <a:spcBef>
                          <a:spcPts val="0"/>
                        </a:spcBef>
                        <a:spcAft>
                          <a:spcPts val="0"/>
                        </a:spcAft>
                      </a:pPr>
                      <a:r>
                        <a:rPr lang="en-US" sz="1400" dirty="0" smtClean="0"/>
                        <a:t>LIHEAP Eligible</a:t>
                      </a:r>
                      <a:endParaRPr lang="en-US" sz="1400" dirty="0">
                        <a:latin typeface="+mn-lt"/>
                        <a:ea typeface="Calibri"/>
                        <a:cs typeface="Times New Roman"/>
                      </a:endParaRPr>
                    </a:p>
                  </a:txBody>
                  <a:tcPr marL="66301" marR="66301" marT="33145" marB="33145"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175%</a:t>
                      </a:r>
                      <a:endParaRPr lang="en-US" sz="1400" dirty="0">
                        <a:latin typeface="+mn-lt"/>
                        <a:ea typeface="Calibri"/>
                        <a:cs typeface="Times New Roman"/>
                      </a:endParaRPr>
                    </a:p>
                  </a:txBody>
                  <a:tcPr marL="66301" marR="66301" marT="33145" marB="33145"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175%</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175%</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225%</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225%</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200%</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200%</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200%</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t>200%</a:t>
                      </a:r>
                      <a:endParaRPr lang="en-US" sz="1400" dirty="0">
                        <a:latin typeface="+mn-lt"/>
                        <a:ea typeface="Calibri"/>
                        <a:cs typeface="Times New Roman"/>
                      </a:endParaRPr>
                    </a:p>
                  </a:txBody>
                  <a:tcPr marL="0" marR="0" marT="0" marB="0" anchor="ctr">
                    <a:lnT w="38100" cap="flat" cmpd="sng" algn="ctr">
                      <a:solidFill>
                        <a:schemeClr val="bg1"/>
                      </a:solidFill>
                      <a:prstDash val="solid"/>
                      <a:round/>
                      <a:headEnd type="none" w="med" len="med"/>
                      <a:tailEnd type="none" w="med" len="med"/>
                    </a:lnT>
                  </a:tcPr>
                </a:tc>
              </a:tr>
            </a:tbl>
          </a:graphicData>
        </a:graphic>
      </p:graphicFrame>
      <p:sp>
        <p:nvSpPr>
          <p:cNvPr id="28820" name="TextBox 47"/>
          <p:cNvSpPr txBox="1">
            <a:spLocks noChangeArrowheads="1"/>
          </p:cNvSpPr>
          <p:nvPr/>
        </p:nvSpPr>
        <p:spPr bwMode="auto">
          <a:xfrm>
            <a:off x="7240" y="6319324"/>
            <a:ext cx="7315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100" dirty="0"/>
              <a:t>Note 1: As of January 23, 2009, income eligibility is capped at 400% of the Federal Poverty Level.</a:t>
            </a:r>
          </a:p>
          <a:p>
            <a:pPr eaLnBrk="1" hangingPunct="1">
              <a:spcBef>
                <a:spcPct val="0"/>
              </a:spcBef>
              <a:buFontTx/>
              <a:buNone/>
            </a:pPr>
            <a:r>
              <a:rPr lang="en-US" altLang="en-US" sz="1100" dirty="0"/>
              <a:t>Note 2: LIHEAP eligibility is for fiscal years.</a:t>
            </a:r>
          </a:p>
        </p:txBody>
      </p:sp>
      <p:graphicFrame>
        <p:nvGraphicFramePr>
          <p:cNvPr id="7" name="Chart 6"/>
          <p:cNvGraphicFramePr/>
          <p:nvPr>
            <p:extLst>
              <p:ext uri="{D42A27DB-BD31-4B8C-83A1-F6EECF244321}">
                <p14:modId xmlns:p14="http://schemas.microsoft.com/office/powerpoint/2010/main" val="574979237"/>
              </p:ext>
            </p:extLst>
          </p:nvPr>
        </p:nvGraphicFramePr>
        <p:xfrm>
          <a:off x="304800" y="1517574"/>
          <a:ext cx="8153400" cy="358751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Rectangle 44"/>
          <p:cNvSpPr>
            <a:spLocks noGrp="1" noChangeArrowheads="1"/>
          </p:cNvSpPr>
          <p:nvPr>
            <p:ph type="title"/>
          </p:nvPr>
        </p:nvSpPr>
        <p:spPr>
          <a:xfrm>
            <a:off x="242888" y="314325"/>
            <a:ext cx="7772400" cy="114300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Household Composition</a:t>
            </a:r>
          </a:p>
        </p:txBody>
      </p:sp>
      <p:sp>
        <p:nvSpPr>
          <p:cNvPr id="30765" name="Text Box 46"/>
          <p:cNvSpPr txBox="1">
            <a:spLocks noChangeArrowheads="1"/>
          </p:cNvSpPr>
          <p:nvPr/>
        </p:nvSpPr>
        <p:spPr bwMode="auto">
          <a:xfrm>
            <a:off x="8458200" y="6400800"/>
            <a:ext cx="457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DB6CD7B1-FBE8-41BE-9C2B-1389CDFFCD36}" type="slidenum">
              <a:rPr lang="en-US" altLang="en-US" sz="1000"/>
              <a:pPr eaLnBrk="1" hangingPunct="1">
                <a:spcBef>
                  <a:spcPct val="50000"/>
                </a:spcBef>
                <a:buFontTx/>
                <a:buNone/>
              </a:pPr>
              <a:t>13</a:t>
            </a:fld>
            <a:endParaRPr lang="en-US" altLang="en-US" sz="1000"/>
          </a:p>
        </p:txBody>
      </p:sp>
      <p:sp>
        <p:nvSpPr>
          <p:cNvPr id="30766" name="TextBox 47"/>
          <p:cNvSpPr txBox="1">
            <a:spLocks noChangeArrowheads="1"/>
          </p:cNvSpPr>
          <p:nvPr/>
        </p:nvSpPr>
        <p:spPr bwMode="auto">
          <a:xfrm>
            <a:off x="187325" y="6395244"/>
            <a:ext cx="731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Note: A household can be included in more than one category.</a:t>
            </a:r>
          </a:p>
        </p:txBody>
      </p:sp>
      <p:graphicFrame>
        <p:nvGraphicFramePr>
          <p:cNvPr id="5" name="Chart 4"/>
          <p:cNvGraphicFramePr/>
          <p:nvPr>
            <p:extLst>
              <p:ext uri="{D42A27DB-BD31-4B8C-83A1-F6EECF244321}">
                <p14:modId xmlns:p14="http://schemas.microsoft.com/office/powerpoint/2010/main" val="595310851"/>
              </p:ext>
            </p:extLst>
          </p:nvPr>
        </p:nvGraphicFramePr>
        <p:xfrm>
          <a:off x="476866" y="1773237"/>
          <a:ext cx="8247960" cy="412877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61056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1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485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5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60" name="Rectangle 44"/>
          <p:cNvSpPr>
            <a:spLocks noGrp="1" noChangeArrowheads="1"/>
          </p:cNvSpPr>
          <p:nvPr>
            <p:ph type="title"/>
          </p:nvPr>
        </p:nvSpPr>
        <p:spPr>
          <a:xfrm>
            <a:off x="242888" y="310030"/>
            <a:ext cx="7772400" cy="114300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Household Composition</a:t>
            </a:r>
          </a:p>
        </p:txBody>
      </p:sp>
      <p:sp>
        <p:nvSpPr>
          <p:cNvPr id="34861" name="Text Box 46"/>
          <p:cNvSpPr txBox="1">
            <a:spLocks noChangeArrowheads="1"/>
          </p:cNvSpPr>
          <p:nvPr/>
        </p:nvSpPr>
        <p:spPr bwMode="auto">
          <a:xfrm>
            <a:off x="8458200" y="6400800"/>
            <a:ext cx="457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8CA989E3-77DA-4E59-818F-2D4C5A3738B4}" type="slidenum">
              <a:rPr lang="en-US" altLang="en-US" sz="1000"/>
              <a:pPr eaLnBrk="1" hangingPunct="1">
                <a:spcBef>
                  <a:spcPct val="50000"/>
                </a:spcBef>
                <a:buFontTx/>
                <a:buNone/>
              </a:pPr>
              <a:t>14</a:t>
            </a:fld>
            <a:endParaRPr lang="en-US" altLang="en-US" sz="1000"/>
          </a:p>
        </p:txBody>
      </p:sp>
      <p:sp>
        <p:nvSpPr>
          <p:cNvPr id="34862" name="TextBox 47"/>
          <p:cNvSpPr txBox="1">
            <a:spLocks noChangeArrowheads="1"/>
          </p:cNvSpPr>
          <p:nvPr/>
        </p:nvSpPr>
        <p:spPr bwMode="auto">
          <a:xfrm>
            <a:off x="655638" y="6092855"/>
            <a:ext cx="74723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en-US" altLang="en-US" sz="1200" dirty="0"/>
              <a:t>Note: “Single Parent” and “Elderly Only” households were identified using the age grouping </a:t>
            </a:r>
            <a:r>
              <a:rPr lang="en-US" altLang="en-US" sz="1200" dirty="0" smtClean="0"/>
              <a:t>variables </a:t>
            </a:r>
            <a:r>
              <a:rPr lang="en-US" altLang="en-US" sz="1200" dirty="0"/>
              <a:t>in the database, not the </a:t>
            </a:r>
            <a:r>
              <a:rPr lang="en-US" altLang="en-US" sz="1200" dirty="0" smtClean="0"/>
              <a:t>variable “Category</a:t>
            </a:r>
            <a:r>
              <a:rPr lang="en-US" altLang="en-US" sz="1200" dirty="0"/>
              <a:t>”.</a:t>
            </a:r>
          </a:p>
        </p:txBody>
      </p:sp>
      <p:graphicFrame>
        <p:nvGraphicFramePr>
          <p:cNvPr id="6" name="Chart 5"/>
          <p:cNvGraphicFramePr/>
          <p:nvPr>
            <p:extLst>
              <p:ext uri="{D42A27DB-BD31-4B8C-83A1-F6EECF244321}">
                <p14:modId xmlns:p14="http://schemas.microsoft.com/office/powerpoint/2010/main" val="2835242246"/>
              </p:ext>
            </p:extLst>
          </p:nvPr>
        </p:nvGraphicFramePr>
        <p:xfrm>
          <a:off x="775494" y="1652655"/>
          <a:ext cx="7593012" cy="447248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66870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28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12" name="Rectangle 44"/>
          <p:cNvSpPr>
            <a:spLocks noGrp="1" noChangeArrowheads="1"/>
          </p:cNvSpPr>
          <p:nvPr>
            <p:ph type="title"/>
          </p:nvPr>
        </p:nvSpPr>
        <p:spPr>
          <a:xfrm>
            <a:off x="242888" y="274320"/>
            <a:ext cx="7772400" cy="1514476"/>
          </a:xfrm>
        </p:spPr>
        <p:txBody>
          <a:bodyPr/>
          <a:lstStyle/>
          <a:p>
            <a:pPr algn="l" eaLnBrk="1" hangingPunct="1"/>
            <a:r>
              <a:rPr lang="en-US" altLang="en-US" sz="3300" b="1" dirty="0" smtClean="0">
                <a:solidFill>
                  <a:schemeClr val="tx1"/>
                </a:solidFill>
              </a:rPr>
              <a:t>NJ SHARES Database Analysis </a:t>
            </a:r>
            <a:r>
              <a:rPr lang="en-US" altLang="en-US" dirty="0" smtClean="0">
                <a:solidFill>
                  <a:schemeClr val="tx1"/>
                </a:solidFill>
              </a:rPr>
              <a:t/>
            </a:r>
            <a:br>
              <a:rPr lang="en-US" altLang="en-US" dirty="0" smtClean="0">
                <a:solidFill>
                  <a:schemeClr val="tx1"/>
                </a:solidFill>
              </a:rPr>
            </a:br>
            <a:r>
              <a:rPr lang="en-US" altLang="en-US" sz="2400" b="1" dirty="0" smtClean="0">
                <a:solidFill>
                  <a:schemeClr val="tx1"/>
                </a:solidFill>
              </a:rPr>
              <a:t>Agencies Focused on Seniors </a:t>
            </a:r>
            <a:br>
              <a:rPr lang="en-US" altLang="en-US" sz="2400" b="1" dirty="0" smtClean="0">
                <a:solidFill>
                  <a:schemeClr val="tx1"/>
                </a:solidFill>
              </a:rPr>
            </a:br>
            <a:r>
              <a:rPr lang="en-US" altLang="en-US" sz="2400" b="1" dirty="0" smtClean="0">
                <a:solidFill>
                  <a:schemeClr val="tx1"/>
                </a:solidFill>
              </a:rPr>
              <a:t>by Household Composition</a:t>
            </a:r>
            <a:endParaRPr lang="en-US" altLang="en-US" sz="2800" b="1" dirty="0" smtClean="0">
              <a:solidFill>
                <a:schemeClr val="tx1"/>
              </a:solidFill>
            </a:endParaRPr>
          </a:p>
        </p:txBody>
      </p:sp>
      <p:sp>
        <p:nvSpPr>
          <p:cNvPr id="32813" name="Text Box 46"/>
          <p:cNvSpPr txBox="1">
            <a:spLocks noChangeArrowheads="1"/>
          </p:cNvSpPr>
          <p:nvPr/>
        </p:nvSpPr>
        <p:spPr bwMode="auto">
          <a:xfrm>
            <a:off x="8458200" y="6400800"/>
            <a:ext cx="457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AAB2752B-2315-4188-BCB2-5A9F2C75B16A}" type="slidenum">
              <a:rPr lang="en-US" altLang="en-US" sz="1000"/>
              <a:pPr eaLnBrk="1" hangingPunct="1">
                <a:spcBef>
                  <a:spcPct val="50000"/>
                </a:spcBef>
                <a:buFontTx/>
                <a:buNone/>
              </a:pPr>
              <a:t>15</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798564894"/>
              </p:ext>
            </p:extLst>
          </p:nvPr>
        </p:nvGraphicFramePr>
        <p:xfrm>
          <a:off x="228601" y="4114800"/>
          <a:ext cx="8686799" cy="2133600"/>
        </p:xfrm>
        <a:graphic>
          <a:graphicData uri="http://schemas.openxmlformats.org/drawingml/2006/table">
            <a:tbl>
              <a:tblPr firstRow="1" bandRow="1">
                <a:tableStyleId>{5C22544A-7EE6-4342-B048-85BDC9FD1C3A}</a:tableStyleId>
              </a:tblPr>
              <a:tblGrid>
                <a:gridCol w="1905001"/>
                <a:gridCol w="736714"/>
                <a:gridCol w="1065492"/>
                <a:gridCol w="1052203"/>
                <a:gridCol w="1052203"/>
                <a:gridCol w="992791"/>
                <a:gridCol w="992791"/>
                <a:gridCol w="889604"/>
              </a:tblGrid>
              <a:tr h="154300">
                <a:tc gridSpan="8">
                  <a:txBody>
                    <a:bodyPr/>
                    <a:lstStyle/>
                    <a:p>
                      <a:pPr marL="0" marR="0" algn="ctr">
                        <a:spcBef>
                          <a:spcPts val="0"/>
                        </a:spcBef>
                        <a:spcAft>
                          <a:spcPts val="0"/>
                        </a:spcAft>
                      </a:pPr>
                      <a:r>
                        <a:rPr lang="en-US" sz="2000" dirty="0" smtClean="0"/>
                        <a:t>2013 Recipients</a:t>
                      </a:r>
                      <a:endParaRPr lang="en-US" sz="2000" b="1" dirty="0">
                        <a:solidFill>
                          <a:schemeClr val="bg1"/>
                        </a:solidFill>
                        <a:latin typeface="+mj-lt"/>
                        <a:ea typeface="Calibri"/>
                        <a:cs typeface="Times New Roman"/>
                      </a:endParaRPr>
                    </a:p>
                  </a:txBody>
                  <a:tcPr marL="63123" marR="63123" marT="0" marB="0" anchor="ctr"/>
                </a:tc>
                <a:tc hMerge="1">
                  <a:txBody>
                    <a:bodyPr/>
                    <a:lstStyle/>
                    <a:p>
                      <a:pPr marL="0" marR="0">
                        <a:spcBef>
                          <a:spcPts val="0"/>
                        </a:spcBef>
                        <a:spcAft>
                          <a:spcPts val="0"/>
                        </a:spcAft>
                      </a:pPr>
                      <a:endParaRPr lang="en-US" sz="100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00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000" dirty="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4300">
                <a:tc rowSpan="2" gridSpan="2">
                  <a:txBody>
                    <a:bodyPr/>
                    <a:lstStyle/>
                    <a:p>
                      <a:pPr marL="0" marR="0">
                        <a:spcBef>
                          <a:spcPts val="0"/>
                        </a:spcBef>
                        <a:spcAft>
                          <a:spcPts val="0"/>
                        </a:spcAft>
                      </a:pPr>
                      <a:endParaRPr lang="en-US" sz="2000" b="1" dirty="0">
                        <a:solidFill>
                          <a:schemeClr val="bg1"/>
                        </a:solidFill>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rowSpan="2" hMerge="1">
                  <a:txBody>
                    <a:bodyPr/>
                    <a:lstStyle/>
                    <a:p>
                      <a:pPr marL="0" marR="0">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a:solidFill>
                            <a:schemeClr val="bg1"/>
                          </a:solidFill>
                        </a:rPr>
                        <a:t>Elderly </a:t>
                      </a:r>
                      <a:r>
                        <a:rPr lang="en-US" sz="2000" dirty="0" smtClean="0">
                          <a:solidFill>
                            <a:schemeClr val="bg1"/>
                          </a:solidFill>
                        </a:rPr>
                        <a:t>Agencies</a:t>
                      </a:r>
                      <a:endParaRPr lang="en-US" sz="2000" b="1" dirty="0">
                        <a:solidFill>
                          <a:schemeClr val="bg1"/>
                        </a:solidFill>
                        <a:latin typeface="+mj-lt"/>
                        <a:ea typeface="Calibri"/>
                        <a:cs typeface="Times New Roman"/>
                      </a:endParaRPr>
                    </a:p>
                  </a:txBody>
                  <a:tcPr marL="63123" marR="63123" marT="0" marB="0">
                    <a:lnL w="38100" cap="flat" cmpd="sng" algn="ctr">
                      <a:solidFill>
                        <a:schemeClr val="bg1"/>
                      </a:solidFill>
                      <a:prstDash val="solid"/>
                      <a:round/>
                      <a:headEnd type="none" w="med" len="med"/>
                      <a:tailEnd type="none" w="med" len="med"/>
                    </a:lnL>
                    <a:solidFill>
                      <a:srgbClr val="00CC99"/>
                    </a:solidFill>
                  </a:tcPr>
                </a:tc>
                <a:tc hMerge="1">
                  <a:txBody>
                    <a:bodyPr/>
                    <a:lstStyle/>
                    <a:p>
                      <a:endParaRPr lang="en-US"/>
                    </a:p>
                  </a:txBody>
                  <a:tcPr/>
                </a:tc>
                <a:tc gridSpan="2">
                  <a:txBody>
                    <a:bodyPr/>
                    <a:lstStyle/>
                    <a:p>
                      <a:pPr marL="0" marR="0" algn="ctr">
                        <a:spcBef>
                          <a:spcPts val="0"/>
                        </a:spcBef>
                        <a:spcAft>
                          <a:spcPts val="0"/>
                        </a:spcAft>
                      </a:pPr>
                      <a:r>
                        <a:rPr lang="en-US" sz="2000" dirty="0" smtClean="0">
                          <a:solidFill>
                            <a:schemeClr val="bg1"/>
                          </a:solidFill>
                        </a:rPr>
                        <a:t>Other Agencies</a:t>
                      </a:r>
                      <a:endParaRPr lang="en-US" sz="2000" b="1" dirty="0">
                        <a:solidFill>
                          <a:schemeClr val="bg1"/>
                        </a:solidFill>
                        <a:latin typeface="+mj-lt"/>
                        <a:ea typeface="Calibri"/>
                        <a:cs typeface="Times New Roman"/>
                      </a:endParaRPr>
                    </a:p>
                  </a:txBody>
                  <a:tcPr marL="63123" marR="63123" marT="0" marB="0">
                    <a:solidFill>
                      <a:srgbClr val="00CC99"/>
                    </a:solidFill>
                  </a:tcPr>
                </a:tc>
                <a:tc hMerge="1">
                  <a:txBody>
                    <a:bodyPr/>
                    <a:lstStyle/>
                    <a:p>
                      <a:endParaRPr lang="en-US"/>
                    </a:p>
                  </a:txBody>
                  <a:tcPr/>
                </a:tc>
                <a:tc gridSpan="2">
                  <a:txBody>
                    <a:bodyPr/>
                    <a:lstStyle/>
                    <a:p>
                      <a:pPr marL="0" marR="0" algn="ctr">
                        <a:spcBef>
                          <a:spcPts val="0"/>
                        </a:spcBef>
                        <a:spcAft>
                          <a:spcPts val="0"/>
                        </a:spcAft>
                      </a:pPr>
                      <a:r>
                        <a:rPr lang="en-US" sz="2000" dirty="0" smtClean="0">
                          <a:solidFill>
                            <a:schemeClr val="bg1"/>
                          </a:solidFill>
                        </a:rPr>
                        <a:t>All Agencies</a:t>
                      </a:r>
                      <a:endParaRPr lang="en-US" sz="2000" b="1" dirty="0">
                        <a:solidFill>
                          <a:schemeClr val="bg1"/>
                        </a:solidFill>
                        <a:latin typeface="+mj-lt"/>
                        <a:ea typeface="Calibri"/>
                        <a:cs typeface="Times New Roman"/>
                      </a:endParaRPr>
                    </a:p>
                  </a:txBody>
                  <a:tcPr marL="63123" marR="63123" marT="0" marB="0">
                    <a:solidFill>
                      <a:srgbClr val="00CC99"/>
                    </a:solidFill>
                  </a:tcPr>
                </a:tc>
                <a:tc hMerge="1">
                  <a:txBody>
                    <a:bodyPr/>
                    <a:lstStyle/>
                    <a:p>
                      <a:endParaRPr lang="en-US"/>
                    </a:p>
                  </a:txBody>
                  <a:tcPr/>
                </a:tc>
              </a:tr>
              <a:tr h="304800">
                <a:tc gridSpan="2" v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chemeClr val="bg1"/>
                          </a:solidFill>
                        </a:rPr>
                        <a:t>#</a:t>
                      </a:r>
                      <a:endParaRPr lang="en-US" sz="2000" b="1" dirty="0">
                        <a:solidFill>
                          <a:schemeClr val="bg1"/>
                        </a:solidFill>
                        <a:latin typeface="+mj-lt"/>
                        <a:ea typeface="Calibri"/>
                        <a:cs typeface="Times New Roman"/>
                      </a:endParaRPr>
                    </a:p>
                  </a:txBody>
                  <a:tcPr marL="63123" marR="63123" marT="0" marB="0">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b="1"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b="1"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b="1"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b="1"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b="1"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r>
              <a:tr h="154300">
                <a:tc rowSpan="2">
                  <a:txBody>
                    <a:bodyPr/>
                    <a:lstStyle/>
                    <a:p>
                      <a:pPr marL="0" marR="0" algn="l">
                        <a:spcBef>
                          <a:spcPts val="0"/>
                        </a:spcBef>
                        <a:spcAft>
                          <a:spcPts val="0"/>
                        </a:spcAft>
                      </a:pPr>
                      <a:r>
                        <a:rPr lang="en-US" sz="2000" dirty="0" smtClean="0"/>
                        <a:t>Household Member Over </a:t>
                      </a:r>
                      <a:r>
                        <a:rPr lang="en-US" sz="2000" dirty="0"/>
                        <a:t>60</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t>No</a:t>
                      </a:r>
                      <a:endParaRPr lang="en-US" sz="2000" dirty="0">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222</a:t>
                      </a:r>
                      <a:endParaRPr lang="en-US" sz="2000" dirty="0">
                        <a:latin typeface="+mj-lt"/>
                        <a:ea typeface="Calibri"/>
                        <a:cs typeface="Times New Roman"/>
                      </a:endParaRPr>
                    </a:p>
                  </a:txBody>
                  <a:tcPr marL="63123" marR="63123"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77%</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1,803</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84%</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2,025</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83%</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r>
              <a:tr h="154300">
                <a:tc vMerge="1">
                  <a:txBody>
                    <a:bodyPr/>
                    <a:lstStyle/>
                    <a:p>
                      <a:endParaRPr lang="en-US"/>
                    </a:p>
                  </a:txBody>
                  <a:tcPr/>
                </a:tc>
                <a:tc>
                  <a:txBody>
                    <a:bodyPr/>
                    <a:lstStyle/>
                    <a:p>
                      <a:pPr marL="0" marR="0" algn="ctr">
                        <a:spcBef>
                          <a:spcPts val="0"/>
                        </a:spcBef>
                        <a:spcAft>
                          <a:spcPts val="0"/>
                        </a:spcAft>
                      </a:pPr>
                      <a:r>
                        <a:rPr lang="en-US" sz="2000" dirty="0"/>
                        <a:t>Yes</a:t>
                      </a:r>
                      <a:endParaRPr lang="en-US" sz="2000" dirty="0">
                        <a:latin typeface="+mj-lt"/>
                        <a:ea typeface="Calibri"/>
                        <a:cs typeface="Times New Roman"/>
                      </a:endParaRPr>
                    </a:p>
                  </a:txBody>
                  <a:tcPr marL="63123" marR="63123"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smtClean="0"/>
                        <a:t>67</a:t>
                      </a:r>
                      <a:endParaRPr lang="en-US" sz="2000" dirty="0">
                        <a:latin typeface="+mj-lt"/>
                        <a:ea typeface="Calibri"/>
                        <a:cs typeface="Times New Roman"/>
                      </a:endParaRPr>
                    </a:p>
                  </a:txBody>
                  <a:tcPr marL="63123" marR="63123"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dirty="0" smtClean="0"/>
                        <a:t>23%</a:t>
                      </a:r>
                      <a:endParaRPr lang="en-US" sz="2000" dirty="0">
                        <a:latin typeface="+mj-lt"/>
                        <a:ea typeface="Calibri"/>
                        <a:cs typeface="Times New Roman"/>
                      </a:endParaRPr>
                    </a:p>
                  </a:txBody>
                  <a:tcPr marL="63123" marR="63123" marT="0" marB="0" anchor="ctr">
                    <a:solidFill>
                      <a:srgbClr val="FFC000"/>
                    </a:solidFill>
                  </a:tcPr>
                </a:tc>
                <a:tc>
                  <a:txBody>
                    <a:bodyPr/>
                    <a:lstStyle/>
                    <a:p>
                      <a:pPr marL="0" marR="0" algn="ctr">
                        <a:spcBef>
                          <a:spcPts val="0"/>
                        </a:spcBef>
                        <a:spcAft>
                          <a:spcPts val="0"/>
                        </a:spcAft>
                      </a:pPr>
                      <a:r>
                        <a:rPr lang="en-US" sz="2000" dirty="0" smtClean="0"/>
                        <a:t>353</a:t>
                      </a:r>
                      <a:endParaRPr lang="en-US" sz="200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16%</a:t>
                      </a:r>
                      <a:endParaRPr lang="en-US" sz="2000" dirty="0">
                        <a:latin typeface="+mj-lt"/>
                        <a:ea typeface="Calibri"/>
                        <a:cs typeface="Times New Roman"/>
                      </a:endParaRPr>
                    </a:p>
                  </a:txBody>
                  <a:tcPr marL="63123" marR="63123" marT="0" marB="0" anchor="ctr">
                    <a:solidFill>
                      <a:srgbClr val="FFC000"/>
                    </a:solidFill>
                  </a:tcPr>
                </a:tc>
                <a:tc>
                  <a:txBody>
                    <a:bodyPr/>
                    <a:lstStyle/>
                    <a:p>
                      <a:pPr marL="0" marR="0" algn="ctr">
                        <a:spcBef>
                          <a:spcPts val="0"/>
                        </a:spcBef>
                        <a:spcAft>
                          <a:spcPts val="0"/>
                        </a:spcAft>
                      </a:pPr>
                      <a:r>
                        <a:rPr lang="en-US" sz="2000" dirty="0" smtClean="0"/>
                        <a:t>420</a:t>
                      </a:r>
                      <a:endParaRPr lang="en-US" sz="200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17%</a:t>
                      </a:r>
                      <a:endParaRPr lang="en-US" sz="2000" dirty="0">
                        <a:latin typeface="+mj-lt"/>
                        <a:ea typeface="Calibri"/>
                        <a:cs typeface="Times New Roman"/>
                      </a:endParaRPr>
                    </a:p>
                  </a:txBody>
                  <a:tcPr marL="63123" marR="63123" marT="0" marB="0" anchor="ctr">
                    <a:solidFill>
                      <a:srgbClr val="FFFF00"/>
                    </a:solidFill>
                  </a:tcPr>
                </a:tc>
              </a:tr>
              <a:tr h="154300">
                <a:tc>
                  <a:txBody>
                    <a:bodyPr/>
                    <a:lstStyle/>
                    <a:p>
                      <a:pPr marL="0" marR="0">
                        <a:spcBef>
                          <a:spcPts val="0"/>
                        </a:spcBef>
                        <a:spcAft>
                          <a:spcPts val="0"/>
                        </a:spcAft>
                      </a:pPr>
                      <a:endParaRPr lang="en-US" sz="2000" dirty="0">
                        <a:latin typeface="+mj-lt"/>
                        <a:ea typeface="Calibri"/>
                        <a:cs typeface="Times New Roman"/>
                      </a:endParaRPr>
                    </a:p>
                  </a:txBody>
                  <a:tcPr marL="63123" marR="63123" marT="0" marB="0"/>
                </a:tc>
                <a:tc>
                  <a:txBody>
                    <a:bodyPr/>
                    <a:lstStyle/>
                    <a:p>
                      <a:pPr marL="0" marR="0" algn="ctr">
                        <a:spcBef>
                          <a:spcPts val="0"/>
                        </a:spcBef>
                        <a:spcAft>
                          <a:spcPts val="0"/>
                        </a:spcAft>
                      </a:pPr>
                      <a:r>
                        <a:rPr lang="en-US" sz="2000" dirty="0" smtClean="0"/>
                        <a:t>Total</a:t>
                      </a:r>
                      <a:endParaRPr lang="en-US" sz="2000" b="0" dirty="0">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smtClean="0"/>
                        <a:t>289</a:t>
                      </a:r>
                      <a:endParaRPr lang="en-US" sz="2000" b="0" dirty="0">
                        <a:latin typeface="+mj-lt"/>
                        <a:ea typeface="Calibri"/>
                        <a:cs typeface="Times New Roman"/>
                      </a:endParaRPr>
                    </a:p>
                  </a:txBody>
                  <a:tcPr marL="63123" marR="63123"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dirty="0" smtClean="0"/>
                        <a:t>100%</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2,156</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100%</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2,445</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100%</a:t>
                      </a:r>
                      <a:endParaRPr lang="en-US" sz="2000" b="0" dirty="0">
                        <a:latin typeface="+mj-lt"/>
                        <a:ea typeface="Calibri"/>
                        <a:cs typeface="Times New Roman"/>
                      </a:endParaRPr>
                    </a:p>
                  </a:txBody>
                  <a:tcPr marL="63123" marR="63123" marT="0" marB="0" anchor="ctr"/>
                </a:tc>
              </a:tr>
              <a:tr h="154300">
                <a:tc gridSpan="2">
                  <a:txBody>
                    <a:bodyPr/>
                    <a:lstStyle/>
                    <a:p>
                      <a:pPr marL="0" marR="0">
                        <a:spcBef>
                          <a:spcPts val="0"/>
                        </a:spcBef>
                        <a:spcAft>
                          <a:spcPts val="0"/>
                        </a:spcAft>
                      </a:pPr>
                      <a:r>
                        <a:rPr lang="en-US" sz="2000" dirty="0" smtClean="0"/>
                        <a:t>% of all recipients</a:t>
                      </a:r>
                      <a:endParaRPr lang="en-US" sz="2000" b="1" dirty="0">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tcPr>
                </a:tc>
                <a:tc hMerge="1">
                  <a:txBody>
                    <a:bodyPr/>
                    <a:lstStyle/>
                    <a:p>
                      <a:pPr marL="0" marR="0">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t>12%</a:t>
                      </a:r>
                      <a:endParaRPr lang="en-US" sz="2000" b="1" kern="1200" dirty="0" smtClean="0">
                        <a:solidFill>
                          <a:schemeClr val="tx1"/>
                        </a:solidFill>
                        <a:latin typeface="+mn-lt"/>
                        <a:ea typeface="Calibri"/>
                        <a:cs typeface="Times New Roman"/>
                      </a:endParaRPr>
                    </a:p>
                  </a:txBody>
                  <a:tcPr marL="63123" marR="63123" marT="0" marB="0">
                    <a:lnL w="38100" cap="flat" cmpd="sng" algn="ctr">
                      <a:solidFill>
                        <a:schemeClr val="bg1"/>
                      </a:solidFill>
                      <a:prstDash val="solid"/>
                      <a:round/>
                      <a:headEnd type="none" w="med" len="med"/>
                      <a:tailEnd type="none" w="med" len="med"/>
                    </a:lnL>
                    <a:solidFill>
                      <a:srgbClr val="FFFF00"/>
                    </a:solidFill>
                  </a:tcPr>
                </a:tc>
                <a:tc h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t>88%</a:t>
                      </a:r>
                      <a:endParaRPr lang="en-US" sz="2000" b="1" kern="1200" dirty="0" smtClean="0">
                        <a:solidFill>
                          <a:schemeClr val="tx1"/>
                        </a:solidFill>
                        <a:latin typeface="+mn-lt"/>
                        <a:ea typeface="Calibri"/>
                        <a:cs typeface="Times New Roman"/>
                      </a:endParaRPr>
                    </a:p>
                  </a:txBody>
                  <a:tcPr marL="63123" marR="63123" marT="0" marB="0"/>
                </a:tc>
                <a:tc h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t>100%</a:t>
                      </a:r>
                      <a:endParaRPr lang="en-US" sz="2000" b="1" kern="1200" dirty="0" smtClean="0">
                        <a:solidFill>
                          <a:schemeClr val="tx1"/>
                        </a:solidFill>
                        <a:latin typeface="+mn-lt"/>
                        <a:ea typeface="Calibri"/>
                        <a:cs typeface="Times New Roman"/>
                      </a:endParaRPr>
                    </a:p>
                  </a:txBody>
                  <a:tcPr marL="63123" marR="63123" marT="0" marB="0"/>
                </a:tc>
                <a:tc h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9" name="Table 48"/>
          <p:cNvGraphicFramePr>
            <a:graphicFrameLocks noGrp="1"/>
          </p:cNvGraphicFramePr>
          <p:nvPr>
            <p:extLst>
              <p:ext uri="{D42A27DB-BD31-4B8C-83A1-F6EECF244321}">
                <p14:modId xmlns:p14="http://schemas.microsoft.com/office/powerpoint/2010/main" val="3145621642"/>
              </p:ext>
            </p:extLst>
          </p:nvPr>
        </p:nvGraphicFramePr>
        <p:xfrm>
          <a:off x="228601" y="1773129"/>
          <a:ext cx="8686799" cy="2133600"/>
        </p:xfrm>
        <a:graphic>
          <a:graphicData uri="http://schemas.openxmlformats.org/drawingml/2006/table">
            <a:tbl>
              <a:tblPr firstRow="1" bandRow="1">
                <a:tableStyleId>{5C22544A-7EE6-4342-B048-85BDC9FD1C3A}</a:tableStyleId>
              </a:tblPr>
              <a:tblGrid>
                <a:gridCol w="1905001"/>
                <a:gridCol w="736714"/>
                <a:gridCol w="1065492"/>
                <a:gridCol w="1052203"/>
                <a:gridCol w="1052203"/>
                <a:gridCol w="992791"/>
                <a:gridCol w="992791"/>
                <a:gridCol w="889604"/>
              </a:tblGrid>
              <a:tr h="154300">
                <a:tc gridSpan="8">
                  <a:txBody>
                    <a:bodyPr/>
                    <a:lstStyle/>
                    <a:p>
                      <a:pPr marL="0" marR="0" algn="ctr">
                        <a:spcBef>
                          <a:spcPts val="0"/>
                        </a:spcBef>
                        <a:spcAft>
                          <a:spcPts val="0"/>
                        </a:spcAft>
                      </a:pPr>
                      <a:r>
                        <a:rPr lang="en-US" sz="2000" dirty="0" smtClean="0"/>
                        <a:t>2014 Recipients</a:t>
                      </a:r>
                      <a:endParaRPr lang="en-US" sz="2000" b="1" dirty="0">
                        <a:solidFill>
                          <a:schemeClr val="bg1"/>
                        </a:solidFill>
                        <a:latin typeface="+mj-lt"/>
                        <a:ea typeface="Calibri"/>
                        <a:cs typeface="Times New Roman"/>
                      </a:endParaRPr>
                    </a:p>
                  </a:txBody>
                  <a:tcPr marL="63123" marR="63123" marT="0" marB="0" anchor="ctr"/>
                </a:tc>
                <a:tc hMerge="1">
                  <a:txBody>
                    <a:bodyPr/>
                    <a:lstStyle/>
                    <a:p>
                      <a:pPr marL="0" marR="0">
                        <a:spcBef>
                          <a:spcPts val="0"/>
                        </a:spcBef>
                        <a:spcAft>
                          <a:spcPts val="0"/>
                        </a:spcAft>
                      </a:pPr>
                      <a:endParaRPr lang="en-US" sz="100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00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000" dirty="0">
                        <a:latin typeface="Calibri"/>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4300">
                <a:tc rowSpan="2" gridSpan="2">
                  <a:txBody>
                    <a:bodyPr/>
                    <a:lstStyle/>
                    <a:p>
                      <a:pPr marL="0" marR="0">
                        <a:spcBef>
                          <a:spcPts val="0"/>
                        </a:spcBef>
                        <a:spcAft>
                          <a:spcPts val="0"/>
                        </a:spcAft>
                      </a:pPr>
                      <a:endParaRPr lang="en-US" sz="2000" dirty="0">
                        <a:solidFill>
                          <a:schemeClr val="bg1"/>
                        </a:solidFill>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rowSpan="2" hMerge="1">
                  <a:txBody>
                    <a:bodyPr/>
                    <a:lstStyle/>
                    <a:p>
                      <a:pPr marL="0" marR="0">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a:solidFill>
                            <a:schemeClr val="bg1"/>
                          </a:solidFill>
                        </a:rPr>
                        <a:t>Elderly </a:t>
                      </a:r>
                      <a:r>
                        <a:rPr lang="en-US" sz="2000" dirty="0" smtClean="0">
                          <a:solidFill>
                            <a:schemeClr val="bg1"/>
                          </a:solidFill>
                        </a:rPr>
                        <a:t>Agencies</a:t>
                      </a:r>
                      <a:endParaRPr lang="en-US" sz="2000" b="1" dirty="0">
                        <a:solidFill>
                          <a:schemeClr val="bg1"/>
                        </a:solidFill>
                        <a:latin typeface="+mj-lt"/>
                        <a:ea typeface="Calibri"/>
                        <a:cs typeface="Times New Roman"/>
                      </a:endParaRPr>
                    </a:p>
                  </a:txBody>
                  <a:tcPr marL="63123" marR="63123" marT="0" marB="0">
                    <a:lnL w="38100" cap="flat" cmpd="sng" algn="ctr">
                      <a:solidFill>
                        <a:schemeClr val="bg1"/>
                      </a:solidFill>
                      <a:prstDash val="solid"/>
                      <a:round/>
                      <a:headEnd type="none" w="med" len="med"/>
                      <a:tailEnd type="none" w="med" len="med"/>
                    </a:lnL>
                    <a:solidFill>
                      <a:srgbClr val="00CC99"/>
                    </a:solidFill>
                  </a:tcPr>
                </a:tc>
                <a:tc hMerge="1">
                  <a:txBody>
                    <a:bodyPr/>
                    <a:lstStyle/>
                    <a:p>
                      <a:endParaRPr lang="en-US"/>
                    </a:p>
                  </a:txBody>
                  <a:tcPr/>
                </a:tc>
                <a:tc gridSpan="2">
                  <a:txBody>
                    <a:bodyPr/>
                    <a:lstStyle/>
                    <a:p>
                      <a:pPr marL="0" marR="0" algn="ctr">
                        <a:spcBef>
                          <a:spcPts val="0"/>
                        </a:spcBef>
                        <a:spcAft>
                          <a:spcPts val="0"/>
                        </a:spcAft>
                      </a:pPr>
                      <a:r>
                        <a:rPr lang="en-US" sz="2000" dirty="0" smtClean="0">
                          <a:solidFill>
                            <a:schemeClr val="bg1"/>
                          </a:solidFill>
                        </a:rPr>
                        <a:t>Other Agencies</a:t>
                      </a:r>
                      <a:endParaRPr lang="en-US" sz="2000" b="1" dirty="0">
                        <a:solidFill>
                          <a:schemeClr val="bg1"/>
                        </a:solidFill>
                        <a:latin typeface="+mj-lt"/>
                        <a:ea typeface="Calibri"/>
                        <a:cs typeface="Times New Roman"/>
                      </a:endParaRPr>
                    </a:p>
                  </a:txBody>
                  <a:tcPr marL="63123" marR="63123" marT="0" marB="0">
                    <a:solidFill>
                      <a:srgbClr val="00CC99"/>
                    </a:solidFill>
                  </a:tcPr>
                </a:tc>
                <a:tc hMerge="1">
                  <a:txBody>
                    <a:bodyPr/>
                    <a:lstStyle/>
                    <a:p>
                      <a:endParaRPr lang="en-US"/>
                    </a:p>
                  </a:txBody>
                  <a:tcPr/>
                </a:tc>
                <a:tc gridSpan="2">
                  <a:txBody>
                    <a:bodyPr/>
                    <a:lstStyle/>
                    <a:p>
                      <a:pPr marL="0" marR="0" algn="ctr">
                        <a:spcBef>
                          <a:spcPts val="0"/>
                        </a:spcBef>
                        <a:spcAft>
                          <a:spcPts val="0"/>
                        </a:spcAft>
                      </a:pPr>
                      <a:r>
                        <a:rPr lang="en-US" sz="2000" dirty="0" smtClean="0">
                          <a:solidFill>
                            <a:schemeClr val="bg1"/>
                          </a:solidFill>
                        </a:rPr>
                        <a:t>All Agencies</a:t>
                      </a:r>
                      <a:endParaRPr lang="en-US" sz="2000" b="1" dirty="0">
                        <a:solidFill>
                          <a:schemeClr val="bg1"/>
                        </a:solidFill>
                        <a:latin typeface="+mj-lt"/>
                        <a:ea typeface="Calibri"/>
                        <a:cs typeface="Times New Roman"/>
                      </a:endParaRPr>
                    </a:p>
                  </a:txBody>
                  <a:tcPr marL="63123" marR="63123" marT="0" marB="0">
                    <a:solidFill>
                      <a:srgbClr val="00CC99"/>
                    </a:solidFill>
                  </a:tcPr>
                </a:tc>
                <a:tc hMerge="1">
                  <a:txBody>
                    <a:bodyPr/>
                    <a:lstStyle/>
                    <a:p>
                      <a:endParaRPr lang="en-US"/>
                    </a:p>
                  </a:txBody>
                  <a:tcPr/>
                </a:tc>
              </a:tr>
              <a:tr h="154300">
                <a:tc gridSpan="2" v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chemeClr val="bg1"/>
                          </a:solidFill>
                        </a:rPr>
                        <a:t>#</a:t>
                      </a:r>
                      <a:endParaRPr lang="en-US" sz="2000" dirty="0">
                        <a:solidFill>
                          <a:schemeClr val="bg1"/>
                        </a:solidFill>
                        <a:latin typeface="+mj-lt"/>
                        <a:ea typeface="Calibri"/>
                        <a:cs typeface="Times New Roman"/>
                      </a:endParaRPr>
                    </a:p>
                  </a:txBody>
                  <a:tcPr marL="63123" marR="63123" marT="0" marB="0">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c>
                  <a:txBody>
                    <a:bodyPr/>
                    <a:lstStyle/>
                    <a:p>
                      <a:pPr marL="0" marR="0" algn="ctr">
                        <a:spcBef>
                          <a:spcPts val="0"/>
                        </a:spcBef>
                        <a:spcAft>
                          <a:spcPts val="0"/>
                        </a:spcAft>
                      </a:pPr>
                      <a:r>
                        <a:rPr lang="en-US" sz="2000" dirty="0">
                          <a:solidFill>
                            <a:schemeClr val="bg1"/>
                          </a:solidFill>
                        </a:rPr>
                        <a:t>%</a:t>
                      </a:r>
                      <a:endParaRPr lang="en-US" sz="2000" dirty="0">
                        <a:solidFill>
                          <a:schemeClr val="bg1"/>
                        </a:solidFill>
                        <a:latin typeface="+mj-lt"/>
                        <a:ea typeface="Calibri"/>
                        <a:cs typeface="Times New Roman"/>
                      </a:endParaRPr>
                    </a:p>
                  </a:txBody>
                  <a:tcPr marL="63123" marR="63123" marT="0" marB="0">
                    <a:lnB w="38100" cap="flat" cmpd="sng" algn="ctr">
                      <a:solidFill>
                        <a:schemeClr val="bg1"/>
                      </a:solidFill>
                      <a:prstDash val="solid"/>
                      <a:round/>
                      <a:headEnd type="none" w="med" len="med"/>
                      <a:tailEnd type="none" w="med" len="med"/>
                    </a:lnB>
                    <a:solidFill>
                      <a:srgbClr val="00CC99"/>
                    </a:solidFill>
                  </a:tcPr>
                </a:tc>
              </a:tr>
              <a:tr h="154300">
                <a:tc rowSpan="2">
                  <a:txBody>
                    <a:bodyPr/>
                    <a:lstStyle/>
                    <a:p>
                      <a:pPr marL="0" marR="0" algn="l">
                        <a:spcBef>
                          <a:spcPts val="0"/>
                        </a:spcBef>
                        <a:spcAft>
                          <a:spcPts val="0"/>
                        </a:spcAft>
                      </a:pPr>
                      <a:r>
                        <a:rPr lang="en-US" sz="2000" dirty="0" smtClean="0"/>
                        <a:t>Household Member Over </a:t>
                      </a:r>
                      <a:r>
                        <a:rPr lang="en-US" sz="2000" dirty="0"/>
                        <a:t>60</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t>No</a:t>
                      </a:r>
                      <a:endParaRPr lang="en-US" sz="2000" dirty="0">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41</a:t>
                      </a:r>
                      <a:endParaRPr lang="en-US" sz="2000" dirty="0">
                        <a:latin typeface="+mj-lt"/>
                        <a:ea typeface="Calibri"/>
                        <a:cs typeface="Times New Roman"/>
                      </a:endParaRPr>
                    </a:p>
                  </a:txBody>
                  <a:tcPr marL="63123" marR="63123"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62%</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622</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79%</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663</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smtClean="0"/>
                        <a:t>78%</a:t>
                      </a:r>
                      <a:endParaRPr lang="en-US" sz="2000" dirty="0">
                        <a:latin typeface="+mj-lt"/>
                        <a:ea typeface="Calibri"/>
                        <a:cs typeface="Times New Roman"/>
                      </a:endParaRPr>
                    </a:p>
                  </a:txBody>
                  <a:tcPr marL="63123" marR="63123" marT="0" marB="0" anchor="ctr">
                    <a:lnT w="38100" cap="flat" cmpd="sng" algn="ctr">
                      <a:solidFill>
                        <a:schemeClr val="bg1"/>
                      </a:solidFill>
                      <a:prstDash val="solid"/>
                      <a:round/>
                      <a:headEnd type="none" w="med" len="med"/>
                      <a:tailEnd type="none" w="med" len="med"/>
                    </a:lnT>
                  </a:tcPr>
                </a:tc>
              </a:tr>
              <a:tr h="154300">
                <a:tc vMerge="1">
                  <a:txBody>
                    <a:bodyPr/>
                    <a:lstStyle/>
                    <a:p>
                      <a:endParaRPr lang="en-US"/>
                    </a:p>
                  </a:txBody>
                  <a:tcPr/>
                </a:tc>
                <a:tc>
                  <a:txBody>
                    <a:bodyPr/>
                    <a:lstStyle/>
                    <a:p>
                      <a:pPr marL="0" marR="0" algn="ctr">
                        <a:spcBef>
                          <a:spcPts val="0"/>
                        </a:spcBef>
                        <a:spcAft>
                          <a:spcPts val="0"/>
                        </a:spcAft>
                      </a:pPr>
                      <a:r>
                        <a:rPr lang="en-US" sz="2000" dirty="0"/>
                        <a:t>Yes</a:t>
                      </a:r>
                      <a:endParaRPr lang="en-US" sz="2000" dirty="0">
                        <a:latin typeface="+mj-lt"/>
                        <a:ea typeface="Calibri"/>
                        <a:cs typeface="Times New Roman"/>
                      </a:endParaRPr>
                    </a:p>
                  </a:txBody>
                  <a:tcPr marL="63123" marR="63123"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smtClean="0"/>
                        <a:t>25</a:t>
                      </a:r>
                      <a:endParaRPr lang="en-US" sz="2000" dirty="0">
                        <a:latin typeface="+mj-lt"/>
                        <a:ea typeface="Calibri"/>
                        <a:cs typeface="Times New Roman"/>
                      </a:endParaRPr>
                    </a:p>
                  </a:txBody>
                  <a:tcPr marL="63123" marR="63123"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dirty="0" smtClean="0"/>
                        <a:t>38%</a:t>
                      </a:r>
                      <a:endParaRPr lang="en-US" sz="2000" dirty="0">
                        <a:latin typeface="+mj-lt"/>
                        <a:ea typeface="Calibri"/>
                        <a:cs typeface="Times New Roman"/>
                      </a:endParaRPr>
                    </a:p>
                  </a:txBody>
                  <a:tcPr marL="63123" marR="63123" marT="0" marB="0" anchor="ctr">
                    <a:solidFill>
                      <a:srgbClr val="00B0F0"/>
                    </a:solidFill>
                  </a:tcPr>
                </a:tc>
                <a:tc>
                  <a:txBody>
                    <a:bodyPr/>
                    <a:lstStyle/>
                    <a:p>
                      <a:pPr marL="0" marR="0" algn="ctr">
                        <a:spcBef>
                          <a:spcPts val="0"/>
                        </a:spcBef>
                        <a:spcAft>
                          <a:spcPts val="0"/>
                        </a:spcAft>
                      </a:pPr>
                      <a:r>
                        <a:rPr lang="en-US" sz="2000" dirty="0" smtClean="0"/>
                        <a:t>164</a:t>
                      </a:r>
                      <a:endParaRPr lang="en-US" sz="200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21%</a:t>
                      </a:r>
                      <a:endParaRPr lang="en-US" sz="2000" dirty="0">
                        <a:latin typeface="+mj-lt"/>
                        <a:ea typeface="Calibri"/>
                        <a:cs typeface="Times New Roman"/>
                      </a:endParaRPr>
                    </a:p>
                  </a:txBody>
                  <a:tcPr marL="63123" marR="63123" marT="0" marB="0" anchor="ctr">
                    <a:solidFill>
                      <a:srgbClr val="00B0F0"/>
                    </a:solidFill>
                  </a:tcPr>
                </a:tc>
                <a:tc>
                  <a:txBody>
                    <a:bodyPr/>
                    <a:lstStyle/>
                    <a:p>
                      <a:pPr marL="0" marR="0" algn="ctr">
                        <a:spcBef>
                          <a:spcPts val="0"/>
                        </a:spcBef>
                        <a:spcAft>
                          <a:spcPts val="0"/>
                        </a:spcAft>
                      </a:pPr>
                      <a:r>
                        <a:rPr lang="en-US" sz="2000" dirty="0" smtClean="0"/>
                        <a:t>189</a:t>
                      </a:r>
                      <a:endParaRPr lang="en-US" sz="200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22%</a:t>
                      </a:r>
                      <a:endParaRPr lang="en-US" sz="2000" dirty="0">
                        <a:latin typeface="+mj-lt"/>
                        <a:ea typeface="Calibri"/>
                        <a:cs typeface="Times New Roman"/>
                      </a:endParaRPr>
                    </a:p>
                  </a:txBody>
                  <a:tcPr marL="63123" marR="63123" marT="0" marB="0" anchor="ctr">
                    <a:solidFill>
                      <a:srgbClr val="FFFF00"/>
                    </a:solidFill>
                  </a:tcPr>
                </a:tc>
              </a:tr>
              <a:tr h="154300">
                <a:tc>
                  <a:txBody>
                    <a:bodyPr/>
                    <a:lstStyle/>
                    <a:p>
                      <a:pPr marL="0" marR="0">
                        <a:spcBef>
                          <a:spcPts val="0"/>
                        </a:spcBef>
                        <a:spcAft>
                          <a:spcPts val="0"/>
                        </a:spcAft>
                      </a:pPr>
                      <a:endParaRPr lang="en-US" sz="2000" b="0" dirty="0">
                        <a:latin typeface="+mj-lt"/>
                        <a:ea typeface="Calibri"/>
                        <a:cs typeface="Times New Roman"/>
                      </a:endParaRPr>
                    </a:p>
                  </a:txBody>
                  <a:tcPr marL="63123" marR="63123" marT="0" marB="0"/>
                </a:tc>
                <a:tc>
                  <a:txBody>
                    <a:bodyPr/>
                    <a:lstStyle/>
                    <a:p>
                      <a:pPr marL="0" marR="0" algn="ctr">
                        <a:spcBef>
                          <a:spcPts val="0"/>
                        </a:spcBef>
                        <a:spcAft>
                          <a:spcPts val="0"/>
                        </a:spcAft>
                      </a:pPr>
                      <a:r>
                        <a:rPr lang="en-US" sz="2000" dirty="0" smtClean="0"/>
                        <a:t>Total</a:t>
                      </a:r>
                      <a:endParaRPr lang="en-US" sz="2000" b="0" dirty="0">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000" dirty="0" smtClean="0"/>
                        <a:t>66</a:t>
                      </a:r>
                      <a:endParaRPr lang="en-US" sz="2000" b="0" dirty="0">
                        <a:latin typeface="+mj-lt"/>
                        <a:ea typeface="Calibri"/>
                        <a:cs typeface="Times New Roman"/>
                      </a:endParaRPr>
                    </a:p>
                  </a:txBody>
                  <a:tcPr marL="63123" marR="63123" marT="0" marB="0" anchor="ctr">
                    <a:lnL w="3810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2000" dirty="0" smtClean="0"/>
                        <a:t>100%</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786</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100%</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852</a:t>
                      </a:r>
                      <a:endParaRPr lang="en-US" sz="2000" b="0" dirty="0">
                        <a:latin typeface="+mj-lt"/>
                        <a:ea typeface="Calibri"/>
                        <a:cs typeface="Times New Roman"/>
                      </a:endParaRPr>
                    </a:p>
                  </a:txBody>
                  <a:tcPr marL="63123" marR="63123" marT="0" marB="0" anchor="ctr"/>
                </a:tc>
                <a:tc>
                  <a:txBody>
                    <a:bodyPr/>
                    <a:lstStyle/>
                    <a:p>
                      <a:pPr marL="0" marR="0" algn="ctr">
                        <a:spcBef>
                          <a:spcPts val="0"/>
                        </a:spcBef>
                        <a:spcAft>
                          <a:spcPts val="0"/>
                        </a:spcAft>
                      </a:pPr>
                      <a:r>
                        <a:rPr lang="en-US" sz="2000" dirty="0" smtClean="0"/>
                        <a:t>100%</a:t>
                      </a:r>
                      <a:endParaRPr lang="en-US" sz="2000" b="0" dirty="0">
                        <a:latin typeface="+mj-lt"/>
                        <a:ea typeface="Calibri"/>
                        <a:cs typeface="Times New Roman"/>
                      </a:endParaRPr>
                    </a:p>
                  </a:txBody>
                  <a:tcPr marL="63123" marR="63123" marT="0" marB="0" anchor="ctr"/>
                </a:tc>
              </a:tr>
              <a:tr h="154300">
                <a:tc gridSpan="2">
                  <a:txBody>
                    <a:bodyPr/>
                    <a:lstStyle/>
                    <a:p>
                      <a:pPr marL="0" marR="0">
                        <a:spcBef>
                          <a:spcPts val="0"/>
                        </a:spcBef>
                        <a:spcAft>
                          <a:spcPts val="0"/>
                        </a:spcAft>
                      </a:pPr>
                      <a:r>
                        <a:rPr lang="en-US" sz="2000" dirty="0" smtClean="0"/>
                        <a:t>% of all recipients</a:t>
                      </a:r>
                      <a:endParaRPr lang="en-US" sz="2000" b="1" dirty="0">
                        <a:latin typeface="+mj-lt"/>
                        <a:ea typeface="Calibri"/>
                        <a:cs typeface="Times New Roman"/>
                      </a:endParaRPr>
                    </a:p>
                  </a:txBody>
                  <a:tcPr marL="63123" marR="63123" marT="0" marB="0">
                    <a:lnR w="38100" cap="flat" cmpd="sng" algn="ctr">
                      <a:solidFill>
                        <a:schemeClr val="bg1"/>
                      </a:solidFill>
                      <a:prstDash val="solid"/>
                      <a:round/>
                      <a:headEnd type="none" w="med" len="med"/>
                      <a:tailEnd type="none" w="med" len="med"/>
                    </a:lnR>
                  </a:tcPr>
                </a:tc>
                <a:tc hMerge="1">
                  <a:txBody>
                    <a:bodyPr/>
                    <a:lstStyle/>
                    <a:p>
                      <a:pPr marL="0" marR="0">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t>8%</a:t>
                      </a:r>
                      <a:endParaRPr lang="en-US" sz="2000" b="1" kern="1200" dirty="0" smtClean="0">
                        <a:solidFill>
                          <a:schemeClr val="tx1"/>
                        </a:solidFill>
                        <a:latin typeface="+mn-lt"/>
                        <a:ea typeface="Calibri"/>
                        <a:cs typeface="Times New Roman"/>
                      </a:endParaRPr>
                    </a:p>
                  </a:txBody>
                  <a:tcPr marL="63123" marR="63123" marT="0" marB="0">
                    <a:lnL w="38100" cap="flat" cmpd="sng" algn="ctr">
                      <a:solidFill>
                        <a:schemeClr val="bg1"/>
                      </a:solidFill>
                      <a:prstDash val="solid"/>
                      <a:round/>
                      <a:headEnd type="none" w="med" len="med"/>
                      <a:tailEnd type="none" w="med" len="med"/>
                    </a:lnL>
                    <a:solidFill>
                      <a:srgbClr val="FFFF00"/>
                    </a:solidFill>
                  </a:tcPr>
                </a:tc>
                <a:tc h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t>92%</a:t>
                      </a:r>
                      <a:endParaRPr lang="en-US" sz="2000" b="1" kern="1200" dirty="0" smtClean="0">
                        <a:solidFill>
                          <a:schemeClr val="tx1"/>
                        </a:solidFill>
                        <a:latin typeface="+mn-lt"/>
                        <a:ea typeface="Calibri"/>
                        <a:cs typeface="Times New Roman"/>
                      </a:endParaRPr>
                    </a:p>
                  </a:txBody>
                  <a:tcPr marL="63123" marR="63123" marT="0" marB="0"/>
                </a:tc>
                <a:tc h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t>100%</a:t>
                      </a:r>
                      <a:endParaRPr lang="en-US" sz="2000" b="1" kern="1200" dirty="0" smtClean="0">
                        <a:solidFill>
                          <a:schemeClr val="tx1"/>
                        </a:solidFill>
                        <a:latin typeface="+mn-lt"/>
                        <a:ea typeface="Calibri"/>
                        <a:cs typeface="Times New Roman"/>
                      </a:endParaRPr>
                    </a:p>
                  </a:txBody>
                  <a:tcPr marL="63123" marR="63123" marT="0" marB="0"/>
                </a:tc>
                <a:tc hMerge="1">
                  <a:txBody>
                    <a:bodyPr/>
                    <a:lstStyle/>
                    <a:p>
                      <a:pPr marL="0" marR="0" algn="ctr">
                        <a:spcBef>
                          <a:spcPts val="0"/>
                        </a:spcBef>
                        <a:spcAft>
                          <a:spcPts val="0"/>
                        </a:spcAft>
                      </a:pPr>
                      <a:endParaRPr lang="en-US" sz="2000" dirty="0">
                        <a:latin typeface="+mj-lt"/>
                        <a:ea typeface="Calibri"/>
                        <a:cs typeface="Times New Roman"/>
                      </a:endParaRPr>
                    </a:p>
                  </a:txBody>
                  <a:tcPr marL="63123" marR="63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28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12" name="Rectangle 44"/>
          <p:cNvSpPr>
            <a:spLocks noGrp="1" noChangeArrowheads="1"/>
          </p:cNvSpPr>
          <p:nvPr>
            <p:ph type="title"/>
          </p:nvPr>
        </p:nvSpPr>
        <p:spPr>
          <a:xfrm>
            <a:off x="242888" y="314325"/>
            <a:ext cx="7772400" cy="1143000"/>
          </a:xfrm>
        </p:spPr>
        <p:txBody>
          <a:bodyPr/>
          <a:lstStyle/>
          <a:p>
            <a:pPr algn="l" eaLnBrk="1" hangingPunct="1"/>
            <a:r>
              <a:rPr lang="en-US" altLang="en-US" sz="3300" b="1" dirty="0" smtClean="0">
                <a:solidFill>
                  <a:schemeClr val="tx1"/>
                </a:solidFill>
              </a:rPr>
              <a:t>NJ SHARES Database Analysis </a:t>
            </a:r>
            <a:r>
              <a:rPr lang="en-US" altLang="en-US" dirty="0" smtClean="0">
                <a:solidFill>
                  <a:schemeClr val="tx1"/>
                </a:solidFill>
              </a:rPr>
              <a:t/>
            </a:r>
            <a:br>
              <a:rPr lang="en-US" altLang="en-US" dirty="0" smtClean="0">
                <a:solidFill>
                  <a:schemeClr val="tx1"/>
                </a:solidFill>
              </a:rPr>
            </a:br>
            <a:r>
              <a:rPr lang="en-US" altLang="en-US" sz="2800" b="1" dirty="0" smtClean="0">
                <a:solidFill>
                  <a:schemeClr val="tx1"/>
                </a:solidFill>
              </a:rPr>
              <a:t>Agencies Focused on Seniors</a:t>
            </a:r>
          </a:p>
        </p:txBody>
      </p:sp>
      <p:sp>
        <p:nvSpPr>
          <p:cNvPr id="32813" name="Text Box 46"/>
          <p:cNvSpPr txBox="1">
            <a:spLocks noChangeArrowheads="1"/>
          </p:cNvSpPr>
          <p:nvPr/>
        </p:nvSpPr>
        <p:spPr bwMode="auto">
          <a:xfrm>
            <a:off x="8458200" y="6400800"/>
            <a:ext cx="457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AAB2752B-2315-4188-BCB2-5A9F2C75B16A}" type="slidenum">
              <a:rPr lang="en-US" altLang="en-US" sz="1000"/>
              <a:pPr eaLnBrk="1" hangingPunct="1">
                <a:spcBef>
                  <a:spcPct val="50000"/>
                </a:spcBef>
                <a:buFontTx/>
                <a:buNone/>
              </a:pPr>
              <a:t>16</a:t>
            </a:fld>
            <a:endParaRPr lang="en-US" altLang="en-US" sz="1000"/>
          </a:p>
        </p:txBody>
      </p:sp>
      <p:graphicFrame>
        <p:nvGraphicFramePr>
          <p:cNvPr id="6" name="Chart 5"/>
          <p:cNvGraphicFramePr/>
          <p:nvPr>
            <p:extLst>
              <p:ext uri="{D42A27DB-BD31-4B8C-83A1-F6EECF244321}">
                <p14:modId xmlns:p14="http://schemas.microsoft.com/office/powerpoint/2010/main" val="2686668544"/>
              </p:ext>
            </p:extLst>
          </p:nvPr>
        </p:nvGraphicFramePr>
        <p:xfrm>
          <a:off x="411800" y="1676400"/>
          <a:ext cx="8655999" cy="4343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31398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6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6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6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690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8" name="Rectangle 44"/>
          <p:cNvSpPr>
            <a:spLocks noGrp="1" noChangeArrowheads="1"/>
          </p:cNvSpPr>
          <p:nvPr>
            <p:ph type="title"/>
          </p:nvPr>
        </p:nvSpPr>
        <p:spPr>
          <a:xfrm>
            <a:off x="246888" y="314325"/>
            <a:ext cx="7772400" cy="1143000"/>
          </a:xfrm>
        </p:spPr>
        <p:txBody>
          <a:bodyPr/>
          <a:lstStyle/>
          <a:p>
            <a:pPr algn="l" eaLnBrk="1" hangingPunct="1"/>
            <a:r>
              <a:rPr lang="en-US" altLang="en-US" sz="3300" b="1" dirty="0" smtClean="0"/>
              <a:t>NJ SHARES Database Analysis </a:t>
            </a:r>
            <a:r>
              <a:rPr lang="en-US" altLang="en-US" sz="3300" dirty="0" smtClean="0"/>
              <a:t/>
            </a:r>
            <a:br>
              <a:rPr lang="en-US" altLang="en-US" sz="3300" dirty="0" smtClean="0"/>
            </a:br>
            <a:r>
              <a:rPr lang="en-US" altLang="en-US" sz="2800" b="1" dirty="0" smtClean="0"/>
              <a:t>Main Heating Fuel</a:t>
            </a:r>
          </a:p>
        </p:txBody>
      </p:sp>
      <p:sp>
        <p:nvSpPr>
          <p:cNvPr id="3690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1785DE5B-3AC1-481E-A1F8-0C2E34894AC8}" type="slidenum">
              <a:rPr lang="en-US" altLang="en-US" sz="1000"/>
              <a:pPr eaLnBrk="1" hangingPunct="1">
                <a:spcBef>
                  <a:spcPct val="50000"/>
                </a:spcBef>
                <a:buFontTx/>
                <a:buNone/>
              </a:pPr>
              <a:t>17</a:t>
            </a:fld>
            <a:endParaRPr lang="en-US" altLang="en-US" sz="1000"/>
          </a:p>
        </p:txBody>
      </p:sp>
      <p:graphicFrame>
        <p:nvGraphicFramePr>
          <p:cNvPr id="4" name="Chart 3"/>
          <p:cNvGraphicFramePr/>
          <p:nvPr>
            <p:extLst>
              <p:ext uri="{D42A27DB-BD31-4B8C-83A1-F6EECF244321}">
                <p14:modId xmlns:p14="http://schemas.microsoft.com/office/powerpoint/2010/main" val="3734223817"/>
              </p:ext>
            </p:extLst>
          </p:nvPr>
        </p:nvGraphicFramePr>
        <p:xfrm>
          <a:off x="388938" y="1752600"/>
          <a:ext cx="7948612" cy="4267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0288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5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5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5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89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5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5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56" name="Rectangle 44"/>
          <p:cNvSpPr>
            <a:spLocks noGrp="1" noChangeArrowheads="1"/>
          </p:cNvSpPr>
          <p:nvPr>
            <p:ph type="title"/>
          </p:nvPr>
        </p:nvSpPr>
        <p:spPr>
          <a:xfrm>
            <a:off x="246888" y="256032"/>
            <a:ext cx="8153400" cy="1679448"/>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Recipient-Reported </a:t>
            </a:r>
            <a:br>
              <a:rPr lang="en-US" altLang="en-US" sz="2800" b="1" dirty="0" smtClean="0"/>
            </a:br>
            <a:r>
              <a:rPr lang="en-US" altLang="en-US" sz="2800" b="1" dirty="0" smtClean="0"/>
              <a:t>Bill Balance at Grant Application</a:t>
            </a:r>
          </a:p>
        </p:txBody>
      </p:sp>
      <p:sp>
        <p:nvSpPr>
          <p:cNvPr id="3895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ADDB119-2A35-4665-B58F-70C19B047902}" type="slidenum">
              <a:rPr lang="en-US" altLang="en-US" sz="1000"/>
              <a:pPr eaLnBrk="1" hangingPunct="1">
                <a:spcBef>
                  <a:spcPct val="50000"/>
                </a:spcBef>
                <a:buFontTx/>
                <a:buNone/>
              </a:pPr>
              <a:t>18</a:t>
            </a:fld>
            <a:endParaRPr lang="en-US" altLang="en-US" sz="1000"/>
          </a:p>
        </p:txBody>
      </p:sp>
      <p:graphicFrame>
        <p:nvGraphicFramePr>
          <p:cNvPr id="7" name="Chart 6"/>
          <p:cNvGraphicFramePr/>
          <p:nvPr>
            <p:extLst>
              <p:ext uri="{D42A27DB-BD31-4B8C-83A1-F6EECF244321}">
                <p14:modId xmlns:p14="http://schemas.microsoft.com/office/powerpoint/2010/main" val="2820822855"/>
              </p:ext>
            </p:extLst>
          </p:nvPr>
        </p:nvGraphicFramePr>
        <p:xfrm>
          <a:off x="304800" y="1935480"/>
          <a:ext cx="8534400" cy="43220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53227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10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4" name="Rectangle 44"/>
          <p:cNvSpPr>
            <a:spLocks noGrp="1" noChangeArrowheads="1"/>
          </p:cNvSpPr>
          <p:nvPr>
            <p:ph type="title"/>
          </p:nvPr>
        </p:nvSpPr>
        <p:spPr>
          <a:xfrm>
            <a:off x="256032" y="347472"/>
            <a:ext cx="7772400" cy="1457043"/>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600" b="1" dirty="0" smtClean="0"/>
              <a:t>Mean Reported </a:t>
            </a:r>
            <a:br>
              <a:rPr lang="en-US" altLang="en-US" sz="2600" b="1" dirty="0" smtClean="0"/>
            </a:br>
            <a:r>
              <a:rPr lang="en-US" altLang="en-US" sz="2600" b="1" dirty="0" smtClean="0"/>
              <a:t>Bill Balance at Grant Application</a:t>
            </a:r>
          </a:p>
        </p:txBody>
      </p:sp>
      <p:sp>
        <p:nvSpPr>
          <p:cNvPr id="41005" name="Text Box 46"/>
          <p:cNvSpPr txBox="1">
            <a:spLocks noChangeArrowheads="1"/>
          </p:cNvSpPr>
          <p:nvPr/>
        </p:nvSpPr>
        <p:spPr bwMode="auto">
          <a:xfrm>
            <a:off x="8534400" y="6459537"/>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15883B09-EFDA-4A08-8314-AAB698014096}" type="slidenum">
              <a:rPr lang="en-US" altLang="en-US" sz="1000"/>
              <a:pPr eaLnBrk="1" hangingPunct="1">
                <a:spcBef>
                  <a:spcPct val="50000"/>
                </a:spcBef>
                <a:buFontTx/>
                <a:buNone/>
              </a:pPr>
              <a:t>19</a:t>
            </a:fld>
            <a:endParaRPr lang="en-US" altLang="en-US" sz="1000"/>
          </a:p>
        </p:txBody>
      </p:sp>
      <p:graphicFrame>
        <p:nvGraphicFramePr>
          <p:cNvPr id="5" name="Chart 4"/>
          <p:cNvGraphicFramePr/>
          <p:nvPr>
            <p:extLst>
              <p:ext uri="{D42A27DB-BD31-4B8C-83A1-F6EECF244321}">
                <p14:modId xmlns:p14="http://schemas.microsoft.com/office/powerpoint/2010/main" val="2168133172"/>
              </p:ext>
            </p:extLst>
          </p:nvPr>
        </p:nvGraphicFramePr>
        <p:xfrm>
          <a:off x="801688" y="1989027"/>
          <a:ext cx="7716044" cy="372825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1152557396"/>
              </p:ext>
            </p:extLst>
          </p:nvPr>
        </p:nvGraphicFramePr>
        <p:xfrm>
          <a:off x="371475" y="5791200"/>
          <a:ext cx="8543925" cy="696216"/>
        </p:xfrm>
        <a:graphic>
          <a:graphicData uri="http://schemas.openxmlformats.org/drawingml/2006/table">
            <a:tbl>
              <a:tblPr firstRow="1" bandRow="1">
                <a:tableStyleId>{5C22544A-7EE6-4342-B048-85BDC9FD1C3A}</a:tableStyleId>
              </a:tblPr>
              <a:tblGrid>
                <a:gridCol w="1633045"/>
                <a:gridCol w="691088"/>
                <a:gridCol w="691088"/>
                <a:gridCol w="691088"/>
                <a:gridCol w="691088"/>
                <a:gridCol w="691088"/>
                <a:gridCol w="691088"/>
                <a:gridCol w="691088"/>
                <a:gridCol w="691088"/>
                <a:gridCol w="691088"/>
                <a:gridCol w="691088"/>
              </a:tblGrid>
              <a:tr h="320813">
                <a:tc>
                  <a:txBody>
                    <a:bodyPr/>
                    <a:lstStyle/>
                    <a:p>
                      <a:pPr marL="0" marR="0" algn="ctr">
                        <a:lnSpc>
                          <a:spcPct val="115000"/>
                        </a:lnSpc>
                        <a:spcBef>
                          <a:spcPts val="0"/>
                        </a:spcBef>
                        <a:spcAft>
                          <a:spcPts val="0"/>
                        </a:spcAft>
                      </a:pPr>
                      <a:endParaRPr lang="en-US" sz="1600" dirty="0">
                        <a:solidFill>
                          <a:schemeClr val="bg1"/>
                        </a:solidFill>
                        <a:latin typeface="Calibri"/>
                        <a:ea typeface="Calibri"/>
                        <a:cs typeface="Times New Roman"/>
                      </a:endParaRPr>
                    </a:p>
                  </a:txBody>
                  <a:tcPr marL="67702" marR="67702" marT="33846" marB="33846" anchor="ctr"/>
                </a:tc>
                <a:tc>
                  <a:txBody>
                    <a:bodyPr/>
                    <a:lstStyle/>
                    <a:p>
                      <a:pPr marL="0" marR="0" algn="ctr">
                        <a:lnSpc>
                          <a:spcPct val="115000"/>
                        </a:lnSpc>
                        <a:spcBef>
                          <a:spcPts val="0"/>
                        </a:spcBef>
                        <a:spcAft>
                          <a:spcPts val="0"/>
                        </a:spcAft>
                      </a:pPr>
                      <a:r>
                        <a:rPr lang="en-US" sz="1600" kern="1200" dirty="0" smtClean="0"/>
                        <a:t>2005</a:t>
                      </a:r>
                      <a:endParaRPr lang="en-US" sz="1600" dirty="0">
                        <a:solidFill>
                          <a:schemeClr val="bg1"/>
                        </a:solidFill>
                        <a:latin typeface="Calibri"/>
                        <a:ea typeface="Calibri"/>
                        <a:cs typeface="Times New Roman"/>
                      </a:endParaRPr>
                    </a:p>
                  </a:txBody>
                  <a:tcPr marL="67702" marR="67702" marT="33846" marB="33846" anchor="ctr"/>
                </a:tc>
                <a:tc>
                  <a:txBody>
                    <a:bodyPr/>
                    <a:lstStyle/>
                    <a:p>
                      <a:pPr marL="0" marR="0" algn="ctr">
                        <a:lnSpc>
                          <a:spcPct val="115000"/>
                        </a:lnSpc>
                        <a:spcBef>
                          <a:spcPts val="0"/>
                        </a:spcBef>
                        <a:spcAft>
                          <a:spcPts val="0"/>
                        </a:spcAft>
                      </a:pPr>
                      <a:r>
                        <a:rPr lang="en-US" sz="1600" kern="1200" dirty="0" smtClean="0"/>
                        <a:t>2006</a:t>
                      </a:r>
                      <a:endParaRPr lang="en-US" sz="1600" dirty="0">
                        <a:solidFill>
                          <a:schemeClr val="bg1"/>
                        </a:solidFill>
                        <a:latin typeface="Calibri"/>
                        <a:ea typeface="Calibri"/>
                        <a:cs typeface="Times New Roman"/>
                      </a:endParaRPr>
                    </a:p>
                  </a:txBody>
                  <a:tcPr marL="67702" marR="67702" marT="33846" marB="33846" anchor="ctr"/>
                </a:tc>
                <a:tc>
                  <a:txBody>
                    <a:bodyPr/>
                    <a:lstStyle/>
                    <a:p>
                      <a:pPr marL="0" marR="0" algn="ctr">
                        <a:lnSpc>
                          <a:spcPct val="115000"/>
                        </a:lnSpc>
                        <a:spcBef>
                          <a:spcPts val="0"/>
                        </a:spcBef>
                        <a:spcAft>
                          <a:spcPts val="0"/>
                        </a:spcAft>
                      </a:pPr>
                      <a:r>
                        <a:rPr lang="en-US" sz="1600" kern="1200" dirty="0" smtClean="0"/>
                        <a:t>2007</a:t>
                      </a:r>
                      <a:endParaRPr lang="en-US" sz="16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kern="1200" dirty="0" smtClean="0"/>
                        <a:t>2008</a:t>
                      </a:r>
                      <a:endParaRPr lang="en-US" sz="16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smtClean="0"/>
                        <a:t>2009</a:t>
                      </a:r>
                      <a:endParaRPr lang="en-US" sz="16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t>2010</a:t>
                      </a:r>
                      <a:endParaRPr lang="en-US" sz="16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t>2011</a:t>
                      </a:r>
                      <a:endParaRPr lang="en-US" sz="16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t>2012</a:t>
                      </a:r>
                      <a:endParaRPr lang="en-US" sz="16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t>2013</a:t>
                      </a:r>
                      <a:endParaRPr lang="en-US" sz="1600" b="1" dirty="0">
                        <a:solidFill>
                          <a:schemeClr val="bg1"/>
                        </a:solidFill>
                        <a:latin typeface="Times New Roman" pitchFamily="18" charset="0"/>
                        <a:ea typeface="Calibri"/>
                        <a:cs typeface="Times New Roman" pitchFamily="18" charset="0"/>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t>2014</a:t>
                      </a:r>
                      <a:endParaRPr lang="en-US" sz="1600" b="1" dirty="0">
                        <a:solidFill>
                          <a:schemeClr val="bg1"/>
                        </a:solidFill>
                        <a:latin typeface="Times New Roman" pitchFamily="18" charset="0"/>
                        <a:ea typeface="Calibri"/>
                        <a:cs typeface="Times New Roman" pitchFamily="18" charset="0"/>
                      </a:endParaRPr>
                    </a:p>
                  </a:txBody>
                  <a:tcPr marL="0" marR="0" marT="0" marB="0" anchor="ctr"/>
                </a:tc>
              </a:tr>
              <a:tr h="306600">
                <a:tc>
                  <a:txBody>
                    <a:bodyPr/>
                    <a:lstStyle/>
                    <a:p>
                      <a:pPr marL="0" marR="0">
                        <a:lnSpc>
                          <a:spcPct val="115000"/>
                        </a:lnSpc>
                        <a:spcBef>
                          <a:spcPts val="0"/>
                        </a:spcBef>
                        <a:spcAft>
                          <a:spcPts val="0"/>
                        </a:spcAft>
                      </a:pPr>
                      <a:r>
                        <a:rPr lang="en-US" sz="1600" kern="1200" dirty="0" smtClean="0"/>
                        <a:t>Mean Balance</a:t>
                      </a:r>
                      <a:endParaRPr lang="en-US" sz="1600" b="1" dirty="0">
                        <a:latin typeface="Calibri"/>
                        <a:ea typeface="Calibri"/>
                        <a:cs typeface="Times New Roman"/>
                      </a:endParaRPr>
                    </a:p>
                  </a:txBody>
                  <a:tcPr marL="67702" marR="67702" marT="33846" marB="33846" anchor="ctr"/>
                </a:tc>
                <a:tc>
                  <a:txBody>
                    <a:bodyPr/>
                    <a:lstStyle/>
                    <a:p>
                      <a:pPr marL="0" marR="0" algn="ctr">
                        <a:lnSpc>
                          <a:spcPct val="115000"/>
                        </a:lnSpc>
                        <a:spcBef>
                          <a:spcPts val="0"/>
                        </a:spcBef>
                        <a:spcAft>
                          <a:spcPts val="0"/>
                        </a:spcAft>
                      </a:pPr>
                      <a:r>
                        <a:rPr lang="en-US" sz="1600" kern="1200" dirty="0" smtClean="0"/>
                        <a:t>$892</a:t>
                      </a:r>
                      <a:endParaRPr lang="en-US" sz="1600" b="1" dirty="0">
                        <a:latin typeface="Calibri"/>
                        <a:ea typeface="Calibri"/>
                        <a:cs typeface="Times New Roman"/>
                      </a:endParaRPr>
                    </a:p>
                  </a:txBody>
                  <a:tcPr marL="67702" marR="67702" marT="33846" marB="33846" anchor="ctr"/>
                </a:tc>
                <a:tc>
                  <a:txBody>
                    <a:bodyPr/>
                    <a:lstStyle/>
                    <a:p>
                      <a:pPr marL="0" marR="0" algn="ctr">
                        <a:lnSpc>
                          <a:spcPct val="115000"/>
                        </a:lnSpc>
                        <a:spcBef>
                          <a:spcPts val="0"/>
                        </a:spcBef>
                        <a:spcAft>
                          <a:spcPts val="0"/>
                        </a:spcAft>
                      </a:pPr>
                      <a:r>
                        <a:rPr lang="en-US" sz="1600" kern="1200" dirty="0" smtClean="0"/>
                        <a:t>$993</a:t>
                      </a:r>
                      <a:endParaRPr lang="en-US" sz="1600" b="1" dirty="0">
                        <a:latin typeface="Calibri"/>
                        <a:ea typeface="Calibri"/>
                        <a:cs typeface="Times New Roman"/>
                      </a:endParaRPr>
                    </a:p>
                  </a:txBody>
                  <a:tcPr marL="67702" marR="67702" marT="33846" marB="33846" anchor="ctr"/>
                </a:tc>
                <a:tc>
                  <a:txBody>
                    <a:bodyPr/>
                    <a:lstStyle/>
                    <a:p>
                      <a:pPr marL="0" marR="0" algn="ctr">
                        <a:lnSpc>
                          <a:spcPct val="115000"/>
                        </a:lnSpc>
                        <a:spcBef>
                          <a:spcPts val="0"/>
                        </a:spcBef>
                        <a:spcAft>
                          <a:spcPts val="0"/>
                        </a:spcAft>
                      </a:pPr>
                      <a:r>
                        <a:rPr lang="en-US" sz="1600" kern="1200" smtClean="0"/>
                        <a:t>$879</a:t>
                      </a:r>
                      <a:endParaRPr lang="en-US" sz="1600" b="1"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kern="1200" dirty="0" smtClean="0"/>
                        <a:t>$963</a:t>
                      </a:r>
                      <a:endParaRPr lang="en-US" sz="1600" b="1"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smtClean="0"/>
                        <a:t>$1,070</a:t>
                      </a:r>
                      <a:endParaRPr lang="en-US" sz="1600" b="1" dirty="0">
                        <a:latin typeface="Times New Roman" pitchFamily="18" charset="0"/>
                        <a:ea typeface="Calibri"/>
                        <a:cs typeface="Times New Roman" pitchFamily="18" charset="0"/>
                      </a:endParaRPr>
                    </a:p>
                  </a:txBody>
                  <a:tcPr marL="0" marR="0" marT="0" marB="0" anchor="ctr"/>
                </a:tc>
                <a:tc>
                  <a:txBody>
                    <a:bodyPr/>
                    <a:lstStyle/>
                    <a:p>
                      <a:pPr marL="0" marR="0" algn="ctr">
                        <a:lnSpc>
                          <a:spcPct val="115000"/>
                        </a:lnSpc>
                        <a:spcBef>
                          <a:spcPts val="0"/>
                        </a:spcBef>
                        <a:spcAft>
                          <a:spcPts val="0"/>
                        </a:spcAft>
                      </a:pPr>
                      <a:r>
                        <a:rPr lang="en-US" sz="1600" dirty="0" smtClean="0"/>
                        <a:t>$1,028</a:t>
                      </a:r>
                      <a:endParaRPr lang="en-US" sz="1600" b="1" dirty="0">
                        <a:latin typeface="Times New Roman" pitchFamily="18" charset="0"/>
                        <a:ea typeface="Calibri"/>
                        <a:cs typeface="Times New Roman" pitchFamily="18" charset="0"/>
                      </a:endParaRPr>
                    </a:p>
                  </a:txBody>
                  <a:tcPr marL="0" marR="0" marT="0" marB="0" anchor="ctr"/>
                </a:tc>
                <a:tc>
                  <a:txBody>
                    <a:bodyPr/>
                    <a:lstStyle/>
                    <a:p>
                      <a:pPr marL="0" marR="0" algn="ctr">
                        <a:lnSpc>
                          <a:spcPct val="115000"/>
                        </a:lnSpc>
                        <a:spcBef>
                          <a:spcPts val="0"/>
                        </a:spcBef>
                        <a:spcAft>
                          <a:spcPts val="0"/>
                        </a:spcAft>
                      </a:pPr>
                      <a:r>
                        <a:rPr lang="en-US" sz="1600" dirty="0" smtClean="0"/>
                        <a:t>$936</a:t>
                      </a:r>
                      <a:endParaRPr lang="en-US" sz="1600" b="1" dirty="0">
                        <a:latin typeface="Times New Roman" pitchFamily="18" charset="0"/>
                        <a:ea typeface="Calibri"/>
                        <a:cs typeface="Times New Roman" pitchFamily="18" charset="0"/>
                      </a:endParaRPr>
                    </a:p>
                  </a:txBody>
                  <a:tcPr marL="0" marR="0" marT="0" marB="0" anchor="ctr"/>
                </a:tc>
                <a:tc>
                  <a:txBody>
                    <a:bodyPr/>
                    <a:lstStyle/>
                    <a:p>
                      <a:pPr marL="0" marR="0" algn="ctr">
                        <a:lnSpc>
                          <a:spcPct val="115000"/>
                        </a:lnSpc>
                        <a:spcBef>
                          <a:spcPts val="0"/>
                        </a:spcBef>
                        <a:spcAft>
                          <a:spcPts val="0"/>
                        </a:spcAft>
                      </a:pPr>
                      <a:r>
                        <a:rPr lang="en-US" sz="1600" dirty="0" smtClean="0"/>
                        <a:t>$1,028</a:t>
                      </a:r>
                      <a:endParaRPr lang="en-US" sz="1600" b="1" dirty="0">
                        <a:latin typeface="Times New Roman" pitchFamily="18" charset="0"/>
                        <a:ea typeface="Calibri"/>
                        <a:cs typeface="Times New Roman" pitchFamily="18" charset="0"/>
                      </a:endParaRPr>
                    </a:p>
                  </a:txBody>
                  <a:tcPr marL="0" marR="0" marT="0" marB="0" anchor="ctr"/>
                </a:tc>
                <a:tc>
                  <a:txBody>
                    <a:bodyPr/>
                    <a:lstStyle/>
                    <a:p>
                      <a:pPr marL="0" marR="0" algn="ctr">
                        <a:lnSpc>
                          <a:spcPct val="115000"/>
                        </a:lnSpc>
                        <a:spcBef>
                          <a:spcPts val="0"/>
                        </a:spcBef>
                        <a:spcAft>
                          <a:spcPts val="0"/>
                        </a:spcAft>
                      </a:pPr>
                      <a:r>
                        <a:rPr lang="en-US" sz="1600" dirty="0" smtClean="0"/>
                        <a:t>$1,124</a:t>
                      </a:r>
                      <a:endParaRPr lang="en-US" sz="1600" b="1" dirty="0">
                        <a:latin typeface="Times New Roman" pitchFamily="18" charset="0"/>
                        <a:ea typeface="Calibri"/>
                        <a:cs typeface="Times New Roman" pitchFamily="18" charset="0"/>
                      </a:endParaRPr>
                    </a:p>
                  </a:txBody>
                  <a:tcPr marL="0" marR="0" marT="0" marB="0" anchor="ctr"/>
                </a:tc>
                <a:tc>
                  <a:txBody>
                    <a:bodyPr/>
                    <a:lstStyle/>
                    <a:p>
                      <a:pPr marL="0" marR="0" algn="ctr">
                        <a:lnSpc>
                          <a:spcPct val="115000"/>
                        </a:lnSpc>
                        <a:spcBef>
                          <a:spcPts val="0"/>
                        </a:spcBef>
                        <a:spcAft>
                          <a:spcPts val="0"/>
                        </a:spcAft>
                      </a:pPr>
                      <a:r>
                        <a:rPr lang="en-US" sz="1600" dirty="0" smtClean="0"/>
                        <a:t>$1,248</a:t>
                      </a:r>
                      <a:endParaRPr lang="en-US" sz="1600" b="1" dirty="0">
                        <a:latin typeface="Times New Roman" pitchFamily="18" charset="0"/>
                        <a:ea typeface="Calibri"/>
                        <a:cs typeface="Times New Roman" pitchFamily="18" charset="0"/>
                      </a:endParaRPr>
                    </a:p>
                  </a:txBody>
                  <a:tcPr marL="0" marR="0" marT="0" marB="0" anchor="ctr"/>
                </a:tc>
              </a:tr>
            </a:tbl>
          </a:graphicData>
        </a:graphic>
      </p:graphicFrame>
      <p:sp>
        <p:nvSpPr>
          <p:cNvPr id="2" name="Right Arrow 1"/>
          <p:cNvSpPr/>
          <p:nvPr/>
        </p:nvSpPr>
        <p:spPr>
          <a:xfrm rot="10800000">
            <a:off x="8311896" y="2743200"/>
            <a:ext cx="60350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200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8" name="Rectangle 44"/>
          <p:cNvSpPr>
            <a:spLocks noGrp="1" noChangeArrowheads="1"/>
          </p:cNvSpPr>
          <p:nvPr>
            <p:ph type="title"/>
          </p:nvPr>
        </p:nvSpPr>
        <p:spPr>
          <a:xfrm>
            <a:off x="57699" y="207963"/>
            <a:ext cx="7772400" cy="868362"/>
          </a:xfrm>
        </p:spPr>
        <p:txBody>
          <a:bodyPr/>
          <a:lstStyle/>
          <a:p>
            <a:pPr algn="l" eaLnBrk="1" hangingPunct="1"/>
            <a:r>
              <a:rPr lang="en-US" altLang="en-US" dirty="0" smtClean="0"/>
              <a:t>Evaluation Goals</a:t>
            </a:r>
          </a:p>
        </p:txBody>
      </p:sp>
      <p:sp>
        <p:nvSpPr>
          <p:cNvPr id="6189" name="Rectangle 45"/>
          <p:cNvSpPr>
            <a:spLocks noGrp="1" noChangeArrowheads="1"/>
          </p:cNvSpPr>
          <p:nvPr>
            <p:ph type="body" idx="1"/>
          </p:nvPr>
        </p:nvSpPr>
        <p:spPr>
          <a:xfrm>
            <a:off x="304800" y="1828800"/>
            <a:ext cx="8534400" cy="4114800"/>
          </a:xfrm>
        </p:spPr>
        <p:txBody>
          <a:bodyPr/>
          <a:lstStyle/>
          <a:p>
            <a:pPr eaLnBrk="1" hangingPunct="1"/>
            <a:r>
              <a:rPr lang="en-US" altLang="en-US" dirty="0" smtClean="0"/>
              <a:t>Characterize 2014 NJ SHARES grant recipients</a:t>
            </a:r>
          </a:p>
          <a:p>
            <a:pPr eaLnBrk="1" hangingPunct="1"/>
            <a:r>
              <a:rPr lang="en-US" altLang="en-US" dirty="0" smtClean="0"/>
              <a:t>Characterize 2014 NJ SHARES grants</a:t>
            </a:r>
          </a:p>
          <a:p>
            <a:pPr eaLnBrk="1" hangingPunct="1"/>
            <a:r>
              <a:rPr lang="en-US" altLang="en-US" dirty="0" smtClean="0"/>
              <a:t>Examine good faith payments</a:t>
            </a:r>
          </a:p>
          <a:p>
            <a:pPr eaLnBrk="1" hangingPunct="1"/>
            <a:r>
              <a:rPr lang="en-US" altLang="en-US" dirty="0" smtClean="0"/>
              <a:t>Analyze post-grant payment compliance</a:t>
            </a:r>
          </a:p>
        </p:txBody>
      </p:sp>
      <p:sp>
        <p:nvSpPr>
          <p:cNvPr id="6190" name="Text Box 46"/>
          <p:cNvSpPr txBox="1">
            <a:spLocks noChangeArrowheads="1"/>
          </p:cNvSpPr>
          <p:nvPr/>
        </p:nvSpPr>
        <p:spPr bwMode="auto">
          <a:xfrm>
            <a:off x="8610600" y="64008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2FB75C77-AE60-450A-8C59-5F76C96851D9}" type="slidenum">
              <a:rPr lang="en-US" altLang="en-US" sz="1000"/>
              <a:pPr eaLnBrk="1" hangingPunct="1">
                <a:spcBef>
                  <a:spcPct val="50000"/>
                </a:spcBef>
                <a:buFontTx/>
                <a:buNone/>
              </a:pPr>
              <a:t>2</a:t>
            </a:fld>
            <a:endParaRPr lang="en-US" altLang="en-US" sz="1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256032" y="314324"/>
            <a:ext cx="6665913" cy="1590675"/>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Collections Actions Pending at Application</a:t>
            </a:r>
          </a:p>
        </p:txBody>
      </p:sp>
      <p:sp>
        <p:nvSpPr>
          <p:cNvPr id="4305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B41587A3-B43F-4203-A851-F61AD14D1B64}" type="slidenum">
              <a:rPr lang="en-US" altLang="en-US" sz="1000"/>
              <a:pPr eaLnBrk="1" hangingPunct="1">
                <a:spcBef>
                  <a:spcPct val="50000"/>
                </a:spcBef>
                <a:buFontTx/>
                <a:buNone/>
              </a:pPr>
              <a:t>20</a:t>
            </a:fld>
            <a:endParaRPr lang="en-US" altLang="en-US" sz="1000"/>
          </a:p>
        </p:txBody>
      </p:sp>
      <p:graphicFrame>
        <p:nvGraphicFramePr>
          <p:cNvPr id="4" name="Chart 3"/>
          <p:cNvGraphicFramePr/>
          <p:nvPr>
            <p:extLst>
              <p:ext uri="{D42A27DB-BD31-4B8C-83A1-F6EECF244321}">
                <p14:modId xmlns:p14="http://schemas.microsoft.com/office/powerpoint/2010/main" val="2709811131"/>
              </p:ext>
            </p:extLst>
          </p:nvPr>
        </p:nvGraphicFramePr>
        <p:xfrm>
          <a:off x="256032" y="1985488"/>
          <a:ext cx="8547100" cy="4064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76693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5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509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100" name="Rectangle 44"/>
          <p:cNvSpPr>
            <a:spLocks noGrp="1" noChangeArrowheads="1"/>
          </p:cNvSpPr>
          <p:nvPr>
            <p:ph type="title"/>
          </p:nvPr>
        </p:nvSpPr>
        <p:spPr>
          <a:xfrm>
            <a:off x="256032" y="252540"/>
            <a:ext cx="7772400" cy="127146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Reason for Grant Application</a:t>
            </a:r>
          </a:p>
        </p:txBody>
      </p:sp>
      <p:sp>
        <p:nvSpPr>
          <p:cNvPr id="4510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6B713CE-3904-44F5-82C7-9433F7DBA08F}" type="slidenum">
              <a:rPr lang="en-US" altLang="en-US" sz="1000"/>
              <a:pPr eaLnBrk="1" hangingPunct="1">
                <a:spcBef>
                  <a:spcPct val="50000"/>
                </a:spcBef>
                <a:buFontTx/>
                <a:buNone/>
              </a:pPr>
              <a:t>21</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595826953"/>
              </p:ext>
            </p:extLst>
          </p:nvPr>
        </p:nvGraphicFramePr>
        <p:xfrm>
          <a:off x="152400" y="1579563"/>
          <a:ext cx="8839200" cy="4364036"/>
        </p:xfrm>
        <a:graphic>
          <a:graphicData uri="http://schemas.openxmlformats.org/drawingml/2006/table">
            <a:tbl>
              <a:tblPr firstRow="1" bandRow="1">
                <a:tableStyleId>{5C22544A-7EE6-4342-B048-85BDC9FD1C3A}</a:tableStyleId>
              </a:tblPr>
              <a:tblGrid>
                <a:gridCol w="1600200"/>
                <a:gridCol w="723900"/>
                <a:gridCol w="723900"/>
                <a:gridCol w="723900"/>
                <a:gridCol w="723900"/>
                <a:gridCol w="723900"/>
                <a:gridCol w="723900"/>
                <a:gridCol w="723900"/>
                <a:gridCol w="723900"/>
                <a:gridCol w="723900"/>
                <a:gridCol w="723900"/>
              </a:tblGrid>
              <a:tr h="931857">
                <a:tc>
                  <a:txBody>
                    <a:bodyPr/>
                    <a:lstStyle/>
                    <a:p>
                      <a:pPr marL="0" marR="0" algn="ctr">
                        <a:lnSpc>
                          <a:spcPct val="115000"/>
                        </a:lnSpc>
                        <a:spcBef>
                          <a:spcPts val="0"/>
                        </a:spcBef>
                        <a:spcAft>
                          <a:spcPts val="0"/>
                        </a:spcAft>
                      </a:pPr>
                      <a:r>
                        <a:rPr lang="en-US" sz="1500" kern="1200" dirty="0"/>
                        <a:t>Reason for Application </a:t>
                      </a:r>
                      <a:endParaRPr lang="en-US" sz="1500" dirty="0">
                        <a:solidFill>
                          <a:schemeClr val="bg1"/>
                        </a:solidFill>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700" kern="1200" dirty="0" smtClean="0"/>
                        <a:t>2005</a:t>
                      </a:r>
                      <a:endParaRPr lang="en-US" sz="1700" dirty="0">
                        <a:solidFill>
                          <a:schemeClr val="bg1"/>
                        </a:solidFill>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700" kern="1200" dirty="0" smtClean="0"/>
                        <a:t>2006</a:t>
                      </a:r>
                      <a:endParaRPr lang="en-US" sz="1700" dirty="0">
                        <a:solidFill>
                          <a:schemeClr val="bg1"/>
                        </a:solidFill>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700" kern="1200" dirty="0"/>
                        <a:t>2007 </a:t>
                      </a:r>
                      <a:endParaRPr lang="en-US" sz="1700" b="1" kern="1200" dirty="0" smtClean="0">
                        <a:solidFill>
                          <a:schemeClr val="bg1"/>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700" kern="1200" dirty="0" smtClean="0"/>
                        <a:t>2008</a:t>
                      </a:r>
                      <a:endParaRPr lang="en-US" sz="1700" dirty="0">
                        <a:solidFill>
                          <a:schemeClr val="bg1"/>
                        </a:solidFill>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700" dirty="0" smtClean="0"/>
                        <a:t>2009</a:t>
                      </a:r>
                      <a:endParaRPr lang="en-US" sz="17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700" kern="1200" dirty="0" smtClean="0"/>
                        <a:t>2010</a:t>
                      </a:r>
                      <a:endParaRPr lang="en-US" sz="17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700" dirty="0" smtClean="0"/>
                        <a:t>2011</a:t>
                      </a:r>
                      <a:endParaRPr lang="en-US" sz="17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700" dirty="0" smtClean="0"/>
                        <a:t>2012</a:t>
                      </a:r>
                      <a:endParaRPr lang="en-US" sz="17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700" dirty="0" smtClean="0"/>
                        <a:t>2013</a:t>
                      </a:r>
                      <a:endParaRPr lang="en-US" sz="1700" b="1" dirty="0">
                        <a:solidFill>
                          <a:schemeClr val="bg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700" dirty="0" smtClean="0"/>
                        <a:t>2014</a:t>
                      </a:r>
                      <a:endParaRPr lang="en-US" sz="1700" b="1" dirty="0">
                        <a:solidFill>
                          <a:schemeClr val="bg1"/>
                        </a:solidFill>
                        <a:latin typeface="+mj-lt"/>
                        <a:ea typeface="Calibri"/>
                        <a:cs typeface="Times New Roman"/>
                      </a:endParaRPr>
                    </a:p>
                  </a:txBody>
                  <a:tcPr marL="0" marR="0" marT="0" marB="0" anchor="ctr"/>
                </a:tc>
              </a:tr>
              <a:tr h="664657">
                <a:tc>
                  <a:txBody>
                    <a:bodyPr/>
                    <a:lstStyle/>
                    <a:p>
                      <a:pPr marL="0" marR="0">
                        <a:lnSpc>
                          <a:spcPct val="115000"/>
                        </a:lnSpc>
                        <a:spcBef>
                          <a:spcPts val="0"/>
                        </a:spcBef>
                        <a:spcAft>
                          <a:spcPts val="0"/>
                        </a:spcAft>
                      </a:pPr>
                      <a:r>
                        <a:rPr lang="en-US" sz="1700" kern="1200" dirty="0"/>
                        <a:t>Temporary Financial Crisis</a:t>
                      </a:r>
                      <a:endParaRPr lang="en-US" sz="17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60%</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68%</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a:t>
                      </a:r>
                      <a:endParaRPr lang="en-US" sz="1800" kern="1200" dirty="0">
                        <a:solidFill>
                          <a:srgbClr val="000000"/>
                        </a:solidFill>
                        <a:latin typeface="+mj-lt"/>
                        <a:ea typeface="Times New Roman"/>
                        <a:cs typeface="Times New Roman"/>
                      </a:endParaRPr>
                    </a:p>
                  </a:txBody>
                  <a:tcPr marL="0" marR="0" marT="0" marB="0" anchor="ctr"/>
                </a:tc>
              </a:tr>
              <a:tr h="662173">
                <a:tc>
                  <a:txBody>
                    <a:bodyPr/>
                    <a:lstStyle/>
                    <a:p>
                      <a:pPr marL="0" marR="0">
                        <a:lnSpc>
                          <a:spcPct val="115000"/>
                        </a:lnSpc>
                        <a:spcBef>
                          <a:spcPts val="0"/>
                        </a:spcBef>
                        <a:spcAft>
                          <a:spcPts val="0"/>
                        </a:spcAft>
                      </a:pPr>
                      <a:r>
                        <a:rPr lang="en-US" sz="1700" kern="1200" dirty="0"/>
                        <a:t>High Energy </a:t>
                      </a:r>
                      <a:r>
                        <a:rPr lang="en-US" sz="1700" kern="1200" dirty="0" smtClean="0"/>
                        <a:t>Costs</a:t>
                      </a:r>
                      <a:r>
                        <a:rPr lang="en-US" sz="1600" kern="1200" dirty="0" smtClean="0"/>
                        <a:t>*</a:t>
                      </a:r>
                      <a:endParaRPr lang="en-US" sz="17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27%</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24%</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69%</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77%</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73%</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71%</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14%</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16%</a:t>
                      </a:r>
                      <a:endParaRPr lang="en-US" sz="1800" dirty="0">
                        <a:latin typeface="+mj-lt"/>
                        <a:ea typeface="Calibri"/>
                        <a:cs typeface="Times New Roman"/>
                      </a:endParaRPr>
                    </a:p>
                  </a:txBody>
                  <a:tcPr marL="0" marR="0" marT="0" marB="0" anchor="ctr"/>
                </a:tc>
              </a:tr>
              <a:tr h="381738">
                <a:tc>
                  <a:txBody>
                    <a:bodyPr/>
                    <a:lstStyle/>
                    <a:p>
                      <a:pPr marL="0" marR="0">
                        <a:lnSpc>
                          <a:spcPct val="115000"/>
                        </a:lnSpc>
                        <a:spcBef>
                          <a:spcPts val="0"/>
                        </a:spcBef>
                        <a:spcAft>
                          <a:spcPts val="0"/>
                        </a:spcAft>
                      </a:pPr>
                      <a:r>
                        <a:rPr lang="en-US" sz="1700" kern="1200" dirty="0"/>
                        <a:t>Medical/Health</a:t>
                      </a:r>
                      <a:endParaRPr lang="en-US" sz="17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7%</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5%</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11%</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20%</a:t>
                      </a:r>
                      <a:endParaRPr lang="en-US" sz="1800" dirty="0">
                        <a:latin typeface="+mj-lt"/>
                        <a:ea typeface="Calibri"/>
                        <a:cs typeface="Times New Roman"/>
                      </a:endParaRPr>
                    </a:p>
                  </a:txBody>
                  <a:tcPr marL="0" marR="0" marT="0" marB="0" anchor="ctr">
                    <a:solidFill>
                      <a:srgbClr val="FFFF00"/>
                    </a:solidFill>
                  </a:tcPr>
                </a:tc>
                <a:tc>
                  <a:txBody>
                    <a:bodyPr/>
                    <a:lstStyle/>
                    <a:p>
                      <a:pPr marL="0" marR="0" algn="ctr">
                        <a:lnSpc>
                          <a:spcPct val="115000"/>
                        </a:lnSpc>
                        <a:spcBef>
                          <a:spcPts val="0"/>
                        </a:spcBef>
                        <a:spcAft>
                          <a:spcPts val="0"/>
                        </a:spcAft>
                      </a:pPr>
                      <a:r>
                        <a:rPr lang="en-US" sz="1800" dirty="0" smtClean="0"/>
                        <a:t>25%</a:t>
                      </a:r>
                      <a:endParaRPr lang="en-US" sz="1800" dirty="0">
                        <a:latin typeface="+mj-lt"/>
                        <a:ea typeface="Calibri"/>
                        <a:cs typeface="Times New Roman"/>
                      </a:endParaRPr>
                    </a:p>
                  </a:txBody>
                  <a:tcPr marL="0" marR="0" marT="0" marB="0" anchor="ctr">
                    <a:solidFill>
                      <a:srgbClr val="FFFF00"/>
                    </a:solidFill>
                  </a:tcPr>
                </a:tc>
              </a:tr>
              <a:tr h="381738">
                <a:tc>
                  <a:txBody>
                    <a:bodyPr/>
                    <a:lstStyle/>
                    <a:p>
                      <a:pPr marL="0" marR="0">
                        <a:lnSpc>
                          <a:spcPct val="115000"/>
                        </a:lnSpc>
                        <a:spcBef>
                          <a:spcPts val="0"/>
                        </a:spcBef>
                        <a:spcAft>
                          <a:spcPts val="0"/>
                        </a:spcAft>
                      </a:pPr>
                      <a:r>
                        <a:rPr lang="en-US" sz="1700" kern="1200" dirty="0"/>
                        <a:t>Unemployment</a:t>
                      </a:r>
                      <a:endParaRPr lang="en-US" sz="17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3%</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2%</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4%</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10%</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11%</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9%</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15%</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11%</a:t>
                      </a:r>
                      <a:endParaRPr lang="en-US" sz="1800" dirty="0">
                        <a:latin typeface="+mj-lt"/>
                        <a:ea typeface="Calibri"/>
                        <a:cs typeface="Times New Roman"/>
                      </a:endParaRPr>
                    </a:p>
                  </a:txBody>
                  <a:tcPr marL="0" marR="0" marT="0" marB="0" anchor="ctr">
                    <a:solidFill>
                      <a:srgbClr val="FFFF00"/>
                    </a:solidFill>
                  </a:tcPr>
                </a:tc>
              </a:tr>
              <a:tr h="960135">
                <a:tc>
                  <a:txBody>
                    <a:bodyPr/>
                    <a:lstStyle/>
                    <a:p>
                      <a:pPr marL="0" marR="0">
                        <a:lnSpc>
                          <a:spcPct val="115000"/>
                        </a:lnSpc>
                        <a:spcBef>
                          <a:spcPts val="0"/>
                        </a:spcBef>
                        <a:spcAft>
                          <a:spcPts val="0"/>
                        </a:spcAft>
                      </a:pPr>
                      <a:r>
                        <a:rPr lang="en-US" sz="1700" kern="1200" dirty="0"/>
                        <a:t>Reduced Hours/Change in Employment</a:t>
                      </a:r>
                      <a:endParaRPr lang="en-US" sz="1700" dirty="0">
                        <a:latin typeface="+mj-lt"/>
                        <a:ea typeface="Calibri"/>
                        <a:cs typeface="Times New Roman"/>
                      </a:endParaRPr>
                    </a:p>
                  </a:txBody>
                  <a:tcPr marL="66258" marR="66258" marT="33124" marB="33124" anchor="ctr"/>
                </a:tc>
                <a:tc>
                  <a:txBody>
                    <a:bodyPr/>
                    <a:lstStyle/>
                    <a:p>
                      <a:pPr algn="ctr">
                        <a:lnSpc>
                          <a:spcPct val="115000"/>
                        </a:lnSpc>
                      </a:pPr>
                      <a:r>
                        <a:rPr lang="en-US" sz="1800" dirty="0" smtClean="0"/>
                        <a:t>--</a:t>
                      </a:r>
                      <a:endParaRPr lang="en-US" sz="1800" dirty="0">
                        <a:latin typeface="+mj-lt"/>
                        <a:ea typeface="Times New Roman"/>
                      </a:endParaRPr>
                    </a:p>
                  </a:txBody>
                  <a:tcPr marL="66258" marR="66258" marT="33124" marB="33124" anchor="ctr"/>
                </a:tc>
                <a:tc>
                  <a:txBody>
                    <a:bodyPr/>
                    <a:lstStyle/>
                    <a:p>
                      <a:pPr algn="ctr">
                        <a:lnSpc>
                          <a:spcPct val="115000"/>
                        </a:lnSpc>
                      </a:pPr>
                      <a:r>
                        <a:rPr lang="en-US" sz="1800" dirty="0" smtClean="0"/>
                        <a:t>--</a:t>
                      </a:r>
                      <a:endParaRPr lang="en-US" sz="1800" dirty="0">
                        <a:latin typeface="+mj-lt"/>
                        <a:ea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5%</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7%</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35%</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34%</a:t>
                      </a:r>
                      <a:endParaRPr lang="en-US" sz="1800" dirty="0">
                        <a:latin typeface="+mj-lt"/>
                        <a:ea typeface="Calibri"/>
                        <a:cs typeface="Times New Roman"/>
                      </a:endParaRPr>
                    </a:p>
                  </a:txBody>
                  <a:tcPr marL="0" marR="0" marT="0" marB="0" anchor="ctr"/>
                </a:tc>
              </a:tr>
              <a:tr h="381738">
                <a:tc>
                  <a:txBody>
                    <a:bodyPr/>
                    <a:lstStyle/>
                    <a:p>
                      <a:pPr marL="0" marR="0">
                        <a:lnSpc>
                          <a:spcPct val="115000"/>
                        </a:lnSpc>
                        <a:spcBef>
                          <a:spcPts val="0"/>
                        </a:spcBef>
                        <a:spcAft>
                          <a:spcPts val="0"/>
                        </a:spcAft>
                      </a:pPr>
                      <a:r>
                        <a:rPr lang="en-US" sz="1700" kern="1200" dirty="0"/>
                        <a:t>Other</a:t>
                      </a:r>
                      <a:endParaRPr lang="en-US" sz="17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3%</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2%</a:t>
                      </a:r>
                      <a:endParaRPr lang="en-US" sz="1800" dirty="0">
                        <a:latin typeface="+mj-lt"/>
                        <a:ea typeface="Calibri"/>
                        <a:cs typeface="Times New Roman"/>
                      </a:endParaRPr>
                    </a:p>
                  </a:txBody>
                  <a:tcPr marL="66258" marR="66258" marT="33124" marB="33124" anchor="ctr"/>
                </a:tc>
                <a:tc>
                  <a:txBody>
                    <a:bodyPr/>
                    <a:lstStyle/>
                    <a:p>
                      <a:pPr marL="0" marR="0" algn="ctr">
                        <a:lnSpc>
                          <a:spcPct val="115000"/>
                        </a:lnSpc>
                        <a:spcBef>
                          <a:spcPts val="0"/>
                        </a:spcBef>
                        <a:spcAft>
                          <a:spcPts val="0"/>
                        </a:spcAft>
                      </a:pPr>
                      <a:r>
                        <a:rPr lang="en-US" sz="1800" kern="1200" dirty="0"/>
                        <a:t>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6%</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3%</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3%</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2%</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2%</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18%</a:t>
                      </a:r>
                      <a:endParaRPr lang="en-US" sz="1800" dirty="0">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dirty="0" smtClean="0"/>
                        <a:t>16%</a:t>
                      </a:r>
                      <a:endParaRPr lang="en-US" sz="1800" dirty="0">
                        <a:latin typeface="+mj-lt"/>
                        <a:ea typeface="Calibri"/>
                        <a:cs typeface="Times New Roman"/>
                      </a:endParaRPr>
                    </a:p>
                  </a:txBody>
                  <a:tcPr marL="0" marR="0" marT="0" marB="0" anchor="ctr"/>
                </a:tc>
              </a:tr>
            </a:tbl>
          </a:graphicData>
        </a:graphic>
      </p:graphicFrame>
      <p:sp>
        <p:nvSpPr>
          <p:cNvPr id="45192" name="TextBox 48"/>
          <p:cNvSpPr txBox="1">
            <a:spLocks noChangeArrowheads="1"/>
          </p:cNvSpPr>
          <p:nvPr/>
        </p:nvSpPr>
        <p:spPr bwMode="auto">
          <a:xfrm>
            <a:off x="-14288" y="5907088"/>
            <a:ext cx="82438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en-US" altLang="en-US" sz="1200" dirty="0"/>
              <a:t>*High Energy Costs was a standard response option in previous years’ data, but was not included in the 2013 data. For 2013 grantees, this reason for application was identified using verbatim responses for the “Other” option.</a:t>
            </a:r>
          </a:p>
          <a:p>
            <a:pPr algn="just" eaLnBrk="1" hangingPunct="1">
              <a:spcBef>
                <a:spcPct val="0"/>
              </a:spcBef>
              <a:buFontTx/>
              <a:buNone/>
            </a:pPr>
            <a:r>
              <a:rPr lang="en-US" altLang="en-US" sz="1200" dirty="0"/>
              <a:t>Note: </a:t>
            </a:r>
            <a:r>
              <a:rPr lang="en-US" altLang="en-US" sz="1200" dirty="0" smtClean="0"/>
              <a:t>Percentages sum to &gt;100% because participants </a:t>
            </a:r>
            <a:r>
              <a:rPr lang="en-US" altLang="en-US" sz="1200" dirty="0"/>
              <a:t>that chose the “Other” option may have indicated more than one </a:t>
            </a:r>
            <a:r>
              <a:rPr lang="en-US" altLang="en-US" sz="1200" dirty="0" smtClean="0"/>
              <a:t>reason.</a:t>
            </a:r>
            <a:endParaRPr lang="en-US" alt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714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48" name="Rectangle 44"/>
          <p:cNvSpPr>
            <a:spLocks noGrp="1" noChangeArrowheads="1"/>
          </p:cNvSpPr>
          <p:nvPr>
            <p:ph type="title"/>
          </p:nvPr>
        </p:nvSpPr>
        <p:spPr>
          <a:xfrm>
            <a:off x="256032" y="310896"/>
            <a:ext cx="7772400" cy="1586706"/>
          </a:xfrm>
        </p:spPr>
        <p:txBody>
          <a:bodyPr/>
          <a:lstStyle/>
          <a:p>
            <a:pPr algn="l" eaLnBrk="1" hangingPunct="1"/>
            <a:r>
              <a:rPr lang="en-US" altLang="en-US" sz="3300" b="1" dirty="0" smtClean="0">
                <a:solidFill>
                  <a:schemeClr val="tx1"/>
                </a:solidFill>
              </a:rPr>
              <a:t>NJ SHARES Database Analysis </a:t>
            </a:r>
            <a:r>
              <a:rPr lang="en-US" altLang="en-US" sz="3300" dirty="0" smtClean="0">
                <a:solidFill>
                  <a:schemeClr val="tx1"/>
                </a:solidFill>
              </a:rPr>
              <a:t/>
            </a:r>
            <a:br>
              <a:rPr lang="en-US" altLang="en-US" sz="3300" dirty="0" smtClean="0">
                <a:solidFill>
                  <a:schemeClr val="tx1"/>
                </a:solidFill>
              </a:rPr>
            </a:br>
            <a:r>
              <a:rPr lang="en-US" altLang="en-US" sz="2800" b="1" dirty="0" smtClean="0">
                <a:solidFill>
                  <a:schemeClr val="tx1"/>
                </a:solidFill>
              </a:rPr>
              <a:t>Detailed 2014 Recipients’ “Other” </a:t>
            </a:r>
            <a:br>
              <a:rPr lang="en-US" altLang="en-US" sz="2800" b="1" dirty="0" smtClean="0">
                <a:solidFill>
                  <a:schemeClr val="tx1"/>
                </a:solidFill>
              </a:rPr>
            </a:br>
            <a:r>
              <a:rPr lang="en-US" altLang="en-US" sz="2800" b="1" dirty="0" smtClean="0">
                <a:solidFill>
                  <a:schemeClr val="tx1"/>
                </a:solidFill>
              </a:rPr>
              <a:t>Reasons for Grant Application</a:t>
            </a:r>
          </a:p>
        </p:txBody>
      </p:sp>
      <p:sp>
        <p:nvSpPr>
          <p:cNvPr id="47149" name="Rectangle 45"/>
          <p:cNvSpPr>
            <a:spLocks noGrp="1" noChangeArrowheads="1"/>
          </p:cNvSpPr>
          <p:nvPr>
            <p:ph type="body" idx="1"/>
          </p:nvPr>
        </p:nvSpPr>
        <p:spPr>
          <a:xfrm>
            <a:off x="685800" y="2057400"/>
            <a:ext cx="8001000" cy="4114800"/>
          </a:xfrm>
        </p:spPr>
        <p:txBody>
          <a:bodyPr/>
          <a:lstStyle/>
          <a:p>
            <a:pPr eaLnBrk="1" hangingPunct="1"/>
            <a:r>
              <a:rPr lang="en-US" altLang="en-US" sz="2400" dirty="0" smtClean="0"/>
              <a:t>Unspecified bills/costs</a:t>
            </a:r>
          </a:p>
          <a:p>
            <a:pPr eaLnBrk="1" hangingPunct="1"/>
            <a:r>
              <a:rPr lang="en-US" altLang="en-US" sz="2400" dirty="0" smtClean="0"/>
              <a:t>Reduced income</a:t>
            </a:r>
          </a:p>
          <a:p>
            <a:pPr eaLnBrk="1" hangingPunct="1"/>
            <a:r>
              <a:rPr lang="en-US" altLang="en-US" sz="2400" dirty="0" smtClean="0"/>
              <a:t>Household changes (birth or death, etc.)</a:t>
            </a:r>
          </a:p>
          <a:p>
            <a:pPr eaLnBrk="1" hangingPunct="1"/>
            <a:r>
              <a:rPr lang="en-US" altLang="en-US" sz="2400" dirty="0"/>
              <a:t>Financial hardship</a:t>
            </a:r>
          </a:p>
          <a:p>
            <a:pPr eaLnBrk="1" hangingPunct="1"/>
            <a:r>
              <a:rPr lang="en-US" altLang="en-US" sz="2400" dirty="0" smtClean="0"/>
              <a:t>Inclement weather</a:t>
            </a:r>
          </a:p>
          <a:p>
            <a:pPr eaLnBrk="1" hangingPunct="1"/>
            <a:r>
              <a:rPr lang="en-US" altLang="en-US" sz="2400" dirty="0" smtClean="0"/>
              <a:t>Mortgage or rent</a:t>
            </a:r>
          </a:p>
          <a:p>
            <a:pPr eaLnBrk="1" hangingPunct="1"/>
            <a:r>
              <a:rPr lang="en-US" altLang="en-US" sz="2400" dirty="0" smtClean="0"/>
              <a:t>Car repairs</a:t>
            </a:r>
          </a:p>
          <a:p>
            <a:pPr eaLnBrk="1" hangingPunct="1"/>
            <a:r>
              <a:rPr lang="en-US" altLang="en-US" sz="2400" dirty="0" smtClean="0"/>
              <a:t>Childcare costs</a:t>
            </a:r>
          </a:p>
          <a:p>
            <a:pPr eaLnBrk="1" hangingPunct="1"/>
            <a:r>
              <a:rPr lang="en-US" altLang="en-US" sz="2400" dirty="0" smtClean="0"/>
              <a:t>Tuition </a:t>
            </a:r>
          </a:p>
          <a:p>
            <a:pPr lvl="1" eaLnBrk="1" hangingPunct="1">
              <a:buFont typeface="Arial" panose="020B0604020202020204" pitchFamily="34" charset="0"/>
              <a:buChar char="•"/>
            </a:pPr>
            <a:endParaRPr lang="en-US" altLang="en-US" sz="2200" dirty="0" smtClean="0"/>
          </a:p>
        </p:txBody>
      </p:sp>
      <p:sp>
        <p:nvSpPr>
          <p:cNvPr id="47150"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00C88380-6AAD-461F-8E80-476033460FEA}" type="slidenum">
              <a:rPr lang="en-US" altLang="en-US" sz="1000"/>
              <a:pPr eaLnBrk="1" hangingPunct="1">
                <a:spcBef>
                  <a:spcPct val="50000"/>
                </a:spcBef>
                <a:buFontTx/>
                <a:buNone/>
              </a:pPr>
              <a:t>22</a:t>
            </a:fld>
            <a:endParaRPr lang="en-US" altLang="en-US" sz="1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919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96" name="Rectangle 44"/>
          <p:cNvSpPr>
            <a:spLocks noGrp="1" noChangeArrowheads="1"/>
          </p:cNvSpPr>
          <p:nvPr>
            <p:ph type="title"/>
          </p:nvPr>
        </p:nvSpPr>
        <p:spPr>
          <a:xfrm>
            <a:off x="256032" y="347472"/>
            <a:ext cx="7772400" cy="1028700"/>
          </a:xfrm>
        </p:spPr>
        <p:txBody>
          <a:bodyPr/>
          <a:lstStyle/>
          <a:p>
            <a:pPr algn="l" eaLnBrk="1" hangingPunct="1"/>
            <a:r>
              <a:rPr lang="en-US" altLang="en-US" sz="3300" b="1" dirty="0" smtClean="0"/>
              <a:t>NJ SHARES Database Analysis </a:t>
            </a:r>
            <a:r>
              <a:rPr lang="en-US" altLang="en-US" sz="3300" dirty="0" smtClean="0"/>
              <a:t/>
            </a:r>
            <a:br>
              <a:rPr lang="en-US" altLang="en-US" sz="3300" dirty="0" smtClean="0"/>
            </a:br>
            <a:r>
              <a:rPr lang="en-US" altLang="en-US" sz="2400" b="1" dirty="0" smtClean="0"/>
              <a:t>Grant Guidelines - Maximum Grant Amounts</a:t>
            </a:r>
          </a:p>
        </p:txBody>
      </p:sp>
      <p:sp>
        <p:nvSpPr>
          <p:cNvPr id="4919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5A95C56-23B0-408F-AE85-42A428E324EA}" type="slidenum">
              <a:rPr lang="en-US" altLang="en-US" sz="1000"/>
              <a:pPr eaLnBrk="1" hangingPunct="1">
                <a:spcBef>
                  <a:spcPct val="50000"/>
                </a:spcBef>
                <a:buFontTx/>
                <a:buNone/>
              </a:pPr>
              <a:t>23</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3368152540"/>
              </p:ext>
            </p:extLst>
          </p:nvPr>
        </p:nvGraphicFramePr>
        <p:xfrm>
          <a:off x="1299586" y="2286000"/>
          <a:ext cx="6794500" cy="3200402"/>
        </p:xfrm>
        <a:graphic>
          <a:graphicData uri="http://schemas.openxmlformats.org/drawingml/2006/table">
            <a:tbl>
              <a:tblPr firstRow="1" bandRow="1">
                <a:tableStyleId>{5C22544A-7EE6-4342-B048-85BDC9FD1C3A}</a:tableStyleId>
              </a:tblPr>
              <a:tblGrid>
                <a:gridCol w="1651053"/>
                <a:gridCol w="1284151"/>
                <a:gridCol w="1283654"/>
                <a:gridCol w="1287821"/>
                <a:gridCol w="1287821"/>
              </a:tblGrid>
              <a:tr h="784070">
                <a:tc>
                  <a:txBody>
                    <a:bodyPr/>
                    <a:lstStyle/>
                    <a:p>
                      <a:pPr marL="0" marR="0" algn="ctr">
                        <a:lnSpc>
                          <a:spcPct val="115000"/>
                        </a:lnSpc>
                        <a:spcBef>
                          <a:spcPts val="0"/>
                        </a:spcBef>
                        <a:spcAft>
                          <a:spcPts val="0"/>
                        </a:spcAft>
                      </a:pPr>
                      <a:r>
                        <a:rPr lang="en-US" sz="1600" kern="1200" dirty="0"/>
                        <a:t>Grant Amount </a:t>
                      </a:r>
                      <a:endParaRPr lang="en-US" sz="1600" dirty="0">
                        <a:solidFill>
                          <a:schemeClr val="bg1"/>
                        </a:solidFill>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600" kern="1200" dirty="0" smtClean="0"/>
                        <a:t>2005</a:t>
                      </a:r>
                      <a:endParaRPr lang="en-US" sz="1600" dirty="0">
                        <a:solidFill>
                          <a:schemeClr val="bg1"/>
                        </a:solidFill>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600" kern="1200" dirty="0" smtClean="0"/>
                        <a:t>2006-2007</a:t>
                      </a:r>
                      <a:endParaRPr lang="en-US" sz="1600" dirty="0">
                        <a:solidFill>
                          <a:schemeClr val="bg1"/>
                        </a:solidFill>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600" kern="1200" dirty="0" smtClean="0"/>
                        <a:t>2008-2013</a:t>
                      </a:r>
                      <a:endParaRPr lang="en-US" sz="16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kern="1200" dirty="0" smtClean="0"/>
                        <a:t>2014-2015</a:t>
                      </a:r>
                      <a:endParaRPr lang="en-US" sz="1600" dirty="0">
                        <a:solidFill>
                          <a:schemeClr val="bg1"/>
                        </a:solidFill>
                        <a:latin typeface="Calibri"/>
                        <a:ea typeface="Calibri"/>
                        <a:cs typeface="Times New Roman"/>
                      </a:endParaRPr>
                    </a:p>
                  </a:txBody>
                  <a:tcPr marL="0" marR="0" marT="0" marB="0" anchor="ctr"/>
                </a:tc>
              </a:tr>
              <a:tr h="481861">
                <a:tc>
                  <a:txBody>
                    <a:bodyPr/>
                    <a:lstStyle/>
                    <a:p>
                      <a:pPr marL="0" marR="0">
                        <a:lnSpc>
                          <a:spcPct val="115000"/>
                        </a:lnSpc>
                        <a:spcBef>
                          <a:spcPts val="0"/>
                        </a:spcBef>
                        <a:spcAft>
                          <a:spcPts val="0"/>
                        </a:spcAft>
                      </a:pPr>
                      <a:r>
                        <a:rPr lang="en-US" sz="1600" kern="1200" dirty="0" smtClean="0"/>
                        <a:t>Electric</a:t>
                      </a:r>
                      <a:r>
                        <a:rPr lang="en-US" sz="1600" kern="1200" baseline="0" dirty="0" smtClean="0"/>
                        <a:t> Only</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$250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$300</a:t>
                      </a:r>
                      <a:endParaRPr lang="en-US" sz="1800" dirty="0">
                        <a:latin typeface="Calibri"/>
                        <a:ea typeface="Calibri"/>
                        <a:cs typeface="Times New Roman"/>
                      </a:endParaRPr>
                    </a:p>
                  </a:txBody>
                  <a:tcPr marL="0" marR="0" marT="0" marB="0" anchor="ctr"/>
                </a:tc>
                <a:tc>
                  <a:txBody>
                    <a:bodyPr/>
                    <a:lstStyle/>
                    <a:p>
                      <a:pPr marL="0" marR="0" algn="ctr" defTabSz="914400" rtl="0" eaLnBrk="1" latinLnBrk="0" hangingPunct="1">
                        <a:lnSpc>
                          <a:spcPct val="115000"/>
                        </a:lnSpc>
                        <a:spcBef>
                          <a:spcPts val="0"/>
                        </a:spcBef>
                        <a:spcAft>
                          <a:spcPts val="0"/>
                        </a:spcAft>
                      </a:pPr>
                      <a:r>
                        <a:rPr lang="en-US" sz="1800" kern="1200" dirty="0" smtClean="0"/>
                        <a:t>$300</a:t>
                      </a:r>
                      <a:endParaRPr lang="en-US" sz="1800" kern="1200" dirty="0" smtClean="0">
                        <a:solidFill>
                          <a:srgbClr val="000000"/>
                        </a:solidFill>
                        <a:latin typeface="+mn-lt"/>
                        <a:ea typeface="Times New Roman"/>
                        <a:cs typeface="Times New Roman"/>
                      </a:endParaRPr>
                    </a:p>
                  </a:txBody>
                  <a:tcPr marL="0" marR="0" marT="0" marB="0" anchor="ctr"/>
                </a:tc>
                <a:tc>
                  <a:txBody>
                    <a:bodyPr/>
                    <a:lstStyle/>
                    <a:p>
                      <a:pPr marL="0" marR="0" algn="ctr" defTabSz="914400" rtl="0" eaLnBrk="1" latinLnBrk="0" hangingPunct="1">
                        <a:lnSpc>
                          <a:spcPct val="115000"/>
                        </a:lnSpc>
                        <a:spcBef>
                          <a:spcPts val="0"/>
                        </a:spcBef>
                        <a:spcAft>
                          <a:spcPts val="0"/>
                        </a:spcAft>
                      </a:pPr>
                      <a:r>
                        <a:rPr lang="en-US" sz="1800" kern="1200" dirty="0" smtClean="0"/>
                        <a:t>$500</a:t>
                      </a:r>
                      <a:endParaRPr lang="en-US" sz="1800" kern="1200" dirty="0" smtClean="0">
                        <a:solidFill>
                          <a:srgbClr val="000000"/>
                        </a:solidFill>
                        <a:latin typeface="+mn-lt"/>
                        <a:ea typeface="Times New Roman"/>
                        <a:cs typeface="Times New Roman"/>
                      </a:endParaRPr>
                    </a:p>
                  </a:txBody>
                  <a:tcPr marL="0" marR="0" marT="0" marB="0" anchor="ctr">
                    <a:solidFill>
                      <a:srgbClr val="FFFF00"/>
                    </a:solidFill>
                  </a:tcPr>
                </a:tc>
              </a:tr>
              <a:tr h="481861">
                <a:tc>
                  <a:txBody>
                    <a:bodyPr/>
                    <a:lstStyle/>
                    <a:p>
                      <a:pPr marL="0" marR="0">
                        <a:lnSpc>
                          <a:spcPct val="115000"/>
                        </a:lnSpc>
                        <a:spcBef>
                          <a:spcPts val="0"/>
                        </a:spcBef>
                        <a:spcAft>
                          <a:spcPts val="0"/>
                        </a:spcAft>
                      </a:pPr>
                      <a:r>
                        <a:rPr lang="en-US" sz="1600" kern="1200" dirty="0" smtClean="0"/>
                        <a:t>Gas</a:t>
                      </a:r>
                      <a:r>
                        <a:rPr lang="en-US" sz="1600" kern="1200" baseline="0" dirty="0" smtClean="0"/>
                        <a:t> Only</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$250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$700</a:t>
                      </a:r>
                      <a:endParaRPr lang="en-US" sz="1800" b="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r>
              <a:tr h="488888">
                <a:tc>
                  <a:txBody>
                    <a:bodyPr/>
                    <a:lstStyle/>
                    <a:p>
                      <a:pPr marL="0" marR="0">
                        <a:lnSpc>
                          <a:spcPct val="115000"/>
                        </a:lnSpc>
                        <a:spcBef>
                          <a:spcPts val="0"/>
                        </a:spcBef>
                        <a:spcAft>
                          <a:spcPts val="0"/>
                        </a:spcAft>
                      </a:pPr>
                      <a:r>
                        <a:rPr lang="en-US" sz="1600" kern="1200" dirty="0" smtClean="0"/>
                        <a:t>Electric</a:t>
                      </a:r>
                      <a:r>
                        <a:rPr lang="en-US" sz="1600" kern="1200" baseline="0" dirty="0" smtClean="0"/>
                        <a:t> &amp; Gas</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$500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$1,000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$1,000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$1,200</a:t>
                      </a:r>
                      <a:endParaRPr lang="en-US" sz="1800" dirty="0">
                        <a:latin typeface="Calibri"/>
                        <a:ea typeface="Calibri"/>
                        <a:cs typeface="Times New Roman"/>
                      </a:endParaRPr>
                    </a:p>
                  </a:txBody>
                  <a:tcPr marL="0" marR="0" marT="0" marB="0" anchor="ctr">
                    <a:solidFill>
                      <a:srgbClr val="FFFF00"/>
                    </a:solidFill>
                  </a:tcPr>
                </a:tc>
              </a:tr>
              <a:tr h="481861">
                <a:tc>
                  <a:txBody>
                    <a:bodyPr/>
                    <a:lstStyle/>
                    <a:p>
                      <a:pPr marL="0" marR="0">
                        <a:lnSpc>
                          <a:spcPct val="115000"/>
                        </a:lnSpc>
                        <a:spcBef>
                          <a:spcPts val="0"/>
                        </a:spcBef>
                        <a:spcAft>
                          <a:spcPts val="0"/>
                        </a:spcAft>
                      </a:pPr>
                      <a:r>
                        <a:rPr lang="en-US" sz="1600" kern="1200" dirty="0" smtClean="0"/>
                        <a:t>Electric Heat</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$500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r>
              <a:tr h="481861">
                <a:tc>
                  <a:txBody>
                    <a:bodyPr/>
                    <a:lstStyle/>
                    <a:p>
                      <a:pPr marL="0" marR="0">
                        <a:lnSpc>
                          <a:spcPct val="115000"/>
                        </a:lnSpc>
                        <a:spcBef>
                          <a:spcPts val="0"/>
                        </a:spcBef>
                        <a:spcAft>
                          <a:spcPts val="0"/>
                        </a:spcAft>
                      </a:pPr>
                      <a:r>
                        <a:rPr lang="en-US" sz="1600" kern="1200" dirty="0" smtClean="0"/>
                        <a:t>Oil/Propane</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dirty="0" smtClean="0"/>
                        <a:t>--</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dirty="0" smtClean="0"/>
                        <a:t>--</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24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4" name="Rectangle 44"/>
          <p:cNvSpPr>
            <a:spLocks noGrp="1" noChangeArrowheads="1"/>
          </p:cNvSpPr>
          <p:nvPr>
            <p:ph type="title"/>
          </p:nvPr>
        </p:nvSpPr>
        <p:spPr>
          <a:xfrm>
            <a:off x="256032" y="320040"/>
            <a:ext cx="7772400" cy="114300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Grant Amounts</a:t>
            </a:r>
          </a:p>
        </p:txBody>
      </p:sp>
      <p:sp>
        <p:nvSpPr>
          <p:cNvPr id="5124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FCE899A-B113-4246-A95D-BBD75E95BD3F}" type="slidenum">
              <a:rPr lang="en-US" altLang="en-US" sz="1000"/>
              <a:pPr eaLnBrk="1" hangingPunct="1">
                <a:spcBef>
                  <a:spcPct val="50000"/>
                </a:spcBef>
                <a:buFontTx/>
                <a:buNone/>
              </a:pPr>
              <a:t>24</a:t>
            </a:fld>
            <a:endParaRPr lang="en-US" altLang="en-US" sz="1000"/>
          </a:p>
        </p:txBody>
      </p:sp>
      <p:graphicFrame>
        <p:nvGraphicFramePr>
          <p:cNvPr id="49" name="Table 48"/>
          <p:cNvGraphicFramePr>
            <a:graphicFrameLocks noGrp="1"/>
          </p:cNvGraphicFramePr>
          <p:nvPr>
            <p:extLst>
              <p:ext uri="{D42A27DB-BD31-4B8C-83A1-F6EECF244321}">
                <p14:modId xmlns:p14="http://schemas.microsoft.com/office/powerpoint/2010/main" val="2030142704"/>
              </p:ext>
            </p:extLst>
          </p:nvPr>
        </p:nvGraphicFramePr>
        <p:xfrm>
          <a:off x="598488" y="1828800"/>
          <a:ext cx="8032752" cy="4314828"/>
        </p:xfrm>
        <a:graphic>
          <a:graphicData uri="http://schemas.openxmlformats.org/drawingml/2006/table">
            <a:tbl>
              <a:tblPr firstRow="1" lastRow="1" bandRow="1">
                <a:tableStyleId>{5C22544A-7EE6-4342-B048-85BDC9FD1C3A}</a:tableStyleId>
              </a:tblPr>
              <a:tblGrid>
                <a:gridCol w="1458912"/>
                <a:gridCol w="1643460"/>
                <a:gridCol w="1643460"/>
                <a:gridCol w="1643460"/>
                <a:gridCol w="1643460"/>
              </a:tblGrid>
              <a:tr h="385558">
                <a:tc gridSpan="5">
                  <a:txBody>
                    <a:bodyPr/>
                    <a:lstStyle/>
                    <a:p>
                      <a:pPr marL="0" marR="0" algn="ctr">
                        <a:lnSpc>
                          <a:spcPct val="115000"/>
                        </a:lnSpc>
                        <a:spcBef>
                          <a:spcPts val="0"/>
                        </a:spcBef>
                        <a:spcAft>
                          <a:spcPts val="0"/>
                        </a:spcAft>
                      </a:pPr>
                      <a:r>
                        <a:rPr lang="en-US" sz="1800" dirty="0" smtClean="0"/>
                        <a:t>2014 Recipients</a:t>
                      </a:r>
                      <a:endParaRPr lang="en-US" sz="1800" b="1" dirty="0">
                        <a:solidFill>
                          <a:schemeClr val="bg1"/>
                        </a:solidFill>
                        <a:latin typeface="+mj-lt"/>
                        <a:ea typeface="Calibri"/>
                        <a:cs typeface="Times New Roman"/>
                      </a:endParaRPr>
                    </a:p>
                  </a:txBody>
                  <a:tcPr marL="70114" marR="70114" marT="35045" marB="35045" anchor="ctr"/>
                </a:tc>
                <a:tc hMerge="1">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70114" marR="70114" marT="35057" marB="35057"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85558">
                <a:tc rowSpan="2">
                  <a:txBody>
                    <a:bodyPr/>
                    <a:lstStyle/>
                    <a:p>
                      <a:pPr marL="0" marR="0" algn="ctr">
                        <a:lnSpc>
                          <a:spcPct val="115000"/>
                        </a:lnSpc>
                        <a:spcBef>
                          <a:spcPts val="0"/>
                        </a:spcBef>
                        <a:spcAft>
                          <a:spcPts val="0"/>
                        </a:spcAft>
                      </a:pPr>
                      <a:r>
                        <a:rPr lang="en-US" sz="1800" b="1" kern="1200" smtClean="0">
                          <a:solidFill>
                            <a:schemeClr val="bg1"/>
                          </a:solidFill>
                        </a:rPr>
                        <a:t>Grant Amount </a:t>
                      </a:r>
                      <a:endParaRPr lang="en-US" sz="1800" b="1" dirty="0">
                        <a:solidFill>
                          <a:schemeClr val="bg1"/>
                        </a:solidFill>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4">
                  <a:txBody>
                    <a:bodyPr/>
                    <a:lstStyle/>
                    <a:p>
                      <a:pPr marL="0" marR="0" algn="ctr">
                        <a:lnSpc>
                          <a:spcPct val="115000"/>
                        </a:lnSpc>
                        <a:spcBef>
                          <a:spcPts val="0"/>
                        </a:spcBef>
                        <a:spcAft>
                          <a:spcPts val="0"/>
                        </a:spcAft>
                      </a:pPr>
                      <a:r>
                        <a:rPr lang="en-US" sz="1800" b="1" kern="1200" smtClean="0">
                          <a:solidFill>
                            <a:schemeClr val="bg1"/>
                          </a:solidFill>
                        </a:rPr>
                        <a:t>Grant Type </a:t>
                      </a:r>
                      <a:endParaRPr lang="en-US" sz="1800" b="1" dirty="0">
                        <a:solidFill>
                          <a:schemeClr val="bg1"/>
                        </a:solidFill>
                        <a:latin typeface="Calibri"/>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solidFill>
                      <a:srgbClr val="00CC99"/>
                    </a:solidFill>
                  </a:tcPr>
                </a:tc>
                <a:tc hMerge="1">
                  <a:txBody>
                    <a:bodyPr/>
                    <a:lstStyle/>
                    <a:p>
                      <a:pPr marL="0" marR="0" algn="ctr">
                        <a:lnSpc>
                          <a:spcPct val="115000"/>
                        </a:lnSpc>
                        <a:spcBef>
                          <a:spcPts val="0"/>
                        </a:spcBef>
                        <a:spcAft>
                          <a:spcPts val="0"/>
                        </a:spcAft>
                      </a:pPr>
                      <a:endParaRPr lang="en-US" sz="1800" b="1" dirty="0">
                        <a:solidFill>
                          <a:schemeClr val="bg1"/>
                        </a:solidFill>
                        <a:latin typeface="Calibri"/>
                        <a:ea typeface="Calibri"/>
                        <a:cs typeface="Times New Roman"/>
                      </a:endParaRPr>
                    </a:p>
                  </a:txBody>
                  <a:tcPr marL="70114" marR="70114" marT="35045" marB="3504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CC99"/>
                    </a:solidFill>
                  </a:tcPr>
                </a:tc>
                <a:tc hMerge="1">
                  <a:txBody>
                    <a:bodyPr/>
                    <a:lstStyle/>
                    <a:p>
                      <a:pPr marL="0" marR="0" algn="ctr">
                        <a:lnSpc>
                          <a:spcPct val="115000"/>
                        </a:lnSpc>
                        <a:spcBef>
                          <a:spcPts val="0"/>
                        </a:spcBef>
                        <a:spcAft>
                          <a:spcPts val="0"/>
                        </a:spcAft>
                      </a:pPr>
                      <a:endParaRPr lang="en-US" sz="1800" b="1" dirty="0">
                        <a:solidFill>
                          <a:schemeClr val="bg1"/>
                        </a:solidFill>
                        <a:latin typeface="Calibri"/>
                        <a:ea typeface="Calibri"/>
                        <a:cs typeface="Times New Roman"/>
                      </a:endParaRPr>
                    </a:p>
                  </a:txBody>
                  <a:tcPr marL="70114" marR="70114" marT="35045" marB="3504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CC99"/>
                    </a:solidFill>
                  </a:tcPr>
                </a:tc>
                <a:tc hMerge="1">
                  <a:txBody>
                    <a:bodyPr/>
                    <a:lstStyle/>
                    <a:p>
                      <a:pPr marL="0" marR="0" algn="ctr">
                        <a:lnSpc>
                          <a:spcPct val="115000"/>
                        </a:lnSpc>
                        <a:spcBef>
                          <a:spcPts val="0"/>
                        </a:spcBef>
                        <a:spcAft>
                          <a:spcPts val="0"/>
                        </a:spcAft>
                      </a:pPr>
                      <a:endParaRPr lang="en-US" sz="1800" b="1" dirty="0">
                        <a:solidFill>
                          <a:schemeClr val="bg1"/>
                        </a:solidFill>
                        <a:latin typeface="Calibri"/>
                        <a:ea typeface="Calibri"/>
                        <a:cs typeface="Times New Roman"/>
                      </a:endParaRPr>
                    </a:p>
                  </a:txBody>
                  <a:tcPr marL="70114" marR="70114" marT="35045" marB="35045"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CC99"/>
                    </a:solidFill>
                  </a:tcPr>
                </a:tc>
              </a:tr>
              <a:tr h="701025">
                <a:tc vMerge="1">
                  <a:txBody>
                    <a:bodyPr/>
                    <a:lstStyle/>
                    <a:p>
                      <a:endParaRPr lang="en-US"/>
                    </a:p>
                  </a:txBody>
                  <a:tcPr/>
                </a:tc>
                <a:tc>
                  <a:txBody>
                    <a:bodyPr/>
                    <a:lstStyle/>
                    <a:p>
                      <a:pPr marL="0" marR="0" algn="ctr">
                        <a:lnSpc>
                          <a:spcPct val="115000"/>
                        </a:lnSpc>
                        <a:spcBef>
                          <a:spcPts val="0"/>
                        </a:spcBef>
                        <a:spcAft>
                          <a:spcPts val="0"/>
                        </a:spcAft>
                      </a:pPr>
                      <a:r>
                        <a:rPr lang="en-US" sz="1800" b="1" kern="1200" smtClean="0">
                          <a:solidFill>
                            <a:schemeClr val="bg1"/>
                          </a:solidFill>
                        </a:rPr>
                        <a:t>Electric Only </a:t>
                      </a:r>
                      <a:endParaRPr lang="en-US" sz="1800" b="1" dirty="0">
                        <a:solidFill>
                          <a:schemeClr val="bg1"/>
                        </a:solidFill>
                        <a:latin typeface="Calibri"/>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marL="0" marR="0" algn="ctr">
                        <a:lnSpc>
                          <a:spcPct val="115000"/>
                        </a:lnSpc>
                        <a:spcBef>
                          <a:spcPts val="0"/>
                        </a:spcBef>
                        <a:spcAft>
                          <a:spcPts val="0"/>
                        </a:spcAft>
                      </a:pPr>
                      <a:r>
                        <a:rPr lang="en-US" sz="1800" b="1" kern="1200" smtClean="0">
                          <a:solidFill>
                            <a:schemeClr val="bg1"/>
                          </a:solidFill>
                        </a:rPr>
                        <a:t>Gas Only </a:t>
                      </a:r>
                      <a:endParaRPr lang="en-US" sz="1800" b="1" dirty="0">
                        <a:solidFill>
                          <a:schemeClr val="bg1"/>
                        </a:solidFill>
                        <a:latin typeface="Calibri"/>
                        <a:ea typeface="Calibri"/>
                        <a:cs typeface="Times New Roman"/>
                      </a:endParaRPr>
                    </a:p>
                  </a:txBody>
                  <a:tcPr marL="70114" marR="70114" marT="35045" marB="35045" anchor="ctr">
                    <a:lnB w="38100" cap="flat" cmpd="sng" algn="ctr">
                      <a:solidFill>
                        <a:schemeClr val="bg1"/>
                      </a:solidFill>
                      <a:prstDash val="solid"/>
                      <a:round/>
                      <a:headEnd type="none" w="med" len="med"/>
                      <a:tailEnd type="none" w="med" len="med"/>
                    </a:lnB>
                    <a:solidFill>
                      <a:srgbClr val="00CC99"/>
                    </a:solidFill>
                  </a:tcPr>
                </a:tc>
                <a:tc>
                  <a:txBody>
                    <a:bodyPr/>
                    <a:lstStyle/>
                    <a:p>
                      <a:pPr marL="0" marR="0" algn="ctr">
                        <a:lnSpc>
                          <a:spcPct val="115000"/>
                        </a:lnSpc>
                        <a:spcBef>
                          <a:spcPts val="0"/>
                        </a:spcBef>
                        <a:spcAft>
                          <a:spcPts val="0"/>
                        </a:spcAft>
                      </a:pPr>
                      <a:r>
                        <a:rPr lang="en-US" sz="1800" b="1" kern="1200" smtClean="0">
                          <a:solidFill>
                            <a:schemeClr val="bg1"/>
                          </a:solidFill>
                        </a:rPr>
                        <a:t>Electric &amp; Gas </a:t>
                      </a:r>
                      <a:endParaRPr lang="en-US" sz="1800" b="1" dirty="0">
                        <a:solidFill>
                          <a:schemeClr val="bg1"/>
                        </a:solidFill>
                        <a:latin typeface="Calibri"/>
                        <a:ea typeface="Calibri"/>
                        <a:cs typeface="Times New Roman"/>
                      </a:endParaRPr>
                    </a:p>
                  </a:txBody>
                  <a:tcPr marL="70114" marR="70114" marT="35045" marB="35045" anchor="ctr">
                    <a:lnB w="38100" cap="flat" cmpd="sng" algn="ctr">
                      <a:solidFill>
                        <a:schemeClr val="bg1"/>
                      </a:solidFill>
                      <a:prstDash val="solid"/>
                      <a:round/>
                      <a:headEnd type="none" w="med" len="med"/>
                      <a:tailEnd type="none" w="med" len="med"/>
                    </a:lnB>
                    <a:solidFill>
                      <a:srgbClr val="00CC99"/>
                    </a:solidFill>
                  </a:tcPr>
                </a:tc>
                <a:tc>
                  <a:txBody>
                    <a:bodyPr/>
                    <a:lstStyle/>
                    <a:p>
                      <a:pPr marL="0" marR="0" algn="ctr">
                        <a:lnSpc>
                          <a:spcPct val="115000"/>
                        </a:lnSpc>
                        <a:spcBef>
                          <a:spcPts val="0"/>
                        </a:spcBef>
                        <a:spcAft>
                          <a:spcPts val="0"/>
                        </a:spcAft>
                      </a:pPr>
                      <a:r>
                        <a:rPr lang="en-US" sz="1800" b="1" kern="1200" dirty="0" smtClean="0">
                          <a:solidFill>
                            <a:schemeClr val="bg1"/>
                          </a:solidFill>
                        </a:rPr>
                        <a:t>Electric Heat </a:t>
                      </a:r>
                      <a:endParaRPr lang="en-US" sz="1800" b="1" kern="1200" dirty="0">
                        <a:solidFill>
                          <a:schemeClr val="bg1"/>
                        </a:solidFill>
                        <a:latin typeface="Times New Roman"/>
                        <a:ea typeface="Times New Roman"/>
                        <a:cs typeface="Times New Roman"/>
                      </a:endParaRPr>
                    </a:p>
                  </a:txBody>
                  <a:tcPr marL="70114" marR="70114" marT="35045" marB="35045" anchor="ctr">
                    <a:lnB w="38100" cap="flat" cmpd="sng" algn="ctr">
                      <a:solidFill>
                        <a:schemeClr val="bg1"/>
                      </a:solidFill>
                      <a:prstDash val="solid"/>
                      <a:round/>
                      <a:headEnd type="none" w="med" len="med"/>
                      <a:tailEnd type="none" w="med" len="med"/>
                    </a:lnB>
                    <a:solidFill>
                      <a:srgbClr val="00CC99"/>
                    </a:solidFill>
                  </a:tcPr>
                </a:tc>
              </a:tr>
              <a:tr h="385558">
                <a:tc>
                  <a:txBody>
                    <a:bodyPr/>
                    <a:lstStyle/>
                    <a:p>
                      <a:pPr marL="0" marR="0">
                        <a:lnSpc>
                          <a:spcPct val="115000"/>
                        </a:lnSpc>
                        <a:spcBef>
                          <a:spcPts val="0"/>
                        </a:spcBef>
                        <a:spcAft>
                          <a:spcPts val="0"/>
                        </a:spcAft>
                      </a:pPr>
                      <a:r>
                        <a:rPr lang="en-US" sz="1800" kern="1200" dirty="0"/>
                        <a:t>&lt; </a:t>
                      </a:r>
                      <a:r>
                        <a:rPr lang="en-US" sz="1800" kern="1200" dirty="0" smtClean="0"/>
                        <a:t>$500</a:t>
                      </a:r>
                      <a:endParaRPr lang="en-US" sz="1800"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37%</a:t>
                      </a:r>
                      <a:endParaRPr lang="en-US" sz="1800"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30%</a:t>
                      </a:r>
                      <a:endParaRPr lang="en-US" sz="1800" dirty="0">
                        <a:latin typeface="+mj-lt"/>
                        <a:ea typeface="Calibri"/>
                        <a:cs typeface="Times New Roman"/>
                      </a:endParaRPr>
                    </a:p>
                  </a:txBody>
                  <a:tcPr marL="70114" marR="70114" marT="35045" marB="35045"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11%</a:t>
                      </a:r>
                      <a:endParaRPr lang="en-US" sz="1800" dirty="0">
                        <a:latin typeface="+mj-lt"/>
                        <a:ea typeface="Calibri"/>
                        <a:cs typeface="Times New Roman"/>
                      </a:endParaRPr>
                    </a:p>
                  </a:txBody>
                  <a:tcPr marL="70114" marR="70114" marT="35045" marB="35045"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12%</a:t>
                      </a:r>
                      <a:endParaRPr lang="en-US" sz="1800" dirty="0">
                        <a:latin typeface="+mj-lt"/>
                        <a:ea typeface="Calibri"/>
                        <a:cs typeface="Times New Roman"/>
                      </a:endParaRPr>
                    </a:p>
                  </a:txBody>
                  <a:tcPr marL="70114" marR="70114" marT="35045" marB="35045" anchor="ctr">
                    <a:lnT w="38100" cap="flat" cmpd="sng" algn="ctr">
                      <a:solidFill>
                        <a:schemeClr val="bg1"/>
                      </a:solidFill>
                      <a:prstDash val="solid"/>
                      <a:round/>
                      <a:headEnd type="none" w="med" len="med"/>
                      <a:tailEnd type="none" w="med" len="med"/>
                    </a:lnT>
                  </a:tcPr>
                </a:tc>
              </a:tr>
              <a:tr h="385558">
                <a:tc>
                  <a:txBody>
                    <a:bodyPr/>
                    <a:lstStyle/>
                    <a:p>
                      <a:pPr marL="0" marR="0">
                        <a:lnSpc>
                          <a:spcPct val="115000"/>
                        </a:lnSpc>
                        <a:spcBef>
                          <a:spcPts val="0"/>
                        </a:spcBef>
                        <a:spcAft>
                          <a:spcPts val="0"/>
                        </a:spcAft>
                      </a:pPr>
                      <a:r>
                        <a:rPr lang="en-US" sz="1800" kern="1200" dirty="0" smtClean="0"/>
                        <a:t>$500</a:t>
                      </a:r>
                      <a:endParaRPr lang="en-US" sz="1800"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dirty="0" smtClean="0"/>
                        <a:t>63%</a:t>
                      </a:r>
                      <a:endParaRPr lang="en-US" sz="1800"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solidFill>
                      <a:srgbClr val="FFFF99"/>
                    </a:solidFill>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r>
              <a:tr h="433485">
                <a:tc>
                  <a:txBody>
                    <a:bodyPr/>
                    <a:lstStyle/>
                    <a:p>
                      <a:pPr marL="0" marR="0">
                        <a:lnSpc>
                          <a:spcPct val="115000"/>
                        </a:lnSpc>
                        <a:spcBef>
                          <a:spcPts val="0"/>
                        </a:spcBef>
                        <a:spcAft>
                          <a:spcPts val="0"/>
                        </a:spcAft>
                      </a:pPr>
                      <a:r>
                        <a:rPr lang="en-US" sz="1800" kern="1200" dirty="0" smtClean="0"/>
                        <a:t>$501 </a:t>
                      </a:r>
                      <a:r>
                        <a:rPr lang="en-US" sz="1800" kern="1200" dirty="0"/>
                        <a:t>- $699</a:t>
                      </a:r>
                      <a:endParaRPr lang="en-US" sz="1800"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dirty="0" smtClean="0"/>
                        <a:t>18%</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11%</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15%</a:t>
                      </a:r>
                      <a:endParaRPr lang="en-US" sz="1800" dirty="0">
                        <a:solidFill>
                          <a:schemeClr val="tx1"/>
                        </a:solidFill>
                        <a:latin typeface="+mj-lt"/>
                        <a:ea typeface="Calibri"/>
                        <a:cs typeface="Times New Roman"/>
                      </a:endParaRPr>
                    </a:p>
                  </a:txBody>
                  <a:tcPr marL="70114" marR="70114" marT="35045" marB="35045" anchor="ctr"/>
                </a:tc>
              </a:tr>
              <a:tr h="385558">
                <a:tc>
                  <a:txBody>
                    <a:bodyPr/>
                    <a:lstStyle/>
                    <a:p>
                      <a:pPr marL="0" marR="0">
                        <a:lnSpc>
                          <a:spcPct val="115000"/>
                        </a:lnSpc>
                        <a:spcBef>
                          <a:spcPts val="0"/>
                        </a:spcBef>
                        <a:spcAft>
                          <a:spcPts val="0"/>
                        </a:spcAft>
                      </a:pPr>
                      <a:r>
                        <a:rPr lang="en-US" sz="1800" kern="1200" dirty="0"/>
                        <a:t>$</a:t>
                      </a:r>
                      <a:r>
                        <a:rPr lang="en-US" sz="1800" kern="1200" dirty="0" smtClean="0"/>
                        <a:t>700</a:t>
                      </a:r>
                      <a:endParaRPr lang="en-US" sz="1800"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dirty="0" smtClean="0"/>
                        <a:t>52%</a:t>
                      </a:r>
                      <a:endParaRPr lang="en-US" sz="1800" dirty="0">
                        <a:latin typeface="+mj-lt"/>
                        <a:ea typeface="Calibri"/>
                        <a:cs typeface="Times New Roman"/>
                      </a:endParaRPr>
                    </a:p>
                  </a:txBody>
                  <a:tcPr marL="70114" marR="70114" marT="35045" marB="35045" anchor="ctr">
                    <a:solidFill>
                      <a:srgbClr val="FFFF99"/>
                    </a:solidFill>
                  </a:tcPr>
                </a:tc>
                <a:tc>
                  <a:txBody>
                    <a:bodyPr/>
                    <a:lstStyle/>
                    <a:p>
                      <a:pPr marL="0" marR="0" algn="ctr">
                        <a:lnSpc>
                          <a:spcPct val="115000"/>
                        </a:lnSpc>
                        <a:spcBef>
                          <a:spcPts val="0"/>
                        </a:spcBef>
                        <a:spcAft>
                          <a:spcPts val="0"/>
                        </a:spcAft>
                      </a:pPr>
                      <a:r>
                        <a:rPr lang="en-US" sz="1800" dirty="0" smtClean="0"/>
                        <a:t>&lt;1%</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73%</a:t>
                      </a:r>
                      <a:endParaRPr lang="en-US" sz="1800" dirty="0">
                        <a:latin typeface="+mj-lt"/>
                        <a:ea typeface="Calibri"/>
                        <a:cs typeface="Times New Roman"/>
                      </a:endParaRPr>
                    </a:p>
                  </a:txBody>
                  <a:tcPr marL="70114" marR="70114" marT="35045" marB="35045" anchor="ctr">
                    <a:solidFill>
                      <a:srgbClr val="FFFF99"/>
                    </a:solidFill>
                  </a:tcPr>
                </a:tc>
              </a:tr>
              <a:tr h="433485">
                <a:tc>
                  <a:txBody>
                    <a:bodyPr/>
                    <a:lstStyle/>
                    <a:p>
                      <a:pPr marL="0" marR="0">
                        <a:lnSpc>
                          <a:spcPct val="115000"/>
                        </a:lnSpc>
                        <a:spcBef>
                          <a:spcPts val="0"/>
                        </a:spcBef>
                        <a:spcAft>
                          <a:spcPts val="0"/>
                        </a:spcAft>
                      </a:pPr>
                      <a:r>
                        <a:rPr lang="en-US" sz="1800" kern="1200" dirty="0"/>
                        <a:t>$</a:t>
                      </a:r>
                      <a:r>
                        <a:rPr lang="en-US" sz="1800" kern="1200" dirty="0" smtClean="0"/>
                        <a:t>701 </a:t>
                      </a:r>
                      <a:r>
                        <a:rPr lang="en-US" sz="1800" kern="1200" dirty="0"/>
                        <a:t>- </a:t>
                      </a:r>
                      <a:r>
                        <a:rPr lang="en-US" sz="1800" kern="1200" dirty="0" smtClean="0"/>
                        <a:t>$1299</a:t>
                      </a:r>
                      <a:endParaRPr lang="en-US" sz="1800"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33%</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r>
              <a:tr h="385558">
                <a:tc>
                  <a:txBody>
                    <a:bodyPr/>
                    <a:lstStyle/>
                    <a:p>
                      <a:pPr marL="0" marR="0">
                        <a:lnSpc>
                          <a:spcPct val="115000"/>
                        </a:lnSpc>
                        <a:spcBef>
                          <a:spcPts val="0"/>
                        </a:spcBef>
                        <a:spcAft>
                          <a:spcPts val="0"/>
                        </a:spcAft>
                      </a:pPr>
                      <a:r>
                        <a:rPr lang="en-US" sz="1800" kern="1200" dirty="0"/>
                        <a:t>$</a:t>
                      </a:r>
                      <a:r>
                        <a:rPr lang="en-US" sz="1800" kern="1200" dirty="0" smtClean="0"/>
                        <a:t>1,200</a:t>
                      </a:r>
                      <a:endParaRPr lang="en-US" sz="1800"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44%</a:t>
                      </a:r>
                      <a:endParaRPr lang="en-US" sz="1800" dirty="0">
                        <a:latin typeface="+mj-lt"/>
                        <a:ea typeface="Calibri"/>
                        <a:cs typeface="Times New Roman"/>
                      </a:endParaRPr>
                    </a:p>
                  </a:txBody>
                  <a:tcPr marL="70114" marR="70114" marT="35045" marB="35045" anchor="ctr">
                    <a:solidFill>
                      <a:srgbClr val="FFFF99"/>
                    </a:solidFill>
                  </a:tcPr>
                </a:tc>
                <a:tc>
                  <a:txBody>
                    <a:bodyPr/>
                    <a:lstStyle/>
                    <a:p>
                      <a:pPr marL="0" marR="0" algn="ctr">
                        <a:lnSpc>
                          <a:spcPct val="115000"/>
                        </a:lnSpc>
                        <a:spcBef>
                          <a:spcPts val="0"/>
                        </a:spcBef>
                        <a:spcAft>
                          <a:spcPts val="0"/>
                        </a:spcAft>
                      </a:pPr>
                      <a:r>
                        <a:rPr lang="en-US" sz="1800" dirty="0" smtClean="0"/>
                        <a:t>0%</a:t>
                      </a:r>
                      <a:endParaRPr lang="en-US" sz="1800" dirty="0">
                        <a:latin typeface="+mj-lt"/>
                        <a:ea typeface="Calibri"/>
                        <a:cs typeface="Times New Roman"/>
                      </a:endParaRPr>
                    </a:p>
                  </a:txBody>
                  <a:tcPr marL="70114" marR="70114" marT="35045" marB="35045" anchor="ctr"/>
                </a:tc>
              </a:tr>
              <a:tr h="433485">
                <a:tc>
                  <a:txBody>
                    <a:bodyPr/>
                    <a:lstStyle/>
                    <a:p>
                      <a:pPr marL="0" marR="0">
                        <a:lnSpc>
                          <a:spcPct val="115000"/>
                        </a:lnSpc>
                        <a:spcBef>
                          <a:spcPts val="0"/>
                        </a:spcBef>
                        <a:spcAft>
                          <a:spcPts val="0"/>
                        </a:spcAft>
                      </a:pPr>
                      <a:r>
                        <a:rPr lang="en-US" sz="1800" kern="1200" dirty="0"/>
                        <a:t>Mean Grant </a:t>
                      </a:r>
                      <a:endParaRPr lang="en-US" sz="1800" b="1" dirty="0">
                        <a:latin typeface="Calibri"/>
                        <a:ea typeface="Calibri"/>
                        <a:cs typeface="Times New Roman"/>
                      </a:endParaRPr>
                    </a:p>
                  </a:txBody>
                  <a:tcPr marL="70114" marR="70114" marT="35045" marB="35045"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dirty="0" smtClean="0"/>
                        <a:t>$434</a:t>
                      </a:r>
                      <a:endParaRPr lang="en-US" sz="1800" b="1" dirty="0">
                        <a:latin typeface="+mj-lt"/>
                        <a:ea typeface="Calibri"/>
                        <a:cs typeface="Times New Roman"/>
                      </a:endParaRPr>
                    </a:p>
                  </a:txBody>
                  <a:tcPr marL="70114" marR="70114" marT="35045" marB="35045" anchor="ctr">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dirty="0" smtClean="0"/>
                        <a:t>$587</a:t>
                      </a:r>
                      <a:endParaRPr lang="en-US" sz="1800" b="1"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$943</a:t>
                      </a:r>
                      <a:endParaRPr lang="en-US" sz="1800" b="1" dirty="0">
                        <a:latin typeface="+mj-lt"/>
                        <a:ea typeface="Calibri"/>
                        <a:cs typeface="Times New Roman"/>
                      </a:endParaRPr>
                    </a:p>
                  </a:txBody>
                  <a:tcPr marL="70114" marR="70114" marT="35045" marB="35045" anchor="ctr"/>
                </a:tc>
                <a:tc>
                  <a:txBody>
                    <a:bodyPr/>
                    <a:lstStyle/>
                    <a:p>
                      <a:pPr marL="0" marR="0" algn="ctr">
                        <a:lnSpc>
                          <a:spcPct val="115000"/>
                        </a:lnSpc>
                        <a:spcBef>
                          <a:spcPts val="0"/>
                        </a:spcBef>
                        <a:spcAft>
                          <a:spcPts val="0"/>
                        </a:spcAft>
                      </a:pPr>
                      <a:r>
                        <a:rPr lang="en-US" sz="1800" dirty="0" smtClean="0"/>
                        <a:t>$649</a:t>
                      </a:r>
                      <a:endParaRPr lang="en-US" sz="1800" b="1" dirty="0">
                        <a:latin typeface="+mj-lt"/>
                        <a:ea typeface="Calibri"/>
                        <a:cs typeface="Times New Roman"/>
                      </a:endParaRPr>
                    </a:p>
                  </a:txBody>
                  <a:tcPr marL="70114" marR="70114" marT="35045" marB="35045"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328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9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9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92" name="Rectangle 44"/>
          <p:cNvSpPr>
            <a:spLocks noGrp="1" noChangeArrowheads="1"/>
          </p:cNvSpPr>
          <p:nvPr>
            <p:ph type="title"/>
          </p:nvPr>
        </p:nvSpPr>
        <p:spPr>
          <a:xfrm>
            <a:off x="256032" y="320040"/>
            <a:ext cx="7772400" cy="114300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 Receiving Max Grant</a:t>
            </a:r>
          </a:p>
        </p:txBody>
      </p:sp>
      <p:sp>
        <p:nvSpPr>
          <p:cNvPr id="5329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2A982AF-4DF0-4ACA-9CD1-CA15B29E8081}" type="slidenum">
              <a:rPr lang="en-US" altLang="en-US" sz="1000"/>
              <a:pPr eaLnBrk="1" hangingPunct="1">
                <a:spcBef>
                  <a:spcPct val="50000"/>
                </a:spcBef>
                <a:buFontTx/>
                <a:buNone/>
              </a:pPr>
              <a:t>25</a:t>
            </a:fld>
            <a:endParaRPr lang="en-US" altLang="en-US" sz="1000"/>
          </a:p>
        </p:txBody>
      </p:sp>
      <p:graphicFrame>
        <p:nvGraphicFramePr>
          <p:cNvPr id="9" name="Chart 8"/>
          <p:cNvGraphicFramePr/>
          <p:nvPr>
            <p:extLst>
              <p:ext uri="{D42A27DB-BD31-4B8C-83A1-F6EECF244321}">
                <p14:modId xmlns:p14="http://schemas.microsoft.com/office/powerpoint/2010/main" val="2674607773"/>
              </p:ext>
            </p:extLst>
          </p:nvPr>
        </p:nvGraphicFramePr>
        <p:xfrm>
          <a:off x="647256" y="1676400"/>
          <a:ext cx="7877970" cy="45227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02793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29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53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40" name="Rectangle 44"/>
          <p:cNvSpPr>
            <a:spLocks noGrp="1" noChangeArrowheads="1"/>
          </p:cNvSpPr>
          <p:nvPr>
            <p:ph type="title"/>
          </p:nvPr>
        </p:nvSpPr>
        <p:spPr>
          <a:xfrm>
            <a:off x="256032" y="320040"/>
            <a:ext cx="7772400" cy="1143000"/>
          </a:xfrm>
        </p:spPr>
        <p:txBody>
          <a:bodyPr/>
          <a:lstStyle/>
          <a:p>
            <a:pPr algn="l" eaLnBrk="1" hangingPunct="1"/>
            <a:r>
              <a:rPr lang="en-US" altLang="en-US" sz="3300" b="1" dirty="0" smtClean="0"/>
              <a:t>NJ SHARES Database Analysis </a:t>
            </a:r>
            <a:r>
              <a:rPr lang="en-US" altLang="en-US" dirty="0" smtClean="0"/>
              <a:t/>
            </a:r>
            <a:br>
              <a:rPr lang="en-US" altLang="en-US" dirty="0" smtClean="0"/>
            </a:br>
            <a:r>
              <a:rPr lang="en-US" altLang="en-US" sz="2800" b="1" dirty="0" smtClean="0"/>
              <a:t>Mean Grant Amount By Utility</a:t>
            </a:r>
          </a:p>
        </p:txBody>
      </p:sp>
      <p:sp>
        <p:nvSpPr>
          <p:cNvPr id="5534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9888EA5-D150-480E-BD0B-452B1539A04F}" type="slidenum">
              <a:rPr lang="en-US" altLang="en-US" sz="1000"/>
              <a:pPr eaLnBrk="1" hangingPunct="1">
                <a:spcBef>
                  <a:spcPct val="50000"/>
                </a:spcBef>
                <a:buFontTx/>
                <a:buNone/>
              </a:pPr>
              <a:t>26</a:t>
            </a:fld>
            <a:endParaRPr lang="en-US" altLang="en-US" sz="1000"/>
          </a:p>
        </p:txBody>
      </p:sp>
      <p:graphicFrame>
        <p:nvGraphicFramePr>
          <p:cNvPr id="7" name="Chart 6"/>
          <p:cNvGraphicFramePr/>
          <p:nvPr>
            <p:extLst>
              <p:ext uri="{D42A27DB-BD31-4B8C-83A1-F6EECF244321}">
                <p14:modId xmlns:p14="http://schemas.microsoft.com/office/powerpoint/2010/main" val="972406497"/>
              </p:ext>
            </p:extLst>
          </p:nvPr>
        </p:nvGraphicFramePr>
        <p:xfrm>
          <a:off x="211353" y="1516024"/>
          <a:ext cx="8673306" cy="47904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23212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73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88" name="Rectangle 44"/>
          <p:cNvSpPr>
            <a:spLocks noGrp="1" noChangeArrowheads="1"/>
          </p:cNvSpPr>
          <p:nvPr>
            <p:ph type="title"/>
          </p:nvPr>
        </p:nvSpPr>
        <p:spPr>
          <a:xfrm>
            <a:off x="155575" y="376148"/>
            <a:ext cx="7772400" cy="1143000"/>
          </a:xfrm>
        </p:spPr>
        <p:txBody>
          <a:bodyPr/>
          <a:lstStyle/>
          <a:p>
            <a:pPr algn="l" eaLnBrk="1" hangingPunct="1"/>
            <a:r>
              <a:rPr lang="en-US" altLang="en-US" sz="3300" b="1" dirty="0" smtClean="0">
                <a:solidFill>
                  <a:schemeClr val="tx1"/>
                </a:solidFill>
              </a:rPr>
              <a:t>PART 2</a:t>
            </a:r>
            <a:r>
              <a:rPr lang="en-US" altLang="en-US" sz="3300" b="1" dirty="0" smtClean="0"/>
              <a:t/>
            </a:r>
            <a:br>
              <a:rPr lang="en-US" altLang="en-US" sz="3300" b="1" dirty="0" smtClean="0"/>
            </a:br>
            <a:r>
              <a:rPr lang="en-US" altLang="en-US" sz="3300" b="1" dirty="0" smtClean="0"/>
              <a:t>Utility Data Analysis </a:t>
            </a:r>
            <a:r>
              <a:rPr lang="en-US" altLang="en-US" dirty="0" smtClean="0"/>
              <a:t/>
            </a:r>
            <a:br>
              <a:rPr lang="en-US" altLang="en-US" dirty="0" smtClean="0"/>
            </a:br>
            <a:r>
              <a:rPr lang="en-US" altLang="en-US" sz="2800" b="1" dirty="0" smtClean="0"/>
              <a:t>Methodology</a:t>
            </a:r>
          </a:p>
        </p:txBody>
      </p:sp>
      <p:sp>
        <p:nvSpPr>
          <p:cNvPr id="57389" name="Rectangle 45"/>
          <p:cNvSpPr>
            <a:spLocks noGrp="1" noChangeArrowheads="1"/>
          </p:cNvSpPr>
          <p:nvPr>
            <p:ph type="body" idx="1"/>
          </p:nvPr>
        </p:nvSpPr>
        <p:spPr/>
        <p:txBody>
          <a:bodyPr/>
          <a:lstStyle/>
          <a:p>
            <a:pPr eaLnBrk="1" hangingPunct="1"/>
            <a:r>
              <a:rPr lang="en-US" altLang="en-US" sz="2200" dirty="0" smtClean="0"/>
              <a:t>Focused on Q1 and Q2 2014 grant recipients</a:t>
            </a:r>
          </a:p>
          <a:p>
            <a:pPr eaLnBrk="1" hangingPunct="1"/>
            <a:r>
              <a:rPr lang="en-US" altLang="en-US" sz="2200" dirty="0"/>
              <a:t>Comparison groups</a:t>
            </a:r>
          </a:p>
          <a:p>
            <a:pPr lvl="1" eaLnBrk="1" hangingPunct="1"/>
            <a:r>
              <a:rPr lang="en-US" altLang="en-US" sz="1800" dirty="0" smtClean="0"/>
              <a:t>Q1 </a:t>
            </a:r>
            <a:r>
              <a:rPr lang="en-US" altLang="en-US" sz="1800" dirty="0"/>
              <a:t>and Q2 2013 recipients</a:t>
            </a:r>
          </a:p>
          <a:p>
            <a:pPr lvl="1" eaLnBrk="1" hangingPunct="1"/>
            <a:r>
              <a:rPr lang="en-US" altLang="en-US" sz="1800" dirty="0"/>
              <a:t>Q1 and Q2 2015 </a:t>
            </a:r>
            <a:r>
              <a:rPr lang="en-US" altLang="en-US" sz="1800" dirty="0" smtClean="0"/>
              <a:t>recipients</a:t>
            </a:r>
            <a:endParaRPr lang="en-US" altLang="en-US" sz="2200" dirty="0" smtClean="0"/>
          </a:p>
          <a:p>
            <a:pPr eaLnBrk="1" hangingPunct="1"/>
            <a:r>
              <a:rPr lang="en-US" altLang="en-US" sz="2200" dirty="0" smtClean="0"/>
              <a:t>Analysis</a:t>
            </a:r>
          </a:p>
          <a:p>
            <a:pPr lvl="1" eaLnBrk="1" hangingPunct="1"/>
            <a:r>
              <a:rPr lang="en-US" altLang="en-US" sz="1800" dirty="0" smtClean="0"/>
              <a:t>Payments in Good Faith period</a:t>
            </a:r>
          </a:p>
          <a:p>
            <a:pPr lvl="1" eaLnBrk="1" hangingPunct="1"/>
            <a:r>
              <a:rPr lang="en-US" altLang="en-US" sz="1800" dirty="0" smtClean="0"/>
              <a:t>Grant coverage of pre-grant balances</a:t>
            </a:r>
          </a:p>
          <a:p>
            <a:pPr lvl="1" eaLnBrk="1" hangingPunct="1"/>
            <a:r>
              <a:rPr lang="en-US" altLang="en-US" sz="1800" dirty="0" smtClean="0"/>
              <a:t>Ratio of payments made to charges incurred at key intervals</a:t>
            </a:r>
          </a:p>
          <a:p>
            <a:pPr eaLnBrk="1" hangingPunct="1"/>
            <a:r>
              <a:rPr lang="en-US" altLang="en-US" sz="2200" dirty="0"/>
              <a:t>Transaction data from utilities</a:t>
            </a:r>
          </a:p>
          <a:p>
            <a:pPr lvl="1" eaLnBrk="1" hangingPunct="1"/>
            <a:r>
              <a:rPr lang="en-US" altLang="en-US" sz="1800" dirty="0"/>
              <a:t>Payments</a:t>
            </a:r>
          </a:p>
          <a:p>
            <a:pPr lvl="1" eaLnBrk="1" hangingPunct="1"/>
            <a:r>
              <a:rPr lang="en-US" altLang="en-US" sz="1800" dirty="0"/>
              <a:t>Charges</a:t>
            </a:r>
          </a:p>
          <a:p>
            <a:pPr lvl="1" eaLnBrk="1" hangingPunct="1"/>
            <a:r>
              <a:rPr lang="en-US" altLang="en-US" sz="1800" dirty="0"/>
              <a:t>Account balances</a:t>
            </a:r>
          </a:p>
          <a:p>
            <a:pPr lvl="1" eaLnBrk="1" hangingPunct="1"/>
            <a:endParaRPr lang="en-US" altLang="en-US" sz="1800" dirty="0" smtClean="0"/>
          </a:p>
        </p:txBody>
      </p:sp>
      <p:sp>
        <p:nvSpPr>
          <p:cNvPr id="57390"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19279E9-524E-4A73-BD35-D69FD9C95E68}" type="slidenum">
              <a:rPr lang="en-US" altLang="en-US" sz="1000"/>
              <a:pPr eaLnBrk="1" hangingPunct="1">
                <a:spcBef>
                  <a:spcPct val="50000"/>
                </a:spcBef>
                <a:buFontTx/>
                <a:buNone/>
              </a:pPr>
              <a:t>27</a:t>
            </a:fld>
            <a:endParaRPr lang="en-US" altLang="en-US" sz="1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2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5" name="Rectangle 45"/>
          <p:cNvSpPr>
            <a:spLocks noGrp="1" noChangeArrowheads="1"/>
          </p:cNvSpPr>
          <p:nvPr>
            <p:ph type="body" idx="1"/>
          </p:nvPr>
        </p:nvSpPr>
        <p:spPr>
          <a:xfrm>
            <a:off x="181628" y="1371600"/>
            <a:ext cx="8714722" cy="4724400"/>
          </a:xfrm>
        </p:spPr>
        <p:txBody>
          <a:bodyPr/>
          <a:lstStyle/>
          <a:p>
            <a:pPr eaLnBrk="1" hangingPunct="1"/>
            <a:r>
              <a:rPr lang="en-US" altLang="en-US" sz="2800" dirty="0" smtClean="0"/>
              <a:t>Utilities that provided data</a:t>
            </a:r>
          </a:p>
          <a:p>
            <a:pPr lvl="1" eaLnBrk="1" hangingPunct="1"/>
            <a:r>
              <a:rPr lang="en-US" altLang="en-US" sz="2400" dirty="0" smtClean="0"/>
              <a:t>NJNG</a:t>
            </a:r>
          </a:p>
          <a:p>
            <a:pPr lvl="1" eaLnBrk="1" hangingPunct="1"/>
            <a:r>
              <a:rPr lang="en-US" altLang="en-US" sz="2400" dirty="0" smtClean="0"/>
              <a:t>PSE&amp;G</a:t>
            </a:r>
          </a:p>
          <a:p>
            <a:pPr lvl="1" eaLnBrk="1" hangingPunct="1"/>
            <a:r>
              <a:rPr lang="en-US" altLang="en-US" sz="2400" dirty="0" smtClean="0"/>
              <a:t>JCP&amp;L</a:t>
            </a:r>
          </a:p>
          <a:p>
            <a:pPr lvl="1" eaLnBrk="1" hangingPunct="1"/>
            <a:r>
              <a:rPr lang="en-US" altLang="en-US" sz="2400" dirty="0" smtClean="0"/>
              <a:t>RECO</a:t>
            </a:r>
          </a:p>
          <a:p>
            <a:pPr eaLnBrk="1" hangingPunct="1"/>
            <a:r>
              <a:rPr lang="en-US" altLang="en-US" sz="2800" dirty="0" smtClean="0"/>
              <a:t>Utilities that did not provide data (new billing system)</a:t>
            </a:r>
            <a:endParaRPr lang="en-US" altLang="en-US" sz="2800" dirty="0"/>
          </a:p>
          <a:p>
            <a:pPr lvl="1" eaLnBrk="1" hangingPunct="1"/>
            <a:r>
              <a:rPr lang="en-US" altLang="en-US" sz="2400" dirty="0"/>
              <a:t>ACE</a:t>
            </a:r>
          </a:p>
          <a:p>
            <a:pPr lvl="1" eaLnBrk="1" hangingPunct="1"/>
            <a:r>
              <a:rPr lang="en-US" altLang="en-US" sz="2400" dirty="0"/>
              <a:t>SJG</a:t>
            </a:r>
          </a:p>
          <a:p>
            <a:pPr eaLnBrk="1" hangingPunct="1"/>
            <a:r>
              <a:rPr lang="en-US" altLang="en-US" sz="2800" dirty="0" smtClean="0"/>
              <a:t>No data request sent to ETG</a:t>
            </a:r>
            <a:endParaRPr lang="en-US" altLang="en-US" sz="2800" dirty="0"/>
          </a:p>
          <a:p>
            <a:pPr marL="457200" lvl="1" indent="0" eaLnBrk="1" hangingPunct="1">
              <a:buNone/>
            </a:pPr>
            <a:endParaRPr lang="en-US" altLang="en-US" sz="2400" dirty="0" smtClean="0"/>
          </a:p>
        </p:txBody>
      </p:sp>
      <p:sp>
        <p:nvSpPr>
          <p:cNvPr id="10286" name="Text Box 46"/>
          <p:cNvSpPr txBox="1">
            <a:spLocks noChangeArrowheads="1"/>
          </p:cNvSpPr>
          <p:nvPr/>
        </p:nvSpPr>
        <p:spPr bwMode="auto">
          <a:xfrm>
            <a:off x="8542338" y="6400800"/>
            <a:ext cx="3730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D542AC2-E1DF-4634-83C3-63F0DFAACD99}" type="slidenum">
              <a:rPr lang="en-US" altLang="en-US" sz="1000"/>
              <a:pPr eaLnBrk="1" hangingPunct="1">
                <a:spcBef>
                  <a:spcPct val="50000"/>
                </a:spcBef>
                <a:buFontTx/>
                <a:buNone/>
              </a:pPr>
              <a:t>28</a:t>
            </a:fld>
            <a:endParaRPr lang="en-US" altLang="en-US" sz="1000"/>
          </a:p>
        </p:txBody>
      </p:sp>
      <p:sp>
        <p:nvSpPr>
          <p:cNvPr id="48" name="Rectangle 44"/>
          <p:cNvSpPr txBox="1">
            <a:spLocks noChangeArrowheads="1"/>
          </p:cNvSpPr>
          <p:nvPr/>
        </p:nvSpPr>
        <p:spPr bwMode="auto">
          <a:xfrm>
            <a:off x="57699" y="207963"/>
            <a:ext cx="77724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4000" b="1" kern="0" dirty="0" smtClean="0"/>
              <a:t>Utility Data</a:t>
            </a:r>
          </a:p>
        </p:txBody>
      </p:sp>
    </p:spTree>
    <p:extLst>
      <p:ext uri="{BB962C8B-B14F-4D97-AF65-F5344CB8AC3E}">
        <p14:creationId xmlns:p14="http://schemas.microsoft.com/office/powerpoint/2010/main" val="2585780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3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3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3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943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3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3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36" name="Rectangle 44"/>
          <p:cNvSpPr>
            <a:spLocks noGrp="1" noChangeArrowheads="1"/>
          </p:cNvSpPr>
          <p:nvPr>
            <p:ph type="title"/>
          </p:nvPr>
        </p:nvSpPr>
        <p:spPr>
          <a:xfrm>
            <a:off x="24777" y="174763"/>
            <a:ext cx="7772400" cy="1143000"/>
          </a:xfrm>
        </p:spPr>
        <p:txBody>
          <a:bodyPr/>
          <a:lstStyle/>
          <a:p>
            <a:pPr algn="l" eaLnBrk="1" hangingPunct="1"/>
            <a:r>
              <a:rPr lang="en-US" altLang="en-US" sz="3300" b="1" dirty="0" smtClean="0"/>
              <a:t>Utility Data Analysis </a:t>
            </a:r>
            <a:r>
              <a:rPr lang="en-US" altLang="en-US" dirty="0" smtClean="0"/>
              <a:t/>
            </a:r>
            <a:br>
              <a:rPr lang="en-US" altLang="en-US" dirty="0" smtClean="0"/>
            </a:br>
            <a:r>
              <a:rPr lang="en-US" altLang="en-US" sz="2800" b="1" dirty="0" smtClean="0"/>
              <a:t>Sample Group Definitions</a:t>
            </a:r>
          </a:p>
        </p:txBody>
      </p:sp>
      <p:sp>
        <p:nvSpPr>
          <p:cNvPr id="5943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72C4ECA9-AC33-4223-97D2-5C38A1AC70BF}" type="slidenum">
              <a:rPr lang="en-US" altLang="en-US" sz="1000"/>
              <a:pPr eaLnBrk="1" hangingPunct="1">
                <a:spcBef>
                  <a:spcPct val="50000"/>
                </a:spcBef>
                <a:buFontTx/>
                <a:buNone/>
              </a:pPr>
              <a:t>29</a:t>
            </a:fld>
            <a:endParaRPr lang="en-US" altLang="en-US" sz="1000"/>
          </a:p>
        </p:txBody>
      </p:sp>
      <p:grpSp>
        <p:nvGrpSpPr>
          <p:cNvPr id="59438" name="Group 193"/>
          <p:cNvGrpSpPr>
            <a:grpSpLocks/>
          </p:cNvGrpSpPr>
          <p:nvPr/>
        </p:nvGrpSpPr>
        <p:grpSpPr bwMode="auto">
          <a:xfrm>
            <a:off x="381000" y="2209800"/>
            <a:ext cx="8534400" cy="4343400"/>
            <a:chOff x="381000" y="2209800"/>
            <a:chExt cx="8534400" cy="4343400"/>
          </a:xfrm>
        </p:grpSpPr>
        <p:cxnSp>
          <p:nvCxnSpPr>
            <p:cNvPr id="72" name="Straight Connector 71"/>
            <p:cNvCxnSpPr/>
            <p:nvPr/>
          </p:nvCxnSpPr>
          <p:spPr>
            <a:xfrm rot="5400000">
              <a:off x="-838993" y="4042569"/>
              <a:ext cx="3352800" cy="1587"/>
            </a:xfrm>
            <a:prstGeom prst="line">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2278856" y="4050507"/>
              <a:ext cx="3214687"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478463" y="4049713"/>
              <a:ext cx="3214687" cy="1587"/>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61" name="Right Arrow 60"/>
            <p:cNvSpPr/>
            <p:nvPr/>
          </p:nvSpPr>
          <p:spPr>
            <a:xfrm>
              <a:off x="838200" y="2671763"/>
              <a:ext cx="8077200" cy="914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Right Arrow 61"/>
            <p:cNvSpPr/>
            <p:nvPr/>
          </p:nvSpPr>
          <p:spPr>
            <a:xfrm>
              <a:off x="838200" y="3890963"/>
              <a:ext cx="8077200" cy="914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3" name="Right Arrow 62"/>
            <p:cNvSpPr/>
            <p:nvPr/>
          </p:nvSpPr>
          <p:spPr>
            <a:xfrm>
              <a:off x="838200" y="5110163"/>
              <a:ext cx="8077200" cy="914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Rectangle 66"/>
            <p:cNvSpPr/>
            <p:nvPr/>
          </p:nvSpPr>
          <p:spPr>
            <a:xfrm>
              <a:off x="4343400" y="2900363"/>
              <a:ext cx="3124200" cy="4572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Rectangle 69"/>
            <p:cNvSpPr/>
            <p:nvPr/>
          </p:nvSpPr>
          <p:spPr>
            <a:xfrm>
              <a:off x="4343400" y="4119563"/>
              <a:ext cx="3124200" cy="4572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Rectangle 70"/>
            <p:cNvSpPr/>
            <p:nvPr/>
          </p:nvSpPr>
          <p:spPr>
            <a:xfrm>
              <a:off x="4343400" y="5338763"/>
              <a:ext cx="3124200" cy="4572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448" name="TextBox 72"/>
            <p:cNvSpPr txBox="1">
              <a:spLocks noChangeArrowheads="1"/>
            </p:cNvSpPr>
            <p:nvPr/>
          </p:nvSpPr>
          <p:spPr bwMode="auto">
            <a:xfrm>
              <a:off x="381000" y="2209800"/>
              <a:ext cx="914400" cy="461665"/>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dirty="0" smtClean="0"/>
                <a:t>2013</a:t>
              </a:r>
              <a:endParaRPr lang="en-US" altLang="en-US" sz="2400" dirty="0"/>
            </a:p>
          </p:txBody>
        </p:sp>
        <p:cxnSp>
          <p:nvCxnSpPr>
            <p:cNvPr id="78" name="Straight Connector 77"/>
            <p:cNvCxnSpPr/>
            <p:nvPr/>
          </p:nvCxnSpPr>
          <p:spPr>
            <a:xfrm rot="5400000">
              <a:off x="3871119" y="3220244"/>
              <a:ext cx="64135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450" name="TextBox 98"/>
            <p:cNvSpPr txBox="1">
              <a:spLocks noChangeArrowheads="1"/>
            </p:cNvSpPr>
            <p:nvPr/>
          </p:nvSpPr>
          <p:spPr bwMode="auto">
            <a:xfrm>
              <a:off x="4267200" y="2968193"/>
              <a:ext cx="33083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chemeClr val="bg1"/>
                  </a:solidFill>
                </a:rPr>
                <a:t>Q1 </a:t>
              </a:r>
              <a:r>
                <a:rPr lang="en-US" altLang="en-US" sz="1600" dirty="0" smtClean="0">
                  <a:solidFill>
                    <a:schemeClr val="bg1"/>
                  </a:solidFill>
                </a:rPr>
                <a:t>&amp; Q2 2014 </a:t>
              </a:r>
              <a:r>
                <a:rPr lang="en-US" altLang="en-US" sz="1600" dirty="0">
                  <a:solidFill>
                    <a:schemeClr val="bg1"/>
                  </a:solidFill>
                </a:rPr>
                <a:t>ANALYSIS PERIOD</a:t>
              </a:r>
            </a:p>
          </p:txBody>
        </p:sp>
        <p:sp>
          <p:nvSpPr>
            <p:cNvPr id="59451" name="TextBox 99"/>
            <p:cNvSpPr txBox="1">
              <a:spLocks noChangeArrowheads="1"/>
            </p:cNvSpPr>
            <p:nvPr/>
          </p:nvSpPr>
          <p:spPr bwMode="auto">
            <a:xfrm>
              <a:off x="4267200" y="4198344"/>
              <a:ext cx="33083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chemeClr val="bg1"/>
                  </a:solidFill>
                </a:rPr>
                <a:t>Q1 </a:t>
              </a:r>
              <a:r>
                <a:rPr lang="en-US" altLang="en-US" sz="1600" dirty="0" smtClean="0">
                  <a:solidFill>
                    <a:schemeClr val="bg1"/>
                  </a:solidFill>
                </a:rPr>
                <a:t>&amp; Q2 2013 </a:t>
              </a:r>
              <a:r>
                <a:rPr lang="en-US" altLang="en-US" sz="1600" dirty="0">
                  <a:solidFill>
                    <a:schemeClr val="bg1"/>
                  </a:solidFill>
                </a:rPr>
                <a:t>ANALYSIS PERIOD</a:t>
              </a:r>
            </a:p>
          </p:txBody>
        </p:sp>
        <p:sp>
          <p:nvSpPr>
            <p:cNvPr id="59452" name="TextBox 100"/>
            <p:cNvSpPr txBox="1">
              <a:spLocks noChangeArrowheads="1"/>
            </p:cNvSpPr>
            <p:nvPr/>
          </p:nvSpPr>
          <p:spPr bwMode="auto">
            <a:xfrm>
              <a:off x="4267200" y="5426333"/>
              <a:ext cx="32321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smtClean="0">
                  <a:solidFill>
                    <a:schemeClr val="bg1"/>
                  </a:solidFill>
                </a:rPr>
                <a:t>Q1 &amp; Q2 2015 ANALYSIS </a:t>
              </a:r>
              <a:r>
                <a:rPr lang="en-US" altLang="en-US" sz="1600" dirty="0">
                  <a:solidFill>
                    <a:schemeClr val="bg1"/>
                  </a:solidFill>
                </a:rPr>
                <a:t>PERIOD</a:t>
              </a:r>
            </a:p>
          </p:txBody>
        </p:sp>
        <p:cxnSp>
          <p:nvCxnSpPr>
            <p:cNvPr id="102" name="Straight Connector 101"/>
            <p:cNvCxnSpPr/>
            <p:nvPr/>
          </p:nvCxnSpPr>
          <p:spPr>
            <a:xfrm rot="5400000">
              <a:off x="685007" y="4575969"/>
              <a:ext cx="91440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454" name="TextBox 102"/>
            <p:cNvSpPr txBox="1">
              <a:spLocks noChangeArrowheads="1"/>
            </p:cNvSpPr>
            <p:nvPr/>
          </p:nvSpPr>
          <p:spPr bwMode="auto">
            <a:xfrm>
              <a:off x="1447800" y="4832867"/>
              <a:ext cx="1143000" cy="27699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a:solidFill>
                    <a:schemeClr val="bg1"/>
                  </a:solidFill>
                </a:rPr>
                <a:t>GRANT DATE</a:t>
              </a:r>
            </a:p>
          </p:txBody>
        </p:sp>
        <p:sp>
          <p:nvSpPr>
            <p:cNvPr id="59455" name="TextBox 104"/>
            <p:cNvSpPr txBox="1">
              <a:spLocks noChangeArrowheads="1"/>
            </p:cNvSpPr>
            <p:nvPr/>
          </p:nvSpPr>
          <p:spPr bwMode="auto">
            <a:xfrm>
              <a:off x="4648200" y="4604266"/>
              <a:ext cx="2743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GRANT DATE + 1 YEAR + 1 DAY</a:t>
              </a:r>
            </a:p>
          </p:txBody>
        </p:sp>
        <p:cxnSp>
          <p:nvCxnSpPr>
            <p:cNvPr id="106" name="Straight Arrow Connector 105"/>
            <p:cNvCxnSpPr/>
            <p:nvPr/>
          </p:nvCxnSpPr>
          <p:spPr>
            <a:xfrm rot="10800000">
              <a:off x="4419600" y="4729163"/>
              <a:ext cx="2746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974726" y="4438650"/>
              <a:ext cx="639762"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458" name="TextBox 107"/>
            <p:cNvSpPr txBox="1">
              <a:spLocks noChangeArrowheads="1"/>
            </p:cNvSpPr>
            <p:nvPr/>
          </p:nvSpPr>
          <p:spPr bwMode="auto">
            <a:xfrm>
              <a:off x="1600200" y="4576465"/>
              <a:ext cx="205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GRANT DATE + 1 DAY</a:t>
              </a:r>
            </a:p>
          </p:txBody>
        </p:sp>
        <p:cxnSp>
          <p:nvCxnSpPr>
            <p:cNvPr id="112" name="Straight Connector 111"/>
            <p:cNvCxnSpPr/>
            <p:nvPr/>
          </p:nvCxnSpPr>
          <p:spPr>
            <a:xfrm rot="5400000">
              <a:off x="7162007" y="5795169"/>
              <a:ext cx="91440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460" name="TextBox 112"/>
            <p:cNvSpPr txBox="1">
              <a:spLocks noChangeArrowheads="1"/>
            </p:cNvSpPr>
            <p:nvPr/>
          </p:nvSpPr>
          <p:spPr bwMode="auto">
            <a:xfrm>
              <a:off x="6202680" y="6052066"/>
              <a:ext cx="1143000" cy="27699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a:solidFill>
                    <a:schemeClr val="bg1"/>
                  </a:solidFill>
                </a:rPr>
                <a:t>GRANT DATE</a:t>
              </a:r>
            </a:p>
          </p:txBody>
        </p:sp>
        <p:sp>
          <p:nvSpPr>
            <p:cNvPr id="59461" name="TextBox 115"/>
            <p:cNvSpPr txBox="1">
              <a:spLocks noChangeArrowheads="1"/>
            </p:cNvSpPr>
            <p:nvPr/>
          </p:nvSpPr>
          <p:spPr bwMode="auto">
            <a:xfrm>
              <a:off x="5486400" y="5795665"/>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GRANT DATE – 1 DAY</a:t>
              </a:r>
            </a:p>
          </p:txBody>
        </p:sp>
        <p:cxnSp>
          <p:nvCxnSpPr>
            <p:cNvPr id="157" name="Straight Connector 156"/>
            <p:cNvCxnSpPr/>
            <p:nvPr/>
          </p:nvCxnSpPr>
          <p:spPr>
            <a:xfrm rot="5400000">
              <a:off x="3886994" y="3356769"/>
              <a:ext cx="914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4024313" y="4438650"/>
              <a:ext cx="63976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7146926" y="5657850"/>
              <a:ext cx="639762"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465" name="TextBox 160"/>
            <p:cNvSpPr txBox="1">
              <a:spLocks noChangeArrowheads="1"/>
            </p:cNvSpPr>
            <p:nvPr/>
          </p:nvSpPr>
          <p:spPr bwMode="auto">
            <a:xfrm>
              <a:off x="3429000" y="2214265"/>
              <a:ext cx="914400" cy="461665"/>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dirty="0" smtClean="0"/>
                <a:t>2014</a:t>
              </a:r>
              <a:endParaRPr lang="en-US" altLang="en-US" sz="2400" dirty="0"/>
            </a:p>
          </p:txBody>
        </p:sp>
        <p:sp>
          <p:nvSpPr>
            <p:cNvPr id="59466" name="TextBox 161"/>
            <p:cNvSpPr txBox="1">
              <a:spLocks noChangeArrowheads="1"/>
            </p:cNvSpPr>
            <p:nvPr/>
          </p:nvSpPr>
          <p:spPr bwMode="auto">
            <a:xfrm>
              <a:off x="6629400" y="2209800"/>
              <a:ext cx="914400" cy="461665"/>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dirty="0" smtClean="0"/>
                <a:t>2015</a:t>
              </a:r>
              <a:endParaRPr lang="en-US" altLang="en-US" sz="2400" dirty="0"/>
            </a:p>
          </p:txBody>
        </p:sp>
        <p:cxnSp>
          <p:nvCxnSpPr>
            <p:cNvPr id="170" name="Straight Arrow Connector 169"/>
            <p:cNvCxnSpPr/>
            <p:nvPr/>
          </p:nvCxnSpPr>
          <p:spPr>
            <a:xfrm rot="10800000">
              <a:off x="1371600" y="4729163"/>
              <a:ext cx="2746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10800000">
              <a:off x="1219200" y="4984750"/>
              <a:ext cx="274638"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rot="10800000" flipH="1">
              <a:off x="7116763" y="5948363"/>
              <a:ext cx="27463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rot="10800000" flipH="1">
              <a:off x="7269163" y="6203950"/>
              <a:ext cx="274637"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471" name="TextBox 186"/>
            <p:cNvSpPr txBox="1">
              <a:spLocks noChangeArrowheads="1"/>
            </p:cNvSpPr>
            <p:nvPr/>
          </p:nvSpPr>
          <p:spPr bwMode="auto">
            <a:xfrm>
              <a:off x="2362200" y="3609201"/>
              <a:ext cx="17526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GRANT DATE + 1 DAY</a:t>
              </a:r>
            </a:p>
          </p:txBody>
        </p:sp>
        <p:sp>
          <p:nvSpPr>
            <p:cNvPr id="59472" name="TextBox 187"/>
            <p:cNvSpPr txBox="1">
              <a:spLocks noChangeArrowheads="1"/>
            </p:cNvSpPr>
            <p:nvPr/>
          </p:nvSpPr>
          <p:spPr bwMode="auto">
            <a:xfrm>
              <a:off x="2819400" y="3352801"/>
              <a:ext cx="1143000" cy="27699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a:solidFill>
                    <a:schemeClr val="bg1"/>
                  </a:solidFill>
                </a:rPr>
                <a:t>GRANT DATE</a:t>
              </a:r>
            </a:p>
          </p:txBody>
        </p:sp>
        <p:cxnSp>
          <p:nvCxnSpPr>
            <p:cNvPr id="189" name="Straight Arrow Connector 188"/>
            <p:cNvCxnSpPr/>
            <p:nvPr/>
          </p:nvCxnSpPr>
          <p:spPr>
            <a:xfrm rot="10800000" flipH="1">
              <a:off x="3840163" y="3505200"/>
              <a:ext cx="274637"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rot="10800000" flipH="1">
              <a:off x="3992563" y="3762375"/>
              <a:ext cx="27463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2" name="Rectangle 191"/>
            <p:cNvSpPr/>
            <p:nvPr/>
          </p:nvSpPr>
          <p:spPr>
            <a:xfrm>
              <a:off x="381000" y="6172200"/>
              <a:ext cx="990600" cy="3810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476" name="TextBox 192"/>
            <p:cNvSpPr txBox="1">
              <a:spLocks noChangeArrowheads="1"/>
            </p:cNvSpPr>
            <p:nvPr/>
          </p:nvSpPr>
          <p:spPr bwMode="auto">
            <a:xfrm>
              <a:off x="381000" y="6172200"/>
              <a:ext cx="1676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a:solidFill>
                    <a:schemeClr val="bg1"/>
                  </a:solidFill>
                </a:rPr>
                <a:t>1 YEAR</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23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7" name="Rectangle 45"/>
          <p:cNvSpPr>
            <a:spLocks noGrp="1" noChangeArrowheads="1"/>
          </p:cNvSpPr>
          <p:nvPr>
            <p:ph type="body" idx="1"/>
          </p:nvPr>
        </p:nvSpPr>
        <p:spPr/>
        <p:txBody>
          <a:bodyPr/>
          <a:lstStyle/>
          <a:p>
            <a:pPr eaLnBrk="1" hangingPunct="1"/>
            <a:r>
              <a:rPr lang="en-US" altLang="en-US" smtClean="0"/>
              <a:t>Part 1 – NJ SHARES database analysis</a:t>
            </a:r>
          </a:p>
          <a:p>
            <a:pPr lvl="1" eaLnBrk="1" hangingPunct="1"/>
            <a:r>
              <a:rPr lang="en-US" altLang="en-US" smtClean="0"/>
              <a:t>Characterizes grant recipients</a:t>
            </a:r>
          </a:p>
          <a:p>
            <a:pPr lvl="1" eaLnBrk="1" hangingPunct="1"/>
            <a:r>
              <a:rPr lang="en-US" altLang="en-US" smtClean="0"/>
              <a:t>Characterizes grants</a:t>
            </a:r>
          </a:p>
          <a:p>
            <a:pPr eaLnBrk="1" hangingPunct="1"/>
            <a:r>
              <a:rPr lang="en-US" altLang="en-US" smtClean="0"/>
              <a:t>Part 2 – Utility transaction data analysis</a:t>
            </a:r>
          </a:p>
          <a:p>
            <a:pPr lvl="1" eaLnBrk="1" hangingPunct="1"/>
            <a:r>
              <a:rPr lang="en-US" altLang="en-US" smtClean="0"/>
              <a:t>“Good Faith” Payment Analysis</a:t>
            </a:r>
          </a:p>
          <a:p>
            <a:pPr lvl="1" eaLnBrk="1" hangingPunct="1"/>
            <a:r>
              <a:rPr lang="en-US" altLang="en-US" smtClean="0"/>
              <a:t>Grant Coverage Analysis</a:t>
            </a:r>
          </a:p>
          <a:p>
            <a:pPr lvl="1" eaLnBrk="1" hangingPunct="1"/>
            <a:r>
              <a:rPr lang="en-US" altLang="en-US" smtClean="0"/>
              <a:t>Post-Grant Payment Compliance</a:t>
            </a:r>
          </a:p>
        </p:txBody>
      </p:sp>
      <p:sp>
        <p:nvSpPr>
          <p:cNvPr id="8238" name="Text Box 46"/>
          <p:cNvSpPr txBox="1">
            <a:spLocks noChangeArrowheads="1"/>
          </p:cNvSpPr>
          <p:nvPr/>
        </p:nvSpPr>
        <p:spPr bwMode="auto">
          <a:xfrm>
            <a:off x="8610600" y="64008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249C8882-37F6-4EA8-B8D6-BF0E743A866B}" type="slidenum">
              <a:rPr lang="en-US" altLang="en-US" sz="1000"/>
              <a:pPr eaLnBrk="1" hangingPunct="1">
                <a:spcBef>
                  <a:spcPct val="50000"/>
                </a:spcBef>
                <a:buFontTx/>
                <a:buNone/>
              </a:pPr>
              <a:t>3</a:t>
            </a:fld>
            <a:endParaRPr lang="en-US" altLang="en-US" sz="1000"/>
          </a:p>
        </p:txBody>
      </p:sp>
      <p:sp>
        <p:nvSpPr>
          <p:cNvPr id="48" name="Rectangle 44"/>
          <p:cNvSpPr txBox="1">
            <a:spLocks noChangeArrowheads="1"/>
          </p:cNvSpPr>
          <p:nvPr/>
        </p:nvSpPr>
        <p:spPr bwMode="auto">
          <a:xfrm>
            <a:off x="57699" y="207963"/>
            <a:ext cx="77724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kern="0" dirty="0" smtClean="0"/>
              <a:t>Evaluation Goals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4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4" name="Rectangle 44"/>
          <p:cNvSpPr>
            <a:spLocks noGrp="1" noChangeArrowheads="1"/>
          </p:cNvSpPr>
          <p:nvPr>
            <p:ph type="title"/>
          </p:nvPr>
        </p:nvSpPr>
        <p:spPr>
          <a:xfrm>
            <a:off x="87313" y="314325"/>
            <a:ext cx="7772400" cy="1143000"/>
          </a:xfrm>
        </p:spPr>
        <p:txBody>
          <a:bodyPr/>
          <a:lstStyle/>
          <a:p>
            <a:pPr algn="l" eaLnBrk="1" hangingPunct="1"/>
            <a:r>
              <a:rPr lang="en-US" altLang="en-US" sz="3300" b="1" dirty="0" smtClean="0"/>
              <a:t>Good Faith Payment Analysis</a:t>
            </a:r>
            <a:br>
              <a:rPr lang="en-US" altLang="en-US" sz="3300" b="1" dirty="0" smtClean="0"/>
            </a:br>
            <a:r>
              <a:rPr lang="en-US" altLang="en-US" sz="2800" b="1" dirty="0" smtClean="0"/>
              <a:t>Good Faith Period Definition</a:t>
            </a:r>
            <a:r>
              <a:rPr lang="en-US" altLang="en-US" sz="3300" b="1" dirty="0" smtClean="0"/>
              <a:t/>
            </a:r>
            <a:br>
              <a:rPr lang="en-US" altLang="en-US" sz="3300" b="1" dirty="0" smtClean="0"/>
            </a:br>
            <a:endParaRPr lang="en-US" altLang="en-US" sz="2800" b="1" dirty="0" smtClean="0"/>
          </a:p>
        </p:txBody>
      </p:sp>
      <p:sp>
        <p:nvSpPr>
          <p:cNvPr id="6148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ABE872F6-4369-49A9-83B3-1EB0FF431BE4}" type="slidenum">
              <a:rPr lang="en-US" altLang="en-US" sz="1000"/>
              <a:pPr eaLnBrk="1" hangingPunct="1">
                <a:spcBef>
                  <a:spcPct val="50000"/>
                </a:spcBef>
                <a:buFontTx/>
                <a:buNone/>
              </a:pPr>
              <a:t>30</a:t>
            </a:fld>
            <a:endParaRPr lang="en-US" altLang="en-US" sz="1000"/>
          </a:p>
        </p:txBody>
      </p:sp>
      <p:sp>
        <p:nvSpPr>
          <p:cNvPr id="52" name="Rectangle 45"/>
          <p:cNvSpPr txBox="1">
            <a:spLocks noChangeArrowheads="1"/>
          </p:cNvSpPr>
          <p:nvPr/>
        </p:nvSpPr>
        <p:spPr bwMode="auto">
          <a:xfrm>
            <a:off x="388938" y="1179513"/>
            <a:ext cx="7772400" cy="4114800"/>
          </a:xfrm>
          <a:prstGeom prst="rect">
            <a:avLst/>
          </a:prstGeom>
          <a:noFill/>
          <a:ln w="9525">
            <a:noFill/>
            <a:miter lim="800000"/>
            <a:headEnd/>
            <a:tailEnd/>
          </a:ln>
        </p:spPr>
        <p:txBody>
          <a:bodyPr/>
          <a:lstStyle/>
          <a:p>
            <a:pPr marL="342900" indent="-342900" eaLnBrk="1" hangingPunct="1">
              <a:spcBef>
                <a:spcPct val="20000"/>
              </a:spcBef>
              <a:buFontTx/>
              <a:buChar char="•"/>
              <a:defRPr/>
            </a:pPr>
            <a:endParaRPr lang="en-US" sz="2200" kern="0" dirty="0">
              <a:latin typeface="+mn-lt"/>
            </a:endParaRPr>
          </a:p>
          <a:p>
            <a:pPr marL="342900" indent="-342900" eaLnBrk="1" hangingPunct="1">
              <a:spcBef>
                <a:spcPct val="20000"/>
              </a:spcBef>
              <a:buFontTx/>
              <a:buChar char="•"/>
              <a:defRPr/>
            </a:pPr>
            <a:r>
              <a:rPr lang="en-US" sz="2200" kern="0" dirty="0" smtClean="0">
                <a:latin typeface="+mn-lt"/>
              </a:rPr>
              <a:t>Good Faith period</a:t>
            </a:r>
          </a:p>
          <a:p>
            <a:pPr marL="800100" lvl="1" indent="-342900" eaLnBrk="1" hangingPunct="1">
              <a:spcBef>
                <a:spcPct val="20000"/>
              </a:spcBef>
              <a:buFontTx/>
              <a:buChar char="•"/>
              <a:defRPr/>
            </a:pPr>
            <a:r>
              <a:rPr lang="en-US" sz="2200" kern="0" dirty="0" smtClean="0">
                <a:latin typeface="+mn-lt"/>
              </a:rPr>
              <a:t>Starts 90 </a:t>
            </a:r>
            <a:r>
              <a:rPr lang="en-US" sz="2200" kern="0" dirty="0">
                <a:latin typeface="+mn-lt"/>
              </a:rPr>
              <a:t>days prior to intake </a:t>
            </a:r>
            <a:endParaRPr lang="en-US" sz="2200" kern="0" dirty="0" smtClean="0">
              <a:latin typeface="+mn-lt"/>
            </a:endParaRPr>
          </a:p>
          <a:p>
            <a:pPr marL="800100" lvl="1" indent="-342900" eaLnBrk="1" hangingPunct="1">
              <a:spcBef>
                <a:spcPct val="20000"/>
              </a:spcBef>
              <a:buFontTx/>
              <a:buChar char="•"/>
              <a:defRPr/>
            </a:pPr>
            <a:r>
              <a:rPr lang="en-US" sz="2200" kern="0" dirty="0" smtClean="0">
                <a:latin typeface="+mn-lt"/>
              </a:rPr>
              <a:t>Ends </a:t>
            </a:r>
            <a:r>
              <a:rPr lang="en-US" sz="2200" kern="0" dirty="0">
                <a:latin typeface="+mn-lt"/>
              </a:rPr>
              <a:t>the day before the grant is applied to the </a:t>
            </a:r>
            <a:r>
              <a:rPr lang="en-US" sz="2200" kern="0" dirty="0" smtClean="0">
                <a:latin typeface="+mn-lt"/>
              </a:rPr>
              <a:t>account </a:t>
            </a:r>
            <a:endParaRPr lang="en-US" sz="2200" kern="0" dirty="0">
              <a:latin typeface="+mn-lt"/>
            </a:endParaRPr>
          </a:p>
          <a:p>
            <a:pPr marL="342900" indent="-342900" eaLnBrk="1" hangingPunct="1">
              <a:spcBef>
                <a:spcPct val="20000"/>
              </a:spcBef>
              <a:buFontTx/>
              <a:buChar char="•"/>
              <a:defRPr/>
            </a:pPr>
            <a:r>
              <a:rPr lang="en-US" sz="2200" kern="0" dirty="0">
                <a:latin typeface="+mn-lt"/>
              </a:rPr>
              <a:t>Only payments made by the customer are </a:t>
            </a:r>
            <a:r>
              <a:rPr lang="en-US" sz="2200" kern="0" dirty="0" smtClean="0">
                <a:latin typeface="+mn-lt"/>
              </a:rPr>
              <a:t>counted</a:t>
            </a:r>
          </a:p>
          <a:p>
            <a:pPr marL="342900" indent="-342900" eaLnBrk="1" hangingPunct="1">
              <a:spcBef>
                <a:spcPct val="20000"/>
              </a:spcBef>
              <a:buFontTx/>
              <a:buChar char="•"/>
              <a:defRPr/>
            </a:pPr>
            <a:r>
              <a:rPr lang="en-US" sz="2200" kern="0" dirty="0" smtClean="0">
                <a:latin typeface="+mn-lt"/>
              </a:rPr>
              <a:t>Required payment is $100 </a:t>
            </a:r>
          </a:p>
          <a:p>
            <a:pPr marL="342900" indent="-342900" eaLnBrk="1" hangingPunct="1">
              <a:spcBef>
                <a:spcPct val="20000"/>
              </a:spcBef>
              <a:buFontTx/>
              <a:buChar char="•"/>
              <a:defRPr/>
            </a:pPr>
            <a:endParaRPr lang="en-US" sz="2200" kern="0" dirty="0">
              <a:latin typeface="+mn-lt"/>
            </a:endParaRPr>
          </a:p>
        </p:txBody>
      </p:sp>
      <p:sp>
        <p:nvSpPr>
          <p:cNvPr id="53" name="Right Arrow 52"/>
          <p:cNvSpPr/>
          <p:nvPr/>
        </p:nvSpPr>
        <p:spPr>
          <a:xfrm>
            <a:off x="1371600" y="3810000"/>
            <a:ext cx="6172200" cy="914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5" name="Straight Connector 54"/>
          <p:cNvCxnSpPr/>
          <p:nvPr/>
        </p:nvCxnSpPr>
        <p:spPr>
          <a:xfrm rot="5400000">
            <a:off x="1600994" y="4420394"/>
            <a:ext cx="7620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4176712" y="4586288"/>
            <a:ext cx="1096963"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029994" y="4418806"/>
            <a:ext cx="7620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1491" name="TextBox 107"/>
          <p:cNvSpPr txBox="1">
            <a:spLocks noChangeArrowheads="1"/>
          </p:cNvSpPr>
          <p:nvPr/>
        </p:nvSpPr>
        <p:spPr bwMode="auto">
          <a:xfrm>
            <a:off x="2286000" y="4572000"/>
            <a:ext cx="205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INTAKE DATE – 90 DAYS</a:t>
            </a:r>
          </a:p>
        </p:txBody>
      </p:sp>
      <p:cxnSp>
        <p:nvCxnSpPr>
          <p:cNvPr id="59" name="Straight Arrow Connector 58"/>
          <p:cNvCxnSpPr/>
          <p:nvPr/>
        </p:nvCxnSpPr>
        <p:spPr bwMode="auto">
          <a:xfrm rot="10800000">
            <a:off x="2057400" y="4724400"/>
            <a:ext cx="2746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493" name="TextBox 107"/>
          <p:cNvSpPr txBox="1">
            <a:spLocks noChangeArrowheads="1"/>
          </p:cNvSpPr>
          <p:nvPr/>
        </p:nvSpPr>
        <p:spPr bwMode="auto">
          <a:xfrm>
            <a:off x="2362200" y="4905375"/>
            <a:ext cx="205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1" hangingPunct="1">
              <a:spcBef>
                <a:spcPct val="0"/>
              </a:spcBef>
              <a:buFontTx/>
              <a:buNone/>
            </a:pPr>
            <a:r>
              <a:rPr lang="en-US" altLang="en-US" sz="1200"/>
              <a:t>INTAKE DATE</a:t>
            </a:r>
          </a:p>
        </p:txBody>
      </p:sp>
      <p:cxnSp>
        <p:nvCxnSpPr>
          <p:cNvPr id="61" name="Straight Arrow Connector 60"/>
          <p:cNvCxnSpPr/>
          <p:nvPr/>
        </p:nvCxnSpPr>
        <p:spPr bwMode="auto">
          <a:xfrm rot="10800000" flipH="1">
            <a:off x="4373563" y="5029200"/>
            <a:ext cx="27463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495" name="TextBox 107"/>
          <p:cNvSpPr txBox="1">
            <a:spLocks noChangeArrowheads="1"/>
          </p:cNvSpPr>
          <p:nvPr/>
        </p:nvSpPr>
        <p:spPr bwMode="auto">
          <a:xfrm>
            <a:off x="5715000" y="4524375"/>
            <a:ext cx="205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GRANT DATE</a:t>
            </a:r>
          </a:p>
        </p:txBody>
      </p:sp>
      <p:cxnSp>
        <p:nvCxnSpPr>
          <p:cNvPr id="63" name="Straight Arrow Connector 62"/>
          <p:cNvCxnSpPr/>
          <p:nvPr/>
        </p:nvCxnSpPr>
        <p:spPr bwMode="auto">
          <a:xfrm rot="10800000">
            <a:off x="5486400" y="4676775"/>
            <a:ext cx="2746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bwMode="auto">
          <a:xfrm>
            <a:off x="1981200" y="4038600"/>
            <a:ext cx="3276600" cy="4572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498" name="TextBox 98"/>
          <p:cNvSpPr txBox="1">
            <a:spLocks noChangeArrowheads="1"/>
          </p:cNvSpPr>
          <p:nvPr/>
        </p:nvSpPr>
        <p:spPr bwMode="auto">
          <a:xfrm>
            <a:off x="1981200" y="4054475"/>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800" dirty="0" smtClean="0">
                <a:solidFill>
                  <a:schemeClr val="bg1"/>
                </a:solidFill>
              </a:rPr>
              <a:t>GOOD FAITH </a:t>
            </a:r>
            <a:r>
              <a:rPr lang="en-US" altLang="en-US" sz="1800" dirty="0">
                <a:solidFill>
                  <a:schemeClr val="bg1"/>
                </a:solidFill>
              </a:rPr>
              <a:t>PERIOD</a:t>
            </a:r>
          </a:p>
        </p:txBody>
      </p:sp>
      <p:cxnSp>
        <p:nvCxnSpPr>
          <p:cNvPr id="60" name="Straight Connector 59"/>
          <p:cNvCxnSpPr/>
          <p:nvPr/>
        </p:nvCxnSpPr>
        <p:spPr>
          <a:xfrm rot="5400000">
            <a:off x="4708525" y="4586288"/>
            <a:ext cx="1096963"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1500" name="TextBox 107"/>
          <p:cNvSpPr txBox="1">
            <a:spLocks noChangeArrowheads="1"/>
          </p:cNvSpPr>
          <p:nvPr/>
        </p:nvSpPr>
        <p:spPr bwMode="auto">
          <a:xfrm>
            <a:off x="5562600" y="4905375"/>
            <a:ext cx="205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GRANT DATE – 1 DAY</a:t>
            </a:r>
          </a:p>
        </p:txBody>
      </p:sp>
      <p:cxnSp>
        <p:nvCxnSpPr>
          <p:cNvPr id="65" name="Straight Arrow Connector 64"/>
          <p:cNvCxnSpPr/>
          <p:nvPr/>
        </p:nvCxnSpPr>
        <p:spPr bwMode="auto">
          <a:xfrm rot="10800000">
            <a:off x="5334000" y="5057775"/>
            <a:ext cx="2746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35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32" name="Rectangle 44"/>
          <p:cNvSpPr>
            <a:spLocks noGrp="1" noChangeArrowheads="1"/>
          </p:cNvSpPr>
          <p:nvPr>
            <p:ph type="title"/>
          </p:nvPr>
        </p:nvSpPr>
        <p:spPr>
          <a:xfrm>
            <a:off x="87313" y="238451"/>
            <a:ext cx="7772400" cy="1143000"/>
          </a:xfrm>
        </p:spPr>
        <p:txBody>
          <a:bodyPr/>
          <a:lstStyle/>
          <a:p>
            <a:pPr algn="l" eaLnBrk="1" hangingPunct="1"/>
            <a:r>
              <a:rPr lang="en-US" altLang="en-US" sz="3300" b="1" dirty="0" smtClean="0"/>
              <a:t>Good Faith Payment Analysis</a:t>
            </a:r>
            <a:r>
              <a:rPr lang="en-US" altLang="en-US" dirty="0" smtClean="0"/>
              <a:t/>
            </a:r>
            <a:br>
              <a:rPr lang="en-US" altLang="en-US" dirty="0" smtClean="0"/>
            </a:br>
            <a:r>
              <a:rPr lang="en-US" altLang="en-US" sz="2800" b="1" dirty="0" smtClean="0"/>
              <a:t>Attrition Analysis</a:t>
            </a:r>
          </a:p>
        </p:txBody>
      </p:sp>
      <p:sp>
        <p:nvSpPr>
          <p:cNvPr id="6353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50C313F-7503-4D05-8ED4-6C27CC5BCFC2}" type="slidenum">
              <a:rPr lang="en-US" altLang="en-US" sz="1000"/>
              <a:pPr eaLnBrk="1" hangingPunct="1">
                <a:spcBef>
                  <a:spcPct val="50000"/>
                </a:spcBef>
                <a:buFontTx/>
                <a:buNone/>
              </a:pPr>
              <a:t>31</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1640440617"/>
              </p:ext>
            </p:extLst>
          </p:nvPr>
        </p:nvGraphicFramePr>
        <p:xfrm>
          <a:off x="914401" y="2209800"/>
          <a:ext cx="7213598" cy="2524761"/>
        </p:xfrm>
        <a:graphic>
          <a:graphicData uri="http://schemas.openxmlformats.org/drawingml/2006/table">
            <a:tbl>
              <a:tblPr firstRow="1" lastRow="1" bandRow="1">
                <a:tableStyleId>{5C22544A-7EE6-4342-B048-85BDC9FD1C3A}</a:tableStyleId>
              </a:tblPr>
              <a:tblGrid>
                <a:gridCol w="2209799"/>
                <a:gridCol w="1667933"/>
                <a:gridCol w="1667933"/>
                <a:gridCol w="1667933"/>
              </a:tblGrid>
              <a:tr h="513041">
                <a:tc>
                  <a:txBody>
                    <a:bodyPr/>
                    <a:lstStyle/>
                    <a:p>
                      <a:pPr algn="ctr"/>
                      <a:endParaRPr lang="en-US" sz="1800" dirty="0">
                        <a:solidFill>
                          <a:schemeClr val="bg1"/>
                        </a:solidFill>
                      </a:endParaRPr>
                    </a:p>
                  </a:txBody>
                  <a:tcPr marT="45725" marB="45725" anchor="ctr">
                    <a:lnR w="38100" cap="flat" cmpd="sng" algn="ctr">
                      <a:solidFill>
                        <a:schemeClr val="bg1"/>
                      </a:solidFill>
                      <a:prstDash val="solid"/>
                      <a:round/>
                      <a:headEnd type="none" w="med" len="med"/>
                      <a:tailEnd type="none" w="med" len="med"/>
                    </a:lnR>
                  </a:tcPr>
                </a:tc>
                <a:tc>
                  <a:txBody>
                    <a:bodyPr/>
                    <a:lstStyle/>
                    <a:p>
                      <a:pPr algn="ctr"/>
                      <a:r>
                        <a:rPr lang="en-US" sz="1800" dirty="0" smtClean="0"/>
                        <a:t>Q1 2013 Recipients</a:t>
                      </a:r>
                      <a:endParaRPr lang="en-US" sz="1800" dirty="0">
                        <a:solidFill>
                          <a:schemeClr val="bg1"/>
                        </a:solidFill>
                      </a:endParaRPr>
                    </a:p>
                  </a:txBody>
                  <a:tcPr marT="45725" marB="45725" anchor="ctr">
                    <a:lnL w="38100" cap="flat" cmpd="sng" algn="ctr">
                      <a:solidFill>
                        <a:schemeClr val="bg1"/>
                      </a:solidFill>
                      <a:prstDash val="solid"/>
                      <a:round/>
                      <a:headEnd type="none" w="med" len="med"/>
                      <a:tailEnd type="none" w="med" len="med"/>
                    </a:lnL>
                  </a:tcP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297238">
                <a:tc>
                  <a:txBody>
                    <a:bodyPr/>
                    <a:lstStyle/>
                    <a:p>
                      <a:r>
                        <a:rPr lang="en-US" sz="1800" dirty="0" smtClean="0"/>
                        <a:t>Number Submitted</a:t>
                      </a:r>
                      <a:endParaRPr lang="en-US" sz="1800" dirty="0"/>
                    </a:p>
                  </a:txBody>
                  <a:tcPr marT="45725" marB="45725"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725</a:t>
                      </a:r>
                      <a:endParaRPr lang="en-US" sz="1800" kern="1200" dirty="0" smtClean="0">
                        <a:solidFill>
                          <a:schemeClr val="dk1"/>
                        </a:solidFill>
                        <a:latin typeface="+mn-lt"/>
                        <a:ea typeface="+mn-ea"/>
                        <a:cs typeface="+mn-cs"/>
                      </a:endParaRPr>
                    </a:p>
                  </a:txBody>
                  <a:tcPr marT="45725" marB="45725"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474</a:t>
                      </a:r>
                      <a:endParaRPr lang="en-US" sz="1800" kern="1200" dirty="0" smtClean="0">
                        <a:solidFill>
                          <a:schemeClr val="dk1"/>
                        </a:solidFill>
                        <a:latin typeface="+mn-lt"/>
                        <a:ea typeface="+mn-ea"/>
                        <a:cs typeface="+mn-cs"/>
                      </a:endParaRPr>
                    </a:p>
                  </a:txBody>
                  <a:tcPr marT="45725" marB="45725" anchor="ctr"/>
                </a:tc>
                <a:tc>
                  <a:txBody>
                    <a:bodyPr/>
                    <a:lstStyle/>
                    <a:p>
                      <a:pPr marL="0" algn="ctr" defTabSz="914400" rtl="0" eaLnBrk="1" latinLnBrk="0" hangingPunct="1"/>
                      <a:r>
                        <a:rPr lang="en-US" sz="1800" kern="1200" dirty="0" smtClean="0"/>
                        <a:t>368</a:t>
                      </a:r>
                      <a:endParaRPr lang="en-US" sz="1800" kern="1200" dirty="0" smtClean="0">
                        <a:solidFill>
                          <a:schemeClr val="dk1"/>
                        </a:solidFill>
                        <a:latin typeface="+mn-lt"/>
                        <a:ea typeface="+mn-ea"/>
                        <a:cs typeface="+mn-cs"/>
                      </a:endParaRPr>
                    </a:p>
                  </a:txBody>
                  <a:tcPr marT="45725" marB="45725" anchor="ctr"/>
                </a:tc>
              </a:tr>
              <a:tr h="297238">
                <a:tc>
                  <a:txBody>
                    <a:bodyPr/>
                    <a:lstStyle/>
                    <a:p>
                      <a:r>
                        <a:rPr lang="en-US" sz="1800" dirty="0" smtClean="0"/>
                        <a:t>Number Returned</a:t>
                      </a:r>
                      <a:endParaRPr lang="en-US" sz="1800" dirty="0"/>
                    </a:p>
                  </a:txBody>
                  <a:tcPr marT="45725" marB="45725"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724</a:t>
                      </a:r>
                      <a:endParaRPr lang="en-US" sz="1800" kern="1200" dirty="0" smtClean="0">
                        <a:solidFill>
                          <a:schemeClr val="dk1"/>
                        </a:solidFill>
                        <a:latin typeface="+mn-lt"/>
                        <a:ea typeface="+mn-ea"/>
                        <a:cs typeface="+mn-cs"/>
                      </a:endParaRPr>
                    </a:p>
                  </a:txBody>
                  <a:tcPr marT="45725" marB="45725"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474</a:t>
                      </a:r>
                      <a:endParaRPr lang="en-US" sz="1800" kern="1200" dirty="0" smtClean="0">
                        <a:solidFill>
                          <a:schemeClr val="dk1"/>
                        </a:solidFill>
                        <a:latin typeface="+mn-lt"/>
                        <a:ea typeface="+mn-ea"/>
                        <a:cs typeface="+mn-cs"/>
                      </a:endParaRPr>
                    </a:p>
                  </a:txBody>
                  <a:tcPr marT="45725" marB="45725" anchor="ctr"/>
                </a:tc>
                <a:tc>
                  <a:txBody>
                    <a:bodyPr/>
                    <a:lstStyle/>
                    <a:p>
                      <a:pPr marL="0" algn="ctr" defTabSz="914400" rtl="0" eaLnBrk="1" latinLnBrk="0" hangingPunct="1"/>
                      <a:r>
                        <a:rPr lang="en-US" sz="1800" kern="1200" dirty="0" smtClean="0"/>
                        <a:t>368</a:t>
                      </a:r>
                      <a:endParaRPr lang="en-US" sz="1800" kern="1200" dirty="0" smtClean="0">
                        <a:solidFill>
                          <a:schemeClr val="dk1"/>
                        </a:solidFill>
                        <a:latin typeface="+mn-lt"/>
                        <a:ea typeface="+mn-ea"/>
                        <a:cs typeface="+mn-cs"/>
                      </a:endParaRPr>
                    </a:p>
                  </a:txBody>
                  <a:tcPr marT="45725" marB="45725" anchor="ctr"/>
                </a:tc>
              </a:tr>
              <a:tr h="513041">
                <a:tc>
                  <a:txBody>
                    <a:bodyPr/>
                    <a:lstStyle/>
                    <a:p>
                      <a:r>
                        <a:rPr lang="en-US" sz="1800" dirty="0" smtClean="0"/>
                        <a:t>Eligible for Analysis*</a:t>
                      </a:r>
                      <a:endParaRPr lang="en-US" sz="1800" dirty="0"/>
                    </a:p>
                  </a:txBody>
                  <a:tcPr marT="45725" marB="45725"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631</a:t>
                      </a:r>
                      <a:endParaRPr lang="en-US" sz="1800" kern="1200" dirty="0" smtClean="0">
                        <a:solidFill>
                          <a:schemeClr val="dk1"/>
                        </a:solidFill>
                        <a:latin typeface="+mn-lt"/>
                        <a:ea typeface="+mn-ea"/>
                        <a:cs typeface="+mn-cs"/>
                      </a:endParaRPr>
                    </a:p>
                  </a:txBody>
                  <a:tcPr marT="45725" marB="45725"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430</a:t>
                      </a:r>
                      <a:endParaRPr lang="en-US" sz="1800" kern="1200" dirty="0" smtClean="0">
                        <a:solidFill>
                          <a:schemeClr val="dk1"/>
                        </a:solidFill>
                        <a:latin typeface="+mn-lt"/>
                        <a:ea typeface="+mn-ea"/>
                        <a:cs typeface="+mn-cs"/>
                      </a:endParaRPr>
                    </a:p>
                  </a:txBody>
                  <a:tcPr marT="45725" marB="45725" anchor="ctr"/>
                </a:tc>
                <a:tc>
                  <a:txBody>
                    <a:bodyPr/>
                    <a:lstStyle/>
                    <a:p>
                      <a:pPr marL="0" algn="ctr" defTabSz="914400" rtl="0" eaLnBrk="1" latinLnBrk="0" hangingPunct="1"/>
                      <a:r>
                        <a:rPr lang="en-US" sz="1800" kern="1200" dirty="0" smtClean="0"/>
                        <a:t>353</a:t>
                      </a:r>
                      <a:endParaRPr lang="en-US" sz="1800" kern="1200" dirty="0" smtClean="0">
                        <a:solidFill>
                          <a:schemeClr val="dk1"/>
                        </a:solidFill>
                        <a:latin typeface="+mn-lt"/>
                        <a:ea typeface="+mn-ea"/>
                        <a:cs typeface="+mn-cs"/>
                      </a:endParaRPr>
                    </a:p>
                  </a:txBody>
                  <a:tcPr marT="45725" marB="45725" anchor="ctr"/>
                </a:tc>
              </a:tr>
              <a:tr h="513041">
                <a:tc>
                  <a:txBody>
                    <a:bodyPr/>
                    <a:lstStyle/>
                    <a:p>
                      <a:r>
                        <a:rPr lang="en-US" sz="1800" dirty="0" smtClean="0"/>
                        <a:t>Percent of Requested</a:t>
                      </a:r>
                      <a:r>
                        <a:rPr lang="en-US" sz="1800" baseline="0" dirty="0" smtClean="0"/>
                        <a:t> Accounts</a:t>
                      </a:r>
                      <a:endParaRPr lang="en-US" sz="1800" b="0" dirty="0"/>
                    </a:p>
                  </a:txBody>
                  <a:tcPr marT="45725" marB="45725"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87%</a:t>
                      </a:r>
                      <a:endParaRPr lang="en-US" sz="1800" b="0" kern="1200" dirty="0" smtClean="0">
                        <a:solidFill>
                          <a:schemeClr val="dk1"/>
                        </a:solidFill>
                        <a:latin typeface="+mn-lt"/>
                        <a:ea typeface="+mn-ea"/>
                        <a:cs typeface="+mn-cs"/>
                      </a:endParaRPr>
                    </a:p>
                  </a:txBody>
                  <a:tcPr marT="45725" marB="45725"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91%</a:t>
                      </a:r>
                      <a:endParaRPr lang="en-US" sz="1800" b="0" kern="1200" dirty="0" smtClean="0">
                        <a:solidFill>
                          <a:schemeClr val="dk1"/>
                        </a:solidFill>
                        <a:latin typeface="+mn-lt"/>
                        <a:ea typeface="+mn-ea"/>
                        <a:cs typeface="+mn-cs"/>
                      </a:endParaRPr>
                    </a:p>
                  </a:txBody>
                  <a:tcPr marT="45725" marB="45725" anchor="ctr"/>
                </a:tc>
                <a:tc>
                  <a:txBody>
                    <a:bodyPr/>
                    <a:lstStyle/>
                    <a:p>
                      <a:pPr marL="0" algn="ctr" defTabSz="914400" rtl="0" eaLnBrk="1" latinLnBrk="0" hangingPunct="1"/>
                      <a:r>
                        <a:rPr lang="en-US" sz="1800" kern="1200" dirty="0" smtClean="0"/>
                        <a:t>96%</a:t>
                      </a:r>
                      <a:endParaRPr lang="en-US" sz="1800" b="0" kern="1200" dirty="0" smtClean="0">
                        <a:solidFill>
                          <a:schemeClr val="dk1"/>
                        </a:solidFill>
                        <a:latin typeface="+mn-lt"/>
                        <a:ea typeface="+mn-ea"/>
                        <a:cs typeface="+mn-cs"/>
                      </a:endParaRPr>
                    </a:p>
                  </a:txBody>
                  <a:tcPr marT="45725" marB="45725" anchor="ctr"/>
                </a:tc>
              </a:tr>
            </a:tbl>
          </a:graphicData>
        </a:graphic>
      </p:graphicFrame>
      <p:sp>
        <p:nvSpPr>
          <p:cNvPr id="41042" name="TextBox 47"/>
          <p:cNvSpPr txBox="1">
            <a:spLocks noChangeArrowheads="1"/>
          </p:cNvSpPr>
          <p:nvPr/>
        </p:nvSpPr>
        <p:spPr bwMode="auto">
          <a:xfrm>
            <a:off x="647700" y="4921248"/>
            <a:ext cx="7848600" cy="415925"/>
          </a:xfrm>
          <a:prstGeom prst="rect">
            <a:avLst/>
          </a:prstGeom>
          <a:noFill/>
          <a:ln w="9525">
            <a:noFill/>
            <a:miter lim="800000"/>
            <a:headEnd/>
            <a:tailEnd/>
          </a:ln>
        </p:spPr>
        <p:txBody>
          <a:bodyPr>
            <a:spAutoFit/>
          </a:bodyPr>
          <a:lstStyle/>
          <a:p>
            <a:pPr eaLnBrk="1" hangingPunct="1">
              <a:defRPr/>
            </a:pPr>
            <a:r>
              <a:rPr lang="en-US" sz="1050" dirty="0"/>
              <a:t>* An account was eligible for analysis if the NJ SHARES grant could be located in the utility transactions data, the utility-reported account balances did not conflict with the utility transactions data, and there were at least three months of pre-grant utility data.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3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557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7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7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80" name="Rectangle 44"/>
          <p:cNvSpPr>
            <a:spLocks noGrp="1" noChangeArrowheads="1"/>
          </p:cNvSpPr>
          <p:nvPr>
            <p:ph type="title"/>
          </p:nvPr>
        </p:nvSpPr>
        <p:spPr>
          <a:xfrm>
            <a:off x="91440" y="152400"/>
            <a:ext cx="7772400" cy="1143000"/>
          </a:xfrm>
        </p:spPr>
        <p:txBody>
          <a:bodyPr/>
          <a:lstStyle/>
          <a:p>
            <a:pPr algn="l" eaLnBrk="1" hangingPunct="1"/>
            <a:r>
              <a:rPr lang="en-US" altLang="en-US" sz="3300" b="1" dirty="0" smtClean="0"/>
              <a:t>Good Faith Payment Analysis</a:t>
            </a:r>
            <a:br>
              <a:rPr lang="en-US" altLang="en-US" sz="3300" b="1" dirty="0" smtClean="0"/>
            </a:br>
            <a:r>
              <a:rPr lang="en-US" altLang="en-US" sz="2800" b="1" dirty="0" smtClean="0"/>
              <a:t>Percent Making Good Faith Payment </a:t>
            </a:r>
          </a:p>
        </p:txBody>
      </p:sp>
      <p:sp>
        <p:nvSpPr>
          <p:cNvPr id="6558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194487B8-2F14-425A-B57F-7F2E96305D30}" type="slidenum">
              <a:rPr lang="en-US" altLang="en-US" sz="1000"/>
              <a:pPr eaLnBrk="1" hangingPunct="1">
                <a:spcBef>
                  <a:spcPct val="50000"/>
                </a:spcBef>
                <a:buFontTx/>
                <a:buNone/>
              </a:pPr>
              <a:t>32</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34779673"/>
              </p:ext>
            </p:extLst>
          </p:nvPr>
        </p:nvGraphicFramePr>
        <p:xfrm>
          <a:off x="914400" y="2590800"/>
          <a:ext cx="6705600" cy="2316163"/>
        </p:xfrm>
        <a:graphic>
          <a:graphicData uri="http://schemas.openxmlformats.org/drawingml/2006/table">
            <a:tbl>
              <a:tblPr firstRow="1">
                <a:tableStyleId>{5C22544A-7EE6-4342-B048-85BDC9FD1C3A}</a:tableStyleId>
              </a:tblPr>
              <a:tblGrid>
                <a:gridCol w="1676400"/>
                <a:gridCol w="1676400"/>
                <a:gridCol w="1676400"/>
                <a:gridCol w="1676400"/>
              </a:tblGrid>
              <a:tr h="10744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solidFill>
                      </a:endParaRPr>
                    </a:p>
                  </a:txBody>
                  <a:tcPr marT="45713" marB="45713" anchor="ctr"/>
                </a:tc>
                <a:tc>
                  <a:txBody>
                    <a:bodyPr/>
                    <a:lstStyle/>
                    <a:p>
                      <a:pPr algn="ctr"/>
                      <a:r>
                        <a:rPr lang="en-US" sz="1800" dirty="0" smtClean="0"/>
                        <a:t>Q1 2013 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640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t>Utility That</a:t>
                      </a:r>
                      <a:r>
                        <a:rPr lang="en-US" sz="1800" kern="1200" baseline="0" dirty="0" smtClean="0"/>
                        <a:t> Received Grant</a:t>
                      </a:r>
                      <a:endParaRPr lang="en-US" sz="1800" kern="1200" dirty="0" smtClean="0">
                        <a:solidFill>
                          <a:schemeClr val="dk1"/>
                        </a:solidFill>
                        <a:latin typeface="+mn-lt"/>
                        <a:ea typeface="+mn-ea"/>
                        <a:cs typeface="+mn-cs"/>
                      </a:endParaRPr>
                    </a:p>
                  </a:txBody>
                  <a:tcPr marT="45713" marB="45713" anchor="ctr"/>
                </a:tc>
                <a:tc>
                  <a:txBody>
                    <a:bodyPr/>
                    <a:lstStyle/>
                    <a:p>
                      <a:pPr marL="0" algn="ctr" defTabSz="914400" rtl="0" eaLnBrk="1" latinLnBrk="0" hangingPunct="1"/>
                      <a:r>
                        <a:rPr lang="en-US" sz="1800" kern="1200" dirty="0" smtClean="0"/>
                        <a:t>94%</a:t>
                      </a:r>
                      <a:endParaRPr lang="en-US" sz="1800" kern="1200" dirty="0" smtClean="0">
                        <a:solidFill>
                          <a:schemeClr val="dk1"/>
                        </a:solidFill>
                        <a:latin typeface="+mn-lt"/>
                        <a:ea typeface="+mn-ea"/>
                        <a:cs typeface="+mn-cs"/>
                      </a:endParaRPr>
                    </a:p>
                  </a:txBody>
                  <a:tcPr marT="45714" marB="45714" anchor="ctr"/>
                </a:tc>
                <a:tc>
                  <a:txBody>
                    <a:bodyPr/>
                    <a:lstStyle/>
                    <a:p>
                      <a:pPr marL="0" algn="ctr" defTabSz="914400" rtl="0" eaLnBrk="1" latinLnBrk="0" hangingPunct="1"/>
                      <a:r>
                        <a:rPr lang="en-US" sz="1800" kern="1200" dirty="0" smtClean="0"/>
                        <a:t>97%</a:t>
                      </a:r>
                      <a:endParaRPr lang="en-US" sz="1800" kern="1200" dirty="0" smtClean="0">
                        <a:solidFill>
                          <a:schemeClr val="dk1"/>
                        </a:solidFill>
                        <a:latin typeface="+mn-lt"/>
                        <a:ea typeface="+mn-ea"/>
                        <a:cs typeface="+mn-cs"/>
                      </a:endParaRPr>
                    </a:p>
                  </a:txBody>
                  <a:tcPr marT="45713" marB="45713" anchor="ctr"/>
                </a:tc>
                <a:tc>
                  <a:txBody>
                    <a:bodyPr/>
                    <a:lstStyle/>
                    <a:p>
                      <a:pPr marL="0" algn="ctr" defTabSz="914400" rtl="0" eaLnBrk="1" latinLnBrk="0" hangingPunct="1"/>
                      <a:r>
                        <a:rPr lang="en-US" sz="1800" kern="1200" dirty="0" smtClean="0"/>
                        <a:t>98%</a:t>
                      </a:r>
                      <a:endParaRPr lang="en-US" sz="1800" kern="1200" dirty="0" smtClean="0">
                        <a:solidFill>
                          <a:schemeClr val="dk1"/>
                        </a:solidFill>
                        <a:latin typeface="+mn-lt"/>
                        <a:ea typeface="+mn-ea"/>
                        <a:cs typeface="+mn-cs"/>
                      </a:endParaRPr>
                    </a:p>
                  </a:txBody>
                  <a:tcPr marT="45713" marB="45713" anchor="ctr"/>
                </a:tc>
              </a:tr>
              <a:tr h="6016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t>Any Utility</a:t>
                      </a:r>
                      <a:endParaRPr lang="en-US" sz="1800" kern="1200" dirty="0" smtClean="0">
                        <a:solidFill>
                          <a:schemeClr val="dk1"/>
                        </a:solidFill>
                        <a:latin typeface="+mn-lt"/>
                        <a:ea typeface="+mn-ea"/>
                        <a:cs typeface="+mn-cs"/>
                      </a:endParaRPr>
                    </a:p>
                  </a:txBody>
                  <a:tcPr marT="45713" marB="45713" anchor="ctr"/>
                </a:tc>
                <a:tc>
                  <a:txBody>
                    <a:bodyPr/>
                    <a:lstStyle/>
                    <a:p>
                      <a:pPr marL="0" algn="ctr" defTabSz="914400" rtl="0" eaLnBrk="1" latinLnBrk="0" hangingPunct="1"/>
                      <a:r>
                        <a:rPr lang="en-US" sz="1800" kern="1200" dirty="0" smtClean="0"/>
                        <a:t>97%</a:t>
                      </a:r>
                      <a:endParaRPr lang="en-US" sz="1800" kern="1200" dirty="0" smtClean="0">
                        <a:solidFill>
                          <a:schemeClr val="dk1"/>
                        </a:solidFill>
                        <a:latin typeface="+mn-lt"/>
                        <a:ea typeface="+mn-ea"/>
                        <a:cs typeface="+mn-cs"/>
                      </a:endParaRPr>
                    </a:p>
                  </a:txBody>
                  <a:tcPr marT="45714" marB="45714" anchor="ctr"/>
                </a:tc>
                <a:tc>
                  <a:txBody>
                    <a:bodyPr/>
                    <a:lstStyle/>
                    <a:p>
                      <a:pPr marL="0" algn="ctr" defTabSz="914400" rtl="0" eaLnBrk="1" latinLnBrk="0" hangingPunct="1"/>
                      <a:r>
                        <a:rPr lang="en-US" sz="1800" kern="1200" dirty="0" smtClean="0"/>
                        <a:t>98%</a:t>
                      </a:r>
                      <a:endParaRPr lang="en-US" sz="1800" kern="1200" dirty="0" smtClean="0">
                        <a:solidFill>
                          <a:schemeClr val="dk1"/>
                        </a:solidFill>
                        <a:latin typeface="+mn-lt"/>
                        <a:ea typeface="+mn-ea"/>
                        <a:cs typeface="+mn-cs"/>
                      </a:endParaRPr>
                    </a:p>
                  </a:txBody>
                  <a:tcPr marT="45713" marB="45713" anchor="ctr"/>
                </a:tc>
                <a:tc>
                  <a:txBody>
                    <a:bodyPr/>
                    <a:lstStyle/>
                    <a:p>
                      <a:pPr marL="0" algn="ctr" defTabSz="914400" rtl="0" eaLnBrk="1" latinLnBrk="0" hangingPunct="1"/>
                      <a:r>
                        <a:rPr lang="en-US" sz="1800" kern="1200" dirty="0" smtClean="0"/>
                        <a:t>99%</a:t>
                      </a:r>
                      <a:endParaRPr lang="en-US" sz="1800" kern="1200" dirty="0" smtClean="0">
                        <a:solidFill>
                          <a:schemeClr val="dk1"/>
                        </a:solidFill>
                        <a:latin typeface="+mn-lt"/>
                        <a:ea typeface="+mn-ea"/>
                        <a:cs typeface="+mn-cs"/>
                      </a:endParaRPr>
                    </a:p>
                  </a:txBody>
                  <a:tcPr marT="45713" marB="45713" anchor="ct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762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62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62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28" name="Rectangle 44"/>
          <p:cNvSpPr>
            <a:spLocks noGrp="1" noChangeArrowheads="1"/>
          </p:cNvSpPr>
          <p:nvPr>
            <p:ph type="title"/>
          </p:nvPr>
        </p:nvSpPr>
        <p:spPr>
          <a:xfrm>
            <a:off x="89806" y="556189"/>
            <a:ext cx="7772400" cy="1143000"/>
          </a:xfrm>
        </p:spPr>
        <p:txBody>
          <a:bodyPr/>
          <a:lstStyle/>
          <a:p>
            <a:pPr algn="l" eaLnBrk="1" hangingPunct="1"/>
            <a:r>
              <a:rPr lang="en-US" altLang="en-US" sz="3300" b="1" dirty="0" smtClean="0"/>
              <a:t>Good Faith Payment Analysis</a:t>
            </a:r>
            <a:br>
              <a:rPr lang="en-US" altLang="en-US" sz="3300" b="1" dirty="0" smtClean="0"/>
            </a:br>
            <a:r>
              <a:rPr lang="en-US" altLang="en-US" sz="2800" b="1" dirty="0" smtClean="0"/>
              <a:t>Percent Making Good Faith Payment </a:t>
            </a:r>
            <a:br>
              <a:rPr lang="en-US" altLang="en-US" sz="2800" b="1" dirty="0" smtClean="0"/>
            </a:br>
            <a:r>
              <a:rPr lang="en-US" altLang="en-US" sz="2800" b="1" dirty="0" smtClean="0"/>
              <a:t>By Utility</a:t>
            </a:r>
            <a:r>
              <a:rPr lang="en-US" altLang="en-US" dirty="0" smtClean="0"/>
              <a:t/>
            </a:r>
            <a:br>
              <a:rPr lang="en-US" altLang="en-US" dirty="0" smtClean="0"/>
            </a:br>
            <a:endParaRPr lang="en-US" altLang="en-US" sz="2800" b="1" dirty="0" smtClean="0"/>
          </a:p>
        </p:txBody>
      </p:sp>
      <p:sp>
        <p:nvSpPr>
          <p:cNvPr id="6762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7E85C3A-C0C7-4545-AACE-B610FCCF583B}" type="slidenum">
              <a:rPr lang="en-US" altLang="en-US" sz="1000"/>
              <a:pPr eaLnBrk="1" hangingPunct="1">
                <a:spcBef>
                  <a:spcPct val="50000"/>
                </a:spcBef>
                <a:buFontTx/>
                <a:buNone/>
              </a:pPr>
              <a:t>33</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83257163"/>
              </p:ext>
            </p:extLst>
          </p:nvPr>
        </p:nvGraphicFramePr>
        <p:xfrm>
          <a:off x="1063625" y="2479357"/>
          <a:ext cx="7239000" cy="2956560"/>
        </p:xfrm>
        <a:graphic>
          <a:graphicData uri="http://schemas.openxmlformats.org/drawingml/2006/table">
            <a:tbl>
              <a:tblPr firstRow="1" lastRow="1" bandRow="1">
                <a:tableStyleId>{5C22544A-7EE6-4342-B048-85BDC9FD1C3A}</a:tableStyleId>
              </a:tblPr>
              <a:tblGrid>
                <a:gridCol w="1308254"/>
                <a:gridCol w="1569903"/>
                <a:gridCol w="2267638"/>
                <a:gridCol w="2093205"/>
              </a:tblGrid>
              <a:tr h="0">
                <a:tc gridSpan="4">
                  <a:txBody>
                    <a:bodyPr/>
                    <a:lstStyle/>
                    <a:p>
                      <a:pPr algn="ctr"/>
                      <a:r>
                        <a:rPr lang="en-US" sz="1800" dirty="0" smtClean="0"/>
                        <a:t>Q1</a:t>
                      </a:r>
                      <a:r>
                        <a:rPr lang="en-US" sz="1800" baseline="0" dirty="0" smtClean="0"/>
                        <a:t> &amp; Q2 </a:t>
                      </a:r>
                      <a:r>
                        <a:rPr lang="en-US" sz="1800" dirty="0" smtClean="0"/>
                        <a:t>2015 Recipients</a:t>
                      </a:r>
                      <a:endParaRPr lang="en-US" sz="1800" dirty="0">
                        <a:solidFill>
                          <a:schemeClr val="bg1"/>
                        </a:solidFill>
                      </a:endParaRPr>
                    </a:p>
                  </a:txBody>
                  <a:tcPr/>
                </a:tc>
                <a:tc hMerge="1">
                  <a:txBody>
                    <a:bodyPr/>
                    <a:lstStyle/>
                    <a:p>
                      <a:endParaRPr lang="en-US"/>
                    </a:p>
                  </a:txBody>
                  <a:tcPr/>
                </a:tc>
                <a:tc hMerge="1">
                  <a:txBody>
                    <a:bodyPr/>
                    <a:lstStyle/>
                    <a:p>
                      <a:pPr marL="0" algn="ctr" defTabSz="914400" rtl="0" eaLnBrk="1" latinLnBrk="0" hangingPunct="1"/>
                      <a:endParaRPr lang="en-US" sz="2000" kern="1200" dirty="0" smtClean="0">
                        <a:solidFill>
                          <a:schemeClr val="dk1"/>
                        </a:solidFill>
                        <a:latin typeface="+mn-lt"/>
                        <a:ea typeface="+mn-ea"/>
                        <a:cs typeface="+mn-cs"/>
                      </a:endParaRPr>
                    </a:p>
                  </a:txBody>
                  <a:tcPr anchor="ctr">
                    <a:noFill/>
                  </a:tcPr>
                </a:tc>
                <a:tc hMerge="1">
                  <a:txBody>
                    <a:bodyPr/>
                    <a:lstStyle/>
                    <a:p>
                      <a:pPr algn="ctr"/>
                      <a:endParaRPr lang="en-US" sz="1800" dirty="0"/>
                    </a:p>
                  </a:txBody>
                  <a:tcPr>
                    <a:noFill/>
                  </a:tcPr>
                </a:tc>
              </a:tr>
              <a:tr h="0">
                <a:tc rowSpan="2">
                  <a:txBody>
                    <a:bodyPr/>
                    <a:lstStyle/>
                    <a:p>
                      <a:pPr algn="ctr"/>
                      <a:r>
                        <a:rPr lang="en-US" sz="1600" b="1" dirty="0" smtClean="0">
                          <a:solidFill>
                            <a:schemeClr val="bg1"/>
                          </a:solidFill>
                        </a:rPr>
                        <a:t>Utility</a:t>
                      </a:r>
                      <a:endParaRPr lang="en-US" sz="1600" b="1" dirty="0">
                        <a:solidFill>
                          <a:schemeClr val="bg1"/>
                        </a:solidFill>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rowSpan="2">
                  <a:txBody>
                    <a:bodyPr/>
                    <a:lstStyle/>
                    <a:p>
                      <a:pPr algn="ctr"/>
                      <a:r>
                        <a:rPr lang="en-US" sz="1600" b="1" dirty="0" smtClean="0">
                          <a:solidFill>
                            <a:schemeClr val="bg1"/>
                          </a:solidFill>
                        </a:rPr>
                        <a:t>Number of Customers</a:t>
                      </a:r>
                      <a:endParaRPr lang="en-US" sz="1600" b="1" dirty="0">
                        <a:solidFill>
                          <a:schemeClr val="bg1"/>
                        </a:solidFill>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gridSpan="2">
                  <a:txBody>
                    <a:bodyPr/>
                    <a:lstStyle/>
                    <a:p>
                      <a:pPr marL="0" algn="ctr" defTabSz="914400" rtl="0" eaLnBrk="1" latinLnBrk="0" hangingPunct="1"/>
                      <a:r>
                        <a:rPr lang="en-US" sz="1600" b="1" kern="1200" dirty="0" smtClean="0">
                          <a:solidFill>
                            <a:schemeClr val="bg1"/>
                          </a:solidFill>
                        </a:rPr>
                        <a:t>Percent  Making</a:t>
                      </a:r>
                      <a:r>
                        <a:rPr lang="en-US" sz="1600" b="1" kern="1200" baseline="0" dirty="0" smtClean="0">
                          <a:solidFill>
                            <a:schemeClr val="bg1"/>
                          </a:solidFill>
                        </a:rPr>
                        <a:t> </a:t>
                      </a:r>
                      <a:r>
                        <a:rPr lang="en-US" sz="1600" b="1" kern="1200" dirty="0" smtClean="0">
                          <a:solidFill>
                            <a:schemeClr val="bg1"/>
                          </a:solidFill>
                        </a:rPr>
                        <a:t>“Good Faith” Payment</a:t>
                      </a:r>
                      <a:endParaRPr lang="en-US" sz="1600" b="1" kern="1200" dirty="0" smtClean="0">
                        <a:solidFill>
                          <a:schemeClr val="bg1"/>
                        </a:solidFill>
                        <a:latin typeface="+mn-lt"/>
                        <a:ea typeface="+mn-ea"/>
                        <a:cs typeface="+mn-cs"/>
                      </a:endParaRPr>
                    </a:p>
                  </a:txBody>
                  <a:tcPr anchor="ctr">
                    <a:solidFill>
                      <a:srgbClr val="00CC99"/>
                    </a:solidFill>
                  </a:tcPr>
                </a:tc>
                <a:tc hMerge="1">
                  <a:txBody>
                    <a:bodyPr/>
                    <a:lstStyle/>
                    <a:p>
                      <a:pPr marL="0" algn="ctr" defTabSz="914400" rtl="0" eaLnBrk="1" latinLnBrk="0" hangingPunct="1"/>
                      <a:endParaRPr lang="en-US" sz="1800" kern="1200" dirty="0" smtClean="0">
                        <a:solidFill>
                          <a:schemeClr val="dk1"/>
                        </a:solidFill>
                        <a:latin typeface="+mn-lt"/>
                        <a:ea typeface="+mn-ea"/>
                        <a:cs typeface="+mn-cs"/>
                      </a:endParaRPr>
                    </a:p>
                  </a:txBody>
                  <a:tcPr anchor="ctr">
                    <a:lnB w="28575" cap="flat" cmpd="sng" algn="ctr">
                      <a:solidFill>
                        <a:schemeClr val="tx1"/>
                      </a:solidFill>
                      <a:prstDash val="solid"/>
                      <a:round/>
                      <a:headEnd type="none" w="med" len="med"/>
                      <a:tailEnd type="none" w="med" len="med"/>
                    </a:lnB>
                    <a:noFill/>
                  </a:tcPr>
                </a:tc>
              </a:tr>
              <a:tr h="0">
                <a:tc vMerge="1">
                  <a:txBody>
                    <a:bodyPr/>
                    <a:lstStyle/>
                    <a:p>
                      <a:pPr algn="ctr"/>
                      <a:endParaRPr lang="en-US" sz="1800"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vMerge="1">
                  <a:txBody>
                    <a:bodyPr/>
                    <a:lstStyle/>
                    <a:p>
                      <a:pPr algn="ctr"/>
                      <a:endParaRPr lang="en-US" sz="1800"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600" b="1" kern="1200" dirty="0" smtClean="0">
                          <a:solidFill>
                            <a:schemeClr val="bg1"/>
                          </a:solidFill>
                        </a:rPr>
                        <a:t>Utility</a:t>
                      </a:r>
                      <a:r>
                        <a:rPr lang="en-US" sz="1600" b="1" kern="1200" baseline="0" dirty="0" smtClean="0">
                          <a:solidFill>
                            <a:schemeClr val="bg1"/>
                          </a:solidFill>
                        </a:rPr>
                        <a:t> That </a:t>
                      </a:r>
                    </a:p>
                    <a:p>
                      <a:pPr marL="0" algn="ctr" defTabSz="914400" rtl="0" eaLnBrk="1" latinLnBrk="0" hangingPunct="1"/>
                      <a:r>
                        <a:rPr lang="en-US" sz="1600" b="1" kern="1200" baseline="0" dirty="0" smtClean="0">
                          <a:solidFill>
                            <a:schemeClr val="bg1"/>
                          </a:solidFill>
                        </a:rPr>
                        <a:t>Received Grant</a:t>
                      </a:r>
                      <a:endParaRPr lang="en-US" sz="1600" b="1" kern="1200" dirty="0" smtClean="0">
                        <a:solidFill>
                          <a:schemeClr val="bg1"/>
                        </a:solidFill>
                        <a:latin typeface="+mn-lt"/>
                        <a:ea typeface="+mn-ea"/>
                        <a:cs typeface="+mn-cs"/>
                      </a:endParaRP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marL="0" algn="ctr" defTabSz="914400" rtl="0" eaLnBrk="1" latinLnBrk="0" hangingPunct="1"/>
                      <a:r>
                        <a:rPr lang="en-US" sz="1600" b="1" kern="1200" dirty="0" smtClean="0">
                          <a:solidFill>
                            <a:schemeClr val="bg1"/>
                          </a:solidFill>
                        </a:rPr>
                        <a:t>Any Utility</a:t>
                      </a:r>
                      <a:endParaRPr lang="en-US" sz="1600" b="1" kern="1200" dirty="0" smtClean="0">
                        <a:solidFill>
                          <a:schemeClr val="bg1"/>
                        </a:solidFill>
                        <a:latin typeface="+mn-lt"/>
                        <a:ea typeface="+mn-ea"/>
                        <a:cs typeface="+mn-cs"/>
                      </a:endParaRPr>
                    </a:p>
                  </a:txBody>
                  <a:tcPr anchor="ctr">
                    <a:lnB w="38100" cap="flat" cmpd="sng" algn="ctr">
                      <a:solidFill>
                        <a:schemeClr val="bg1"/>
                      </a:solidFill>
                      <a:prstDash val="solid"/>
                      <a:round/>
                      <a:headEnd type="none" w="med" len="med"/>
                      <a:tailEnd type="none" w="med" len="med"/>
                    </a:lnB>
                    <a:solidFill>
                      <a:srgbClr val="00CC99"/>
                    </a:solidFill>
                  </a:tcPr>
                </a:tc>
              </a:tr>
              <a:tr h="226125">
                <a:tc>
                  <a:txBody>
                    <a:bodyPr/>
                    <a:lstStyle/>
                    <a:p>
                      <a:r>
                        <a:rPr lang="en-US" sz="1600" dirty="0" smtClean="0"/>
                        <a:t>JCP&amp;L</a:t>
                      </a:r>
                      <a:endParaRPr lang="en-US" sz="16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33</a:t>
                      </a:r>
                      <a:endParaRPr lang="en-US" sz="1600" dirty="0"/>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94%</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94%</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r>
              <a:tr h="226125">
                <a:tc>
                  <a:txBody>
                    <a:bodyPr/>
                    <a:lstStyle/>
                    <a:p>
                      <a:r>
                        <a:rPr lang="en-US" sz="1600" dirty="0" smtClean="0"/>
                        <a:t>NJNG</a:t>
                      </a:r>
                      <a:endParaRPr lang="en-US" sz="1600" dirty="0"/>
                    </a:p>
                  </a:txBody>
                  <a:tcPr>
                    <a:lnR w="38100" cap="flat" cmpd="sng" algn="ctr">
                      <a:solidFill>
                        <a:schemeClr val="bg1"/>
                      </a:solidFill>
                      <a:prstDash val="solid"/>
                      <a:round/>
                      <a:headEnd type="none" w="med" len="med"/>
                      <a:tailEnd type="none" w="med" len="med"/>
                    </a:lnR>
                  </a:tcPr>
                </a:tc>
                <a:tc>
                  <a:txBody>
                    <a:bodyPr/>
                    <a:lstStyle/>
                    <a:p>
                      <a:pPr algn="ctr"/>
                      <a:r>
                        <a:rPr lang="en-US" sz="1600" dirty="0" smtClean="0"/>
                        <a:t>15</a:t>
                      </a:r>
                      <a:endParaRPr lang="en-US" sz="16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93%</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93%</a:t>
                      </a:r>
                      <a:endParaRPr lang="en-US" sz="1600" kern="1200" dirty="0" smtClean="0">
                        <a:solidFill>
                          <a:schemeClr val="dk1"/>
                        </a:solidFill>
                        <a:latin typeface="+mn-lt"/>
                        <a:ea typeface="+mn-ea"/>
                        <a:cs typeface="+mn-cs"/>
                      </a:endParaRPr>
                    </a:p>
                  </a:txBody>
                  <a:tcPr anchor="ctr"/>
                </a:tc>
              </a:tr>
              <a:tr h="125828">
                <a:tc>
                  <a:txBody>
                    <a:bodyPr/>
                    <a:lstStyle/>
                    <a:p>
                      <a:r>
                        <a:rPr lang="en-US" sz="1600" dirty="0" smtClean="0"/>
                        <a:t>PSE&amp;G</a:t>
                      </a:r>
                      <a:endParaRPr lang="en-US" sz="1600" dirty="0"/>
                    </a:p>
                  </a:txBody>
                  <a:tcPr>
                    <a:lnR w="38100" cap="flat" cmpd="sng" algn="ctr">
                      <a:solidFill>
                        <a:schemeClr val="bg1"/>
                      </a:solidFill>
                      <a:prstDash val="solid"/>
                      <a:round/>
                      <a:headEnd type="none" w="med" len="med"/>
                      <a:tailEnd type="none" w="med" len="med"/>
                    </a:lnR>
                  </a:tcPr>
                </a:tc>
                <a:tc>
                  <a:txBody>
                    <a:bodyPr/>
                    <a:lstStyle/>
                    <a:p>
                      <a:pPr algn="ctr"/>
                      <a:r>
                        <a:rPr lang="en-US" sz="1600" dirty="0" smtClean="0"/>
                        <a:t>304</a:t>
                      </a:r>
                      <a:endParaRPr lang="en-US" sz="16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99%</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99%</a:t>
                      </a:r>
                      <a:endParaRPr lang="en-US" sz="1600" kern="1200" dirty="0" smtClean="0">
                        <a:solidFill>
                          <a:schemeClr val="dk1"/>
                        </a:solidFill>
                        <a:latin typeface="+mn-lt"/>
                        <a:ea typeface="+mn-ea"/>
                        <a:cs typeface="+mn-cs"/>
                      </a:endParaRPr>
                    </a:p>
                  </a:txBody>
                  <a:tcPr anchor="ctr"/>
                </a:tc>
              </a:tr>
              <a:tr h="0">
                <a:tc>
                  <a:txBody>
                    <a:bodyPr/>
                    <a:lstStyle/>
                    <a:p>
                      <a:r>
                        <a:rPr lang="en-US" sz="1600" dirty="0" smtClean="0"/>
                        <a:t>RECO</a:t>
                      </a:r>
                      <a:endParaRPr lang="en-US" sz="1600" dirty="0"/>
                    </a:p>
                  </a:txBody>
                  <a:tcPr>
                    <a:lnR w="38100" cap="flat" cmpd="sng" algn="ctr">
                      <a:solidFill>
                        <a:schemeClr val="bg1"/>
                      </a:solidFill>
                      <a:prstDash val="solid"/>
                      <a:round/>
                      <a:headEnd type="none" w="med" len="med"/>
                      <a:tailEnd type="none" w="med" len="med"/>
                    </a:lnR>
                  </a:tcPr>
                </a:tc>
                <a:tc>
                  <a:txBody>
                    <a:bodyPr/>
                    <a:lstStyle/>
                    <a:p>
                      <a:pPr algn="ctr"/>
                      <a:r>
                        <a:rPr lang="en-US" sz="1600" dirty="0" smtClean="0"/>
                        <a:t>1</a:t>
                      </a:r>
                      <a:endParaRPr lang="en-US" sz="16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100%</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100%</a:t>
                      </a:r>
                      <a:endParaRPr lang="en-US" sz="1600" kern="1200" dirty="0" smtClean="0">
                        <a:solidFill>
                          <a:schemeClr val="dk1"/>
                        </a:solidFill>
                        <a:latin typeface="+mn-lt"/>
                        <a:ea typeface="+mn-ea"/>
                        <a:cs typeface="+mn-cs"/>
                      </a:endParaRPr>
                    </a:p>
                  </a:txBody>
                  <a:tcPr anchor="ctr"/>
                </a:tc>
              </a:tr>
              <a:tr h="0">
                <a:tc>
                  <a:txBody>
                    <a:bodyPr/>
                    <a:lstStyle/>
                    <a:p>
                      <a:r>
                        <a:rPr lang="en-US" sz="1600" dirty="0" smtClean="0"/>
                        <a:t>TOTAL</a:t>
                      </a:r>
                      <a:endParaRPr lang="en-US" sz="1600" b="1" dirty="0"/>
                    </a:p>
                  </a:txBody>
                  <a:tcPr>
                    <a:lnR w="38100" cap="flat" cmpd="sng" algn="ctr">
                      <a:solidFill>
                        <a:schemeClr val="bg1"/>
                      </a:solidFill>
                      <a:prstDash val="solid"/>
                      <a:round/>
                      <a:headEnd type="none" w="med" len="med"/>
                      <a:tailEnd type="none" w="med" len="med"/>
                    </a:lnR>
                  </a:tcPr>
                </a:tc>
                <a:tc>
                  <a:txBody>
                    <a:bodyPr/>
                    <a:lstStyle/>
                    <a:p>
                      <a:pPr algn="ctr"/>
                      <a:r>
                        <a:rPr lang="en-US" sz="1600" dirty="0" smtClean="0"/>
                        <a:t>353</a:t>
                      </a:r>
                      <a:endParaRPr lang="en-US" sz="1600" b="1"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98%</a:t>
                      </a:r>
                      <a:endParaRPr lang="en-US" sz="1600" b="1"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99%</a:t>
                      </a:r>
                      <a:endParaRPr lang="en-US" sz="1600" b="1"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967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7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7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76" name="Rectangle 44"/>
          <p:cNvSpPr>
            <a:spLocks noGrp="1" noChangeArrowheads="1"/>
          </p:cNvSpPr>
          <p:nvPr>
            <p:ph type="title"/>
          </p:nvPr>
        </p:nvSpPr>
        <p:spPr>
          <a:xfrm>
            <a:off x="87313" y="236448"/>
            <a:ext cx="7772400" cy="1143000"/>
          </a:xfrm>
        </p:spPr>
        <p:txBody>
          <a:bodyPr/>
          <a:lstStyle/>
          <a:p>
            <a:pPr algn="l" eaLnBrk="1" hangingPunct="1"/>
            <a:r>
              <a:rPr lang="en-US" altLang="en-US" sz="3300" b="1" dirty="0" smtClean="0"/>
              <a:t>Good Faith Payment Analysis </a:t>
            </a:r>
            <a:r>
              <a:rPr lang="en-US" altLang="en-US" dirty="0" smtClean="0"/>
              <a:t/>
            </a:r>
            <a:br>
              <a:rPr lang="en-US" altLang="en-US" dirty="0" smtClean="0"/>
            </a:br>
            <a:r>
              <a:rPr lang="en-US" altLang="en-US" sz="2800" b="1" dirty="0" smtClean="0"/>
              <a:t>Amount of Good Faith Payments Made</a:t>
            </a:r>
            <a:endParaRPr lang="en-US" altLang="en-US" sz="2600" b="1" dirty="0" smtClean="0"/>
          </a:p>
        </p:txBody>
      </p:sp>
      <p:sp>
        <p:nvSpPr>
          <p:cNvPr id="6967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A3F970F-7AEA-43E4-B13B-6594E4778D19}" type="slidenum">
              <a:rPr lang="en-US" altLang="en-US" sz="1000"/>
              <a:pPr eaLnBrk="1" hangingPunct="1">
                <a:spcBef>
                  <a:spcPct val="50000"/>
                </a:spcBef>
                <a:buFontTx/>
                <a:buNone/>
              </a:pPr>
              <a:t>34</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3140083495"/>
              </p:ext>
            </p:extLst>
          </p:nvPr>
        </p:nvGraphicFramePr>
        <p:xfrm>
          <a:off x="954087" y="1750923"/>
          <a:ext cx="7383463" cy="4268389"/>
        </p:xfrm>
        <a:graphic>
          <a:graphicData uri="http://schemas.openxmlformats.org/drawingml/2006/table">
            <a:tbl>
              <a:tblPr firstRow="1" lastRow="1" bandRow="1">
                <a:tableStyleId>{5C22544A-7EE6-4342-B048-85BDC9FD1C3A}</a:tableStyleId>
              </a:tblPr>
              <a:tblGrid>
                <a:gridCol w="1498121"/>
                <a:gridCol w="1389542"/>
                <a:gridCol w="1123950"/>
                <a:gridCol w="1123950"/>
                <a:gridCol w="1123950"/>
                <a:gridCol w="1123950"/>
              </a:tblGrid>
              <a:tr h="507745">
                <a:tc rowSpan="2">
                  <a:txBody>
                    <a:bodyPr/>
                    <a:lstStyle/>
                    <a:p>
                      <a:pPr algn="ctr"/>
                      <a:endParaRPr lang="en-US" sz="1800" b="1" dirty="0">
                        <a:solidFill>
                          <a:schemeClr val="bg1"/>
                        </a:solidFill>
                      </a:endParaRPr>
                    </a:p>
                  </a:txBody>
                  <a:tcPr marL="91444" marR="91444" marT="45710" marB="4571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dirty="0" smtClean="0"/>
                        <a:t>2013 Recipients</a:t>
                      </a:r>
                      <a:endParaRPr lang="en-US" sz="1800" dirty="0">
                        <a:solidFill>
                          <a:schemeClr val="bg1"/>
                        </a:solidFill>
                      </a:endParaRPr>
                    </a:p>
                  </a:txBody>
                  <a:tcPr marT="45725" marB="45725"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2014</a:t>
                      </a:r>
                      <a:r>
                        <a:rPr lang="en-US" sz="1800" baseline="0" dirty="0" smtClean="0"/>
                        <a:t> </a:t>
                      </a:r>
                      <a:r>
                        <a:rPr lang="en-US" sz="1800" dirty="0" smtClean="0"/>
                        <a:t>Recipients</a:t>
                      </a:r>
                      <a:endParaRPr lang="en-US" sz="1800" dirty="0" smtClean="0">
                        <a:solidFill>
                          <a:schemeClr val="bg1"/>
                        </a:solidFill>
                      </a:endParaRPr>
                    </a:p>
                  </a:txBody>
                  <a:tcPr marT="45725" marB="45725"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algn="ctr"/>
                      <a:endParaRPr lang="en-US" sz="1800" dirty="0">
                        <a:solidFill>
                          <a:schemeClr val="bg1"/>
                        </a:solidFill>
                      </a:endParaRPr>
                    </a:p>
                  </a:txBody>
                  <a:tcPr marT="45725" marB="45725" anchor="ctr">
                    <a:solidFill>
                      <a:schemeClr val="bg2">
                        <a:lumMod val="75000"/>
                      </a:schemeClr>
                    </a:solidFill>
                  </a:tcPr>
                </a:tc>
                <a:tc gridSpan="2">
                  <a:txBody>
                    <a:bodyPr/>
                    <a:lstStyle/>
                    <a:p>
                      <a:pPr algn="ct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lnL w="38100" cap="flat" cmpd="sng" algn="ctr">
                      <a:solidFill>
                        <a:schemeClr val="bg1"/>
                      </a:solidFill>
                      <a:prstDash val="solid"/>
                      <a:round/>
                      <a:headEnd type="none" w="med" len="med"/>
                      <a:tailEnd type="none" w="med" len="med"/>
                    </a:lnL>
                  </a:tcPr>
                </a:tc>
                <a:tc hMerge="1">
                  <a:txBody>
                    <a:bodyPr/>
                    <a:lstStyle/>
                    <a:p>
                      <a:pPr algn="ctr"/>
                      <a:endParaRPr lang="en-US" sz="1800" dirty="0">
                        <a:solidFill>
                          <a:schemeClr val="bg1"/>
                        </a:solidFill>
                      </a:endParaRPr>
                    </a:p>
                  </a:txBody>
                  <a:tcPr marT="45725" marB="45725" anchor="ctr">
                    <a:solidFill>
                      <a:schemeClr val="bg2">
                        <a:lumMod val="75000"/>
                      </a:schemeClr>
                    </a:solidFill>
                  </a:tcPr>
                </a:tc>
              </a:tr>
              <a:tr h="507745">
                <a:tc vMerge="1">
                  <a:txBody>
                    <a:bodyPr/>
                    <a:lstStyle/>
                    <a:p>
                      <a:pPr algn="ctr"/>
                      <a:endParaRPr lang="en-US" sz="1800" dirty="0">
                        <a:solidFill>
                          <a:schemeClr val="bg1"/>
                        </a:solidFill>
                      </a:endParaRPr>
                    </a:p>
                  </a:txBody>
                  <a:tcPr marL="91444" marR="91444" marT="45710" marB="45710" anchor="ctr">
                    <a:solidFill>
                      <a:schemeClr val="bg2">
                        <a:lumMod val="75000"/>
                      </a:schemeClr>
                    </a:solidFill>
                  </a:tcPr>
                </a:tc>
                <a:tc>
                  <a:txBody>
                    <a:bodyPr/>
                    <a:lstStyle/>
                    <a:p>
                      <a:pPr algn="ctr"/>
                      <a:r>
                        <a:rPr lang="en-US" sz="1800" b="1" dirty="0" smtClean="0">
                          <a:solidFill>
                            <a:schemeClr val="bg1"/>
                          </a:solidFill>
                        </a:rPr>
                        <a:t>Q1</a:t>
                      </a:r>
                      <a:endParaRPr lang="en-US" sz="1800" b="1" dirty="0">
                        <a:solidFill>
                          <a:schemeClr val="bg1"/>
                        </a:solidFill>
                      </a:endParaRPr>
                    </a:p>
                  </a:txBody>
                  <a:tcPr marT="45725" marB="45725"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Q1</a:t>
                      </a:r>
                      <a:endParaRPr lang="en-US" sz="1800" b="1" dirty="0">
                        <a:solidFill>
                          <a:schemeClr val="bg1"/>
                        </a:solidFill>
                      </a:endParaRPr>
                    </a:p>
                  </a:txBody>
                  <a:tcPr marT="45725" marB="45725"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Q1</a:t>
                      </a:r>
                      <a:r>
                        <a:rPr lang="en-US" sz="1800" b="1" baseline="0" dirty="0" smtClean="0">
                          <a:solidFill>
                            <a:schemeClr val="bg1"/>
                          </a:solidFill>
                        </a:rPr>
                        <a:t> &amp; Q2</a:t>
                      </a:r>
                      <a:endParaRPr lang="en-US" sz="1800" b="1" dirty="0">
                        <a:solidFill>
                          <a:schemeClr val="bg1"/>
                        </a:solidFill>
                      </a:endParaRPr>
                    </a:p>
                  </a:txBody>
                  <a:tcPr marT="45725" marB="45725"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Q1</a:t>
                      </a:r>
                      <a:endParaRPr lang="en-US" sz="1800" b="1" dirty="0">
                        <a:solidFill>
                          <a:schemeClr val="bg1"/>
                        </a:solidFill>
                      </a:endParaRPr>
                    </a:p>
                  </a:txBody>
                  <a:tcPr marT="45725" marB="45725"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Q1</a:t>
                      </a:r>
                      <a:r>
                        <a:rPr lang="en-US" sz="1800" b="1" baseline="0" dirty="0" smtClean="0">
                          <a:solidFill>
                            <a:schemeClr val="bg1"/>
                          </a:solidFill>
                        </a:rPr>
                        <a:t> &amp; Q2</a:t>
                      </a:r>
                      <a:endParaRPr lang="en-US" sz="1800" b="1" dirty="0">
                        <a:solidFill>
                          <a:schemeClr val="bg1"/>
                        </a:solidFill>
                      </a:endParaRPr>
                    </a:p>
                  </a:txBody>
                  <a:tcPr marT="45725" marB="45725" anchor="ctr">
                    <a:lnB w="38100" cap="flat" cmpd="sng" algn="ctr">
                      <a:solidFill>
                        <a:schemeClr val="bg1"/>
                      </a:solidFill>
                      <a:prstDash val="solid"/>
                      <a:round/>
                      <a:headEnd type="none" w="med" len="med"/>
                      <a:tailEnd type="none" w="med" len="med"/>
                    </a:lnB>
                    <a:solidFill>
                      <a:srgbClr val="00CC99"/>
                    </a:solidFill>
                  </a:tcPr>
                </a:tc>
              </a:tr>
              <a:tr h="290119">
                <a:tc>
                  <a:txBody>
                    <a:bodyPr/>
                    <a:lstStyle/>
                    <a:p>
                      <a:pPr algn="l"/>
                      <a:r>
                        <a:rPr lang="en-US" sz="1800" dirty="0" smtClean="0"/>
                        <a:t>$0</a:t>
                      </a:r>
                      <a:endParaRPr lang="en-US" sz="1800" dirty="0"/>
                    </a:p>
                  </a:txBody>
                  <a:tcPr marL="91444" marR="91444" marT="45710" marB="4571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3%</a:t>
                      </a:r>
                      <a:endParaRPr lang="en-US" sz="1800" dirty="0"/>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dirty="0" smtClean="0"/>
                        <a:t>3%</a:t>
                      </a:r>
                      <a:endParaRPr lang="en-US" dirty="0"/>
                    </a:p>
                  </a:txBody>
                  <a:tcPr marL="91444" marR="91444" marT="45710" marB="4571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2%</a:t>
                      </a:r>
                      <a:endParaRPr lang="en-US" sz="1800" dirty="0"/>
                    </a:p>
                  </a:txBody>
                  <a:tcPr marL="91444" marR="91444" marT="45710" marB="4571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1%</a:t>
                      </a:r>
                      <a:endParaRPr lang="en-US" sz="1800" dirty="0"/>
                    </a:p>
                  </a:txBody>
                  <a:tcPr marL="91444" marR="91444" marT="45710" marB="4571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1%</a:t>
                      </a:r>
                      <a:endParaRPr lang="en-US" sz="1800" dirty="0"/>
                    </a:p>
                  </a:txBody>
                  <a:tcPr marL="91444" marR="91444" marT="45710" marB="45710" anchor="ctr">
                    <a:lnT w="38100" cap="flat" cmpd="sng" algn="ctr">
                      <a:solidFill>
                        <a:schemeClr val="bg1"/>
                      </a:solidFill>
                      <a:prstDash val="solid"/>
                      <a:round/>
                      <a:headEnd type="none" w="med" len="med"/>
                      <a:tailEnd type="none" w="med" len="med"/>
                    </a:lnT>
                  </a:tcPr>
                </a:tc>
              </a:tr>
              <a:tr h="3361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$1 - $99</a:t>
                      </a:r>
                      <a:endParaRPr lang="en-US" sz="1800" dirty="0" smtClean="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a:t>
                      </a:r>
                      <a:endParaRPr lang="en-US" sz="1800"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lang="en-US" dirty="0" smtClean="0"/>
                        <a:t>&lt;1%</a:t>
                      </a:r>
                      <a:endParaRPr lang="en-US"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a:t>
                      </a:r>
                      <a:endParaRPr lang="en-US" sz="1800" kern="1200" dirty="0" smtClean="0">
                        <a:solidFill>
                          <a:schemeClr val="dk1"/>
                        </a:solidFill>
                        <a:latin typeface="+mn-lt"/>
                        <a:ea typeface="+mn-ea"/>
                        <a:cs typeface="+mn-cs"/>
                      </a:endParaRPr>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1%</a:t>
                      </a:r>
                      <a:endParaRPr lang="en-US" sz="1800"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a:t>
                      </a:r>
                      <a:endParaRPr lang="en-US" sz="1800" kern="1200" dirty="0" smtClean="0">
                        <a:solidFill>
                          <a:schemeClr val="dk1"/>
                        </a:solidFill>
                        <a:latin typeface="+mn-lt"/>
                        <a:ea typeface="+mn-ea"/>
                        <a:cs typeface="+mn-cs"/>
                      </a:endParaRPr>
                    </a:p>
                  </a:txBody>
                  <a:tcPr marL="91444" marR="91444" marT="45710" marB="45710" anchor="ctr"/>
                </a:tc>
              </a:tr>
              <a:tr h="290119">
                <a:tc>
                  <a:txBody>
                    <a:bodyPr/>
                    <a:lstStyle/>
                    <a:p>
                      <a:pPr algn="l"/>
                      <a:r>
                        <a:rPr lang="en-US" sz="1800" dirty="0" smtClean="0"/>
                        <a:t>$100</a:t>
                      </a:r>
                      <a:endParaRPr lang="en-US" sz="1800"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algn="ctr"/>
                      <a:r>
                        <a:rPr lang="en-US" sz="1800" dirty="0" smtClean="0"/>
                        <a:t>24%</a:t>
                      </a:r>
                      <a:endParaRPr lang="en-US" sz="1800" dirty="0"/>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lang="en-US" dirty="0" smtClean="0"/>
                        <a:t>23%</a:t>
                      </a:r>
                      <a:endParaRPr lang="en-US"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algn="ctr"/>
                      <a:r>
                        <a:rPr lang="en-US" sz="1800" dirty="0" smtClean="0"/>
                        <a:t>21%</a:t>
                      </a:r>
                      <a:endParaRPr lang="en-US" sz="1800"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algn="ctr"/>
                      <a:r>
                        <a:rPr lang="en-US" sz="1800" dirty="0" smtClean="0"/>
                        <a:t>22%</a:t>
                      </a:r>
                      <a:endParaRPr lang="en-US" sz="1800"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algn="ctr"/>
                      <a:r>
                        <a:rPr lang="en-US" sz="1800" dirty="0" smtClean="0"/>
                        <a:t>20%</a:t>
                      </a:r>
                      <a:endParaRPr lang="en-US" sz="1800" dirty="0"/>
                    </a:p>
                  </a:txBody>
                  <a:tcPr marL="91444" marR="91444" marT="45710" marB="45710" anchor="ctr"/>
                </a:tc>
              </a:tr>
              <a:tr h="537249">
                <a:tc>
                  <a:txBody>
                    <a:bodyPr/>
                    <a:lstStyle/>
                    <a:p>
                      <a:pPr algn="l"/>
                      <a:r>
                        <a:rPr lang="en-US" sz="1800" dirty="0" smtClean="0"/>
                        <a:t>$101 - $250</a:t>
                      </a:r>
                      <a:endParaRPr lang="en-US" sz="1800"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26%</a:t>
                      </a:r>
                      <a:endParaRPr lang="en-US" sz="1800"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lang="en-US" dirty="0" smtClean="0"/>
                        <a:t>25%</a:t>
                      </a:r>
                      <a:endParaRPr lang="en-US"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21%</a:t>
                      </a:r>
                      <a:endParaRPr lang="en-US" sz="1800" kern="1200" dirty="0" smtClean="0">
                        <a:solidFill>
                          <a:schemeClr val="dk1"/>
                        </a:solidFill>
                        <a:latin typeface="+mn-lt"/>
                        <a:ea typeface="+mn-ea"/>
                        <a:cs typeface="+mn-cs"/>
                      </a:endParaRPr>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28%</a:t>
                      </a:r>
                      <a:endParaRPr lang="en-US" sz="1800"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algn="ctr"/>
                      <a:r>
                        <a:rPr lang="en-US" sz="1800" dirty="0" smtClean="0"/>
                        <a:t>24%</a:t>
                      </a:r>
                      <a:endParaRPr lang="en-US" sz="1800" dirty="0">
                        <a:solidFill>
                          <a:schemeClr val="tx1"/>
                        </a:solidFill>
                      </a:endParaRPr>
                    </a:p>
                  </a:txBody>
                  <a:tcPr marL="91444" marR="91444" marT="45710" marB="45710" anchor="ctr"/>
                </a:tc>
              </a:tr>
              <a:tr h="480285">
                <a:tc>
                  <a:txBody>
                    <a:bodyPr/>
                    <a:lstStyle/>
                    <a:p>
                      <a:pPr algn="l"/>
                      <a:r>
                        <a:rPr lang="en-US" sz="1800" dirty="0" smtClean="0"/>
                        <a:t>$251 -</a:t>
                      </a:r>
                      <a:r>
                        <a:rPr lang="en-US" sz="1800" baseline="0" dirty="0" smtClean="0"/>
                        <a:t> $500</a:t>
                      </a:r>
                      <a:endParaRPr lang="en-US" sz="1800"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algn="ctr"/>
                      <a:r>
                        <a:rPr lang="en-US" sz="1800" dirty="0" smtClean="0"/>
                        <a:t>25%</a:t>
                      </a:r>
                      <a:endParaRPr lang="en-US" sz="1800" dirty="0"/>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lang="en-US" dirty="0" smtClean="0"/>
                        <a:t>27%</a:t>
                      </a:r>
                      <a:endParaRPr lang="en-US"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algn="ctr"/>
                      <a:r>
                        <a:rPr lang="en-US" sz="1800" dirty="0" smtClean="0"/>
                        <a:t>27%</a:t>
                      </a:r>
                      <a:endParaRPr lang="en-US" sz="1800"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algn="ctr"/>
                      <a:r>
                        <a:rPr lang="en-US" sz="1800" dirty="0" smtClean="0"/>
                        <a:t>20%</a:t>
                      </a:r>
                      <a:endParaRPr lang="en-US" sz="1800"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algn="ctr"/>
                      <a:r>
                        <a:rPr lang="en-US" sz="1800" dirty="0" smtClean="0"/>
                        <a:t>25%</a:t>
                      </a:r>
                      <a:endParaRPr lang="en-US" sz="1800" dirty="0"/>
                    </a:p>
                  </a:txBody>
                  <a:tcPr marL="91444" marR="91444" marT="45710" marB="45710" anchor="ctr"/>
                </a:tc>
              </a:tr>
              <a:tr h="336196">
                <a:tc>
                  <a:txBody>
                    <a:bodyPr/>
                    <a:lstStyle/>
                    <a:p>
                      <a:pPr algn="l"/>
                      <a:r>
                        <a:rPr lang="en-US" sz="1800" dirty="0" smtClean="0"/>
                        <a:t>$501 +</a:t>
                      </a:r>
                      <a:endParaRPr lang="en-US" sz="1800"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19%</a:t>
                      </a:r>
                      <a:endParaRPr lang="en-US" sz="1800"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lang="en-US" dirty="0" smtClean="0"/>
                        <a:t>21%</a:t>
                      </a:r>
                      <a:endParaRPr lang="en-US"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28%</a:t>
                      </a:r>
                      <a:endParaRPr lang="en-US" sz="1800" kern="1200" dirty="0" smtClean="0">
                        <a:solidFill>
                          <a:schemeClr val="dk1"/>
                        </a:solidFill>
                        <a:latin typeface="+mn-lt"/>
                        <a:ea typeface="+mn-ea"/>
                        <a:cs typeface="+mn-cs"/>
                      </a:endParaRPr>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28%</a:t>
                      </a:r>
                      <a:endParaRPr lang="en-US" sz="1800"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30%</a:t>
                      </a:r>
                      <a:endParaRPr lang="en-US" sz="1800" kern="1200" dirty="0" smtClean="0">
                        <a:solidFill>
                          <a:schemeClr val="dk1"/>
                        </a:solidFill>
                        <a:latin typeface="+mn-lt"/>
                        <a:ea typeface="+mn-ea"/>
                        <a:cs typeface="+mn-cs"/>
                      </a:endParaRPr>
                    </a:p>
                  </a:txBody>
                  <a:tcPr marL="91444" marR="91444" marT="45710" marB="45710" anchor="ctr"/>
                </a:tc>
              </a:tr>
              <a:tr h="507721">
                <a:tc>
                  <a:txBody>
                    <a:bodyPr/>
                    <a:lstStyle/>
                    <a:p>
                      <a:pPr algn="l"/>
                      <a:r>
                        <a:rPr lang="en-US" sz="1800" dirty="0" smtClean="0"/>
                        <a:t>Mean Payment</a:t>
                      </a:r>
                      <a:endParaRPr lang="en-US" sz="1800" b="1" dirty="0"/>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$324</a:t>
                      </a:r>
                      <a:endParaRPr lang="en-US" sz="1800" b="1"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lang="en-US" dirty="0" smtClean="0"/>
                        <a:t>$336</a:t>
                      </a:r>
                      <a:endParaRPr lang="en-US" b="1" dirty="0"/>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$421</a:t>
                      </a:r>
                      <a:endParaRPr lang="en-US" sz="1800" b="1" kern="1200" dirty="0" smtClean="0">
                        <a:solidFill>
                          <a:schemeClr val="dk1"/>
                        </a:solidFill>
                        <a:latin typeface="+mn-lt"/>
                        <a:ea typeface="+mn-ea"/>
                        <a:cs typeface="+mn-cs"/>
                      </a:endParaRPr>
                    </a:p>
                  </a:txBody>
                  <a:tcPr marL="91444" marR="91444" marT="45710" marB="45710"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$338</a:t>
                      </a:r>
                      <a:endParaRPr lang="en-US" sz="1800" b="1" kern="1200" dirty="0" smtClean="0">
                        <a:solidFill>
                          <a:schemeClr val="dk1"/>
                        </a:solidFill>
                        <a:latin typeface="+mn-lt"/>
                        <a:ea typeface="+mn-ea"/>
                        <a:cs typeface="+mn-cs"/>
                      </a:endParaRPr>
                    </a:p>
                  </a:txBody>
                  <a:tcPr marL="91444" marR="91444" marT="45710" marB="4571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$434</a:t>
                      </a:r>
                      <a:endParaRPr lang="en-US" sz="1800" b="1" kern="1200" dirty="0" smtClean="0">
                        <a:solidFill>
                          <a:schemeClr val="dk1"/>
                        </a:solidFill>
                        <a:latin typeface="+mn-lt"/>
                        <a:ea typeface="+mn-ea"/>
                        <a:cs typeface="+mn-cs"/>
                      </a:endParaRPr>
                    </a:p>
                  </a:txBody>
                  <a:tcPr marL="91444" marR="91444" marT="45710" marB="45710" anchor="ctr"/>
                </a:tc>
              </a:tr>
            </a:tbl>
          </a:graphicData>
        </a:graphic>
      </p:graphicFrame>
      <p:sp>
        <p:nvSpPr>
          <p:cNvPr id="47" name="TextBox 46"/>
          <p:cNvSpPr txBox="1">
            <a:spLocks noChangeArrowheads="1"/>
          </p:cNvSpPr>
          <p:nvPr/>
        </p:nvSpPr>
        <p:spPr bwMode="auto">
          <a:xfrm>
            <a:off x="917575" y="6054207"/>
            <a:ext cx="7388225" cy="430887"/>
          </a:xfrm>
          <a:prstGeom prst="rect">
            <a:avLst/>
          </a:prstGeom>
          <a:noFill/>
          <a:ln w="9525">
            <a:noFill/>
            <a:miter lim="800000"/>
            <a:headEnd/>
            <a:tailEnd/>
          </a:ln>
        </p:spPr>
        <p:txBody>
          <a:bodyPr wrap="square">
            <a:spAutoFit/>
          </a:bodyPr>
          <a:lstStyle/>
          <a:p>
            <a:pPr eaLnBrk="1" hangingPunct="1">
              <a:defRPr/>
            </a:pPr>
            <a:r>
              <a:rPr lang="en-US" sz="1100" dirty="0"/>
              <a:t> </a:t>
            </a:r>
            <a:r>
              <a:rPr lang="en-US" sz="1100" dirty="0" smtClean="0"/>
              <a:t>Note: Q2 recipients make higher payments during the good faith period because the 90 days before Q2 are usually colder than the 90 days before Q1. </a:t>
            </a:r>
            <a:endParaRPr lang="en-US" sz="11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2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172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4" name="Rectangle 44"/>
          <p:cNvSpPr>
            <a:spLocks noGrp="1" noChangeArrowheads="1"/>
          </p:cNvSpPr>
          <p:nvPr>
            <p:ph type="title"/>
          </p:nvPr>
        </p:nvSpPr>
        <p:spPr>
          <a:xfrm>
            <a:off x="91440" y="310896"/>
            <a:ext cx="7772400" cy="1143000"/>
          </a:xfrm>
        </p:spPr>
        <p:txBody>
          <a:bodyPr/>
          <a:lstStyle/>
          <a:p>
            <a:pPr algn="l" eaLnBrk="1" hangingPunct="1"/>
            <a:r>
              <a:rPr lang="en-US" altLang="en-US" sz="3300" b="1" dirty="0" smtClean="0"/>
              <a:t>Good Faith Payment Analysis </a:t>
            </a:r>
            <a:r>
              <a:rPr lang="en-US" altLang="en-US" b="1" dirty="0" smtClean="0"/>
              <a:t/>
            </a:r>
            <a:br>
              <a:rPr lang="en-US" altLang="en-US" b="1" dirty="0" smtClean="0"/>
            </a:br>
            <a:r>
              <a:rPr lang="en-US" altLang="en-US" sz="2800" b="1" dirty="0" smtClean="0"/>
              <a:t>Amount of Good Faith Payments Made</a:t>
            </a:r>
            <a:br>
              <a:rPr lang="en-US" altLang="en-US" sz="2800" b="1" dirty="0" smtClean="0"/>
            </a:br>
            <a:r>
              <a:rPr lang="en-US" altLang="en-US" sz="2800" b="1" dirty="0" smtClean="0"/>
              <a:t>By Utility</a:t>
            </a:r>
            <a:endParaRPr lang="en-US" altLang="en-US" sz="2600" b="1" dirty="0" smtClean="0"/>
          </a:p>
        </p:txBody>
      </p:sp>
      <p:sp>
        <p:nvSpPr>
          <p:cNvPr id="7172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9BD593C-FC13-4FFF-9169-F280EB00DA20}" type="slidenum">
              <a:rPr lang="en-US" altLang="en-US" sz="1000"/>
              <a:pPr eaLnBrk="1" hangingPunct="1">
                <a:spcBef>
                  <a:spcPct val="50000"/>
                </a:spcBef>
                <a:buFontTx/>
                <a:buNone/>
              </a:pPr>
              <a:t>35</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1276651900"/>
              </p:ext>
            </p:extLst>
          </p:nvPr>
        </p:nvGraphicFramePr>
        <p:xfrm>
          <a:off x="1761420" y="2514600"/>
          <a:ext cx="5815717" cy="2133601"/>
        </p:xfrm>
        <a:graphic>
          <a:graphicData uri="http://schemas.openxmlformats.org/drawingml/2006/table">
            <a:tbl>
              <a:tblPr firstRow="1">
                <a:tableStyleId>{5C22544A-7EE6-4342-B048-85BDC9FD1C3A}</a:tableStyleId>
              </a:tblPr>
              <a:tblGrid>
                <a:gridCol w="1207934"/>
                <a:gridCol w="906449"/>
                <a:gridCol w="906449"/>
                <a:gridCol w="981987"/>
                <a:gridCol w="981987"/>
                <a:gridCol w="830911"/>
              </a:tblGrid>
              <a:tr h="457201">
                <a:tc gridSpan="6">
                  <a:txBody>
                    <a:bodyPr/>
                    <a:lstStyle/>
                    <a:p>
                      <a:pPr algn="ctr"/>
                      <a:r>
                        <a:rPr lang="en-US" sz="1800" baseline="0" dirty="0" smtClean="0"/>
                        <a:t>Q1 &amp; Q2 2015 Recipients</a:t>
                      </a:r>
                      <a:endParaRPr lang="en-US" sz="1800" b="1" dirty="0">
                        <a:solidFill>
                          <a:schemeClr val="bg1"/>
                        </a:solidFill>
                      </a:endParaRPr>
                    </a:p>
                  </a:txBody>
                  <a:tcPr anchor="ctr"/>
                </a:tc>
                <a:tc hMerge="1">
                  <a:txBody>
                    <a:bodyPr/>
                    <a:lstStyle/>
                    <a:p>
                      <a:endParaRPr lang="en-US"/>
                    </a:p>
                  </a:txBody>
                  <a:tcPr/>
                </a:tc>
                <a:tc hMerge="1">
                  <a:txBody>
                    <a:bodyPr/>
                    <a:lstStyle/>
                    <a:p>
                      <a:pPr algn="ctr"/>
                      <a:endParaRPr lang="en-US" sz="1800" dirty="0" smtClean="0"/>
                    </a:p>
                  </a:txBody>
                  <a:tcPr anchor="ctr"/>
                </a:tc>
                <a:tc hMerge="1">
                  <a:txBody>
                    <a:bodyPr/>
                    <a:lstStyle/>
                    <a:p>
                      <a:pPr algn="ctr"/>
                      <a:endParaRPr lang="en-US" sz="1800" dirty="0" smtClean="0"/>
                    </a:p>
                  </a:txBody>
                  <a:tcPr anchor="ctr"/>
                </a:tc>
                <a:tc hMerge="1">
                  <a:txBody>
                    <a:bodyPr/>
                    <a:lstStyle/>
                    <a:p>
                      <a:pPr algn="ctr"/>
                      <a:endParaRPr lang="en-US" sz="1800" dirty="0" smtClean="0"/>
                    </a:p>
                  </a:txBody>
                  <a:tcPr anchor="ctr"/>
                </a:tc>
                <a:tc hMerge="1">
                  <a:txBody>
                    <a:bodyPr/>
                    <a:lstStyle/>
                    <a:p>
                      <a:pPr algn="ctr"/>
                      <a:endParaRPr lang="en-US" sz="1800" dirty="0" smtClean="0"/>
                    </a:p>
                  </a:txBody>
                  <a:tcPr anchor="ctr"/>
                </a:tc>
              </a:tr>
              <a:tr h="518160">
                <a:tc>
                  <a:txBody>
                    <a:bodyPr/>
                    <a:lstStyle/>
                    <a:p>
                      <a:pPr algn="ctr"/>
                      <a:r>
                        <a:rPr lang="en-US" sz="1600" b="1" dirty="0" smtClean="0">
                          <a:solidFill>
                            <a:schemeClr val="bg1"/>
                          </a:solidFill>
                        </a:rPr>
                        <a:t>Payments</a:t>
                      </a:r>
                      <a:endParaRPr lang="en-US" sz="1600" b="1" dirty="0">
                        <a:solidFill>
                          <a:schemeClr val="bg1"/>
                        </a:solidFill>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JCP&amp;L</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NJNG</a:t>
                      </a: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PSE&amp;G</a:t>
                      </a: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RECO</a:t>
                      </a: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Total</a:t>
                      </a:r>
                    </a:p>
                  </a:txBody>
                  <a:tcPr anchor="ctr">
                    <a:lnB w="38100" cap="flat" cmpd="sng" algn="ctr">
                      <a:solidFill>
                        <a:schemeClr val="bg1"/>
                      </a:solidFill>
                      <a:prstDash val="solid"/>
                      <a:round/>
                      <a:headEnd type="none" w="med" len="med"/>
                      <a:tailEnd type="none" w="med" len="med"/>
                    </a:lnB>
                    <a:solidFill>
                      <a:srgbClr val="00CC99"/>
                    </a:solidFill>
                  </a:tcPr>
                </a:tc>
              </a:tr>
              <a:tr h="579120">
                <a:tc>
                  <a:txBody>
                    <a:bodyPr/>
                    <a:lstStyle/>
                    <a:p>
                      <a:pPr algn="l"/>
                      <a:r>
                        <a:rPr lang="en-US" sz="1600" dirty="0" smtClean="0"/>
                        <a:t>Number</a:t>
                      </a:r>
                      <a:r>
                        <a:rPr lang="en-US" sz="1600" baseline="0" dirty="0" smtClean="0"/>
                        <a:t> of Customers</a:t>
                      </a:r>
                      <a:endParaRPr lang="en-US" sz="1600"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33</a:t>
                      </a:r>
                      <a:endParaRPr lang="en-US" sz="1600"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15</a:t>
                      </a:r>
                      <a:endParaRPr lang="en-US" sz="1600" dirty="0"/>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smtClean="0"/>
                        <a:t>304</a:t>
                      </a:r>
                      <a:endParaRPr lang="en-US" sz="1600" dirty="0"/>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smtClean="0"/>
                        <a:t>1</a:t>
                      </a:r>
                      <a:endParaRPr lang="en-US" sz="1600" dirty="0"/>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smtClean="0"/>
                        <a:t>353</a:t>
                      </a:r>
                      <a:endParaRPr lang="en-US" sz="1600" b="1" dirty="0"/>
                    </a:p>
                  </a:txBody>
                  <a:tcPr anchor="ctr">
                    <a:lnT w="38100" cap="flat" cmpd="sng" algn="ctr">
                      <a:solidFill>
                        <a:schemeClr val="bg1"/>
                      </a:solidFill>
                      <a:prstDash val="solid"/>
                      <a:round/>
                      <a:headEnd type="none" w="med" len="med"/>
                      <a:tailEnd type="none" w="med" len="med"/>
                    </a:lnT>
                  </a:tcPr>
                </a:tc>
              </a:tr>
              <a:tr h="504507">
                <a:tc>
                  <a:txBody>
                    <a:bodyPr/>
                    <a:lstStyle/>
                    <a:p>
                      <a:pPr algn="l"/>
                      <a:r>
                        <a:rPr lang="en-US" sz="1600" dirty="0" smtClean="0"/>
                        <a:t>Mean Payment</a:t>
                      </a:r>
                      <a:endParaRPr lang="en-US" sz="1600" b="0" dirty="0"/>
                    </a:p>
                  </a:txBody>
                  <a:tcPr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$369</a:t>
                      </a:r>
                      <a:endParaRPr lang="en-US" sz="1600" b="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$268</a:t>
                      </a:r>
                      <a:endParaRPr lang="en-US" sz="1600" b="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$450</a:t>
                      </a:r>
                      <a:endParaRPr lang="en-US" sz="1600" b="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$150</a:t>
                      </a:r>
                      <a:endParaRPr lang="en-US" sz="1600" b="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$434</a:t>
                      </a:r>
                      <a:endParaRPr lang="en-US" sz="1600" b="1"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37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72" name="Rectangle 44"/>
          <p:cNvSpPr>
            <a:spLocks noGrp="1" noChangeArrowheads="1"/>
          </p:cNvSpPr>
          <p:nvPr>
            <p:ph type="title"/>
          </p:nvPr>
        </p:nvSpPr>
        <p:spPr>
          <a:xfrm>
            <a:off x="126214" y="309562"/>
            <a:ext cx="7772400" cy="1143000"/>
          </a:xfrm>
        </p:spPr>
        <p:txBody>
          <a:bodyPr/>
          <a:lstStyle/>
          <a:p>
            <a:pPr algn="l" eaLnBrk="1" hangingPunct="1"/>
            <a:r>
              <a:rPr lang="en-US" altLang="en-US" sz="3300" b="1" dirty="0" smtClean="0"/>
              <a:t>Good Faith Payment Analysis</a:t>
            </a:r>
            <a:br>
              <a:rPr lang="en-US" altLang="en-US" sz="3300" b="1" dirty="0" smtClean="0"/>
            </a:br>
            <a:r>
              <a:rPr lang="en-US" altLang="en-US" sz="2800" b="1" dirty="0" smtClean="0"/>
              <a:t>Amount of Good Faith Payments Made</a:t>
            </a:r>
            <a:br>
              <a:rPr lang="en-US" altLang="en-US" sz="2800" b="1" dirty="0" smtClean="0"/>
            </a:br>
            <a:r>
              <a:rPr lang="en-US" altLang="en-US" sz="2800" b="1" dirty="0" smtClean="0"/>
              <a:t>By Poverty Level </a:t>
            </a:r>
          </a:p>
        </p:txBody>
      </p:sp>
      <p:sp>
        <p:nvSpPr>
          <p:cNvPr id="7377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672ABA1D-1B98-418D-AAF7-6E0BFE2CB13C}" type="slidenum">
              <a:rPr lang="en-US" altLang="en-US" sz="1000"/>
              <a:pPr eaLnBrk="1" hangingPunct="1">
                <a:spcBef>
                  <a:spcPct val="50000"/>
                </a:spcBef>
                <a:buFontTx/>
                <a:buNone/>
              </a:pPr>
              <a:t>36</a:t>
            </a:fld>
            <a:endParaRPr lang="en-US" altLang="en-US" sz="1000"/>
          </a:p>
        </p:txBody>
      </p:sp>
      <p:graphicFrame>
        <p:nvGraphicFramePr>
          <p:cNvPr id="12" name="Chart 11"/>
          <p:cNvGraphicFramePr/>
          <p:nvPr>
            <p:extLst>
              <p:ext uri="{D42A27DB-BD31-4B8C-83A1-F6EECF244321}">
                <p14:modId xmlns:p14="http://schemas.microsoft.com/office/powerpoint/2010/main" val="2548265974"/>
              </p:ext>
            </p:extLst>
          </p:nvPr>
        </p:nvGraphicFramePr>
        <p:xfrm>
          <a:off x="178516" y="1676400"/>
          <a:ext cx="8385174" cy="378822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04552661"/>
              </p:ext>
            </p:extLst>
          </p:nvPr>
        </p:nvGraphicFramePr>
        <p:xfrm>
          <a:off x="921544" y="5633156"/>
          <a:ext cx="7217546" cy="1005870"/>
        </p:xfrm>
        <a:graphic>
          <a:graphicData uri="http://schemas.openxmlformats.org/drawingml/2006/table">
            <a:tbl>
              <a:tblPr firstRow="1" bandRow="1">
                <a:tableStyleId>{5C22544A-7EE6-4342-B048-85BDC9FD1C3A}</a:tableStyleId>
              </a:tblPr>
              <a:tblGrid>
                <a:gridCol w="1864134"/>
                <a:gridCol w="1338353"/>
                <a:gridCol w="1338353"/>
                <a:gridCol w="1338353"/>
                <a:gridCol w="1338353"/>
              </a:tblGrid>
              <a:tr h="234201">
                <a:tc rowSpan="2">
                  <a:txBody>
                    <a:bodyPr/>
                    <a:lstStyle/>
                    <a:p>
                      <a:pPr algn="ctr"/>
                      <a:endParaRPr lang="en-US" sz="1600" b="1" dirty="0">
                        <a:solidFill>
                          <a:schemeClr val="bg1"/>
                        </a:solidFill>
                      </a:endParaRPr>
                    </a:p>
                  </a:txBody>
                  <a:tcPr marT="45725" marB="45725"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4">
                  <a:txBody>
                    <a:bodyPr/>
                    <a:lstStyle/>
                    <a:p>
                      <a:pPr algn="ctr"/>
                      <a:r>
                        <a:rPr lang="en-US" sz="1600" b="1" dirty="0" smtClean="0">
                          <a:solidFill>
                            <a:schemeClr val="bg1"/>
                          </a:solidFill>
                        </a:rPr>
                        <a:t>Federal Poverty Level</a:t>
                      </a:r>
                      <a:endParaRPr lang="en-US" sz="1600" b="1" dirty="0">
                        <a:solidFill>
                          <a:schemeClr val="bg1"/>
                        </a:solidFill>
                      </a:endParaRPr>
                    </a:p>
                  </a:txBody>
                  <a:tcPr marT="45725" marB="45725" anchor="ctr">
                    <a:lnL w="38100" cap="flat" cmpd="sng" algn="ctr">
                      <a:solidFill>
                        <a:schemeClr val="bg1"/>
                      </a:solidFill>
                      <a:prstDash val="solid"/>
                      <a:round/>
                      <a:headEnd type="none" w="med" len="med"/>
                      <a:tailEnd type="none" w="med" len="med"/>
                    </a:lnL>
                    <a:solidFill>
                      <a:srgbClr val="00CC99"/>
                    </a:solidFill>
                  </a:tcPr>
                </a:tc>
                <a:tc hMerge="1">
                  <a:txBody>
                    <a:bodyPr/>
                    <a:lstStyle/>
                    <a:p>
                      <a:pPr algn="ctr"/>
                      <a:endParaRPr lang="en-US" sz="1800" dirty="0"/>
                    </a:p>
                  </a:txBody>
                  <a:tcPr anchor="ctr">
                    <a:lnL w="3175" cap="flat" cmpd="sng" algn="ctr">
                      <a:solidFill>
                        <a:schemeClr val="tx1"/>
                      </a:solidFill>
                      <a:prstDash val="solid"/>
                      <a:round/>
                      <a:headEnd type="none" w="med" len="med"/>
                      <a:tailEnd type="none" w="med" len="med"/>
                    </a:lnL>
                  </a:tcPr>
                </a:tc>
                <a:tc hMerge="1">
                  <a:txBody>
                    <a:bodyPr/>
                    <a:lstStyle/>
                    <a:p>
                      <a:pPr algn="ctr"/>
                      <a:endParaRPr lang="en-US" sz="2200" dirty="0"/>
                    </a:p>
                  </a:txBody>
                  <a:tcPr anchor="ctr"/>
                </a:tc>
                <a:tc hMerge="1">
                  <a:txBody>
                    <a:bodyPr/>
                    <a:lstStyle/>
                    <a:p>
                      <a:pPr algn="ctr"/>
                      <a:endParaRPr lang="en-US" sz="2200" dirty="0"/>
                    </a:p>
                  </a:txBody>
                  <a:tcPr anchor="ctr"/>
                </a:tc>
              </a:tr>
              <a:tr h="259568">
                <a:tc vMerge="1">
                  <a:txBody>
                    <a:bodyPr/>
                    <a:lstStyle/>
                    <a:p>
                      <a:pPr algn="ctr"/>
                      <a:endParaRPr lang="en-US" sz="2200" dirty="0"/>
                    </a:p>
                  </a:txBody>
                  <a:tcPr anchor="ctr"/>
                </a:tc>
                <a:tc>
                  <a:txBody>
                    <a:bodyPr/>
                    <a:lstStyle/>
                    <a:p>
                      <a:pPr algn="ctr"/>
                      <a:r>
                        <a:rPr lang="en-US" sz="1600" b="1" dirty="0" smtClean="0">
                          <a:solidFill>
                            <a:schemeClr val="bg1"/>
                          </a:solidFill>
                        </a:rPr>
                        <a:t>&lt;225%</a:t>
                      </a:r>
                      <a:endParaRPr lang="en-US" sz="1600" b="1" dirty="0">
                        <a:solidFill>
                          <a:schemeClr val="bg1"/>
                        </a:solidFill>
                      </a:endParaRPr>
                    </a:p>
                  </a:txBody>
                  <a:tcPr marT="45725" marB="45725"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225-249%</a:t>
                      </a:r>
                      <a:endParaRPr lang="en-US" sz="1600" b="1" dirty="0">
                        <a:solidFill>
                          <a:schemeClr val="bg1"/>
                        </a:solidFill>
                      </a:endParaRPr>
                    </a:p>
                  </a:txBody>
                  <a:tcPr marT="45725" marB="45725"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250-299%</a:t>
                      </a:r>
                      <a:endParaRPr lang="en-US" sz="1600" b="1" dirty="0">
                        <a:solidFill>
                          <a:schemeClr val="bg1"/>
                        </a:solidFill>
                      </a:endParaRPr>
                    </a:p>
                  </a:txBody>
                  <a:tcPr marT="45725" marB="45725"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 300%</a:t>
                      </a:r>
                      <a:endParaRPr lang="en-US" sz="1600" b="1" dirty="0">
                        <a:solidFill>
                          <a:schemeClr val="bg1"/>
                        </a:solidFill>
                      </a:endParaRPr>
                    </a:p>
                  </a:txBody>
                  <a:tcPr marT="45725" marB="45725" anchor="ctr">
                    <a:lnB w="38100" cap="flat" cmpd="sng" algn="ctr">
                      <a:solidFill>
                        <a:schemeClr val="bg1"/>
                      </a:solidFill>
                      <a:prstDash val="solid"/>
                      <a:round/>
                      <a:headEnd type="none" w="med" len="med"/>
                      <a:tailEnd type="none" w="med" len="med"/>
                    </a:lnB>
                    <a:solidFill>
                      <a:srgbClr val="00CC99"/>
                    </a:solidFill>
                  </a:tcPr>
                </a:tc>
              </a:tr>
              <a:tr h="259568">
                <a:tc>
                  <a:txBody>
                    <a:bodyPr/>
                    <a:lstStyle/>
                    <a:p>
                      <a:pPr algn="l"/>
                      <a:r>
                        <a:rPr lang="en-US" sz="1600" dirty="0" smtClean="0"/>
                        <a:t>Mean Payment</a:t>
                      </a:r>
                      <a:endParaRPr lang="en-US" sz="1600" b="1" dirty="0"/>
                    </a:p>
                  </a:txBody>
                  <a:tcPr marT="45725" marB="45725"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$341</a:t>
                      </a:r>
                      <a:endParaRPr lang="en-US" sz="1600" b="1" kern="1200" dirty="0" smtClean="0">
                        <a:solidFill>
                          <a:schemeClr val="dk1"/>
                        </a:solidFill>
                        <a:latin typeface="+mn-lt"/>
                        <a:ea typeface="+mn-ea"/>
                        <a:cs typeface="+mn-cs"/>
                      </a:endParaRPr>
                    </a:p>
                  </a:txBody>
                  <a:tcPr marT="45725" marB="45725"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$362</a:t>
                      </a:r>
                      <a:endParaRPr lang="en-US" sz="1600" b="1" kern="1200" dirty="0" smtClean="0">
                        <a:solidFill>
                          <a:schemeClr val="dk1"/>
                        </a:solidFill>
                        <a:latin typeface="+mn-lt"/>
                        <a:ea typeface="+mn-ea"/>
                        <a:cs typeface="+mn-cs"/>
                      </a:endParaRPr>
                    </a:p>
                  </a:txBody>
                  <a:tcPr marT="45725" marB="45725"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$472</a:t>
                      </a:r>
                      <a:endParaRPr lang="en-US" sz="1600" b="1" kern="1200" dirty="0" smtClean="0">
                        <a:solidFill>
                          <a:schemeClr val="dk1"/>
                        </a:solidFill>
                        <a:latin typeface="+mn-lt"/>
                        <a:ea typeface="+mn-ea"/>
                        <a:cs typeface="+mn-cs"/>
                      </a:endParaRPr>
                    </a:p>
                  </a:txBody>
                  <a:tcPr marT="45725" marB="45725"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$475</a:t>
                      </a:r>
                      <a:endParaRPr lang="en-US" sz="1600" b="1" kern="1200" dirty="0" smtClean="0">
                        <a:solidFill>
                          <a:schemeClr val="dk1"/>
                        </a:solidFill>
                        <a:latin typeface="+mn-lt"/>
                        <a:ea typeface="+mn-ea"/>
                        <a:cs typeface="+mn-cs"/>
                      </a:endParaRPr>
                    </a:p>
                  </a:txBody>
                  <a:tcPr marT="45725" marB="45725" anchor="ctr">
                    <a:lnT w="381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820396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7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8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79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0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81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581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1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1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820" name="Rectangle 44"/>
          <p:cNvSpPr>
            <a:spLocks noGrp="1" noChangeArrowheads="1"/>
          </p:cNvSpPr>
          <p:nvPr>
            <p:ph type="title"/>
          </p:nvPr>
        </p:nvSpPr>
        <p:spPr>
          <a:xfrm>
            <a:off x="116525" y="314325"/>
            <a:ext cx="7772400" cy="1143000"/>
          </a:xfrm>
        </p:spPr>
        <p:txBody>
          <a:bodyPr/>
          <a:lstStyle/>
          <a:p>
            <a:pPr algn="l" eaLnBrk="1" hangingPunct="1"/>
            <a:r>
              <a:rPr lang="en-US" altLang="en-US" sz="3300" b="1" dirty="0" smtClean="0"/>
              <a:t>Good Faith Payment Analysis </a:t>
            </a:r>
            <a:r>
              <a:rPr lang="en-US" altLang="en-US" dirty="0" smtClean="0"/>
              <a:t/>
            </a:r>
            <a:br>
              <a:rPr lang="en-US" altLang="en-US" dirty="0" smtClean="0"/>
            </a:br>
            <a:r>
              <a:rPr lang="en-US" altLang="en-US" sz="2800" b="1" dirty="0" smtClean="0"/>
              <a:t>Number of Payments for Those </a:t>
            </a:r>
            <a:br>
              <a:rPr lang="en-US" altLang="en-US" sz="2800" b="1" dirty="0" smtClean="0"/>
            </a:br>
            <a:r>
              <a:rPr lang="en-US" altLang="en-US" sz="2800" b="1" dirty="0" smtClean="0"/>
              <a:t>Paying at Least $100</a:t>
            </a:r>
          </a:p>
        </p:txBody>
      </p:sp>
      <p:sp>
        <p:nvSpPr>
          <p:cNvPr id="7582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8B90B7E-612B-4C7B-B2C1-68B6DC2DEED0}" type="slidenum">
              <a:rPr lang="en-US" altLang="en-US" sz="1000"/>
              <a:pPr eaLnBrk="1" hangingPunct="1">
                <a:spcBef>
                  <a:spcPct val="50000"/>
                </a:spcBef>
                <a:buFontTx/>
                <a:buNone/>
              </a:pPr>
              <a:t>37</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624055933"/>
              </p:ext>
            </p:extLst>
          </p:nvPr>
        </p:nvGraphicFramePr>
        <p:xfrm>
          <a:off x="838200" y="2743200"/>
          <a:ext cx="7345362" cy="2392398"/>
        </p:xfrm>
        <a:graphic>
          <a:graphicData uri="http://schemas.openxmlformats.org/drawingml/2006/table">
            <a:tbl>
              <a:tblPr firstRow="1" lastRow="1" bandRow="1">
                <a:tableStyleId>{5C22544A-7EE6-4342-B048-85BDC9FD1C3A}</a:tableStyleId>
              </a:tblPr>
              <a:tblGrid>
                <a:gridCol w="1930317"/>
                <a:gridCol w="1805015"/>
                <a:gridCol w="1805015"/>
                <a:gridCol w="1805015"/>
              </a:tblGrid>
              <a:tr h="640057">
                <a:tc>
                  <a:txBody>
                    <a:bodyPr/>
                    <a:lstStyle/>
                    <a:p>
                      <a:pPr algn="ctr"/>
                      <a:r>
                        <a:rPr lang="en-US" sz="1800" dirty="0" smtClean="0"/>
                        <a:t>Payments</a:t>
                      </a:r>
                      <a:endParaRPr lang="en-US" sz="1800" dirty="0">
                        <a:solidFill>
                          <a:schemeClr val="bg1"/>
                        </a:solidFill>
                      </a:endParaRPr>
                    </a:p>
                  </a:txBody>
                  <a:tcPr marL="91436" marR="91436" marT="45709" marB="45709" anchor="ctr"/>
                </a:tc>
                <a:tc>
                  <a:txBody>
                    <a:bodyPr/>
                    <a:lstStyle/>
                    <a:p>
                      <a:pPr algn="ctr"/>
                      <a:r>
                        <a:rPr lang="en-US" sz="1800" dirty="0" smtClean="0"/>
                        <a:t>Q1 2013 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370750">
                <a:tc>
                  <a:txBody>
                    <a:bodyPr/>
                    <a:lstStyle/>
                    <a:p>
                      <a:pPr algn="l"/>
                      <a:r>
                        <a:rPr lang="en-US" sz="1800" dirty="0" smtClean="0"/>
                        <a:t>25</a:t>
                      </a:r>
                      <a:r>
                        <a:rPr lang="en-US" sz="1800" baseline="30000" dirty="0" smtClean="0"/>
                        <a:t>th</a:t>
                      </a:r>
                      <a:r>
                        <a:rPr lang="en-US" sz="1800" dirty="0" smtClean="0"/>
                        <a:t> Percentile</a:t>
                      </a:r>
                      <a:endParaRPr lang="en-US" sz="1800" dirty="0"/>
                    </a:p>
                  </a:txBody>
                  <a:tcPr marL="91436" marR="91436" marT="45709" marB="45709" anchor="ctr"/>
                </a:tc>
                <a:tc>
                  <a:txBody>
                    <a:bodyPr/>
                    <a:lstStyle/>
                    <a:p>
                      <a:pPr algn="ctr"/>
                      <a:r>
                        <a:rPr lang="en-US" sz="1800" dirty="0" smtClean="0"/>
                        <a:t>1</a:t>
                      </a:r>
                      <a:endParaRPr lang="en-US" sz="1800" dirty="0"/>
                    </a:p>
                  </a:txBody>
                  <a:tcPr marL="91436" marR="91436" marT="45709" marB="45709" anchor="ctr"/>
                </a:tc>
                <a:tc>
                  <a:txBody>
                    <a:bodyPr/>
                    <a:lstStyle/>
                    <a:p>
                      <a:pPr algn="ctr"/>
                      <a:r>
                        <a:rPr lang="en-US" sz="1800" dirty="0" smtClean="0"/>
                        <a:t>1</a:t>
                      </a:r>
                    </a:p>
                  </a:txBody>
                  <a:tcPr marL="91436" marR="91436" marT="45709" marB="45709" anchor="ctr"/>
                </a:tc>
                <a:tc>
                  <a:txBody>
                    <a:bodyPr/>
                    <a:lstStyle/>
                    <a:p>
                      <a:pPr algn="ctr"/>
                      <a:r>
                        <a:rPr lang="en-US" sz="1800" dirty="0" smtClean="0"/>
                        <a:t>1</a:t>
                      </a:r>
                      <a:endParaRPr lang="en-US" sz="1800" dirty="0"/>
                    </a:p>
                  </a:txBody>
                  <a:tcPr marL="91436" marR="91436" marT="45709" marB="45709" anchor="ctr"/>
                </a:tc>
              </a:tr>
              <a:tr h="370750">
                <a:tc>
                  <a:txBody>
                    <a:bodyPr/>
                    <a:lstStyle/>
                    <a:p>
                      <a:pPr algn="l"/>
                      <a:r>
                        <a:rPr lang="en-US" sz="1800" dirty="0" smtClean="0"/>
                        <a:t>50</a:t>
                      </a:r>
                      <a:r>
                        <a:rPr lang="en-US" sz="1800" baseline="30000" dirty="0" smtClean="0"/>
                        <a:t>th</a:t>
                      </a:r>
                      <a:r>
                        <a:rPr lang="en-US" sz="1800" dirty="0" smtClean="0"/>
                        <a:t> Percentile</a:t>
                      </a:r>
                      <a:endParaRPr lang="en-US" sz="1800" dirty="0"/>
                    </a:p>
                  </a:txBody>
                  <a:tcPr marL="91436" marR="91436" marT="45709" marB="45709" anchor="ctr"/>
                </a:tc>
                <a:tc>
                  <a:txBody>
                    <a:bodyPr/>
                    <a:lstStyle/>
                    <a:p>
                      <a:pPr marL="0" algn="ctr" defTabSz="914400" rtl="0" eaLnBrk="1" latinLnBrk="0" hangingPunct="1"/>
                      <a:r>
                        <a:rPr lang="en-US" sz="1800" kern="1200" dirty="0" smtClean="0"/>
                        <a:t>2</a:t>
                      </a:r>
                      <a:endParaRPr lang="en-US" sz="1800" kern="1200" dirty="0" smtClean="0">
                        <a:solidFill>
                          <a:schemeClr val="dk1"/>
                        </a:solidFill>
                        <a:latin typeface="+mn-lt"/>
                        <a:ea typeface="+mn-ea"/>
                        <a:cs typeface="+mn-cs"/>
                      </a:endParaRPr>
                    </a:p>
                  </a:txBody>
                  <a:tcPr marL="91436" marR="91436" marT="45709" marB="45709" anchor="ctr"/>
                </a:tc>
                <a:tc>
                  <a:txBody>
                    <a:bodyPr/>
                    <a:lstStyle/>
                    <a:p>
                      <a:pPr marL="0" algn="ctr" defTabSz="914400" rtl="0" eaLnBrk="1" latinLnBrk="0" hangingPunct="1"/>
                      <a:r>
                        <a:rPr lang="en-US" sz="1800" kern="1200" dirty="0" smtClean="0"/>
                        <a:t>2</a:t>
                      </a:r>
                      <a:endParaRPr lang="en-US" sz="1800" kern="1200" dirty="0" smtClean="0">
                        <a:solidFill>
                          <a:schemeClr val="dk1"/>
                        </a:solidFill>
                        <a:latin typeface="+mn-lt"/>
                        <a:ea typeface="+mn-ea"/>
                        <a:cs typeface="+mn-cs"/>
                      </a:endParaRPr>
                    </a:p>
                  </a:txBody>
                  <a:tcPr marL="91436" marR="91436" marT="45709" marB="45709" anchor="ctr"/>
                </a:tc>
                <a:tc>
                  <a:txBody>
                    <a:bodyPr/>
                    <a:lstStyle/>
                    <a:p>
                      <a:pPr marL="0" algn="ctr" defTabSz="914400" rtl="0" eaLnBrk="1" latinLnBrk="0" hangingPunct="1"/>
                      <a:r>
                        <a:rPr lang="en-US" sz="1800" kern="1200" dirty="0" smtClean="0"/>
                        <a:t>2</a:t>
                      </a:r>
                      <a:endParaRPr lang="en-US" sz="1800" kern="1200" dirty="0" smtClean="0">
                        <a:solidFill>
                          <a:schemeClr val="dk1"/>
                        </a:solidFill>
                        <a:latin typeface="+mn-lt"/>
                        <a:ea typeface="+mn-ea"/>
                        <a:cs typeface="+mn-cs"/>
                      </a:endParaRPr>
                    </a:p>
                  </a:txBody>
                  <a:tcPr marL="91436" marR="91436" marT="45709" marB="45709" anchor="ctr"/>
                </a:tc>
              </a:tr>
              <a:tr h="370750">
                <a:tc>
                  <a:txBody>
                    <a:bodyPr/>
                    <a:lstStyle/>
                    <a:p>
                      <a:pPr algn="l"/>
                      <a:r>
                        <a:rPr lang="en-US" sz="1800" dirty="0" smtClean="0"/>
                        <a:t>75</a:t>
                      </a:r>
                      <a:r>
                        <a:rPr lang="en-US" sz="1800" baseline="30000" dirty="0" smtClean="0"/>
                        <a:t>th</a:t>
                      </a:r>
                      <a:r>
                        <a:rPr lang="en-US" sz="1800" dirty="0" smtClean="0"/>
                        <a:t> Percentile</a:t>
                      </a:r>
                      <a:endParaRPr lang="en-US" sz="1800" dirty="0"/>
                    </a:p>
                  </a:txBody>
                  <a:tcPr marL="91436" marR="91436" marT="45709" marB="45709" anchor="ctr"/>
                </a:tc>
                <a:tc>
                  <a:txBody>
                    <a:bodyPr/>
                    <a:lstStyle/>
                    <a:p>
                      <a:pPr marL="0" algn="ctr" defTabSz="914400" rtl="0" eaLnBrk="1" latinLnBrk="0" hangingPunct="1"/>
                      <a:r>
                        <a:rPr lang="en-US" sz="1800" kern="1200" dirty="0" smtClean="0"/>
                        <a:t>3</a:t>
                      </a:r>
                      <a:endParaRPr lang="en-US" sz="1800" kern="1200" dirty="0" smtClean="0">
                        <a:solidFill>
                          <a:schemeClr val="dk1"/>
                        </a:solidFill>
                        <a:latin typeface="+mn-lt"/>
                        <a:ea typeface="+mn-ea"/>
                        <a:cs typeface="+mn-cs"/>
                      </a:endParaRPr>
                    </a:p>
                  </a:txBody>
                  <a:tcPr marL="91436" marR="91436" marT="45709" marB="45709" anchor="ctr"/>
                </a:tc>
                <a:tc>
                  <a:txBody>
                    <a:bodyPr/>
                    <a:lstStyle/>
                    <a:p>
                      <a:pPr marL="0" algn="ctr" defTabSz="914400" rtl="0" eaLnBrk="1" latinLnBrk="0" hangingPunct="1"/>
                      <a:r>
                        <a:rPr lang="en-US" sz="1800" kern="1200" dirty="0" smtClean="0"/>
                        <a:t>3</a:t>
                      </a:r>
                      <a:endParaRPr lang="en-US" sz="1800" kern="1200" dirty="0" smtClean="0">
                        <a:solidFill>
                          <a:schemeClr val="dk1"/>
                        </a:solidFill>
                        <a:latin typeface="+mn-lt"/>
                        <a:ea typeface="+mn-ea"/>
                        <a:cs typeface="+mn-cs"/>
                      </a:endParaRPr>
                    </a:p>
                  </a:txBody>
                  <a:tcPr marL="91436" marR="91436" marT="45709" marB="45709" anchor="ctr"/>
                </a:tc>
                <a:tc>
                  <a:txBody>
                    <a:bodyPr/>
                    <a:lstStyle/>
                    <a:p>
                      <a:pPr marL="0" algn="ctr" defTabSz="914400" rtl="0" eaLnBrk="1" latinLnBrk="0" hangingPunct="1"/>
                      <a:r>
                        <a:rPr lang="en-US" sz="1800" kern="1200" dirty="0" smtClean="0"/>
                        <a:t>3</a:t>
                      </a:r>
                      <a:endParaRPr lang="en-US" sz="1800" kern="1200" dirty="0" smtClean="0">
                        <a:solidFill>
                          <a:schemeClr val="dk1"/>
                        </a:solidFill>
                        <a:latin typeface="+mn-lt"/>
                        <a:ea typeface="+mn-ea"/>
                        <a:cs typeface="+mn-cs"/>
                      </a:endParaRPr>
                    </a:p>
                  </a:txBody>
                  <a:tcPr marL="91436" marR="91436" marT="45709" marB="45709" anchor="ctr"/>
                </a:tc>
              </a:tr>
              <a:tr h="640057">
                <a:tc>
                  <a:txBody>
                    <a:bodyPr/>
                    <a:lstStyle/>
                    <a:p>
                      <a:pPr algn="l"/>
                      <a:r>
                        <a:rPr lang="en-US" sz="1800" dirty="0" smtClean="0"/>
                        <a:t>Mean Number of Payments</a:t>
                      </a:r>
                      <a:endParaRPr lang="en-US" sz="1800" b="0" dirty="0"/>
                    </a:p>
                  </a:txBody>
                  <a:tcPr marL="91436" marR="91436" marT="45709" marB="45709" anchor="ctr"/>
                </a:tc>
                <a:tc>
                  <a:txBody>
                    <a:bodyPr/>
                    <a:lstStyle/>
                    <a:p>
                      <a:pPr marL="0" algn="ctr" defTabSz="914400" rtl="0" eaLnBrk="1" latinLnBrk="0" hangingPunct="1"/>
                      <a:r>
                        <a:rPr lang="en-US" sz="1800" kern="1200" dirty="0" smtClean="0"/>
                        <a:t>2.0</a:t>
                      </a:r>
                      <a:endParaRPr lang="en-US" sz="1800" b="0" kern="1200" dirty="0" smtClean="0">
                        <a:solidFill>
                          <a:schemeClr val="dk1"/>
                        </a:solidFill>
                        <a:latin typeface="+mn-lt"/>
                        <a:ea typeface="+mn-ea"/>
                        <a:cs typeface="+mn-cs"/>
                      </a:endParaRPr>
                    </a:p>
                  </a:txBody>
                  <a:tcPr marL="91436" marR="91436" marT="45709" marB="45709" anchor="ctr"/>
                </a:tc>
                <a:tc>
                  <a:txBody>
                    <a:bodyPr/>
                    <a:lstStyle/>
                    <a:p>
                      <a:pPr marL="0" algn="ctr" defTabSz="914400" rtl="0" eaLnBrk="1" latinLnBrk="0" hangingPunct="1"/>
                      <a:r>
                        <a:rPr lang="en-US" sz="1800" kern="1200" dirty="0" smtClean="0"/>
                        <a:t>2.1</a:t>
                      </a:r>
                      <a:endParaRPr lang="en-US" sz="1800" b="0" kern="1200" dirty="0" smtClean="0">
                        <a:solidFill>
                          <a:schemeClr val="dk1"/>
                        </a:solidFill>
                        <a:latin typeface="+mn-lt"/>
                        <a:ea typeface="+mn-ea"/>
                        <a:cs typeface="+mn-cs"/>
                      </a:endParaRPr>
                    </a:p>
                  </a:txBody>
                  <a:tcPr marL="91436" marR="91436" marT="45709" marB="45709" anchor="ctr"/>
                </a:tc>
                <a:tc>
                  <a:txBody>
                    <a:bodyPr/>
                    <a:lstStyle/>
                    <a:p>
                      <a:pPr marL="0" algn="ctr" defTabSz="914400" rtl="0" eaLnBrk="1" latinLnBrk="0" hangingPunct="1"/>
                      <a:r>
                        <a:rPr lang="en-US" sz="1800" kern="1200" dirty="0" smtClean="0"/>
                        <a:t>2.2</a:t>
                      </a:r>
                      <a:endParaRPr lang="en-US" sz="1800" b="0" kern="1200" dirty="0" smtClean="0">
                        <a:solidFill>
                          <a:schemeClr val="dk1"/>
                        </a:solidFill>
                        <a:latin typeface="+mn-lt"/>
                        <a:ea typeface="+mn-ea"/>
                        <a:cs typeface="+mn-cs"/>
                      </a:endParaRPr>
                    </a:p>
                  </a:txBody>
                  <a:tcPr marL="91436" marR="91436" marT="45709" marB="45709"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2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2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2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786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6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6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68" name="Rectangle 44"/>
          <p:cNvSpPr>
            <a:spLocks noGrp="1" noChangeArrowheads="1"/>
          </p:cNvSpPr>
          <p:nvPr>
            <p:ph type="title"/>
          </p:nvPr>
        </p:nvSpPr>
        <p:spPr>
          <a:xfrm>
            <a:off x="155575" y="118084"/>
            <a:ext cx="7772400" cy="1143000"/>
          </a:xfrm>
        </p:spPr>
        <p:txBody>
          <a:bodyPr/>
          <a:lstStyle/>
          <a:p>
            <a:pPr algn="l" eaLnBrk="1" hangingPunct="1"/>
            <a:r>
              <a:rPr lang="en-US" altLang="en-US" sz="3300" b="1" dirty="0" smtClean="0"/>
              <a:t>Grant Coverage Analysis</a:t>
            </a:r>
            <a:r>
              <a:rPr lang="en-US" altLang="en-US" dirty="0" smtClean="0"/>
              <a:t/>
            </a:r>
            <a:br>
              <a:rPr lang="en-US" altLang="en-US" dirty="0" smtClean="0"/>
            </a:br>
            <a:r>
              <a:rPr lang="en-US" altLang="en-US" sz="2800" b="1" dirty="0" smtClean="0"/>
              <a:t>Attrition Analysis</a:t>
            </a:r>
          </a:p>
        </p:txBody>
      </p:sp>
      <p:sp>
        <p:nvSpPr>
          <p:cNvPr id="7786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035691B0-44C0-4C27-A850-346DECFD7428}" type="slidenum">
              <a:rPr lang="en-US" altLang="en-US" sz="1000"/>
              <a:pPr eaLnBrk="1" hangingPunct="1">
                <a:spcBef>
                  <a:spcPct val="50000"/>
                </a:spcBef>
                <a:buFontTx/>
                <a:buNone/>
              </a:pPr>
              <a:t>38</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206891531"/>
              </p:ext>
            </p:extLst>
          </p:nvPr>
        </p:nvGraphicFramePr>
        <p:xfrm>
          <a:off x="990600" y="2286000"/>
          <a:ext cx="7086601" cy="2473446"/>
        </p:xfrm>
        <a:graphic>
          <a:graphicData uri="http://schemas.openxmlformats.org/drawingml/2006/table">
            <a:tbl>
              <a:tblPr firstRow="1" lastRow="1" bandRow="1">
                <a:tableStyleId>{5C22544A-7EE6-4342-B048-85BDC9FD1C3A}</a:tableStyleId>
              </a:tblPr>
              <a:tblGrid>
                <a:gridCol w="2266390"/>
                <a:gridCol w="1606737"/>
                <a:gridCol w="1606737"/>
                <a:gridCol w="1606737"/>
              </a:tblGrid>
              <a:tr h="556203">
                <a:tc>
                  <a:txBody>
                    <a:bodyPr/>
                    <a:lstStyle/>
                    <a:p>
                      <a:pPr algn="ctr"/>
                      <a:endParaRPr lang="en-US" sz="1800" dirty="0">
                        <a:solidFill>
                          <a:schemeClr val="bg1"/>
                        </a:solidFill>
                      </a:endParaRPr>
                    </a:p>
                  </a:txBody>
                  <a:tcPr marL="91433" marR="91433" marT="45725" marB="45725" anchor="ctr"/>
                </a:tc>
                <a:tc>
                  <a:txBody>
                    <a:bodyPr/>
                    <a:lstStyle/>
                    <a:p>
                      <a:pPr algn="ctr"/>
                      <a:r>
                        <a:rPr lang="en-US" sz="1800" dirty="0" smtClean="0"/>
                        <a:t>Q1 2013 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317834">
                <a:tc>
                  <a:txBody>
                    <a:bodyPr/>
                    <a:lstStyle/>
                    <a:p>
                      <a:r>
                        <a:rPr lang="en-US" sz="1800" dirty="0" smtClean="0"/>
                        <a:t>Number Submitted</a:t>
                      </a:r>
                      <a:endParaRPr lang="en-US" sz="1800" dirty="0"/>
                    </a:p>
                  </a:txBody>
                  <a:tcPr marL="91433" marR="91433" marT="45725" marB="45725"/>
                </a:tc>
                <a:tc>
                  <a:txBody>
                    <a:bodyPr/>
                    <a:lstStyle/>
                    <a:p>
                      <a:pPr marL="0" marR="0" algn="ctr">
                        <a:spcBef>
                          <a:spcPts val="0"/>
                        </a:spcBef>
                        <a:spcAft>
                          <a:spcPts val="0"/>
                        </a:spcAft>
                      </a:pPr>
                      <a:r>
                        <a:rPr lang="en-US" sz="1800" dirty="0">
                          <a:effectLst/>
                        </a:rPr>
                        <a:t>724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anchor="ctr"/>
                </a:tc>
                <a:tc>
                  <a:txBody>
                    <a:bodyPr/>
                    <a:lstStyle/>
                    <a:p>
                      <a:pPr marL="0" algn="ctr" defTabSz="914400" rtl="0" eaLnBrk="1" latinLnBrk="0" hangingPunct="1"/>
                      <a:r>
                        <a:rPr lang="en-US" sz="1800" kern="1200" dirty="0" smtClean="0"/>
                        <a:t>474</a:t>
                      </a:r>
                      <a:endParaRPr lang="en-US" sz="1800" kern="1200" dirty="0" smtClean="0">
                        <a:solidFill>
                          <a:schemeClr val="dk1"/>
                        </a:solidFill>
                        <a:latin typeface="+mn-lt"/>
                        <a:ea typeface="+mn-ea"/>
                        <a:cs typeface="+mn-cs"/>
                      </a:endParaRPr>
                    </a:p>
                  </a:txBody>
                  <a:tcPr marL="91433" marR="91433" marT="45725" marB="45725" anchor="ctr"/>
                </a:tc>
                <a:tc>
                  <a:txBody>
                    <a:bodyPr/>
                    <a:lstStyle/>
                    <a:p>
                      <a:pPr marL="0" algn="ctr" defTabSz="914400" rtl="0" eaLnBrk="1" latinLnBrk="0" hangingPunct="1"/>
                      <a:r>
                        <a:rPr lang="en-US" sz="1800" kern="1200" dirty="0" smtClean="0"/>
                        <a:t>368</a:t>
                      </a:r>
                      <a:endParaRPr lang="en-US" sz="1800" kern="1200" dirty="0" smtClean="0">
                        <a:solidFill>
                          <a:schemeClr val="dk1"/>
                        </a:solidFill>
                        <a:latin typeface="+mn-lt"/>
                        <a:ea typeface="+mn-ea"/>
                        <a:cs typeface="+mn-cs"/>
                      </a:endParaRPr>
                    </a:p>
                  </a:txBody>
                  <a:tcPr marL="91433" marR="91433" marT="45725" marB="45725" anchor="ctr"/>
                </a:tc>
              </a:tr>
              <a:tr h="317834">
                <a:tc>
                  <a:txBody>
                    <a:bodyPr/>
                    <a:lstStyle/>
                    <a:p>
                      <a:r>
                        <a:rPr lang="en-US" sz="1800" dirty="0" smtClean="0"/>
                        <a:t>Number Returned</a:t>
                      </a:r>
                      <a:endParaRPr lang="en-US" sz="1800" dirty="0"/>
                    </a:p>
                  </a:txBody>
                  <a:tcPr marL="91433" marR="91433" marT="45725" marB="45725"/>
                </a:tc>
                <a:tc>
                  <a:txBody>
                    <a:bodyPr/>
                    <a:lstStyle/>
                    <a:p>
                      <a:pPr marL="0" marR="0" algn="ctr">
                        <a:spcBef>
                          <a:spcPts val="0"/>
                        </a:spcBef>
                        <a:spcAft>
                          <a:spcPts val="0"/>
                        </a:spcAft>
                      </a:pPr>
                      <a:r>
                        <a:rPr lang="en-US" sz="1800" dirty="0">
                          <a:effectLst/>
                        </a:rPr>
                        <a:t>724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anchor="ctr"/>
                </a:tc>
                <a:tc>
                  <a:txBody>
                    <a:bodyPr/>
                    <a:lstStyle/>
                    <a:p>
                      <a:pPr marL="0" algn="ctr" defTabSz="914400" rtl="0" eaLnBrk="1" latinLnBrk="0" hangingPunct="1"/>
                      <a:r>
                        <a:rPr lang="en-US" sz="1800" kern="1200" dirty="0" smtClean="0"/>
                        <a:t>474</a:t>
                      </a:r>
                      <a:endParaRPr lang="en-US" sz="1800" kern="1200" dirty="0" smtClean="0">
                        <a:solidFill>
                          <a:schemeClr val="dk1"/>
                        </a:solidFill>
                        <a:latin typeface="+mn-lt"/>
                        <a:ea typeface="+mn-ea"/>
                        <a:cs typeface="+mn-cs"/>
                      </a:endParaRPr>
                    </a:p>
                  </a:txBody>
                  <a:tcPr marL="91433" marR="91433" marT="45725" marB="45725" anchor="ctr"/>
                </a:tc>
                <a:tc>
                  <a:txBody>
                    <a:bodyPr/>
                    <a:lstStyle/>
                    <a:p>
                      <a:pPr marL="0" algn="ctr" defTabSz="914400" rtl="0" eaLnBrk="1" latinLnBrk="0" hangingPunct="1"/>
                      <a:r>
                        <a:rPr lang="en-US" sz="1800" kern="1200" dirty="0" smtClean="0"/>
                        <a:t>368</a:t>
                      </a:r>
                      <a:endParaRPr lang="en-US" sz="1800" kern="1200" dirty="0" smtClean="0">
                        <a:solidFill>
                          <a:schemeClr val="dk1"/>
                        </a:solidFill>
                        <a:latin typeface="+mn-lt"/>
                        <a:ea typeface="+mn-ea"/>
                        <a:cs typeface="+mn-cs"/>
                      </a:endParaRPr>
                    </a:p>
                  </a:txBody>
                  <a:tcPr marL="91433" marR="91433" marT="45725" marB="45725" anchor="ctr"/>
                </a:tc>
              </a:tr>
              <a:tr h="461726">
                <a:tc>
                  <a:txBody>
                    <a:bodyPr/>
                    <a:lstStyle/>
                    <a:p>
                      <a:r>
                        <a:rPr lang="en-US" sz="1800" dirty="0" smtClean="0"/>
                        <a:t>Eligible for Analysis*</a:t>
                      </a:r>
                      <a:endParaRPr lang="en-US" sz="1800" dirty="0"/>
                    </a:p>
                  </a:txBody>
                  <a:tcPr marL="91433" marR="91433" marT="45725" marB="45725"/>
                </a:tc>
                <a:tc>
                  <a:txBody>
                    <a:bodyPr/>
                    <a:lstStyle/>
                    <a:p>
                      <a:pPr marL="0" marR="0" algn="ctr">
                        <a:spcBef>
                          <a:spcPts val="0"/>
                        </a:spcBef>
                        <a:spcAft>
                          <a:spcPts val="0"/>
                        </a:spcAft>
                      </a:pPr>
                      <a:r>
                        <a:rPr lang="en-US" sz="1800" dirty="0">
                          <a:effectLst/>
                        </a:rPr>
                        <a:t>663</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anchor="ctr"/>
                </a:tc>
                <a:tc>
                  <a:txBody>
                    <a:bodyPr/>
                    <a:lstStyle/>
                    <a:p>
                      <a:pPr marL="0" algn="ctr" defTabSz="914400" rtl="0" eaLnBrk="1" latinLnBrk="0" hangingPunct="1"/>
                      <a:r>
                        <a:rPr lang="en-US" sz="1800" kern="1200" dirty="0" smtClean="0"/>
                        <a:t>455</a:t>
                      </a:r>
                      <a:endParaRPr lang="en-US" sz="1800" kern="1200" dirty="0" smtClean="0">
                        <a:solidFill>
                          <a:schemeClr val="dk1"/>
                        </a:solidFill>
                        <a:latin typeface="+mn-lt"/>
                        <a:ea typeface="+mn-ea"/>
                        <a:cs typeface="+mn-cs"/>
                      </a:endParaRPr>
                    </a:p>
                  </a:txBody>
                  <a:tcPr marL="91433" marR="91433" marT="45725" marB="45725" anchor="ctr"/>
                </a:tc>
                <a:tc>
                  <a:txBody>
                    <a:bodyPr/>
                    <a:lstStyle/>
                    <a:p>
                      <a:pPr marL="0" algn="ctr" defTabSz="914400" rtl="0" eaLnBrk="1" latinLnBrk="0" hangingPunct="1"/>
                      <a:r>
                        <a:rPr lang="en-US" sz="1800" kern="1200" dirty="0" smtClean="0"/>
                        <a:t>363</a:t>
                      </a:r>
                      <a:endParaRPr lang="en-US" sz="1800" kern="1200" dirty="0" smtClean="0">
                        <a:solidFill>
                          <a:schemeClr val="dk1"/>
                        </a:solidFill>
                        <a:latin typeface="+mn-lt"/>
                        <a:ea typeface="+mn-ea"/>
                        <a:cs typeface="+mn-cs"/>
                      </a:endParaRPr>
                    </a:p>
                  </a:txBody>
                  <a:tcPr marL="91433" marR="91433" marT="45725" marB="45725" anchor="ctr"/>
                </a:tc>
              </a:tr>
              <a:tr h="556203">
                <a:tc>
                  <a:txBody>
                    <a:bodyPr/>
                    <a:lstStyle/>
                    <a:p>
                      <a:r>
                        <a:rPr lang="en-US" sz="1800" dirty="0" smtClean="0"/>
                        <a:t>Percent of Requested</a:t>
                      </a:r>
                      <a:r>
                        <a:rPr lang="en-US" sz="1800" baseline="0" dirty="0" smtClean="0"/>
                        <a:t> Accounts</a:t>
                      </a:r>
                      <a:endParaRPr lang="en-US" sz="1800" b="0" dirty="0"/>
                    </a:p>
                  </a:txBody>
                  <a:tcPr marL="91433" marR="91433" marT="45725" marB="45725"/>
                </a:tc>
                <a:tc>
                  <a:txBody>
                    <a:bodyPr/>
                    <a:lstStyle/>
                    <a:p>
                      <a:pPr marL="0" marR="0" algn="ctr">
                        <a:spcBef>
                          <a:spcPts val="0"/>
                        </a:spcBef>
                        <a:spcAft>
                          <a:spcPts val="0"/>
                        </a:spcAft>
                      </a:pPr>
                      <a:r>
                        <a:rPr lang="en-US" sz="1800" dirty="0">
                          <a:effectLst/>
                        </a:rPr>
                        <a:t>91%</a:t>
                      </a:r>
                      <a:endParaRPr lang="en-US" sz="1800" b="0" dirty="0">
                        <a:solidFill>
                          <a:schemeClr val="tx1"/>
                        </a:solidFill>
                        <a:effectLst/>
                        <a:latin typeface="+mj-lt"/>
                        <a:ea typeface="Calibri" panose="020F0502020204030204" pitchFamily="34" charset="0"/>
                        <a:cs typeface="Times New Roman" panose="02020603050405020304" pitchFamily="18" charset="0"/>
                      </a:endParaRPr>
                    </a:p>
                  </a:txBody>
                  <a:tcPr anchor="ctr"/>
                </a:tc>
                <a:tc>
                  <a:txBody>
                    <a:bodyPr/>
                    <a:lstStyle/>
                    <a:p>
                      <a:pPr marL="0" algn="ctr" defTabSz="914400" rtl="0" eaLnBrk="1" latinLnBrk="0" hangingPunct="1"/>
                      <a:r>
                        <a:rPr lang="en-US" sz="1800" kern="1200" dirty="0" smtClean="0"/>
                        <a:t>96%</a:t>
                      </a:r>
                      <a:endParaRPr lang="en-US" sz="1800" b="0" kern="1200" dirty="0" smtClean="0">
                        <a:solidFill>
                          <a:schemeClr val="dk1"/>
                        </a:solidFill>
                        <a:latin typeface="+mn-lt"/>
                        <a:ea typeface="+mn-ea"/>
                        <a:cs typeface="+mn-cs"/>
                      </a:endParaRPr>
                    </a:p>
                  </a:txBody>
                  <a:tcPr marL="91433" marR="91433" marT="45725" marB="45725" anchor="ctr"/>
                </a:tc>
                <a:tc>
                  <a:txBody>
                    <a:bodyPr/>
                    <a:lstStyle/>
                    <a:p>
                      <a:pPr marL="0" algn="ctr" defTabSz="914400" rtl="0" eaLnBrk="1" latinLnBrk="0" hangingPunct="1"/>
                      <a:r>
                        <a:rPr lang="en-US" sz="1800" kern="1200" dirty="0" smtClean="0"/>
                        <a:t>99%</a:t>
                      </a:r>
                      <a:endParaRPr lang="en-US" sz="1800" b="0" kern="1200" dirty="0" smtClean="0">
                        <a:solidFill>
                          <a:schemeClr val="dk1"/>
                        </a:solidFill>
                        <a:latin typeface="+mn-lt"/>
                        <a:ea typeface="+mn-ea"/>
                        <a:cs typeface="+mn-cs"/>
                      </a:endParaRPr>
                    </a:p>
                  </a:txBody>
                  <a:tcPr marL="91433" marR="91433" marT="45725" marB="45725" anchor="ctr"/>
                </a:tc>
              </a:tr>
            </a:tbl>
          </a:graphicData>
        </a:graphic>
      </p:graphicFrame>
      <p:sp>
        <p:nvSpPr>
          <p:cNvPr id="48" name="TextBox 47"/>
          <p:cNvSpPr txBox="1">
            <a:spLocks noChangeArrowheads="1"/>
          </p:cNvSpPr>
          <p:nvPr/>
        </p:nvSpPr>
        <p:spPr bwMode="auto">
          <a:xfrm>
            <a:off x="693738" y="4869233"/>
            <a:ext cx="7848600" cy="415925"/>
          </a:xfrm>
          <a:prstGeom prst="rect">
            <a:avLst/>
          </a:prstGeom>
          <a:noFill/>
          <a:ln w="9525">
            <a:noFill/>
            <a:miter lim="800000"/>
            <a:headEnd/>
            <a:tailEnd/>
          </a:ln>
        </p:spPr>
        <p:txBody>
          <a:bodyPr>
            <a:spAutoFit/>
          </a:bodyPr>
          <a:lstStyle/>
          <a:p>
            <a:pPr eaLnBrk="1" hangingPunct="1">
              <a:defRPr/>
            </a:pPr>
            <a:r>
              <a:rPr lang="en-US" sz="1050" dirty="0"/>
              <a:t>* An account was eligible for analysis if the NJ SHARES grant could be located in the utility transactions data and the utility-reported account balances did not conflict with the utility transactions data.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1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1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1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991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1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1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916" name="Rectangle 44"/>
          <p:cNvSpPr>
            <a:spLocks noGrp="1" noChangeArrowheads="1"/>
          </p:cNvSpPr>
          <p:nvPr>
            <p:ph type="title"/>
          </p:nvPr>
        </p:nvSpPr>
        <p:spPr>
          <a:xfrm>
            <a:off x="85725" y="144498"/>
            <a:ext cx="7772400" cy="1143000"/>
          </a:xfrm>
        </p:spPr>
        <p:txBody>
          <a:bodyPr/>
          <a:lstStyle/>
          <a:p>
            <a:pPr algn="l" eaLnBrk="1" hangingPunct="1"/>
            <a:r>
              <a:rPr lang="en-US" altLang="en-US" sz="3300" b="1" dirty="0" smtClean="0"/>
              <a:t>Grant Coverage Analysis</a:t>
            </a:r>
            <a:br>
              <a:rPr lang="en-US" altLang="en-US" sz="3300" b="1" dirty="0" smtClean="0"/>
            </a:br>
            <a:r>
              <a:rPr lang="en-US" altLang="en-US" sz="2800" b="1" dirty="0" smtClean="0"/>
              <a:t>Grant Coverage</a:t>
            </a:r>
            <a:r>
              <a:rPr lang="en-US" altLang="en-US" sz="3300" b="1" dirty="0" smtClean="0"/>
              <a:t> </a:t>
            </a:r>
            <a:endParaRPr lang="en-US" altLang="en-US" sz="2800" b="1" dirty="0" smtClean="0"/>
          </a:p>
        </p:txBody>
      </p:sp>
      <p:sp>
        <p:nvSpPr>
          <p:cNvPr id="7991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0D4D06A6-0626-4E6A-A0BF-91F36F619BED}" type="slidenum">
              <a:rPr lang="en-US" altLang="en-US" sz="1000"/>
              <a:pPr eaLnBrk="1" hangingPunct="1">
                <a:spcBef>
                  <a:spcPct val="50000"/>
                </a:spcBef>
                <a:buFontTx/>
                <a:buNone/>
              </a:pPr>
              <a:t>39</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1541959315"/>
              </p:ext>
            </p:extLst>
          </p:nvPr>
        </p:nvGraphicFramePr>
        <p:xfrm>
          <a:off x="715962" y="2362200"/>
          <a:ext cx="7742238" cy="2392398"/>
        </p:xfrm>
        <a:graphic>
          <a:graphicData uri="http://schemas.openxmlformats.org/drawingml/2006/table">
            <a:tbl>
              <a:tblPr firstRow="1" lastRow="1" bandRow="1">
                <a:tableStyleId>{5C22544A-7EE6-4342-B048-85BDC9FD1C3A}</a:tableStyleId>
              </a:tblPr>
              <a:tblGrid>
                <a:gridCol w="2689896"/>
                <a:gridCol w="1684114"/>
                <a:gridCol w="1684114"/>
                <a:gridCol w="1684114"/>
              </a:tblGrid>
              <a:tr h="640057">
                <a:tc>
                  <a:txBody>
                    <a:bodyPr/>
                    <a:lstStyle/>
                    <a:p>
                      <a:pPr algn="ctr"/>
                      <a:endParaRPr lang="en-US" sz="1800" dirty="0">
                        <a:solidFill>
                          <a:schemeClr val="bg1"/>
                        </a:solidFill>
                      </a:endParaRPr>
                    </a:p>
                  </a:txBody>
                  <a:tcPr marL="91444" marR="91444" marT="45709" marB="45709" anchor="ctr"/>
                </a:tc>
                <a:tc>
                  <a:txBody>
                    <a:bodyPr/>
                    <a:lstStyle/>
                    <a:p>
                      <a:pPr algn="ctr"/>
                      <a:r>
                        <a:rPr lang="en-US" sz="1800" dirty="0" smtClean="0"/>
                        <a:t>Q1 2013 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370750">
                <a:tc>
                  <a:txBody>
                    <a:bodyPr/>
                    <a:lstStyle/>
                    <a:p>
                      <a:r>
                        <a:rPr lang="en-US" sz="1800" dirty="0" smtClean="0"/>
                        <a:t>Mean</a:t>
                      </a:r>
                      <a:r>
                        <a:rPr lang="en-US" sz="1800" baseline="0" dirty="0" smtClean="0"/>
                        <a:t> </a:t>
                      </a:r>
                      <a:r>
                        <a:rPr lang="en-US" sz="1800" dirty="0" smtClean="0"/>
                        <a:t>Pre-Grant Balance</a:t>
                      </a:r>
                      <a:endParaRPr lang="en-US" sz="1800" dirty="0"/>
                    </a:p>
                  </a:txBody>
                  <a:tcPr marL="91444" marR="91444" marT="45709" marB="45709"/>
                </a:tc>
                <a:tc>
                  <a:txBody>
                    <a:bodyPr/>
                    <a:lstStyle/>
                    <a:p>
                      <a:pPr marL="0" algn="ctr" defTabSz="914400" rtl="0" eaLnBrk="1" latinLnBrk="0" hangingPunct="1"/>
                      <a:r>
                        <a:rPr lang="en-US" sz="1800" kern="1200" dirty="0" smtClean="0"/>
                        <a:t>$1,075</a:t>
                      </a:r>
                      <a:endParaRPr lang="en-US" sz="180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$1,284</a:t>
                      </a:r>
                      <a:endParaRPr lang="en-US" sz="180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$1212</a:t>
                      </a:r>
                      <a:endParaRPr lang="en-US" sz="1800" kern="1200" dirty="0" smtClean="0">
                        <a:solidFill>
                          <a:schemeClr val="dk1"/>
                        </a:solidFill>
                        <a:latin typeface="+mn-lt"/>
                        <a:ea typeface="+mn-ea"/>
                        <a:cs typeface="+mn-cs"/>
                      </a:endParaRPr>
                    </a:p>
                  </a:txBody>
                  <a:tcPr marL="91444" marR="91444" marT="45709" marB="45709" anchor="ctr"/>
                </a:tc>
              </a:tr>
              <a:tr h="370750">
                <a:tc>
                  <a:txBody>
                    <a:bodyPr/>
                    <a:lstStyle/>
                    <a:p>
                      <a:r>
                        <a:rPr lang="en-US" sz="1800" dirty="0" smtClean="0"/>
                        <a:t>Mean Grant</a:t>
                      </a:r>
                      <a:endParaRPr lang="en-US" sz="1800" dirty="0"/>
                    </a:p>
                  </a:txBody>
                  <a:tcPr marL="91444" marR="91444" marT="45709" marB="45709"/>
                </a:tc>
                <a:tc>
                  <a:txBody>
                    <a:bodyPr/>
                    <a:lstStyle/>
                    <a:p>
                      <a:pPr marL="0" algn="ctr" defTabSz="914400" rtl="0" eaLnBrk="1" latinLnBrk="0" hangingPunct="1"/>
                      <a:r>
                        <a:rPr lang="en-US" sz="1800" kern="1200" dirty="0" smtClean="0"/>
                        <a:t>$648</a:t>
                      </a:r>
                      <a:endParaRPr lang="en-US" sz="180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$811</a:t>
                      </a:r>
                      <a:endParaRPr lang="en-US" sz="180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$802</a:t>
                      </a:r>
                      <a:endParaRPr lang="en-US" sz="1800" kern="1200" dirty="0" smtClean="0">
                        <a:solidFill>
                          <a:schemeClr val="dk1"/>
                        </a:solidFill>
                        <a:latin typeface="+mn-lt"/>
                        <a:ea typeface="+mn-ea"/>
                        <a:cs typeface="+mn-cs"/>
                      </a:endParaRPr>
                    </a:p>
                  </a:txBody>
                  <a:tcPr marL="91444" marR="91444" marT="45709" marB="45709" anchor="ctr"/>
                </a:tc>
              </a:tr>
              <a:tr h="370750">
                <a:tc>
                  <a:txBody>
                    <a:bodyPr/>
                    <a:lstStyle/>
                    <a:p>
                      <a:r>
                        <a:rPr lang="en-US" sz="1800" dirty="0" smtClean="0"/>
                        <a:t>Mean Post-Grant Balance</a:t>
                      </a:r>
                      <a:endParaRPr lang="en-US" sz="1800" dirty="0"/>
                    </a:p>
                  </a:txBody>
                  <a:tcPr marL="91444" marR="91444" marT="45709" marB="45709"/>
                </a:tc>
                <a:tc>
                  <a:txBody>
                    <a:bodyPr/>
                    <a:lstStyle/>
                    <a:p>
                      <a:pPr marL="0" algn="ctr" defTabSz="914400" rtl="0" eaLnBrk="1" latinLnBrk="0" hangingPunct="1"/>
                      <a:r>
                        <a:rPr lang="en-US" sz="1800" kern="1200" dirty="0" smtClean="0"/>
                        <a:t>$428</a:t>
                      </a:r>
                      <a:endParaRPr lang="en-US" sz="180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$473</a:t>
                      </a:r>
                      <a:endParaRPr lang="en-US" sz="180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$410</a:t>
                      </a:r>
                      <a:endParaRPr lang="en-US" sz="1800" kern="1200" dirty="0" smtClean="0">
                        <a:solidFill>
                          <a:schemeClr val="dk1"/>
                        </a:solidFill>
                        <a:latin typeface="+mn-lt"/>
                        <a:ea typeface="+mn-ea"/>
                        <a:cs typeface="+mn-cs"/>
                      </a:endParaRPr>
                    </a:p>
                  </a:txBody>
                  <a:tcPr marL="91444" marR="91444" marT="45709" marB="45709" anchor="ctr"/>
                </a:tc>
              </a:tr>
              <a:tr h="640057">
                <a:tc>
                  <a:txBody>
                    <a:bodyPr/>
                    <a:lstStyle/>
                    <a:p>
                      <a:r>
                        <a:rPr lang="en-US" sz="1800" dirty="0" smtClean="0"/>
                        <a:t>Mean Percent of Pre-Grant Balances Covered</a:t>
                      </a:r>
                      <a:endParaRPr lang="en-US" sz="1800" b="0" dirty="0"/>
                    </a:p>
                  </a:txBody>
                  <a:tcPr marL="91444" marR="91444" marT="45709" marB="45709"/>
                </a:tc>
                <a:tc>
                  <a:txBody>
                    <a:bodyPr/>
                    <a:lstStyle/>
                    <a:p>
                      <a:pPr marL="0" algn="ctr" defTabSz="914400" rtl="0" eaLnBrk="1" latinLnBrk="0" hangingPunct="1"/>
                      <a:r>
                        <a:rPr lang="en-US" sz="1800" kern="1200" dirty="0" smtClean="0"/>
                        <a:t>79%</a:t>
                      </a:r>
                      <a:endParaRPr lang="en-US" sz="1800" b="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82%</a:t>
                      </a:r>
                      <a:endParaRPr lang="en-US" sz="1800" b="0" kern="1200" dirty="0" smtClean="0">
                        <a:solidFill>
                          <a:schemeClr val="dk1"/>
                        </a:solidFill>
                        <a:latin typeface="+mn-lt"/>
                        <a:ea typeface="+mn-ea"/>
                        <a:cs typeface="+mn-cs"/>
                      </a:endParaRPr>
                    </a:p>
                  </a:txBody>
                  <a:tcPr marL="91444" marR="91444" marT="45709" marB="45709" anchor="ctr"/>
                </a:tc>
                <a:tc>
                  <a:txBody>
                    <a:bodyPr/>
                    <a:lstStyle/>
                    <a:p>
                      <a:pPr marL="0" algn="ctr" defTabSz="914400" rtl="0" eaLnBrk="1" latinLnBrk="0" hangingPunct="1"/>
                      <a:r>
                        <a:rPr lang="en-US" sz="1800" kern="1200" dirty="0" smtClean="0"/>
                        <a:t>82%</a:t>
                      </a:r>
                      <a:endParaRPr lang="en-US" sz="1800" b="0" kern="1200" dirty="0" smtClean="0">
                        <a:solidFill>
                          <a:schemeClr val="dk1"/>
                        </a:solidFill>
                        <a:latin typeface="+mn-lt"/>
                        <a:ea typeface="+mn-ea"/>
                        <a:cs typeface="+mn-cs"/>
                      </a:endParaRPr>
                    </a:p>
                  </a:txBody>
                  <a:tcPr marL="91444" marR="91444" marT="45709" marB="45709"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3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8" name="Rectangle 44"/>
          <p:cNvSpPr>
            <a:spLocks noGrp="1" noChangeArrowheads="1"/>
          </p:cNvSpPr>
          <p:nvPr>
            <p:ph type="title"/>
          </p:nvPr>
        </p:nvSpPr>
        <p:spPr>
          <a:xfrm>
            <a:off x="242888" y="304800"/>
            <a:ext cx="7772400" cy="1143000"/>
          </a:xfrm>
        </p:spPr>
        <p:txBody>
          <a:bodyPr/>
          <a:lstStyle/>
          <a:p>
            <a:pPr algn="l" eaLnBrk="1" hangingPunct="1">
              <a:defRPr/>
            </a:pPr>
            <a:r>
              <a:rPr lang="en-US" sz="3300" b="1" dirty="0" smtClean="0"/>
              <a:t>NJ SHARES Database Analysis</a:t>
            </a:r>
            <a:r>
              <a:rPr lang="en-US" sz="3300" b="1" dirty="0" smtClean="0">
                <a:effectLst>
                  <a:outerShdw blurRad="38100" dist="38100" dir="2700000" algn="tl">
                    <a:srgbClr val="000000">
                      <a:alpha val="43137"/>
                    </a:srgbClr>
                  </a:outerShdw>
                </a:effectLst>
              </a:rPr>
              <a:t/>
            </a:r>
            <a:br>
              <a:rPr lang="en-US" sz="3300" b="1" dirty="0" smtClean="0">
                <a:effectLst>
                  <a:outerShdw blurRad="38100" dist="38100" dir="2700000" algn="tl">
                    <a:srgbClr val="000000">
                      <a:alpha val="43137"/>
                    </a:srgbClr>
                  </a:outerShdw>
                </a:effectLst>
              </a:rPr>
            </a:br>
            <a:r>
              <a:rPr lang="en-US" sz="2800" b="1" dirty="0" smtClean="0"/>
              <a:t>Grants Distributed</a:t>
            </a:r>
          </a:p>
        </p:txBody>
      </p:sp>
      <p:sp>
        <p:nvSpPr>
          <p:cNvPr id="12333" name="Text Box 46"/>
          <p:cNvSpPr txBox="1">
            <a:spLocks noChangeArrowheads="1"/>
          </p:cNvSpPr>
          <p:nvPr/>
        </p:nvSpPr>
        <p:spPr bwMode="auto">
          <a:xfrm>
            <a:off x="8610600" y="64008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96B7926-520A-4747-9662-929C7E73F54C}" type="slidenum">
              <a:rPr lang="en-US" altLang="en-US" sz="1000"/>
              <a:pPr eaLnBrk="1" hangingPunct="1">
                <a:spcBef>
                  <a:spcPct val="50000"/>
                </a:spcBef>
                <a:buFontTx/>
                <a:buNone/>
              </a:pPr>
              <a:t>4</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332689269"/>
              </p:ext>
            </p:extLst>
          </p:nvPr>
        </p:nvGraphicFramePr>
        <p:xfrm>
          <a:off x="1267092" y="2057400"/>
          <a:ext cx="6708775" cy="3468544"/>
        </p:xfrm>
        <a:graphic>
          <a:graphicData uri="http://schemas.openxmlformats.org/drawingml/2006/table">
            <a:tbl>
              <a:tblPr firstRow="1" bandRow="1">
                <a:tableStyleId>{5C22544A-7EE6-4342-B048-85BDC9FD1C3A}</a:tableStyleId>
              </a:tblPr>
              <a:tblGrid>
                <a:gridCol w="2079077"/>
                <a:gridCol w="2314849"/>
                <a:gridCol w="2314849"/>
              </a:tblGrid>
              <a:tr h="472488">
                <a:tc>
                  <a:txBody>
                    <a:bodyPr/>
                    <a:lstStyle/>
                    <a:p>
                      <a:pPr algn="ctr"/>
                      <a:endParaRPr lang="en-US" sz="1800" dirty="0"/>
                    </a:p>
                  </a:txBody>
                  <a:tcPr marL="91444" marR="91444" marT="45725" marB="45725" anchor="ctr"/>
                </a:tc>
                <a:tc>
                  <a:txBody>
                    <a:bodyPr/>
                    <a:lstStyle/>
                    <a:p>
                      <a:pPr algn="ctr"/>
                      <a:r>
                        <a:rPr lang="en-US" sz="1800" dirty="0" smtClean="0"/>
                        <a:t>Number of Grants</a:t>
                      </a:r>
                      <a:endParaRPr lang="en-US" sz="1800" dirty="0">
                        <a:solidFill>
                          <a:schemeClr val="bg1"/>
                        </a:solidFill>
                      </a:endParaRPr>
                    </a:p>
                  </a:txBody>
                  <a:tcPr marL="91444" marR="91444" marT="45725" marB="45725" anchor="ctr"/>
                </a:tc>
                <a:tc>
                  <a:txBody>
                    <a:bodyPr/>
                    <a:lstStyle/>
                    <a:p>
                      <a:pPr algn="ctr"/>
                      <a:r>
                        <a:rPr lang="en-US" sz="1800" dirty="0" smtClean="0"/>
                        <a:t>Grant Dollars</a:t>
                      </a:r>
                      <a:endParaRPr lang="en-US" sz="1800" dirty="0">
                        <a:solidFill>
                          <a:schemeClr val="bg1"/>
                        </a:solidFill>
                      </a:endParaRPr>
                    </a:p>
                  </a:txBody>
                  <a:tcPr marL="91444" marR="91444" marT="45725" marB="45725" anchor="ctr"/>
                </a:tc>
              </a:tr>
              <a:tr h="374507">
                <a:tc>
                  <a:txBody>
                    <a:bodyPr/>
                    <a:lstStyle/>
                    <a:p>
                      <a:r>
                        <a:rPr lang="en-US" sz="1800" dirty="0" smtClean="0"/>
                        <a:t>2007</a:t>
                      </a:r>
                      <a:r>
                        <a:rPr lang="en-US" sz="1800" baseline="0" dirty="0" smtClean="0"/>
                        <a:t> Recipients</a:t>
                      </a:r>
                      <a:endParaRPr lang="en-US" sz="1800" dirty="0"/>
                    </a:p>
                  </a:txBody>
                  <a:tcPr marL="91444" marR="91444" marT="45725" marB="45725"/>
                </a:tc>
                <a:tc>
                  <a:txBody>
                    <a:bodyPr/>
                    <a:lstStyle/>
                    <a:p>
                      <a:pPr algn="ctr"/>
                      <a:r>
                        <a:rPr lang="en-US" sz="1800" dirty="0" smtClean="0"/>
                        <a:t>6,536</a:t>
                      </a:r>
                      <a:endParaRPr lang="en-US" sz="1800" dirty="0"/>
                    </a:p>
                  </a:txBody>
                  <a:tcPr marL="91444" marR="91444" marT="45725" marB="45725" anchor="ctr"/>
                </a:tc>
                <a:tc>
                  <a:txBody>
                    <a:bodyPr/>
                    <a:lstStyle/>
                    <a:p>
                      <a:pPr algn="ctr"/>
                      <a:r>
                        <a:rPr lang="en-US" sz="1800" dirty="0" smtClean="0"/>
                        <a:t>$3,842,183</a:t>
                      </a:r>
                      <a:endParaRPr lang="en-US" sz="1800" dirty="0"/>
                    </a:p>
                  </a:txBody>
                  <a:tcPr marL="91444" marR="91444" marT="45725" marB="45725" anchor="ctr"/>
                </a:tc>
              </a:tr>
              <a:tr h="374507">
                <a:tc>
                  <a:txBody>
                    <a:bodyPr/>
                    <a:lstStyle/>
                    <a:p>
                      <a:r>
                        <a:rPr lang="en-US" sz="1800" dirty="0" smtClean="0"/>
                        <a:t>2008</a:t>
                      </a:r>
                      <a:r>
                        <a:rPr lang="en-US" sz="1800" baseline="0" dirty="0" smtClean="0"/>
                        <a:t> Recipients</a:t>
                      </a:r>
                      <a:endParaRPr lang="en-US" sz="1800" dirty="0"/>
                    </a:p>
                  </a:txBody>
                  <a:tcPr marL="91444" marR="91444" marT="45725" marB="45725"/>
                </a:tc>
                <a:tc>
                  <a:txBody>
                    <a:bodyPr/>
                    <a:lstStyle/>
                    <a:p>
                      <a:pPr algn="ctr"/>
                      <a:r>
                        <a:rPr lang="en-US" sz="1800" dirty="0" smtClean="0"/>
                        <a:t>11,950</a:t>
                      </a:r>
                      <a:endParaRPr lang="en-US" sz="1800" dirty="0"/>
                    </a:p>
                  </a:txBody>
                  <a:tcPr marL="91444" marR="91444" marT="45725" marB="45725" anchor="ctr"/>
                </a:tc>
                <a:tc>
                  <a:txBody>
                    <a:bodyPr/>
                    <a:lstStyle/>
                    <a:p>
                      <a:pPr algn="ctr"/>
                      <a:r>
                        <a:rPr lang="en-US" sz="1800" dirty="0" smtClean="0"/>
                        <a:t>$7,127,444</a:t>
                      </a:r>
                      <a:endParaRPr lang="en-US" sz="1800" dirty="0"/>
                    </a:p>
                  </a:txBody>
                  <a:tcPr marL="91444" marR="91444" marT="45725" marB="45725" anchor="ctr"/>
                </a:tc>
              </a:tr>
              <a:tr h="374507">
                <a:tc>
                  <a:txBody>
                    <a:bodyPr/>
                    <a:lstStyle/>
                    <a:p>
                      <a:r>
                        <a:rPr lang="en-US" sz="1800" dirty="0" smtClean="0"/>
                        <a:t>2009</a:t>
                      </a:r>
                      <a:r>
                        <a:rPr lang="en-US" sz="1800" baseline="0" dirty="0" smtClean="0"/>
                        <a:t> Recipients</a:t>
                      </a:r>
                      <a:endParaRPr lang="en-US" sz="1800" dirty="0"/>
                    </a:p>
                  </a:txBody>
                  <a:tcPr marL="91444" marR="91444" marT="45725" marB="45725"/>
                </a:tc>
                <a:tc>
                  <a:txBody>
                    <a:bodyPr/>
                    <a:lstStyle/>
                    <a:p>
                      <a:pPr algn="ctr"/>
                      <a:r>
                        <a:rPr lang="en-US" sz="1800" dirty="0" smtClean="0"/>
                        <a:t>18,534</a:t>
                      </a:r>
                      <a:endParaRPr lang="en-US" sz="1800" dirty="0"/>
                    </a:p>
                  </a:txBody>
                  <a:tcPr marL="91444" marR="91444" marT="45725" marB="45725" anchor="ctr"/>
                </a:tc>
                <a:tc>
                  <a:txBody>
                    <a:bodyPr/>
                    <a:lstStyle/>
                    <a:p>
                      <a:pPr algn="ctr"/>
                      <a:r>
                        <a:rPr lang="en-US" sz="1800" dirty="0" smtClean="0"/>
                        <a:t>$11,342,111</a:t>
                      </a:r>
                      <a:endParaRPr lang="en-US" sz="1800" dirty="0"/>
                    </a:p>
                  </a:txBody>
                  <a:tcPr marL="91444" marR="91444" marT="45725" marB="45725" anchor="ctr"/>
                </a:tc>
              </a:tr>
              <a:tr h="374507">
                <a:tc>
                  <a:txBody>
                    <a:bodyPr/>
                    <a:lstStyle/>
                    <a:p>
                      <a:r>
                        <a:rPr lang="en-US" sz="1800" dirty="0" smtClean="0"/>
                        <a:t>2010</a:t>
                      </a:r>
                      <a:r>
                        <a:rPr lang="en-US" sz="1800" baseline="0" dirty="0" smtClean="0"/>
                        <a:t> Recipients</a:t>
                      </a:r>
                      <a:endParaRPr lang="en-US" sz="1800" dirty="0"/>
                    </a:p>
                  </a:txBody>
                  <a:tcPr marL="91444" marR="91444" marT="45725" marB="45725"/>
                </a:tc>
                <a:tc>
                  <a:txBody>
                    <a:bodyPr/>
                    <a:lstStyle/>
                    <a:p>
                      <a:pPr algn="ctr"/>
                      <a:r>
                        <a:rPr lang="en-US" sz="1800" dirty="0" smtClean="0"/>
                        <a:t>11,635</a:t>
                      </a:r>
                      <a:endParaRPr lang="en-US" sz="1800" dirty="0"/>
                    </a:p>
                  </a:txBody>
                  <a:tcPr marL="91444" marR="91444" marT="45725" marB="45725" anchor="ctr"/>
                </a:tc>
                <a:tc>
                  <a:txBody>
                    <a:bodyPr/>
                    <a:lstStyle/>
                    <a:p>
                      <a:pPr algn="ctr"/>
                      <a:r>
                        <a:rPr lang="en-US" sz="1800" dirty="0" smtClean="0"/>
                        <a:t>$7,125,485</a:t>
                      </a:r>
                      <a:endParaRPr lang="en-US" sz="1800" dirty="0"/>
                    </a:p>
                  </a:txBody>
                  <a:tcPr marL="91444" marR="91444" marT="45725" marB="45725" anchor="ctr"/>
                </a:tc>
              </a:tr>
              <a:tr h="374507">
                <a:tc>
                  <a:txBody>
                    <a:bodyPr/>
                    <a:lstStyle/>
                    <a:p>
                      <a:r>
                        <a:rPr lang="en-US" sz="1800" dirty="0" smtClean="0"/>
                        <a:t>2011</a:t>
                      </a:r>
                      <a:r>
                        <a:rPr lang="en-US" sz="1800" baseline="0" dirty="0" smtClean="0"/>
                        <a:t> Recipients</a:t>
                      </a:r>
                      <a:endParaRPr lang="en-US" sz="1800" dirty="0"/>
                    </a:p>
                  </a:txBody>
                  <a:tcPr marL="91444" marR="91444" marT="45725" marB="45725"/>
                </a:tc>
                <a:tc>
                  <a:txBody>
                    <a:bodyPr/>
                    <a:lstStyle/>
                    <a:p>
                      <a:pPr algn="ctr"/>
                      <a:r>
                        <a:rPr lang="en-US" sz="1800" dirty="0" smtClean="0"/>
                        <a:t>3,193</a:t>
                      </a:r>
                      <a:endParaRPr lang="en-US" sz="1800" dirty="0"/>
                    </a:p>
                  </a:txBody>
                  <a:tcPr marL="91444" marR="91444" marT="45725" marB="45725" anchor="ctr"/>
                </a:tc>
                <a:tc>
                  <a:txBody>
                    <a:bodyPr/>
                    <a:lstStyle/>
                    <a:p>
                      <a:pPr algn="ctr"/>
                      <a:r>
                        <a:rPr lang="en-US" sz="1800" dirty="0" smtClean="0"/>
                        <a:t>$1,667,327</a:t>
                      </a:r>
                      <a:endParaRPr lang="en-US" sz="1800" dirty="0"/>
                    </a:p>
                  </a:txBody>
                  <a:tcPr marL="91444" marR="91444" marT="45725" marB="45725" anchor="ctr"/>
                </a:tc>
              </a:tr>
              <a:tr h="374507">
                <a:tc>
                  <a:txBody>
                    <a:bodyPr/>
                    <a:lstStyle/>
                    <a:p>
                      <a:r>
                        <a:rPr lang="en-US" sz="1800" dirty="0" smtClean="0"/>
                        <a:t>2012 Recipients</a:t>
                      </a:r>
                      <a:endParaRPr lang="en-US" sz="1800" dirty="0"/>
                    </a:p>
                  </a:txBody>
                  <a:tcPr marL="91444" marR="91444" marT="45725" marB="45725"/>
                </a:tc>
                <a:tc>
                  <a:txBody>
                    <a:bodyPr/>
                    <a:lstStyle/>
                    <a:p>
                      <a:pPr algn="ctr"/>
                      <a:r>
                        <a:rPr lang="en-US" sz="1800" dirty="0" smtClean="0"/>
                        <a:t>2,461</a:t>
                      </a:r>
                      <a:endParaRPr lang="en-US" sz="1800" dirty="0"/>
                    </a:p>
                  </a:txBody>
                  <a:tcPr marL="91444" marR="91444" marT="45725" marB="45725" anchor="ctr"/>
                </a:tc>
                <a:tc>
                  <a:txBody>
                    <a:bodyPr/>
                    <a:lstStyle/>
                    <a:p>
                      <a:pPr algn="ctr"/>
                      <a:r>
                        <a:rPr lang="en-US" sz="1800" dirty="0" smtClean="0"/>
                        <a:t>$1,458,928</a:t>
                      </a:r>
                      <a:endParaRPr lang="en-US" sz="1800" dirty="0"/>
                    </a:p>
                  </a:txBody>
                  <a:tcPr marL="91444" marR="91444" marT="45725" marB="45725" anchor="ctr"/>
                </a:tc>
              </a:tr>
              <a:tr h="374507">
                <a:tc>
                  <a:txBody>
                    <a:bodyPr/>
                    <a:lstStyle/>
                    <a:p>
                      <a:r>
                        <a:rPr lang="en-US" sz="1800" dirty="0" smtClean="0"/>
                        <a:t>2013 Recipients</a:t>
                      </a:r>
                    </a:p>
                  </a:txBody>
                  <a:tcPr marL="91444" marR="91444" marT="45725" marB="45725"/>
                </a:tc>
                <a:tc>
                  <a:txBody>
                    <a:bodyPr/>
                    <a:lstStyle/>
                    <a:p>
                      <a:pPr algn="ctr"/>
                      <a:r>
                        <a:rPr lang="en-US" sz="1800" dirty="0" smtClean="0"/>
                        <a:t>2,445</a:t>
                      </a:r>
                      <a:endParaRPr lang="en-US" sz="1800" dirty="0"/>
                    </a:p>
                  </a:txBody>
                  <a:tcPr marL="91444" marR="91444" marT="45725" marB="45725" anchor="ctr"/>
                </a:tc>
                <a:tc>
                  <a:txBody>
                    <a:bodyPr/>
                    <a:lstStyle/>
                    <a:p>
                      <a:pPr algn="ctr"/>
                      <a:r>
                        <a:rPr lang="en-US" sz="1800" dirty="0" smtClean="0"/>
                        <a:t>$1,620,820</a:t>
                      </a:r>
                      <a:endParaRPr lang="en-US" sz="1800" dirty="0"/>
                    </a:p>
                  </a:txBody>
                  <a:tcPr marL="91444" marR="91444" marT="45725" marB="45725" anchor="ctr"/>
                </a:tc>
              </a:tr>
              <a:tr h="374507">
                <a:tc>
                  <a:txBody>
                    <a:bodyPr/>
                    <a:lstStyle/>
                    <a:p>
                      <a:r>
                        <a:rPr lang="en-US" sz="1800" dirty="0" smtClean="0"/>
                        <a:t>2014 Recipients</a:t>
                      </a:r>
                    </a:p>
                  </a:txBody>
                  <a:tcPr marL="91444" marR="91444" marT="45725" marB="45725"/>
                </a:tc>
                <a:tc>
                  <a:txBody>
                    <a:bodyPr/>
                    <a:lstStyle/>
                    <a:p>
                      <a:pPr algn="ctr"/>
                      <a:r>
                        <a:rPr lang="en-US" sz="1800" dirty="0" smtClean="0"/>
                        <a:t>852</a:t>
                      </a:r>
                      <a:endParaRPr lang="en-US" sz="1800" dirty="0"/>
                    </a:p>
                  </a:txBody>
                  <a:tcPr marL="91444" marR="91444" marT="45725" marB="45725" anchor="ctr"/>
                </a:tc>
                <a:tc>
                  <a:txBody>
                    <a:bodyPr/>
                    <a:lstStyle/>
                    <a:p>
                      <a:pPr algn="ctr"/>
                      <a:r>
                        <a:rPr lang="en-US" sz="1800" dirty="0" smtClean="0"/>
                        <a:t>$662,221</a:t>
                      </a:r>
                      <a:endParaRPr lang="en-US" sz="1800" dirty="0"/>
                    </a:p>
                  </a:txBody>
                  <a:tcPr marL="91444" marR="91444" marT="45725" marB="45725" anchor="ct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19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4" name="Rectangle 44"/>
          <p:cNvSpPr>
            <a:spLocks noGrp="1" noChangeArrowheads="1"/>
          </p:cNvSpPr>
          <p:nvPr>
            <p:ph type="title"/>
          </p:nvPr>
        </p:nvSpPr>
        <p:spPr>
          <a:xfrm>
            <a:off x="76200" y="76200"/>
            <a:ext cx="7772400" cy="1143000"/>
          </a:xfrm>
        </p:spPr>
        <p:txBody>
          <a:bodyPr/>
          <a:lstStyle/>
          <a:p>
            <a:pPr algn="l" eaLnBrk="1" hangingPunct="1"/>
            <a:r>
              <a:rPr lang="en-US" altLang="en-US" sz="3300" b="1" dirty="0" smtClean="0"/>
              <a:t>Grant Coverage Analysis </a:t>
            </a:r>
            <a:br>
              <a:rPr lang="en-US" altLang="en-US" sz="3300" b="1" dirty="0" smtClean="0"/>
            </a:br>
            <a:r>
              <a:rPr lang="en-US" altLang="en-US" sz="2800" b="1" dirty="0" smtClean="0"/>
              <a:t>Grant Coverage By Utility</a:t>
            </a:r>
          </a:p>
        </p:txBody>
      </p:sp>
      <p:sp>
        <p:nvSpPr>
          <p:cNvPr id="8196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06B021E-94FD-462F-AE54-074EB9F172A7}" type="slidenum">
              <a:rPr lang="en-US" altLang="en-US" sz="1000"/>
              <a:pPr eaLnBrk="1" hangingPunct="1">
                <a:spcBef>
                  <a:spcPct val="50000"/>
                </a:spcBef>
                <a:buFontTx/>
                <a:buNone/>
              </a:pPr>
              <a:t>40</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3534621699"/>
              </p:ext>
            </p:extLst>
          </p:nvPr>
        </p:nvGraphicFramePr>
        <p:xfrm>
          <a:off x="1636714" y="2063810"/>
          <a:ext cx="6221412" cy="3124199"/>
        </p:xfrm>
        <a:graphic>
          <a:graphicData uri="http://schemas.openxmlformats.org/drawingml/2006/table">
            <a:tbl>
              <a:tblPr firstRow="1" lastRow="1" bandRow="1">
                <a:tableStyleId>{5C22544A-7EE6-4342-B048-85BDC9FD1C3A}</a:tableStyleId>
              </a:tblPr>
              <a:tblGrid>
                <a:gridCol w="2356890"/>
                <a:gridCol w="864294"/>
                <a:gridCol w="950724"/>
                <a:gridCol w="1123582"/>
                <a:gridCol w="925922"/>
              </a:tblGrid>
              <a:tr h="408990">
                <a:tc gridSpan="5">
                  <a:txBody>
                    <a:bodyPr/>
                    <a:lstStyle/>
                    <a:p>
                      <a:pPr algn="ctr"/>
                      <a:r>
                        <a:rPr lang="en-US" sz="1800" dirty="0" smtClean="0"/>
                        <a:t>Q1 &amp; Q2 2014 Recipients</a:t>
                      </a:r>
                      <a:endParaRPr lang="en-US" sz="1800" dirty="0">
                        <a:solidFill>
                          <a:schemeClr val="bg1"/>
                        </a:solidFill>
                      </a:endParaRPr>
                    </a:p>
                  </a:txBody>
                  <a:tcPr anchor="ctr"/>
                </a:tc>
                <a:tc hMerge="1">
                  <a:txBody>
                    <a:bodyPr/>
                    <a:lstStyle/>
                    <a:p>
                      <a:endParaRPr lang="en-US"/>
                    </a:p>
                  </a:txBody>
                  <a:tcPr/>
                </a:tc>
                <a:tc hMerge="1">
                  <a:txBody>
                    <a:bodyPr/>
                    <a:lstStyle/>
                    <a:p>
                      <a:pPr algn="ctr"/>
                      <a:endParaRPr lang="en-US" sz="1800" dirty="0"/>
                    </a:p>
                  </a:txBody>
                  <a:tcPr anchor="ctr"/>
                </a:tc>
                <a:tc hMerge="1">
                  <a:txBody>
                    <a:bodyPr/>
                    <a:lstStyle/>
                    <a:p>
                      <a:pPr algn="ctr"/>
                      <a:endParaRPr lang="en-US" sz="1800" dirty="0"/>
                    </a:p>
                  </a:txBody>
                  <a:tcPr anchor="ctr"/>
                </a:tc>
                <a:tc hMerge="1">
                  <a:txBody>
                    <a:bodyPr/>
                    <a:lstStyle/>
                    <a:p>
                      <a:pPr algn="ctr"/>
                      <a:endParaRPr lang="en-US" sz="1800" dirty="0"/>
                    </a:p>
                  </a:txBody>
                  <a:tcPr anchor="ctr"/>
                </a:tc>
              </a:tr>
              <a:tr h="374907">
                <a:tc>
                  <a:txBody>
                    <a:bodyPr/>
                    <a:lstStyle/>
                    <a:p>
                      <a:pPr algn="ctr"/>
                      <a:endParaRPr lang="en-US" sz="1600" b="1" dirty="0">
                        <a:solidFill>
                          <a:schemeClr val="bg1"/>
                        </a:solidFill>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JCPL</a:t>
                      </a:r>
                      <a:endParaRPr lang="en-US" sz="1600" b="1" dirty="0">
                        <a:solidFill>
                          <a:schemeClr val="bg1"/>
                        </a:solidFill>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NJNG</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PSE&amp;G</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Total</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r>
              <a:tr h="374907">
                <a:tc>
                  <a:txBody>
                    <a:bodyPr/>
                    <a:lstStyle/>
                    <a:p>
                      <a:pPr algn="l"/>
                      <a:r>
                        <a:rPr lang="en-US" sz="1600" dirty="0" smtClean="0"/>
                        <a:t>Number of Customers</a:t>
                      </a:r>
                      <a:endParaRPr lang="en-US" sz="1600" b="0"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41</a:t>
                      </a:r>
                      <a:endParaRPr lang="en-US" sz="1600" b="0"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22</a:t>
                      </a:r>
                      <a:endParaRPr lang="en-US" sz="1600" b="0" dirty="0"/>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smtClean="0"/>
                        <a:t>392</a:t>
                      </a:r>
                      <a:endParaRPr lang="en-US" sz="1600" b="0" dirty="0"/>
                    </a:p>
                  </a:txBody>
                  <a:tcPr anchor="ctr">
                    <a:lnT w="38100" cap="flat" cmpd="sng" algn="ctr">
                      <a:solidFill>
                        <a:schemeClr val="bg1"/>
                      </a:solidFill>
                      <a:prstDash val="solid"/>
                      <a:round/>
                      <a:headEnd type="none" w="med" len="med"/>
                      <a:tailEnd type="none" w="med" len="med"/>
                    </a:lnT>
                  </a:tcPr>
                </a:tc>
                <a:tc>
                  <a:txBody>
                    <a:bodyPr/>
                    <a:lstStyle/>
                    <a:p>
                      <a:pPr algn="ctr"/>
                      <a:r>
                        <a:rPr lang="en-US" sz="1600" smtClean="0"/>
                        <a:t>455</a:t>
                      </a:r>
                      <a:endParaRPr lang="en-US" sz="1600" b="1" dirty="0" smtClean="0"/>
                    </a:p>
                  </a:txBody>
                  <a:tcPr anchor="ctr">
                    <a:lnT w="38100" cap="flat" cmpd="sng" algn="ctr">
                      <a:solidFill>
                        <a:schemeClr val="bg1"/>
                      </a:solidFill>
                      <a:prstDash val="solid"/>
                      <a:round/>
                      <a:headEnd type="none" w="med" len="med"/>
                      <a:tailEnd type="none" w="med" len="med"/>
                    </a:lnT>
                  </a:tcPr>
                </a:tc>
              </a:tr>
              <a:tr h="422559">
                <a:tc>
                  <a:txBody>
                    <a:bodyPr/>
                    <a:lstStyle/>
                    <a:p>
                      <a:r>
                        <a:rPr lang="en-US" sz="1600" dirty="0" smtClean="0"/>
                        <a:t>Mean</a:t>
                      </a:r>
                      <a:r>
                        <a:rPr lang="en-US" sz="1600" baseline="0" dirty="0" smtClean="0"/>
                        <a:t> </a:t>
                      </a:r>
                      <a:r>
                        <a:rPr lang="en-US" sz="1600" dirty="0" smtClean="0"/>
                        <a:t>Pre-Grant Balance</a:t>
                      </a:r>
                      <a:endParaRPr lang="en-US" sz="1600" dirty="0"/>
                    </a:p>
                  </a:txBody>
                  <a:tcPr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$893</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$973</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$1,342</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smtClean="0"/>
                        <a:t>$1,284</a:t>
                      </a:r>
                      <a:endParaRPr lang="en-US" sz="1600" b="1" kern="1200" dirty="0" smtClean="0">
                        <a:solidFill>
                          <a:schemeClr val="dk1"/>
                        </a:solidFill>
                        <a:latin typeface="+mn-lt"/>
                        <a:ea typeface="+mn-ea"/>
                        <a:cs typeface="+mn-cs"/>
                      </a:endParaRPr>
                    </a:p>
                  </a:txBody>
                  <a:tcPr anchor="ctr"/>
                </a:tc>
              </a:tr>
              <a:tr h="440810">
                <a:tc>
                  <a:txBody>
                    <a:bodyPr/>
                    <a:lstStyle/>
                    <a:p>
                      <a:r>
                        <a:rPr lang="en-US" sz="1600" dirty="0" smtClean="0"/>
                        <a:t>Mean Grant</a:t>
                      </a:r>
                      <a:endParaRPr lang="en-US" sz="1600" dirty="0"/>
                    </a:p>
                  </a:txBody>
                  <a:tcPr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$471</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$636</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$856</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smtClean="0"/>
                        <a:t>$811</a:t>
                      </a:r>
                      <a:endParaRPr lang="en-US" sz="1600" b="1" kern="1200" dirty="0" smtClean="0">
                        <a:solidFill>
                          <a:schemeClr val="dk1"/>
                        </a:solidFill>
                        <a:latin typeface="+mn-lt"/>
                        <a:ea typeface="+mn-ea"/>
                        <a:cs typeface="+mn-cs"/>
                      </a:endParaRPr>
                    </a:p>
                  </a:txBody>
                  <a:tcPr anchor="ctr"/>
                </a:tc>
              </a:tr>
              <a:tr h="440810">
                <a:tc>
                  <a:txBody>
                    <a:bodyPr/>
                    <a:lstStyle/>
                    <a:p>
                      <a:r>
                        <a:rPr lang="en-US" sz="1600" dirty="0" smtClean="0"/>
                        <a:t>Mean Post-Grant Balance</a:t>
                      </a:r>
                      <a:endParaRPr lang="en-US" sz="1600" dirty="0"/>
                    </a:p>
                  </a:txBody>
                  <a:tcPr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$422</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$337</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$486</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smtClean="0"/>
                        <a:t>$473</a:t>
                      </a:r>
                      <a:endParaRPr lang="en-US" sz="1600" b="1" kern="1200" dirty="0" smtClean="0">
                        <a:solidFill>
                          <a:schemeClr val="dk1"/>
                        </a:solidFill>
                        <a:latin typeface="+mn-lt"/>
                        <a:ea typeface="+mn-ea"/>
                        <a:cs typeface="+mn-cs"/>
                      </a:endParaRPr>
                    </a:p>
                  </a:txBody>
                  <a:tcPr anchor="ctr"/>
                </a:tc>
              </a:tr>
              <a:tr h="661216">
                <a:tc>
                  <a:txBody>
                    <a:bodyPr/>
                    <a:lstStyle/>
                    <a:p>
                      <a:r>
                        <a:rPr lang="en-US" sz="1600" dirty="0" smtClean="0"/>
                        <a:t>Mean Percent of Pre-Grant Balances Covered</a:t>
                      </a:r>
                      <a:endParaRPr lang="en-US" sz="1600" b="0" dirty="0"/>
                    </a:p>
                  </a:txBody>
                  <a:tcP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76%</a:t>
                      </a:r>
                      <a:endParaRPr lang="en-US" sz="1600" b="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74%</a:t>
                      </a:r>
                      <a:endParaRPr lang="en-US" sz="1600" b="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83%</a:t>
                      </a:r>
                      <a:endParaRPr lang="en-US" sz="1600" b="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82%</a:t>
                      </a:r>
                      <a:endParaRPr lang="en-US" sz="1600" b="1"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40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0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0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012" name="Rectangle 44"/>
          <p:cNvSpPr>
            <a:spLocks noGrp="1" noChangeArrowheads="1"/>
          </p:cNvSpPr>
          <p:nvPr>
            <p:ph type="title"/>
          </p:nvPr>
        </p:nvSpPr>
        <p:spPr>
          <a:xfrm>
            <a:off x="76200" y="76200"/>
            <a:ext cx="7772400" cy="1143000"/>
          </a:xfrm>
        </p:spPr>
        <p:txBody>
          <a:bodyPr/>
          <a:lstStyle/>
          <a:p>
            <a:pPr algn="l" eaLnBrk="1" hangingPunct="1"/>
            <a:r>
              <a:rPr lang="en-US" altLang="en-US" sz="3300" b="1" dirty="0" smtClean="0"/>
              <a:t>Grant Coverage Analysis </a:t>
            </a:r>
            <a:r>
              <a:rPr lang="en-US" altLang="en-US" dirty="0" smtClean="0"/>
              <a:t/>
            </a:r>
            <a:br>
              <a:rPr lang="en-US" altLang="en-US" dirty="0" smtClean="0"/>
            </a:br>
            <a:r>
              <a:rPr lang="en-US" altLang="en-US" sz="2800" b="1" dirty="0" smtClean="0"/>
              <a:t>Grant Coverage By Grant Type</a:t>
            </a:r>
          </a:p>
        </p:txBody>
      </p:sp>
      <p:sp>
        <p:nvSpPr>
          <p:cNvPr id="8401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75C2412-6AA1-45C7-8A98-A3334909CFD5}" type="slidenum">
              <a:rPr lang="en-US" altLang="en-US" sz="1000"/>
              <a:pPr eaLnBrk="1" hangingPunct="1">
                <a:spcBef>
                  <a:spcPct val="50000"/>
                </a:spcBef>
                <a:buFontTx/>
                <a:buNone/>
              </a:pPr>
              <a:t>41</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3857977872"/>
              </p:ext>
            </p:extLst>
          </p:nvPr>
        </p:nvGraphicFramePr>
        <p:xfrm>
          <a:off x="552451" y="1904207"/>
          <a:ext cx="8001000" cy="3648075"/>
        </p:xfrm>
        <a:graphic>
          <a:graphicData uri="http://schemas.openxmlformats.org/drawingml/2006/table">
            <a:tbl>
              <a:tblPr firstRow="1" lastRow="1" bandRow="1">
                <a:tableStyleId>{5C22544A-7EE6-4342-B048-85BDC9FD1C3A}</a:tableStyleId>
              </a:tblPr>
              <a:tblGrid>
                <a:gridCol w="2743201"/>
                <a:gridCol w="1371600"/>
                <a:gridCol w="1295400"/>
                <a:gridCol w="1365353"/>
                <a:gridCol w="1225446"/>
              </a:tblGrid>
              <a:tr h="539047">
                <a:tc rowSpan="2">
                  <a:txBody>
                    <a:bodyPr/>
                    <a:lstStyle/>
                    <a:p>
                      <a:pPr algn="ctr"/>
                      <a:endParaRPr lang="en-US" sz="1800" b="1" dirty="0">
                        <a:solidFill>
                          <a:schemeClr val="bg1"/>
                        </a:solidFill>
                      </a:endParaRPr>
                    </a:p>
                  </a:txBody>
                  <a:tcPr marT="45721" marB="45721"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4">
                  <a:txBody>
                    <a:bodyPr/>
                    <a:lstStyle/>
                    <a:p>
                      <a:pPr algn="ctr"/>
                      <a:r>
                        <a:rPr lang="en-US" sz="1800" dirty="0" smtClean="0"/>
                        <a:t>Q1 and Q2 2014 Recipients</a:t>
                      </a:r>
                      <a:endParaRPr lang="en-US" sz="1800" b="1" dirty="0">
                        <a:solidFill>
                          <a:schemeClr val="bg1"/>
                        </a:solidFill>
                      </a:endParaRPr>
                    </a:p>
                  </a:txBody>
                  <a:tcPr marT="45721" marB="45721" anchor="ctr">
                    <a:lnL w="38100" cap="flat" cmpd="sng" algn="ctr">
                      <a:solidFill>
                        <a:schemeClr val="bg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r>
              <a:tr h="640094">
                <a:tc vMerge="1">
                  <a:txBody>
                    <a:bodyPr/>
                    <a:lstStyle/>
                    <a:p>
                      <a:pPr algn="ctr"/>
                      <a:endParaRPr lang="en-US" sz="1600" dirty="0"/>
                    </a:p>
                  </a:txBody>
                  <a:tcPr anchor="ctr"/>
                </a:tc>
                <a:tc>
                  <a:txBody>
                    <a:bodyPr/>
                    <a:lstStyle/>
                    <a:p>
                      <a:pPr algn="ctr"/>
                      <a:r>
                        <a:rPr lang="en-US" sz="1800" b="1" dirty="0" smtClean="0">
                          <a:solidFill>
                            <a:schemeClr val="bg1"/>
                          </a:solidFill>
                        </a:rPr>
                        <a:t>Electric Only</a:t>
                      </a:r>
                      <a:endParaRPr lang="en-US" sz="1800" b="1" dirty="0">
                        <a:solidFill>
                          <a:schemeClr val="bg1"/>
                        </a:solidFill>
                      </a:endParaRPr>
                    </a:p>
                  </a:txBody>
                  <a:tcPr marT="45721" marB="45721"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Gas Only</a:t>
                      </a:r>
                      <a:endParaRPr lang="en-US" sz="1800" b="1" dirty="0">
                        <a:solidFill>
                          <a:schemeClr val="bg1"/>
                        </a:solidFill>
                      </a:endParaRPr>
                    </a:p>
                  </a:txBody>
                  <a:tcPr marT="45721" marB="45721"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Electric &amp; Gas</a:t>
                      </a:r>
                      <a:endParaRPr lang="en-US" sz="1800" b="1" dirty="0">
                        <a:solidFill>
                          <a:schemeClr val="bg1"/>
                        </a:solidFill>
                      </a:endParaRPr>
                    </a:p>
                  </a:txBody>
                  <a:tcPr marT="45721" marB="45721"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Electric Heat</a:t>
                      </a:r>
                      <a:endParaRPr lang="en-US" sz="1800" b="1" dirty="0">
                        <a:solidFill>
                          <a:schemeClr val="bg1"/>
                        </a:solidFill>
                      </a:endParaRPr>
                    </a:p>
                  </a:txBody>
                  <a:tcPr marT="45721" marB="45721" anchor="ctr">
                    <a:lnB w="38100" cap="flat" cmpd="sng" algn="ctr">
                      <a:solidFill>
                        <a:schemeClr val="bg1"/>
                      </a:solidFill>
                      <a:prstDash val="solid"/>
                      <a:round/>
                      <a:headEnd type="none" w="med" len="med"/>
                      <a:tailEnd type="none" w="med" len="med"/>
                    </a:lnB>
                    <a:solidFill>
                      <a:srgbClr val="00CC99"/>
                    </a:solidFill>
                  </a:tcPr>
                </a:tc>
              </a:tr>
              <a:tr h="457210">
                <a:tc>
                  <a:txBody>
                    <a:bodyPr/>
                    <a:lstStyle/>
                    <a:p>
                      <a:pPr algn="l" rtl="0" fontAlgn="ctr"/>
                      <a:r>
                        <a:rPr lang="en-US" sz="1800" u="none" strike="noStrike" dirty="0" smtClean="0"/>
                        <a:t>Number of Customers</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60</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1" marB="45721"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313</a:t>
                      </a:r>
                      <a:endParaRPr lang="en-US" sz="1800" kern="1200" dirty="0" smtClean="0">
                        <a:solidFill>
                          <a:schemeClr val="dk1"/>
                        </a:solidFill>
                        <a:latin typeface="+mn-lt"/>
                        <a:ea typeface="+mn-ea"/>
                        <a:cs typeface="+mn-cs"/>
                      </a:endParaRPr>
                    </a:p>
                  </a:txBody>
                  <a:tcPr marT="45721" marB="45721"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1" marB="45721" anchor="ctr">
                    <a:lnT w="38100" cap="flat" cmpd="sng" algn="ctr">
                      <a:solidFill>
                        <a:schemeClr val="bg1"/>
                      </a:solidFill>
                      <a:prstDash val="solid"/>
                      <a:round/>
                      <a:headEnd type="none" w="med" len="med"/>
                      <a:tailEnd type="none" w="med" len="med"/>
                    </a:lnT>
                  </a:tcPr>
                </a:tc>
              </a:tr>
              <a:tr h="457210">
                <a:tc>
                  <a:txBody>
                    <a:bodyPr/>
                    <a:lstStyle/>
                    <a:p>
                      <a:pPr algn="l" rtl="0" fontAlgn="ctr"/>
                      <a:r>
                        <a:rPr lang="en-US" sz="1800" u="none" strike="noStrike" dirty="0"/>
                        <a:t>Mean Pre-Grant Balance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$739</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algn="ctr"/>
                      <a:r>
                        <a:rPr lang="en-US" dirty="0" smtClean="0"/>
                        <a:t>$878</a:t>
                      </a:r>
                      <a:endParaRPr lang="en-US" dirty="0"/>
                    </a:p>
                  </a:txBody>
                  <a:tcPr marT="45721" marB="45721" anchor="ctr"/>
                </a:tc>
                <a:tc>
                  <a:txBody>
                    <a:bodyPr/>
                    <a:lstStyle/>
                    <a:p>
                      <a:pPr marL="0" algn="ctr" defTabSz="914400" rtl="0" eaLnBrk="1" latinLnBrk="0" hangingPunct="1"/>
                      <a:r>
                        <a:rPr lang="en-US" sz="1800" kern="1200" dirty="0" smtClean="0"/>
                        <a:t>$1,421</a:t>
                      </a:r>
                      <a:endParaRPr lang="en-US" sz="180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$1,440</a:t>
                      </a:r>
                      <a:endParaRPr lang="en-US" sz="1800" kern="1200" dirty="0" smtClean="0">
                        <a:solidFill>
                          <a:schemeClr val="dk1"/>
                        </a:solidFill>
                        <a:latin typeface="+mn-lt"/>
                        <a:ea typeface="+mn-ea"/>
                        <a:cs typeface="+mn-cs"/>
                      </a:endParaRPr>
                    </a:p>
                  </a:txBody>
                  <a:tcPr marT="45721" marB="45721" anchor="ctr"/>
                </a:tc>
              </a:tr>
              <a:tr h="457210">
                <a:tc>
                  <a:txBody>
                    <a:bodyPr/>
                    <a:lstStyle/>
                    <a:p>
                      <a:pPr algn="l" rtl="0" fontAlgn="ctr"/>
                      <a:r>
                        <a:rPr lang="en-US" sz="1800" u="none" strike="noStrike" dirty="0"/>
                        <a:t>Mean Grant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$429</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algn="ctr"/>
                      <a:r>
                        <a:rPr lang="en-US" dirty="0" smtClean="0"/>
                        <a:t>$632</a:t>
                      </a:r>
                      <a:endParaRPr lang="en-US" dirty="0"/>
                    </a:p>
                  </a:txBody>
                  <a:tcPr marT="45721" marB="45721" anchor="ctr"/>
                </a:tc>
                <a:tc>
                  <a:txBody>
                    <a:bodyPr/>
                    <a:lstStyle/>
                    <a:p>
                      <a:pPr marL="0" algn="ctr" defTabSz="914400" rtl="0" eaLnBrk="1" latinLnBrk="0" hangingPunct="1"/>
                      <a:r>
                        <a:rPr lang="en-US" sz="1800" kern="1200" dirty="0" smtClean="0"/>
                        <a:t>$929</a:t>
                      </a:r>
                      <a:endParaRPr lang="en-US" sz="180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$645</a:t>
                      </a:r>
                      <a:endParaRPr lang="en-US" sz="1800" kern="1200" dirty="0" smtClean="0">
                        <a:solidFill>
                          <a:schemeClr val="dk1"/>
                        </a:solidFill>
                        <a:latin typeface="+mn-lt"/>
                        <a:ea typeface="+mn-ea"/>
                        <a:cs typeface="+mn-cs"/>
                      </a:endParaRPr>
                    </a:p>
                  </a:txBody>
                  <a:tcPr marT="45721" marB="45721" anchor="ctr"/>
                </a:tc>
              </a:tr>
              <a:tr h="457210">
                <a:tc>
                  <a:txBody>
                    <a:bodyPr/>
                    <a:lstStyle/>
                    <a:p>
                      <a:pPr algn="l" rtl="0" fontAlgn="ctr"/>
                      <a:r>
                        <a:rPr lang="en-US" sz="1800" u="none" strike="noStrike" dirty="0"/>
                        <a:t>Mean Post-Grant Balance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$310</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algn="ctr"/>
                      <a:r>
                        <a:rPr lang="en-US" dirty="0" smtClean="0"/>
                        <a:t>$246</a:t>
                      </a:r>
                      <a:endParaRPr lang="en-US" dirty="0"/>
                    </a:p>
                  </a:txBody>
                  <a:tcPr marT="45721" marB="45721" anchor="ctr"/>
                </a:tc>
                <a:tc>
                  <a:txBody>
                    <a:bodyPr/>
                    <a:lstStyle/>
                    <a:p>
                      <a:pPr marL="0" algn="ctr" defTabSz="914400" rtl="0" eaLnBrk="1" latinLnBrk="0" hangingPunct="1"/>
                      <a:r>
                        <a:rPr lang="en-US" sz="1800" kern="1200" dirty="0" smtClean="0"/>
                        <a:t>$491</a:t>
                      </a:r>
                      <a:endParaRPr lang="en-US" sz="180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$795</a:t>
                      </a:r>
                      <a:endParaRPr lang="en-US" sz="1800" kern="1200" dirty="0" smtClean="0">
                        <a:solidFill>
                          <a:schemeClr val="dk1"/>
                        </a:solidFill>
                        <a:latin typeface="+mn-lt"/>
                        <a:ea typeface="+mn-ea"/>
                        <a:cs typeface="+mn-cs"/>
                      </a:endParaRPr>
                    </a:p>
                  </a:txBody>
                  <a:tcPr marT="45721" marB="45721" anchor="ctr"/>
                </a:tc>
              </a:tr>
              <a:tr h="640094">
                <a:tc>
                  <a:txBody>
                    <a:bodyPr/>
                    <a:lstStyle/>
                    <a:p>
                      <a:pPr algn="l" rtl="0" fontAlgn="ctr"/>
                      <a:r>
                        <a:rPr lang="en-US" sz="1800" u="none" strike="noStrike" dirty="0"/>
                        <a:t>Mean Percent of Pre-Grant Balances Covered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78%</a:t>
                      </a:r>
                      <a:endParaRPr lang="en-US" sz="1800" b="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77%</a:t>
                      </a:r>
                      <a:endParaRPr lang="en-US" sz="1800" b="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85%</a:t>
                      </a:r>
                      <a:endParaRPr lang="en-US" sz="1800" b="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solidFill>
                            <a:schemeClr val="tx1"/>
                          </a:solidFill>
                        </a:rPr>
                        <a:t>69%</a:t>
                      </a:r>
                      <a:endParaRPr lang="en-US" sz="1800" b="0" kern="1200" dirty="0" smtClean="0">
                        <a:solidFill>
                          <a:schemeClr val="tx1"/>
                        </a:solidFill>
                        <a:latin typeface="+mn-lt"/>
                        <a:ea typeface="+mn-ea"/>
                        <a:cs typeface="+mn-cs"/>
                      </a:endParaRPr>
                    </a:p>
                  </a:txBody>
                  <a:tcPr marT="45721" marB="45721" anchor="ctr">
                    <a:solidFill>
                      <a:srgbClr val="FFFF00"/>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1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2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3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4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05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605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5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60" name="Rectangle 44"/>
          <p:cNvSpPr>
            <a:spLocks noGrp="1" noChangeArrowheads="1"/>
          </p:cNvSpPr>
          <p:nvPr>
            <p:ph type="title"/>
          </p:nvPr>
        </p:nvSpPr>
        <p:spPr>
          <a:xfrm>
            <a:off x="93663" y="80962"/>
            <a:ext cx="7772400" cy="1143000"/>
          </a:xfrm>
        </p:spPr>
        <p:txBody>
          <a:bodyPr/>
          <a:lstStyle/>
          <a:p>
            <a:pPr algn="l" eaLnBrk="1" hangingPunct="1"/>
            <a:r>
              <a:rPr lang="en-US" altLang="en-US" sz="3300" b="1" dirty="0" smtClean="0"/>
              <a:t>Grant Coverage Analysis </a:t>
            </a:r>
            <a:r>
              <a:rPr lang="en-US" altLang="en-US" dirty="0" smtClean="0"/>
              <a:t/>
            </a:r>
            <a:br>
              <a:rPr lang="en-US" altLang="en-US" dirty="0" smtClean="0"/>
            </a:br>
            <a:r>
              <a:rPr lang="en-US" altLang="en-US" sz="2800" b="1" dirty="0" smtClean="0"/>
              <a:t>Grant Coverage By Main Heating Fuel</a:t>
            </a:r>
          </a:p>
        </p:txBody>
      </p:sp>
      <p:sp>
        <p:nvSpPr>
          <p:cNvPr id="8606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DAB545FA-B446-4314-8106-C05810216458}" type="slidenum">
              <a:rPr lang="en-US" altLang="en-US" sz="1000"/>
              <a:pPr eaLnBrk="1" hangingPunct="1">
                <a:spcBef>
                  <a:spcPct val="50000"/>
                </a:spcBef>
                <a:buFontTx/>
                <a:buNone/>
              </a:pPr>
              <a:t>42</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4195932204"/>
              </p:ext>
            </p:extLst>
          </p:nvPr>
        </p:nvGraphicFramePr>
        <p:xfrm>
          <a:off x="1011289" y="1842292"/>
          <a:ext cx="6635647" cy="3535366"/>
        </p:xfrm>
        <a:graphic>
          <a:graphicData uri="http://schemas.openxmlformats.org/drawingml/2006/table">
            <a:tbl>
              <a:tblPr firstRow="1" lastRow="1" bandRow="1">
                <a:tableStyleId>{5C22544A-7EE6-4342-B048-85BDC9FD1C3A}</a:tableStyleId>
              </a:tblPr>
              <a:tblGrid>
                <a:gridCol w="2743201"/>
                <a:gridCol w="1371600"/>
                <a:gridCol w="1295400"/>
                <a:gridCol w="1225446"/>
              </a:tblGrid>
              <a:tr h="538978">
                <a:tc gridSpan="4">
                  <a:txBody>
                    <a:bodyPr/>
                    <a:lstStyle/>
                    <a:p>
                      <a:pPr algn="ctr"/>
                      <a:r>
                        <a:rPr lang="en-US" sz="1800" dirty="0" smtClean="0"/>
                        <a:t>Q1 &amp; Q2 2014 Recipients Main Heating Fuel</a:t>
                      </a:r>
                      <a:endParaRPr lang="en-US" sz="1800" dirty="0">
                        <a:solidFill>
                          <a:schemeClr val="bg1"/>
                        </a:solidFill>
                      </a:endParaRPr>
                    </a:p>
                  </a:txBody>
                  <a:tcPr marT="45715" marB="45715" anchor="ctr">
                    <a:lnB w="38100" cap="flat" cmpd="sng" algn="ctr">
                      <a:solidFill>
                        <a:schemeClr val="bg1"/>
                      </a:solidFill>
                      <a:prstDash val="solid"/>
                      <a:round/>
                      <a:headEnd type="none" w="med" len="med"/>
                      <a:tailEnd type="none" w="med" len="med"/>
                    </a:lnB>
                    <a:solidFill>
                      <a:srgbClr val="00CC99"/>
                    </a:solidFill>
                  </a:tcPr>
                </a:tc>
                <a:tc hMerge="1">
                  <a:txBody>
                    <a:bodyPr/>
                    <a:lstStyle/>
                    <a:p>
                      <a:pPr algn="ctr"/>
                      <a:endParaRPr lang="en-US" sz="1800" dirty="0">
                        <a:solidFill>
                          <a:schemeClr val="bg1"/>
                        </a:solidFill>
                      </a:endParaRPr>
                    </a:p>
                  </a:txBody>
                  <a:tcPr marT="45715" marB="45715" anchor="ctr">
                    <a:lnL w="38100" cap="flat" cmpd="sng" algn="ctr">
                      <a:solidFill>
                        <a:schemeClr val="bg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r>
              <a:tr h="527710">
                <a:tc>
                  <a:txBody>
                    <a:bodyPr/>
                    <a:lstStyle/>
                    <a:p>
                      <a:pPr algn="ctr"/>
                      <a:endParaRPr lang="en-US" sz="1800" b="1" dirty="0">
                        <a:solidFill>
                          <a:schemeClr val="bg1"/>
                        </a:solidFill>
                      </a:endParaRPr>
                    </a:p>
                  </a:txBody>
                  <a:tcPr marT="45715" marB="45715"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Electric</a:t>
                      </a:r>
                      <a:endParaRPr lang="en-US" sz="1800" b="1" dirty="0">
                        <a:solidFill>
                          <a:schemeClr val="bg1"/>
                        </a:solidFill>
                      </a:endParaRPr>
                    </a:p>
                  </a:txBody>
                  <a:tcPr marT="45715" marB="45715"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Gas</a:t>
                      </a:r>
                      <a:endParaRPr lang="en-US" sz="1800" b="1" dirty="0">
                        <a:solidFill>
                          <a:schemeClr val="bg1"/>
                        </a:solidFill>
                      </a:endParaRPr>
                    </a:p>
                  </a:txBody>
                  <a:tcPr marT="45715" marB="45715"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Other</a:t>
                      </a:r>
                      <a:endParaRPr lang="en-US" sz="1800" b="1" dirty="0">
                        <a:solidFill>
                          <a:schemeClr val="bg1"/>
                        </a:solidFill>
                      </a:endParaRPr>
                    </a:p>
                  </a:txBody>
                  <a:tcPr marT="45715" marB="45715" anchor="ctr">
                    <a:lnB w="38100" cap="flat" cmpd="sng" algn="ctr">
                      <a:solidFill>
                        <a:schemeClr val="bg1"/>
                      </a:solidFill>
                      <a:prstDash val="solid"/>
                      <a:round/>
                      <a:headEnd type="none" w="med" len="med"/>
                      <a:tailEnd type="none" w="med" len="med"/>
                    </a:lnB>
                    <a:solidFill>
                      <a:srgbClr val="00CC99"/>
                    </a:solidFill>
                  </a:tcPr>
                </a:tc>
              </a:tr>
              <a:tr h="457152">
                <a:tc>
                  <a:txBody>
                    <a:bodyPr/>
                    <a:lstStyle/>
                    <a:p>
                      <a:pPr algn="l" rtl="0" fontAlgn="ctr"/>
                      <a:r>
                        <a:rPr lang="en-US" sz="1800" u="none" strike="noStrike" dirty="0" smtClean="0"/>
                        <a:t>Number</a:t>
                      </a:r>
                      <a:r>
                        <a:rPr lang="en-US" sz="1800" u="none" strike="noStrike" baseline="0" dirty="0" smtClean="0"/>
                        <a:t> of Customers</a:t>
                      </a:r>
                      <a:endParaRPr lang="en-US" sz="1800" b="0" i="0" u="none" strike="noStrike" dirty="0">
                        <a:solidFill>
                          <a:srgbClr val="000000"/>
                        </a:solidFill>
                        <a:latin typeface="Times New Roman"/>
                      </a:endParaRPr>
                    </a:p>
                  </a:txBody>
                  <a:tcPr marT="45715" marB="45715"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41</a:t>
                      </a:r>
                      <a:endParaRPr lang="en-US" sz="1800" dirty="0"/>
                    </a:p>
                  </a:txBody>
                  <a:tcPr marT="45715" marB="45715"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402</a:t>
                      </a:r>
                      <a:endParaRPr lang="en-US" sz="1800" dirty="0"/>
                    </a:p>
                  </a:txBody>
                  <a:tcPr marT="45715" marB="45715" anchor="ctr">
                    <a:lnT w="38100" cap="flat" cmpd="sng" algn="ctr">
                      <a:solidFill>
                        <a:schemeClr val="bg1"/>
                      </a:solidFill>
                      <a:prstDash val="solid"/>
                      <a:round/>
                      <a:headEnd type="none" w="med" len="med"/>
                      <a:tailEnd type="none" w="med" len="med"/>
                    </a:lnT>
                  </a:tcPr>
                </a:tc>
                <a:tc>
                  <a:txBody>
                    <a:bodyPr/>
                    <a:lstStyle/>
                    <a:p>
                      <a:pPr algn="ctr"/>
                      <a:r>
                        <a:rPr lang="en-US" sz="1800" dirty="0" smtClean="0"/>
                        <a:t>12</a:t>
                      </a:r>
                      <a:endParaRPr lang="en-US" sz="1800" dirty="0"/>
                    </a:p>
                  </a:txBody>
                  <a:tcPr marT="45715" marB="45715" anchor="ctr">
                    <a:lnT w="38100" cap="flat" cmpd="sng" algn="ctr">
                      <a:solidFill>
                        <a:schemeClr val="bg1"/>
                      </a:solidFill>
                      <a:prstDash val="solid"/>
                      <a:round/>
                      <a:headEnd type="none" w="med" len="med"/>
                      <a:tailEnd type="none" w="med" len="med"/>
                    </a:lnT>
                  </a:tcPr>
                </a:tc>
              </a:tr>
              <a:tr h="457152">
                <a:tc>
                  <a:txBody>
                    <a:bodyPr/>
                    <a:lstStyle/>
                    <a:p>
                      <a:pPr algn="l" rtl="0" fontAlgn="ctr"/>
                      <a:r>
                        <a:rPr lang="en-US" sz="1800" u="none" strike="noStrike" dirty="0"/>
                        <a:t>Mean Pre-Grant Balance </a:t>
                      </a:r>
                      <a:endParaRPr lang="en-US" sz="1800" b="0" i="0" u="none" strike="noStrike" dirty="0">
                        <a:solidFill>
                          <a:srgbClr val="000000"/>
                        </a:solidFill>
                        <a:latin typeface="Times New Roman"/>
                      </a:endParaRPr>
                    </a:p>
                  </a:txBody>
                  <a:tcPr marT="45715" marB="45715" anchor="ctr">
                    <a:lnR w="38100" cap="flat" cmpd="sng" algn="ctr">
                      <a:solidFill>
                        <a:schemeClr val="bg1"/>
                      </a:solidFill>
                      <a:prstDash val="solid"/>
                      <a:round/>
                      <a:headEnd type="none" w="med" len="med"/>
                      <a:tailEnd type="none" w="med" len="med"/>
                    </a:lnR>
                  </a:tcPr>
                </a:tc>
                <a:tc>
                  <a:txBody>
                    <a:bodyPr/>
                    <a:lstStyle/>
                    <a:p>
                      <a:pPr algn="ctr"/>
                      <a:r>
                        <a:rPr lang="en-US" sz="1800" dirty="0" smtClean="0"/>
                        <a:t>$1,440</a:t>
                      </a:r>
                      <a:endParaRPr lang="en-US" sz="1800" dirty="0"/>
                    </a:p>
                  </a:txBody>
                  <a:tcPr marT="45715" marB="45715" anchor="ctr">
                    <a:lnL w="38100" cap="flat" cmpd="sng" algn="ctr">
                      <a:solidFill>
                        <a:schemeClr val="bg1"/>
                      </a:solidFill>
                      <a:prstDash val="solid"/>
                      <a:round/>
                      <a:headEnd type="none" w="med" len="med"/>
                      <a:tailEnd type="none" w="med" len="med"/>
                    </a:lnL>
                  </a:tcPr>
                </a:tc>
                <a:tc>
                  <a:txBody>
                    <a:bodyPr/>
                    <a:lstStyle/>
                    <a:p>
                      <a:pPr algn="ctr"/>
                      <a:r>
                        <a:rPr lang="en-US" sz="1800" dirty="0" smtClean="0"/>
                        <a:t>$1,275</a:t>
                      </a:r>
                      <a:endParaRPr lang="en-US" sz="1800" dirty="0"/>
                    </a:p>
                  </a:txBody>
                  <a:tcPr marT="45715" marB="45715" anchor="ctr"/>
                </a:tc>
                <a:tc>
                  <a:txBody>
                    <a:bodyPr/>
                    <a:lstStyle/>
                    <a:p>
                      <a:pPr algn="ctr"/>
                      <a:r>
                        <a:rPr lang="en-US" sz="1800" dirty="0" smtClean="0"/>
                        <a:t>$1,034</a:t>
                      </a:r>
                      <a:endParaRPr lang="en-US" sz="1800" dirty="0"/>
                    </a:p>
                  </a:txBody>
                  <a:tcPr marT="45715" marB="45715" anchor="ctr"/>
                </a:tc>
              </a:tr>
              <a:tr h="457152">
                <a:tc>
                  <a:txBody>
                    <a:bodyPr/>
                    <a:lstStyle/>
                    <a:p>
                      <a:pPr algn="l" rtl="0" fontAlgn="ctr"/>
                      <a:r>
                        <a:rPr lang="en-US" sz="1800" u="none" strike="noStrike" dirty="0"/>
                        <a:t>Mean Grant </a:t>
                      </a:r>
                      <a:endParaRPr lang="en-US" sz="1800" b="0" i="0" u="none" strike="noStrike" dirty="0">
                        <a:solidFill>
                          <a:srgbClr val="000000"/>
                        </a:solidFill>
                        <a:latin typeface="Times New Roman"/>
                      </a:endParaRPr>
                    </a:p>
                  </a:txBody>
                  <a:tcPr marT="45715" marB="45715" anchor="ctr">
                    <a:lnR w="38100" cap="flat" cmpd="sng" algn="ctr">
                      <a:solidFill>
                        <a:schemeClr val="bg1"/>
                      </a:solidFill>
                      <a:prstDash val="solid"/>
                      <a:round/>
                      <a:headEnd type="none" w="med" len="med"/>
                      <a:tailEnd type="none" w="med" len="med"/>
                    </a:lnR>
                  </a:tcPr>
                </a:tc>
                <a:tc>
                  <a:txBody>
                    <a:bodyPr/>
                    <a:lstStyle/>
                    <a:p>
                      <a:pPr algn="ctr"/>
                      <a:r>
                        <a:rPr lang="en-US" sz="1800" dirty="0" smtClean="0"/>
                        <a:t>$645</a:t>
                      </a:r>
                      <a:endParaRPr lang="en-US" sz="1800" dirty="0"/>
                    </a:p>
                  </a:txBody>
                  <a:tcPr marT="45715" marB="45715" anchor="ctr">
                    <a:lnL w="38100" cap="flat" cmpd="sng" algn="ctr">
                      <a:solidFill>
                        <a:schemeClr val="bg1"/>
                      </a:solidFill>
                      <a:prstDash val="solid"/>
                      <a:round/>
                      <a:headEnd type="none" w="med" len="med"/>
                      <a:tailEnd type="none" w="med" len="med"/>
                    </a:lnL>
                  </a:tcPr>
                </a:tc>
                <a:tc>
                  <a:txBody>
                    <a:bodyPr/>
                    <a:lstStyle/>
                    <a:p>
                      <a:pPr algn="ctr"/>
                      <a:r>
                        <a:rPr lang="en-US" sz="1800" dirty="0" smtClean="0"/>
                        <a:t>$837</a:t>
                      </a:r>
                      <a:endParaRPr lang="en-US" sz="1800" dirty="0"/>
                    </a:p>
                  </a:txBody>
                  <a:tcPr marT="45715" marB="45715" anchor="ctr"/>
                </a:tc>
                <a:tc>
                  <a:txBody>
                    <a:bodyPr/>
                    <a:lstStyle/>
                    <a:p>
                      <a:pPr algn="ctr"/>
                      <a:r>
                        <a:rPr lang="en-US" sz="1800" dirty="0" smtClean="0"/>
                        <a:t>$484</a:t>
                      </a:r>
                      <a:endParaRPr lang="en-US" sz="1800" dirty="0"/>
                    </a:p>
                  </a:txBody>
                  <a:tcPr marT="45715" marB="45715" anchor="ctr"/>
                </a:tc>
              </a:tr>
              <a:tr h="457152">
                <a:tc>
                  <a:txBody>
                    <a:bodyPr/>
                    <a:lstStyle/>
                    <a:p>
                      <a:pPr algn="l" rtl="0" fontAlgn="ctr"/>
                      <a:r>
                        <a:rPr lang="en-US" sz="1800" u="none" strike="noStrike" dirty="0"/>
                        <a:t>Mean Post-Grant Balance </a:t>
                      </a:r>
                      <a:endParaRPr lang="en-US" sz="1800" b="0" i="0" u="none" strike="noStrike" dirty="0">
                        <a:solidFill>
                          <a:srgbClr val="000000"/>
                        </a:solidFill>
                        <a:latin typeface="Times New Roman"/>
                      </a:endParaRPr>
                    </a:p>
                  </a:txBody>
                  <a:tcPr marT="45715" marB="45715" anchor="ctr">
                    <a:lnR w="38100" cap="flat" cmpd="sng" algn="ctr">
                      <a:solidFill>
                        <a:schemeClr val="bg1"/>
                      </a:solidFill>
                      <a:prstDash val="solid"/>
                      <a:round/>
                      <a:headEnd type="none" w="med" len="med"/>
                      <a:tailEnd type="none" w="med" len="med"/>
                    </a:lnR>
                  </a:tcPr>
                </a:tc>
                <a:tc>
                  <a:txBody>
                    <a:bodyPr/>
                    <a:lstStyle/>
                    <a:p>
                      <a:pPr algn="ctr"/>
                      <a:r>
                        <a:rPr lang="en-US" sz="1800" dirty="0" smtClean="0"/>
                        <a:t>$795</a:t>
                      </a:r>
                      <a:endParaRPr lang="en-US" sz="1800" dirty="0"/>
                    </a:p>
                  </a:txBody>
                  <a:tcPr marT="45715" marB="45715" anchor="ctr">
                    <a:lnL w="38100" cap="flat" cmpd="sng" algn="ctr">
                      <a:solidFill>
                        <a:schemeClr val="bg1"/>
                      </a:solidFill>
                      <a:prstDash val="solid"/>
                      <a:round/>
                      <a:headEnd type="none" w="med" len="med"/>
                      <a:tailEnd type="none" w="med" len="med"/>
                    </a:lnL>
                  </a:tcPr>
                </a:tc>
                <a:tc>
                  <a:txBody>
                    <a:bodyPr/>
                    <a:lstStyle/>
                    <a:p>
                      <a:pPr algn="ctr"/>
                      <a:r>
                        <a:rPr lang="en-US" sz="1800" dirty="0" smtClean="0"/>
                        <a:t>$438</a:t>
                      </a:r>
                      <a:endParaRPr lang="en-US" sz="1800" dirty="0"/>
                    </a:p>
                  </a:txBody>
                  <a:tcPr marT="45715" marB="45715" anchor="ctr"/>
                </a:tc>
                <a:tc>
                  <a:txBody>
                    <a:bodyPr/>
                    <a:lstStyle/>
                    <a:p>
                      <a:pPr algn="ctr"/>
                      <a:r>
                        <a:rPr lang="en-US" sz="1800" dirty="0" smtClean="0"/>
                        <a:t>$551</a:t>
                      </a:r>
                      <a:endParaRPr lang="en-US" sz="1800" dirty="0"/>
                    </a:p>
                  </a:txBody>
                  <a:tcPr marT="45715" marB="45715" anchor="ctr"/>
                </a:tc>
              </a:tr>
              <a:tr h="640069">
                <a:tc>
                  <a:txBody>
                    <a:bodyPr/>
                    <a:lstStyle/>
                    <a:p>
                      <a:pPr algn="l" rtl="0" fontAlgn="ctr"/>
                      <a:r>
                        <a:rPr lang="en-US" sz="1800" u="none" strike="noStrike" dirty="0"/>
                        <a:t>Mean Percent of Pre-Grant Balances Covered </a:t>
                      </a:r>
                      <a:endParaRPr lang="en-US" sz="1800" b="0" i="0" u="none" strike="noStrike" dirty="0">
                        <a:solidFill>
                          <a:srgbClr val="000000"/>
                        </a:solidFill>
                        <a:latin typeface="Times New Roman"/>
                      </a:endParaRPr>
                    </a:p>
                  </a:txBody>
                  <a:tcPr marT="45715" marB="45715" anchor="ctr">
                    <a:lnR w="38100" cap="flat" cmpd="sng" algn="ctr">
                      <a:solidFill>
                        <a:schemeClr val="bg1"/>
                      </a:solidFill>
                      <a:prstDash val="solid"/>
                      <a:round/>
                      <a:headEnd type="none" w="med" len="med"/>
                      <a:tailEnd type="none" w="med" len="med"/>
                    </a:lnR>
                  </a:tcPr>
                </a:tc>
                <a:tc>
                  <a:txBody>
                    <a:bodyPr/>
                    <a:lstStyle/>
                    <a:p>
                      <a:pPr algn="ctr"/>
                      <a:r>
                        <a:rPr lang="en-US" sz="1800" dirty="0" smtClean="0">
                          <a:solidFill>
                            <a:schemeClr val="tx1"/>
                          </a:solidFill>
                        </a:rPr>
                        <a:t>69%</a:t>
                      </a:r>
                      <a:endParaRPr lang="en-US" sz="1800" b="0" dirty="0">
                        <a:solidFill>
                          <a:schemeClr val="tx1"/>
                        </a:solidFill>
                      </a:endParaRPr>
                    </a:p>
                  </a:txBody>
                  <a:tcPr marT="45715" marB="45715" anchor="ctr">
                    <a:lnL w="38100" cap="flat" cmpd="sng" algn="ctr">
                      <a:solidFill>
                        <a:schemeClr val="bg1"/>
                      </a:solidFill>
                      <a:prstDash val="solid"/>
                      <a:round/>
                      <a:headEnd type="none" w="med" len="med"/>
                      <a:tailEnd type="none" w="med" len="med"/>
                    </a:lnL>
                    <a:solidFill>
                      <a:srgbClr val="FFFF00"/>
                    </a:solidFill>
                  </a:tcPr>
                </a:tc>
                <a:tc>
                  <a:txBody>
                    <a:bodyPr/>
                    <a:lstStyle/>
                    <a:p>
                      <a:pPr algn="ctr"/>
                      <a:r>
                        <a:rPr lang="en-US" sz="1800" dirty="0" smtClean="0"/>
                        <a:t>83%</a:t>
                      </a:r>
                      <a:endParaRPr lang="en-US" sz="1800" b="0" dirty="0"/>
                    </a:p>
                  </a:txBody>
                  <a:tcPr marT="45715" marB="45715" anchor="ctr"/>
                </a:tc>
                <a:tc>
                  <a:txBody>
                    <a:bodyPr/>
                    <a:lstStyle/>
                    <a:p>
                      <a:pPr algn="ctr"/>
                      <a:r>
                        <a:rPr lang="en-US" sz="1800" dirty="0" smtClean="0"/>
                        <a:t>82%</a:t>
                      </a:r>
                      <a:endParaRPr lang="en-US" sz="1800" b="0" dirty="0"/>
                    </a:p>
                  </a:txBody>
                  <a:tcPr marT="45715" marB="45715" anchor="ct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6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6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6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7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8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09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10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10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10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10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10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810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10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10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108" name="Rectangle 44"/>
          <p:cNvSpPr>
            <a:spLocks noGrp="1" noChangeArrowheads="1"/>
          </p:cNvSpPr>
          <p:nvPr>
            <p:ph type="title"/>
          </p:nvPr>
        </p:nvSpPr>
        <p:spPr>
          <a:xfrm>
            <a:off x="132386" y="118855"/>
            <a:ext cx="7772400" cy="1143000"/>
          </a:xfrm>
        </p:spPr>
        <p:txBody>
          <a:bodyPr/>
          <a:lstStyle/>
          <a:p>
            <a:pPr algn="l" eaLnBrk="1" hangingPunct="1"/>
            <a:r>
              <a:rPr lang="en-US" altLang="en-US" sz="3300" b="1" dirty="0" smtClean="0"/>
              <a:t>Payment Compliance Analysis</a:t>
            </a:r>
            <a:r>
              <a:rPr lang="en-US" altLang="en-US" dirty="0" smtClean="0"/>
              <a:t/>
            </a:r>
            <a:br>
              <a:rPr lang="en-US" altLang="en-US" dirty="0" smtClean="0"/>
            </a:br>
            <a:r>
              <a:rPr lang="en-US" altLang="en-US" sz="2800" b="1" dirty="0" smtClean="0"/>
              <a:t>Attrition Analysis</a:t>
            </a:r>
          </a:p>
        </p:txBody>
      </p:sp>
      <p:sp>
        <p:nvSpPr>
          <p:cNvPr id="8810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B0E3D916-4AA1-4B9F-BD42-E1D91DE903A7}" type="slidenum">
              <a:rPr lang="en-US" altLang="en-US" sz="1000"/>
              <a:pPr eaLnBrk="1" hangingPunct="1">
                <a:spcBef>
                  <a:spcPct val="50000"/>
                </a:spcBef>
                <a:buFontTx/>
                <a:buNone/>
              </a:pPr>
              <a:t>43</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99768082"/>
              </p:ext>
            </p:extLst>
          </p:nvPr>
        </p:nvGraphicFramePr>
        <p:xfrm>
          <a:off x="1154735" y="1709945"/>
          <a:ext cx="6750051" cy="4394758"/>
        </p:xfrm>
        <a:graphic>
          <a:graphicData uri="http://schemas.openxmlformats.org/drawingml/2006/table">
            <a:tbl>
              <a:tblPr firstRow="1" lastRow="1" bandRow="1">
                <a:tableStyleId>{5C22544A-7EE6-4342-B048-85BDC9FD1C3A}</a:tableStyleId>
              </a:tblPr>
              <a:tblGrid>
                <a:gridCol w="1981200"/>
                <a:gridCol w="1589617"/>
                <a:gridCol w="1589617"/>
                <a:gridCol w="1589617"/>
              </a:tblGrid>
              <a:tr h="579205">
                <a:tc>
                  <a:txBody>
                    <a:bodyPr/>
                    <a:lstStyle/>
                    <a:p>
                      <a:pPr algn="ctr"/>
                      <a:endParaRPr lang="en-US" sz="1600" dirty="0">
                        <a:solidFill>
                          <a:schemeClr val="bg1"/>
                        </a:solidFill>
                      </a:endParaRPr>
                    </a:p>
                  </a:txBody>
                  <a:tcPr marT="45727" marB="45727" anchor="ctr"/>
                </a:tc>
                <a:tc>
                  <a:txBody>
                    <a:bodyPr/>
                    <a:lstStyle/>
                    <a:p>
                      <a:pPr algn="ctr"/>
                      <a:r>
                        <a:rPr lang="en-US" sz="1800" dirty="0" smtClean="0"/>
                        <a:t>Q1 &amp; Q2</a:t>
                      </a:r>
                      <a:r>
                        <a:rPr lang="en-US" sz="1800" baseline="0" dirty="0" smtClean="0"/>
                        <a:t> </a:t>
                      </a:r>
                      <a:r>
                        <a:rPr lang="en-US" sz="1800" dirty="0" smtClean="0"/>
                        <a:t>2013 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370894">
                <a:tc>
                  <a:txBody>
                    <a:bodyPr/>
                    <a:lstStyle/>
                    <a:p>
                      <a:r>
                        <a:rPr lang="en-US" sz="1600" dirty="0" smtClean="0"/>
                        <a:t>Number Submitted</a:t>
                      </a:r>
                      <a:endParaRPr lang="en-US" sz="1600" dirty="0"/>
                    </a:p>
                  </a:txBody>
                  <a:tcPr marT="45727" marB="45727"/>
                </a:tc>
                <a:tc>
                  <a:txBody>
                    <a:bodyPr/>
                    <a:lstStyle/>
                    <a:p>
                      <a:pPr marL="0" algn="ctr" defTabSz="914400" rtl="0" eaLnBrk="1" latinLnBrk="0" hangingPunct="1"/>
                      <a:r>
                        <a:rPr lang="en-US" sz="1600" kern="1200" dirty="0" smtClean="0"/>
                        <a:t>1,259</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474</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368</a:t>
                      </a:r>
                      <a:endParaRPr lang="en-US" sz="1600" kern="1200" dirty="0" smtClean="0">
                        <a:solidFill>
                          <a:schemeClr val="dk1"/>
                        </a:solidFill>
                        <a:latin typeface="+mn-lt"/>
                        <a:ea typeface="+mn-ea"/>
                        <a:cs typeface="+mn-cs"/>
                      </a:endParaRPr>
                    </a:p>
                  </a:txBody>
                  <a:tcPr marT="45727" marB="45727" anchor="ctr"/>
                </a:tc>
              </a:tr>
              <a:tr h="370894">
                <a:tc>
                  <a:txBody>
                    <a:bodyPr/>
                    <a:lstStyle/>
                    <a:p>
                      <a:r>
                        <a:rPr lang="en-US" sz="1600" dirty="0" smtClean="0"/>
                        <a:t>Number Returned</a:t>
                      </a:r>
                      <a:endParaRPr lang="en-US" sz="1600" dirty="0"/>
                    </a:p>
                  </a:txBody>
                  <a:tcPr marT="45727" marB="45727"/>
                </a:tc>
                <a:tc>
                  <a:txBody>
                    <a:bodyPr/>
                    <a:lstStyle/>
                    <a:p>
                      <a:pPr marL="0" algn="ctr" defTabSz="914400" rtl="0" eaLnBrk="1" latinLnBrk="0" hangingPunct="1"/>
                      <a:r>
                        <a:rPr lang="en-US" sz="1600" kern="1200" dirty="0" smtClean="0"/>
                        <a:t>1,257</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474</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368</a:t>
                      </a:r>
                      <a:endParaRPr lang="en-US" sz="1600" kern="1200" dirty="0" smtClean="0">
                        <a:solidFill>
                          <a:schemeClr val="dk1"/>
                        </a:solidFill>
                        <a:latin typeface="+mn-lt"/>
                        <a:ea typeface="+mn-ea"/>
                        <a:cs typeface="+mn-cs"/>
                      </a:endParaRPr>
                    </a:p>
                  </a:txBody>
                  <a:tcPr marT="45727" marB="45727" anchor="ctr"/>
                </a:tc>
              </a:tr>
              <a:tr h="579205">
                <a:tc>
                  <a:txBody>
                    <a:bodyPr/>
                    <a:lstStyle/>
                    <a:p>
                      <a:r>
                        <a:rPr lang="en-US" sz="1600" dirty="0" smtClean="0"/>
                        <a:t>Accounts with Usable Data*</a:t>
                      </a:r>
                      <a:endParaRPr lang="en-US" sz="1600" dirty="0"/>
                    </a:p>
                  </a:txBody>
                  <a:tcPr marT="45727" marB="4572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t>1,251</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473</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367</a:t>
                      </a:r>
                      <a:endParaRPr lang="en-US" sz="1600" kern="1200" dirty="0" smtClean="0">
                        <a:solidFill>
                          <a:schemeClr val="dk1"/>
                        </a:solidFill>
                        <a:latin typeface="+mn-lt"/>
                        <a:ea typeface="+mn-ea"/>
                        <a:cs typeface="+mn-cs"/>
                      </a:endParaRPr>
                    </a:p>
                  </a:txBody>
                  <a:tcPr marT="45727" marB="45727" anchor="ctr"/>
                </a:tc>
              </a:tr>
              <a:tr h="370894">
                <a:tc gridSpan="4">
                  <a:txBody>
                    <a:bodyPr/>
                    <a:lstStyle/>
                    <a:p>
                      <a:pPr algn="ctr"/>
                      <a:r>
                        <a:rPr lang="en-US" sz="1600" dirty="0" smtClean="0"/>
                        <a:t>Amount of Data Available for Analysis</a:t>
                      </a:r>
                      <a:endParaRPr lang="en-US" sz="1600" dirty="0"/>
                    </a:p>
                  </a:txBody>
                  <a:tcPr marT="45727" marB="45727"/>
                </a:tc>
                <a:tc hMerge="1">
                  <a:txBody>
                    <a:bodyPr/>
                    <a:lstStyle/>
                    <a:p>
                      <a:endParaRPr lang="en-US"/>
                    </a:p>
                  </a:txBody>
                  <a:tcPr/>
                </a:tc>
                <a:tc hMerge="1">
                  <a:txBody>
                    <a:bodyPr/>
                    <a:lstStyle/>
                    <a:p>
                      <a:endParaRPr lang="en-US"/>
                    </a:p>
                  </a:txBody>
                  <a:tcPr/>
                </a:tc>
                <a:tc hMerge="1">
                  <a:txBody>
                    <a:bodyPr/>
                    <a:lstStyle/>
                    <a:p>
                      <a:endParaRPr lang="en-US"/>
                    </a:p>
                  </a:txBody>
                  <a:tcPr/>
                </a:tc>
              </a:tr>
              <a:tr h="370894">
                <a:tc>
                  <a:txBody>
                    <a:bodyPr/>
                    <a:lstStyle/>
                    <a:p>
                      <a:r>
                        <a:rPr lang="en-US" sz="1600" dirty="0" smtClean="0"/>
                        <a:t>3 Months </a:t>
                      </a:r>
                      <a:endParaRPr lang="en-US" sz="1600" dirty="0"/>
                    </a:p>
                  </a:txBody>
                  <a:tcPr marT="45727" marB="45727"/>
                </a:tc>
                <a:tc>
                  <a:txBody>
                    <a:bodyPr/>
                    <a:lstStyle/>
                    <a:p>
                      <a:pPr marL="0" algn="ctr" defTabSz="914400" rtl="0" eaLnBrk="1" latinLnBrk="0" hangingPunct="1"/>
                      <a:r>
                        <a:rPr lang="en-US" sz="1600" kern="1200" dirty="0" smtClean="0"/>
                        <a:t>931</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427</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314</a:t>
                      </a:r>
                      <a:endParaRPr lang="en-US" sz="1600" kern="1200" dirty="0" smtClean="0">
                        <a:solidFill>
                          <a:schemeClr val="dk1"/>
                        </a:solidFill>
                        <a:latin typeface="+mn-lt"/>
                        <a:ea typeface="+mn-ea"/>
                        <a:cs typeface="+mn-cs"/>
                      </a:endParaRPr>
                    </a:p>
                  </a:txBody>
                  <a:tcPr marT="45727" marB="45727" anchor="ctr"/>
                </a:tc>
              </a:tr>
              <a:tr h="370894">
                <a:tc>
                  <a:txBody>
                    <a:bodyPr/>
                    <a:lstStyle/>
                    <a:p>
                      <a:r>
                        <a:rPr lang="en-US" sz="1600" dirty="0" smtClean="0"/>
                        <a:t>6 Months</a:t>
                      </a:r>
                      <a:endParaRPr lang="en-US" sz="1600" dirty="0"/>
                    </a:p>
                  </a:txBody>
                  <a:tcPr marT="45727" marB="45727"/>
                </a:tc>
                <a:tc>
                  <a:txBody>
                    <a:bodyPr/>
                    <a:lstStyle/>
                    <a:p>
                      <a:pPr marL="0" algn="ctr" defTabSz="914400" rtl="0" eaLnBrk="1" latinLnBrk="0" hangingPunct="1"/>
                      <a:r>
                        <a:rPr lang="en-US" sz="1600" kern="1200" dirty="0" smtClean="0"/>
                        <a:t>853</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380</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301</a:t>
                      </a:r>
                      <a:endParaRPr lang="en-US" sz="1600" kern="1200" dirty="0" smtClean="0">
                        <a:solidFill>
                          <a:schemeClr val="dk1"/>
                        </a:solidFill>
                        <a:latin typeface="+mn-lt"/>
                        <a:ea typeface="+mn-ea"/>
                        <a:cs typeface="+mn-cs"/>
                      </a:endParaRPr>
                    </a:p>
                  </a:txBody>
                  <a:tcPr marT="45727" marB="45727" anchor="ctr"/>
                </a:tc>
              </a:tr>
              <a:tr h="370894">
                <a:tc>
                  <a:txBody>
                    <a:bodyPr/>
                    <a:lstStyle/>
                    <a:p>
                      <a:r>
                        <a:rPr lang="en-US" sz="1600" dirty="0" smtClean="0"/>
                        <a:t>9 Months</a:t>
                      </a:r>
                      <a:endParaRPr lang="en-US" sz="1600" dirty="0"/>
                    </a:p>
                  </a:txBody>
                  <a:tcPr marT="45727" marB="45727"/>
                </a:tc>
                <a:tc>
                  <a:txBody>
                    <a:bodyPr/>
                    <a:lstStyle/>
                    <a:p>
                      <a:pPr marL="0" algn="ctr" defTabSz="914400" rtl="0" eaLnBrk="1" latinLnBrk="0" hangingPunct="1"/>
                      <a:r>
                        <a:rPr lang="en-US" sz="1600" kern="1200" dirty="0" smtClean="0"/>
                        <a:t>765</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333</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277</a:t>
                      </a:r>
                      <a:endParaRPr lang="en-US" sz="1600" kern="1200" dirty="0" smtClean="0">
                        <a:solidFill>
                          <a:schemeClr val="dk1"/>
                        </a:solidFill>
                        <a:latin typeface="+mn-lt"/>
                        <a:ea typeface="+mn-ea"/>
                        <a:cs typeface="+mn-cs"/>
                      </a:endParaRPr>
                    </a:p>
                  </a:txBody>
                  <a:tcPr marT="45727" marB="45727" anchor="ctr"/>
                </a:tc>
              </a:tr>
              <a:tr h="370894">
                <a:tc>
                  <a:txBody>
                    <a:bodyPr/>
                    <a:lstStyle/>
                    <a:p>
                      <a:r>
                        <a:rPr lang="en-US" sz="1600" dirty="0" smtClean="0"/>
                        <a:t>12 Months</a:t>
                      </a:r>
                      <a:endParaRPr lang="en-US" sz="1600" dirty="0"/>
                    </a:p>
                  </a:txBody>
                  <a:tcPr marT="45727" marB="45727"/>
                </a:tc>
                <a:tc>
                  <a:txBody>
                    <a:bodyPr/>
                    <a:lstStyle/>
                    <a:p>
                      <a:pPr marL="0" algn="ctr" defTabSz="914400" rtl="0" eaLnBrk="1" latinLnBrk="0" hangingPunct="1"/>
                      <a:r>
                        <a:rPr lang="en-US" sz="1600" kern="1200" dirty="0" smtClean="0"/>
                        <a:t>725</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316</a:t>
                      </a:r>
                      <a:endParaRPr lang="en-US" sz="160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263</a:t>
                      </a:r>
                      <a:endParaRPr lang="en-US" sz="1600" kern="1200" dirty="0" smtClean="0">
                        <a:solidFill>
                          <a:schemeClr val="dk1"/>
                        </a:solidFill>
                        <a:latin typeface="+mn-lt"/>
                        <a:ea typeface="+mn-ea"/>
                        <a:cs typeface="+mn-cs"/>
                      </a:endParaRPr>
                    </a:p>
                  </a:txBody>
                  <a:tcPr marT="45727" marB="45727" anchor="ctr"/>
                </a:tc>
              </a:tr>
              <a:tr h="579205">
                <a:tc>
                  <a:txBody>
                    <a:bodyPr/>
                    <a:lstStyle/>
                    <a:p>
                      <a:r>
                        <a:rPr lang="en-US" sz="1600" dirty="0" smtClean="0"/>
                        <a:t>Percent of Requested</a:t>
                      </a:r>
                      <a:r>
                        <a:rPr lang="en-US" sz="1600" baseline="0" dirty="0" smtClean="0"/>
                        <a:t> Accounts</a:t>
                      </a:r>
                      <a:endParaRPr lang="en-US" sz="1600" b="0" dirty="0"/>
                    </a:p>
                  </a:txBody>
                  <a:tcPr marT="45727" marB="45727"/>
                </a:tc>
                <a:tc>
                  <a:txBody>
                    <a:bodyPr/>
                    <a:lstStyle/>
                    <a:p>
                      <a:pPr marL="0" algn="ctr" defTabSz="914400" rtl="0" eaLnBrk="1" latinLnBrk="0" hangingPunct="1"/>
                      <a:r>
                        <a:rPr lang="en-US" sz="1600" kern="1200" dirty="0" smtClean="0"/>
                        <a:t>58%</a:t>
                      </a:r>
                      <a:endParaRPr lang="en-US" sz="1600" b="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67%</a:t>
                      </a:r>
                      <a:endParaRPr lang="en-US" sz="1600" b="0" kern="1200" dirty="0" smtClean="0">
                        <a:solidFill>
                          <a:schemeClr val="dk1"/>
                        </a:solidFill>
                        <a:latin typeface="+mn-lt"/>
                        <a:ea typeface="+mn-ea"/>
                        <a:cs typeface="+mn-cs"/>
                      </a:endParaRPr>
                    </a:p>
                  </a:txBody>
                  <a:tcPr marT="45727" marB="45727" anchor="ctr"/>
                </a:tc>
                <a:tc>
                  <a:txBody>
                    <a:bodyPr/>
                    <a:lstStyle/>
                    <a:p>
                      <a:pPr marL="0" algn="ctr" defTabSz="914400" rtl="0" eaLnBrk="1" latinLnBrk="0" hangingPunct="1"/>
                      <a:r>
                        <a:rPr lang="en-US" sz="1600" kern="1200" dirty="0" smtClean="0"/>
                        <a:t>71%</a:t>
                      </a:r>
                      <a:endParaRPr lang="en-US" sz="1600" b="0" kern="1200" dirty="0" smtClean="0">
                        <a:solidFill>
                          <a:schemeClr val="dk1"/>
                        </a:solidFill>
                        <a:latin typeface="+mn-lt"/>
                        <a:ea typeface="+mn-ea"/>
                        <a:cs typeface="+mn-cs"/>
                      </a:endParaRPr>
                    </a:p>
                  </a:txBody>
                  <a:tcPr marT="45727" marB="45727" anchor="ctr"/>
                </a:tc>
              </a:tr>
            </a:tbl>
          </a:graphicData>
        </a:graphic>
      </p:graphicFrame>
      <p:sp>
        <p:nvSpPr>
          <p:cNvPr id="48" name="TextBox 47"/>
          <p:cNvSpPr txBox="1">
            <a:spLocks noChangeArrowheads="1"/>
          </p:cNvSpPr>
          <p:nvPr/>
        </p:nvSpPr>
        <p:spPr bwMode="auto">
          <a:xfrm>
            <a:off x="946729" y="6146389"/>
            <a:ext cx="7848600" cy="254000"/>
          </a:xfrm>
          <a:prstGeom prst="rect">
            <a:avLst/>
          </a:prstGeom>
          <a:noFill/>
          <a:ln w="9525">
            <a:noFill/>
            <a:miter lim="800000"/>
            <a:headEnd/>
            <a:tailEnd/>
          </a:ln>
        </p:spPr>
        <p:txBody>
          <a:bodyPr>
            <a:spAutoFit/>
          </a:bodyPr>
          <a:lstStyle/>
          <a:p>
            <a:pPr eaLnBrk="1" hangingPunct="1">
              <a:defRPr/>
            </a:pPr>
            <a:r>
              <a:rPr lang="en-US" sz="1050" dirty="0"/>
              <a:t>* An account was eligible for analysis if the utility-reported account balances did not conflict with the utility transactions data.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1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1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1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1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1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2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3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4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5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5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15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901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5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5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56" name="Rectangle 44"/>
          <p:cNvSpPr>
            <a:spLocks noGrp="1" noChangeArrowheads="1"/>
          </p:cNvSpPr>
          <p:nvPr>
            <p:ph type="title"/>
          </p:nvPr>
        </p:nvSpPr>
        <p:spPr>
          <a:xfrm>
            <a:off x="155575" y="258762"/>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t>Mean Percent of Bills Paid</a:t>
            </a:r>
            <a:br>
              <a:rPr lang="en-US" altLang="en-US" sz="2800" b="1" dirty="0" smtClean="0"/>
            </a:br>
            <a:endParaRPr lang="en-US" altLang="en-US" sz="2800" b="1" dirty="0" smtClean="0"/>
          </a:p>
        </p:txBody>
      </p:sp>
      <p:sp>
        <p:nvSpPr>
          <p:cNvPr id="9015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9C4DB7B-52D9-42BF-B3D8-9889CBE97EAF}" type="slidenum">
              <a:rPr lang="en-US" altLang="en-US" sz="1000"/>
              <a:pPr eaLnBrk="1" hangingPunct="1">
                <a:spcBef>
                  <a:spcPct val="50000"/>
                </a:spcBef>
                <a:buFontTx/>
                <a:buNone/>
              </a:pPr>
              <a:t>44</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4230172371"/>
              </p:ext>
            </p:extLst>
          </p:nvPr>
        </p:nvGraphicFramePr>
        <p:xfrm>
          <a:off x="242888" y="1671425"/>
          <a:ext cx="8534398" cy="2397126"/>
        </p:xfrm>
        <a:graphic>
          <a:graphicData uri="http://schemas.openxmlformats.org/drawingml/2006/table">
            <a:tbl>
              <a:tblPr firstRow="1" bandRow="1">
                <a:tableStyleId>{5C22544A-7EE6-4342-B048-85BDC9FD1C3A}</a:tableStyleId>
              </a:tblPr>
              <a:tblGrid>
                <a:gridCol w="2133598"/>
                <a:gridCol w="1219200"/>
                <a:gridCol w="1727200"/>
                <a:gridCol w="1727200"/>
                <a:gridCol w="1727200"/>
              </a:tblGrid>
              <a:tr h="914366">
                <a:tc>
                  <a:txBody>
                    <a:bodyPr/>
                    <a:lstStyle/>
                    <a:p>
                      <a:pPr algn="ctr"/>
                      <a:r>
                        <a:rPr lang="en-US" sz="1800" dirty="0" smtClean="0"/>
                        <a:t>Date Range</a:t>
                      </a:r>
                      <a:endParaRPr lang="en-US" sz="1800" dirty="0">
                        <a:solidFill>
                          <a:schemeClr val="bg1"/>
                        </a:solidFill>
                      </a:endParaRPr>
                    </a:p>
                  </a:txBody>
                  <a:tcPr marL="91448" marR="91448" marT="45703" marB="45703" anchor="ctr"/>
                </a:tc>
                <a:tc>
                  <a:txBody>
                    <a:bodyPr/>
                    <a:lstStyle/>
                    <a:p>
                      <a:pPr algn="ctr"/>
                      <a:r>
                        <a:rPr lang="en-US" sz="1800" dirty="0" smtClean="0"/>
                        <a:t>Months after</a:t>
                      </a:r>
                      <a:r>
                        <a:rPr lang="en-US" sz="1800" baseline="0" dirty="0" smtClean="0"/>
                        <a:t> Grants</a:t>
                      </a:r>
                      <a:endParaRPr lang="en-US" sz="1800" dirty="0">
                        <a:solidFill>
                          <a:schemeClr val="bg1"/>
                        </a:solidFill>
                      </a:endParaRPr>
                    </a:p>
                  </a:txBody>
                  <a:tcPr marL="91448" marR="91448" marT="45703" marB="45703" anchor="ctr"/>
                </a:tc>
                <a:tc>
                  <a:txBody>
                    <a:bodyPr/>
                    <a:lstStyle/>
                    <a:p>
                      <a:pPr algn="ctr"/>
                      <a:r>
                        <a:rPr lang="en-US" sz="1800" dirty="0" smtClean="0"/>
                        <a:t>Q1 &amp; Q2</a:t>
                      </a:r>
                      <a:r>
                        <a:rPr lang="en-US" sz="1800" baseline="0" dirty="0" smtClean="0"/>
                        <a:t> </a:t>
                      </a:r>
                      <a:r>
                        <a:rPr lang="en-US" sz="1800" dirty="0" smtClean="0"/>
                        <a:t>2013 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2014</a:t>
                      </a:r>
                      <a:r>
                        <a:rPr lang="en-US" sz="1800" baseline="0" dirty="0" smtClean="0"/>
                        <a:t> </a:t>
                      </a:r>
                      <a:r>
                        <a:rPr lang="en-US" sz="1800" dirty="0" smtClean="0"/>
                        <a:t>Recipients</a:t>
                      </a:r>
                      <a:endParaRPr lang="en-US" sz="1800" dirty="0">
                        <a:solidFill>
                          <a:schemeClr val="bg1"/>
                        </a:solidFill>
                      </a:endParaRPr>
                    </a:p>
                  </a:txBody>
                  <a:tcPr marT="45725" marB="45725" anchor="ctr"/>
                </a:tc>
                <a:tc>
                  <a:txBody>
                    <a:bodyPr/>
                    <a:lstStyle/>
                    <a:p>
                      <a:pPr algn="ctr"/>
                      <a:r>
                        <a:rPr lang="en-US" sz="1800" dirty="0" smtClean="0"/>
                        <a:t>Q1 &amp; Q2</a:t>
                      </a:r>
                      <a:r>
                        <a:rPr lang="en-US" sz="1800" baseline="0" dirty="0" smtClean="0"/>
                        <a:t> </a:t>
                      </a:r>
                      <a:r>
                        <a:rPr lang="en-US" sz="1800" dirty="0" smtClean="0"/>
                        <a:t>2015</a:t>
                      </a:r>
                      <a:r>
                        <a:rPr lang="en-US" sz="1800" baseline="0" dirty="0" smtClean="0"/>
                        <a:t> </a:t>
                      </a:r>
                      <a:r>
                        <a:rPr lang="en-US" sz="1800" dirty="0" smtClean="0"/>
                        <a:t>Recipients</a:t>
                      </a:r>
                      <a:endParaRPr lang="en-US" sz="1800" dirty="0">
                        <a:solidFill>
                          <a:schemeClr val="bg1"/>
                        </a:solidFill>
                      </a:endParaRPr>
                    </a:p>
                  </a:txBody>
                  <a:tcPr marT="45725" marB="45725" anchor="ctr"/>
                </a:tc>
              </a:tr>
              <a:tr h="370690">
                <a:tc>
                  <a:txBody>
                    <a:bodyPr/>
                    <a:lstStyle/>
                    <a:p>
                      <a:r>
                        <a:rPr lang="en-US" sz="1800" dirty="0" smtClean="0"/>
                        <a:t>Q2 &amp; Q3 2013</a:t>
                      </a:r>
                      <a:endParaRPr lang="en-US" sz="1800" dirty="0"/>
                    </a:p>
                  </a:txBody>
                  <a:tcPr marL="91448" marR="91448" marT="45703" marB="45703"/>
                </a:tc>
                <a:tc>
                  <a:txBody>
                    <a:bodyPr/>
                    <a:lstStyle/>
                    <a:p>
                      <a:r>
                        <a:rPr lang="en-US" sz="1800" dirty="0" smtClean="0"/>
                        <a:t>3 Months</a:t>
                      </a:r>
                      <a:endParaRPr lang="en-US" sz="1800" dirty="0"/>
                    </a:p>
                  </a:txBody>
                  <a:tcPr marL="91448" marR="91448" marT="45703" marB="45703"/>
                </a:tc>
                <a:tc>
                  <a:txBody>
                    <a:bodyPr/>
                    <a:lstStyle/>
                    <a:p>
                      <a:pPr marL="0" algn="ctr" defTabSz="914400" rtl="0" eaLnBrk="1" latinLnBrk="0" hangingPunct="1"/>
                      <a:r>
                        <a:rPr lang="en-US" sz="1800" kern="1200" dirty="0" smtClean="0"/>
                        <a:t>158%</a:t>
                      </a:r>
                      <a:endParaRPr lang="en-US" sz="1800" kern="1200" dirty="0" smtClean="0">
                        <a:solidFill>
                          <a:schemeClr val="dk1"/>
                        </a:solidFill>
                        <a:latin typeface="+mn-lt"/>
                        <a:ea typeface="+mn-ea"/>
                        <a:cs typeface="+mn-cs"/>
                      </a:endParaRPr>
                    </a:p>
                  </a:txBody>
                  <a:tcPr marL="91448" marR="91448" marT="45703" marB="45703" anchor="ctr"/>
                </a:tc>
                <a:tc>
                  <a:txBody>
                    <a:bodyPr/>
                    <a:lstStyle/>
                    <a:p>
                      <a:pPr marL="0" algn="ctr" defTabSz="914400" rtl="0" eaLnBrk="1" latinLnBrk="0" hangingPunct="1"/>
                      <a:r>
                        <a:rPr lang="en-US" sz="1800" kern="1200" dirty="0" smtClean="0"/>
                        <a:t>83%</a:t>
                      </a:r>
                      <a:endParaRPr lang="en-US" sz="1800" kern="1200" dirty="0" smtClean="0">
                        <a:solidFill>
                          <a:schemeClr val="dk1"/>
                        </a:solidFill>
                        <a:latin typeface="+mn-lt"/>
                        <a:ea typeface="+mn-ea"/>
                        <a:cs typeface="+mn-cs"/>
                      </a:endParaRPr>
                    </a:p>
                  </a:txBody>
                  <a:tcPr marL="91448" marR="91448" marT="45703" marB="45703" anchor="ctr"/>
                </a:tc>
                <a:tc>
                  <a:txBody>
                    <a:bodyPr/>
                    <a:lstStyle/>
                    <a:p>
                      <a:pPr marL="0" algn="ctr" defTabSz="914400" rtl="0" eaLnBrk="1" latinLnBrk="0" hangingPunct="1"/>
                      <a:r>
                        <a:rPr lang="en-US" sz="1800" kern="1200" dirty="0" smtClean="0"/>
                        <a:t>158%</a:t>
                      </a:r>
                      <a:endParaRPr lang="en-US" sz="1800" kern="1200" dirty="0" smtClean="0">
                        <a:solidFill>
                          <a:schemeClr val="dk1"/>
                        </a:solidFill>
                        <a:latin typeface="+mn-lt"/>
                        <a:ea typeface="+mn-ea"/>
                        <a:cs typeface="+mn-cs"/>
                      </a:endParaRPr>
                    </a:p>
                  </a:txBody>
                  <a:tcPr marL="91448" marR="91448" marT="45703" marB="45703" anchor="ctr"/>
                </a:tc>
              </a:tr>
              <a:tr h="370690">
                <a:tc>
                  <a:txBody>
                    <a:bodyPr/>
                    <a:lstStyle/>
                    <a:p>
                      <a:r>
                        <a:rPr lang="en-US" sz="1800" dirty="0" smtClean="0"/>
                        <a:t>Q3 &amp;</a:t>
                      </a:r>
                      <a:r>
                        <a:rPr lang="en-US" sz="1800" baseline="0" dirty="0" smtClean="0"/>
                        <a:t> Q4 </a:t>
                      </a:r>
                      <a:r>
                        <a:rPr lang="en-US" sz="1800" dirty="0" smtClean="0"/>
                        <a:t>2013</a:t>
                      </a:r>
                      <a:endParaRPr lang="en-US" sz="1800" dirty="0"/>
                    </a:p>
                  </a:txBody>
                  <a:tcPr marL="91448" marR="91448" marT="45703" marB="45703"/>
                </a:tc>
                <a:tc>
                  <a:txBody>
                    <a:bodyPr/>
                    <a:lstStyle/>
                    <a:p>
                      <a:r>
                        <a:rPr lang="en-US" sz="1800" dirty="0" smtClean="0"/>
                        <a:t>6 Months</a:t>
                      </a:r>
                      <a:endParaRPr lang="en-US" sz="1800" dirty="0"/>
                    </a:p>
                  </a:txBody>
                  <a:tcPr marL="91448" marR="91448" marT="45703" marB="45703"/>
                </a:tc>
                <a:tc>
                  <a:txBody>
                    <a:bodyPr/>
                    <a:lstStyle/>
                    <a:p>
                      <a:pPr marL="0" algn="ctr" defTabSz="914400" rtl="0" eaLnBrk="1" latinLnBrk="0" hangingPunct="1"/>
                      <a:r>
                        <a:rPr lang="en-US" sz="1800" kern="1200" dirty="0" smtClean="0"/>
                        <a:t>142%</a:t>
                      </a:r>
                      <a:endParaRPr lang="en-US" sz="1800" kern="1200" dirty="0" smtClean="0">
                        <a:solidFill>
                          <a:schemeClr val="dk1"/>
                        </a:solidFill>
                        <a:latin typeface="+mn-lt"/>
                        <a:ea typeface="+mn-ea"/>
                        <a:cs typeface="+mn-cs"/>
                      </a:endParaRPr>
                    </a:p>
                  </a:txBody>
                  <a:tcPr marL="91448" marR="91448" marT="45703" marB="45703" anchor="ctr"/>
                </a:tc>
                <a:tc>
                  <a:txBody>
                    <a:bodyPr/>
                    <a:lstStyle/>
                    <a:p>
                      <a:pPr marL="0" algn="ctr" defTabSz="914400" rtl="0" eaLnBrk="1" latinLnBrk="0" hangingPunct="1"/>
                      <a:r>
                        <a:rPr lang="en-US" sz="1800" kern="1200" dirty="0" smtClean="0"/>
                        <a:t>95%</a:t>
                      </a:r>
                      <a:endParaRPr lang="en-US" sz="1800" kern="1200" dirty="0" smtClean="0">
                        <a:solidFill>
                          <a:schemeClr val="dk1"/>
                        </a:solidFill>
                        <a:latin typeface="+mn-lt"/>
                        <a:ea typeface="+mn-ea"/>
                        <a:cs typeface="+mn-cs"/>
                      </a:endParaRPr>
                    </a:p>
                  </a:txBody>
                  <a:tcPr marL="91448" marR="91448" marT="45703" marB="45703" anchor="ctr"/>
                </a:tc>
                <a:tc>
                  <a:txBody>
                    <a:bodyPr/>
                    <a:lstStyle/>
                    <a:p>
                      <a:pPr marL="0" algn="ctr" defTabSz="914400" rtl="0" eaLnBrk="1" latinLnBrk="0" hangingPunct="1"/>
                      <a:r>
                        <a:rPr lang="en-US" sz="1800" kern="1200" dirty="0" smtClean="0"/>
                        <a:t>136%</a:t>
                      </a:r>
                      <a:endParaRPr lang="en-US" sz="1800" kern="1200" dirty="0" smtClean="0">
                        <a:solidFill>
                          <a:schemeClr val="dk1"/>
                        </a:solidFill>
                        <a:latin typeface="+mn-lt"/>
                        <a:ea typeface="+mn-ea"/>
                        <a:cs typeface="+mn-cs"/>
                      </a:endParaRPr>
                    </a:p>
                  </a:txBody>
                  <a:tcPr marL="91448" marR="91448" marT="45703" marB="45703" anchor="ctr"/>
                </a:tc>
              </a:tr>
              <a:tr h="370690">
                <a:tc>
                  <a:txBody>
                    <a:bodyPr/>
                    <a:lstStyle/>
                    <a:p>
                      <a:r>
                        <a:rPr lang="en-US" sz="1800" dirty="0" smtClean="0"/>
                        <a:t>Q4 2013 &amp; Q1 2014</a:t>
                      </a:r>
                    </a:p>
                  </a:txBody>
                  <a:tcPr marL="91448" marR="91448" marT="45703" marB="45703"/>
                </a:tc>
                <a:tc>
                  <a:txBody>
                    <a:bodyPr/>
                    <a:lstStyle/>
                    <a:p>
                      <a:r>
                        <a:rPr lang="en-US" sz="1800" dirty="0" smtClean="0"/>
                        <a:t>9 Months</a:t>
                      </a:r>
                    </a:p>
                  </a:txBody>
                  <a:tcPr marL="91448" marR="91448" marT="45703" marB="45703"/>
                </a:tc>
                <a:tc>
                  <a:txBody>
                    <a:bodyPr/>
                    <a:lstStyle/>
                    <a:p>
                      <a:pPr marL="0" algn="ctr" defTabSz="914400" rtl="0" eaLnBrk="1" latinLnBrk="0" hangingPunct="1"/>
                      <a:r>
                        <a:rPr lang="en-US" sz="1800" kern="1200" dirty="0" smtClean="0"/>
                        <a:t>117%</a:t>
                      </a:r>
                      <a:endParaRPr lang="en-US" sz="1800" kern="1200" dirty="0" smtClean="0">
                        <a:solidFill>
                          <a:schemeClr val="dk1"/>
                        </a:solidFill>
                        <a:latin typeface="+mn-lt"/>
                        <a:ea typeface="+mn-ea"/>
                        <a:cs typeface="+mn-cs"/>
                      </a:endParaRPr>
                    </a:p>
                  </a:txBody>
                  <a:tcPr marL="91448" marR="91448" marT="45703" marB="45703" anchor="ctr"/>
                </a:tc>
                <a:tc>
                  <a:txBody>
                    <a:bodyPr/>
                    <a:lstStyle/>
                    <a:p>
                      <a:pPr marL="0" algn="ctr" defTabSz="914400" rtl="0" eaLnBrk="1" latinLnBrk="0" hangingPunct="1"/>
                      <a:r>
                        <a:rPr lang="en-US" sz="1800" kern="1200" dirty="0" smtClean="0"/>
                        <a:t>88%</a:t>
                      </a:r>
                      <a:endParaRPr lang="en-US" sz="1800" kern="1200" dirty="0" smtClean="0">
                        <a:solidFill>
                          <a:schemeClr val="dk1"/>
                        </a:solidFill>
                        <a:latin typeface="+mn-lt"/>
                        <a:ea typeface="+mn-ea"/>
                        <a:cs typeface="+mn-cs"/>
                      </a:endParaRPr>
                    </a:p>
                  </a:txBody>
                  <a:tcPr marL="91448" marR="91448" marT="45703" marB="45703" anchor="ctr"/>
                </a:tc>
                <a:tc>
                  <a:txBody>
                    <a:bodyPr/>
                    <a:lstStyle/>
                    <a:p>
                      <a:pPr marL="0" algn="ctr" defTabSz="914400" rtl="0" eaLnBrk="1" latinLnBrk="0" hangingPunct="1"/>
                      <a:r>
                        <a:rPr lang="en-US" sz="1800" kern="1200" dirty="0" smtClean="0"/>
                        <a:t>105%</a:t>
                      </a:r>
                      <a:endParaRPr lang="en-US" sz="1800" kern="1200" dirty="0" smtClean="0">
                        <a:solidFill>
                          <a:schemeClr val="dk1"/>
                        </a:solidFill>
                        <a:latin typeface="+mn-lt"/>
                        <a:ea typeface="+mn-ea"/>
                        <a:cs typeface="+mn-cs"/>
                      </a:endParaRPr>
                    </a:p>
                  </a:txBody>
                  <a:tcPr marL="91448" marR="91448" marT="45703" marB="45703" anchor="ctr"/>
                </a:tc>
              </a:tr>
              <a:tr h="370690">
                <a:tc>
                  <a:txBody>
                    <a:bodyPr/>
                    <a:lstStyle/>
                    <a:p>
                      <a:r>
                        <a:rPr lang="en-US" sz="1800" dirty="0" smtClean="0"/>
                        <a:t>Q1 &amp; Q2 2014</a:t>
                      </a:r>
                      <a:endParaRPr lang="en-US" sz="1800" dirty="0"/>
                    </a:p>
                  </a:txBody>
                  <a:tcPr marL="91448" marR="91448" marT="45703" marB="45703"/>
                </a:tc>
                <a:tc>
                  <a:txBody>
                    <a:bodyPr/>
                    <a:lstStyle/>
                    <a:p>
                      <a:r>
                        <a:rPr lang="en-US" sz="1800" dirty="0" smtClean="0"/>
                        <a:t>12 Months</a:t>
                      </a:r>
                      <a:endParaRPr lang="en-US" sz="1800" dirty="0"/>
                    </a:p>
                  </a:txBody>
                  <a:tcPr marL="91448" marR="91448" marT="45703" marB="45703"/>
                </a:tc>
                <a:tc>
                  <a:txBody>
                    <a:bodyPr/>
                    <a:lstStyle/>
                    <a:p>
                      <a:pPr algn="ctr"/>
                      <a:r>
                        <a:rPr lang="en-US" sz="1800" dirty="0" smtClean="0"/>
                        <a:t>108%</a:t>
                      </a:r>
                      <a:endParaRPr lang="en-US" sz="1800" dirty="0"/>
                    </a:p>
                  </a:txBody>
                  <a:tcPr marL="91448" marR="91448" marT="45703" marB="45703"/>
                </a:tc>
                <a:tc>
                  <a:txBody>
                    <a:bodyPr/>
                    <a:lstStyle/>
                    <a:p>
                      <a:pPr algn="ctr"/>
                      <a:r>
                        <a:rPr lang="en-US" sz="1800" dirty="0" smtClean="0"/>
                        <a:t>90%</a:t>
                      </a:r>
                      <a:endParaRPr lang="en-US" sz="1800" dirty="0"/>
                    </a:p>
                  </a:txBody>
                  <a:tcPr marL="91448" marR="91448" marT="45703" marB="45703"/>
                </a:tc>
                <a:tc>
                  <a:txBody>
                    <a:bodyPr/>
                    <a:lstStyle/>
                    <a:p>
                      <a:pPr algn="ctr"/>
                      <a:r>
                        <a:rPr lang="en-US" sz="1800" dirty="0" smtClean="0"/>
                        <a:t>86%</a:t>
                      </a:r>
                      <a:endParaRPr lang="en-US" sz="1800" dirty="0"/>
                    </a:p>
                  </a:txBody>
                  <a:tcPr marL="91448" marR="91448" marT="45703" marB="45703"/>
                </a:tc>
              </a:tr>
            </a:tbl>
          </a:graphicData>
        </a:graphic>
      </p:graphicFrame>
      <p:graphicFrame>
        <p:nvGraphicFramePr>
          <p:cNvPr id="48" name="Table 47"/>
          <p:cNvGraphicFramePr>
            <a:graphicFrameLocks noGrp="1"/>
          </p:cNvGraphicFramePr>
          <p:nvPr>
            <p:extLst>
              <p:ext uri="{D42A27DB-BD31-4B8C-83A1-F6EECF244321}">
                <p14:modId xmlns:p14="http://schemas.microsoft.com/office/powerpoint/2010/main" val="3578899000"/>
              </p:ext>
            </p:extLst>
          </p:nvPr>
        </p:nvGraphicFramePr>
        <p:xfrm>
          <a:off x="3595685" y="4068551"/>
          <a:ext cx="5178752" cy="2041950"/>
        </p:xfrm>
        <a:graphic>
          <a:graphicData uri="http://schemas.openxmlformats.org/drawingml/2006/table">
            <a:tbl>
              <a:tblPr firstRow="1" bandRow="1">
                <a:tableStyleId>{5940675A-B579-460E-94D1-54222C63F5DA}</a:tableStyleId>
              </a:tblPr>
              <a:tblGrid>
                <a:gridCol w="1726251"/>
                <a:gridCol w="1726251"/>
                <a:gridCol w="1726250"/>
              </a:tblGrid>
              <a:tr h="1554163">
                <a:tc>
                  <a:txBody>
                    <a:bodyPr/>
                    <a:lstStyle/>
                    <a:p>
                      <a:r>
                        <a:rPr lang="en-US" sz="1600" dirty="0" smtClean="0"/>
                        <a:t>Good payment coverage 2</a:t>
                      </a:r>
                      <a:r>
                        <a:rPr lang="en-US" sz="1600" baseline="30000" dirty="0" smtClean="0"/>
                        <a:t>nd</a:t>
                      </a:r>
                      <a:r>
                        <a:rPr lang="en-US" sz="1600" dirty="0" smtClean="0"/>
                        <a:t> year after grant</a:t>
                      </a:r>
                    </a:p>
                  </a:txBody>
                  <a:tcPr marL="91439" marR="91439" marT="45615" marB="4561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r>
                        <a:rPr lang="en-US" sz="1600" kern="1200" dirty="0" smtClean="0">
                          <a:solidFill>
                            <a:schemeClr val="tx1"/>
                          </a:solidFill>
                          <a:effectLst/>
                          <a:latin typeface="+mn-lt"/>
                          <a:ea typeface="+mn-ea"/>
                          <a:cs typeface="+mn-cs"/>
                        </a:rPr>
                        <a:t>Payment compliance does not decline at the end of the year following grant receipt as had been seen in previous years</a:t>
                      </a:r>
                      <a:endParaRPr lang="en-US" sz="1400" dirty="0"/>
                    </a:p>
                  </a:txBody>
                  <a:tcPr marL="91439" marR="91439" marT="45615" marB="4561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r>
                        <a:rPr lang="en-US" sz="1600" dirty="0" smtClean="0"/>
                        <a:t>Payment compliance declines prior to grant receipt</a:t>
                      </a:r>
                      <a:r>
                        <a:rPr lang="en-US" sz="1600" baseline="0" dirty="0" smtClean="0"/>
                        <a:t> </a:t>
                      </a:r>
                      <a:endParaRPr lang="en-US" sz="1600" dirty="0"/>
                    </a:p>
                  </a:txBody>
                  <a:tcPr marL="91439" marR="91439" marT="45615" marB="4561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0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922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4" name="Rectangle 44"/>
          <p:cNvSpPr>
            <a:spLocks noGrp="1" noChangeArrowheads="1"/>
          </p:cNvSpPr>
          <p:nvPr>
            <p:ph type="title"/>
          </p:nvPr>
        </p:nvSpPr>
        <p:spPr>
          <a:xfrm>
            <a:off x="182563" y="304800"/>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t>Mean Percent of Bills Paid</a:t>
            </a:r>
            <a:br>
              <a:rPr lang="en-US" altLang="en-US" sz="2800" b="1" dirty="0" smtClean="0"/>
            </a:br>
            <a:endParaRPr lang="en-US" altLang="en-US" sz="2800" b="1" dirty="0" smtClean="0"/>
          </a:p>
        </p:txBody>
      </p:sp>
      <p:sp>
        <p:nvSpPr>
          <p:cNvPr id="9220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990D2A4-3457-41B3-A408-63FA8B3F333E}" type="slidenum">
              <a:rPr lang="en-US" altLang="en-US" sz="1000"/>
              <a:pPr eaLnBrk="1" hangingPunct="1">
                <a:spcBef>
                  <a:spcPct val="50000"/>
                </a:spcBef>
                <a:buFontTx/>
                <a:buNone/>
              </a:pPr>
              <a:t>45</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555292586"/>
              </p:ext>
            </p:extLst>
          </p:nvPr>
        </p:nvGraphicFramePr>
        <p:xfrm>
          <a:off x="228600" y="1676400"/>
          <a:ext cx="8763000" cy="4017374"/>
        </p:xfrm>
        <a:graphic>
          <a:graphicData uri="http://schemas.openxmlformats.org/drawingml/2006/table">
            <a:tbl>
              <a:tblPr firstRow="1" bandRow="1">
                <a:tableStyleId>{5C22544A-7EE6-4342-B048-85BDC9FD1C3A}</a:tableStyleId>
              </a:tblPr>
              <a:tblGrid>
                <a:gridCol w="1089539"/>
                <a:gridCol w="800428"/>
                <a:gridCol w="853233"/>
                <a:gridCol w="792747"/>
                <a:gridCol w="845552"/>
                <a:gridCol w="883987"/>
                <a:gridCol w="883987"/>
                <a:gridCol w="1229893"/>
                <a:gridCol w="1383634"/>
              </a:tblGrid>
              <a:tr h="64005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solidFill>
                      <a:srgbClr val="00CC99"/>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2011 Recipients</a:t>
                      </a:r>
                      <a:endParaRPr lang="en-US" sz="1600"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2012 Recipients</a:t>
                      </a:r>
                      <a:endParaRPr lang="en-US" sz="1600"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2013 Recipients</a:t>
                      </a:r>
                      <a:endParaRPr lang="en-US" sz="1600"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2014 Recipients</a:t>
                      </a:r>
                      <a:endParaRPr lang="en-US" sz="1600"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&amp; Q2 2014 Recipients</a:t>
                      </a:r>
                      <a:endParaRPr lang="en-US" sz="1600" dirty="0">
                        <a:solidFill>
                          <a:schemeClr val="bg1"/>
                        </a:solidFill>
                      </a:endParaRPr>
                    </a:p>
                  </a:txBody>
                  <a:tcPr marT="45709" marB="45709" anchor="ctr"/>
                </a:tc>
              </a:tr>
              <a:tr h="548662">
                <a:tc v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gridSpan="2">
                  <a:txBody>
                    <a:bodyPr/>
                    <a:lstStyle/>
                    <a:p>
                      <a:pPr algn="ctr"/>
                      <a:r>
                        <a:rPr lang="en-US" sz="1600" b="1"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First Year After Grant Receipt</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rowSpan="2">
                  <a:txBody>
                    <a:bodyPr/>
                    <a:lstStyle/>
                    <a:p>
                      <a:pPr algn="ctr"/>
                      <a:r>
                        <a:rPr lang="en-US" sz="1600" b="1" dirty="0" smtClean="0">
                          <a:solidFill>
                            <a:schemeClr val="bg1"/>
                          </a:solidFill>
                        </a:rPr>
                        <a:t>First Year After Grant Receipt</a:t>
                      </a:r>
                      <a:endParaRPr lang="en-US" sz="1600" b="1" dirty="0">
                        <a:solidFill>
                          <a:schemeClr val="bg1"/>
                        </a:solidFill>
                      </a:endParaRPr>
                    </a:p>
                  </a:txBody>
                  <a:tcPr marT="45709" marB="45709" anchor="ctr">
                    <a:lnB w="38100" cap="flat" cmpd="sng" algn="ctr">
                      <a:solidFill>
                        <a:schemeClr val="bg1"/>
                      </a:solidFill>
                      <a:prstDash val="solid"/>
                      <a:round/>
                      <a:headEnd type="none" w="med" len="med"/>
                      <a:tailEnd type="none" w="med" len="med"/>
                    </a:lnB>
                    <a:solidFill>
                      <a:srgbClr val="00CC99"/>
                    </a:solidFill>
                  </a:tcPr>
                </a:tc>
              </a:tr>
              <a:tr h="365804">
                <a:tc vMerge="1">
                  <a:txBody>
                    <a:bodyPr/>
                    <a:lstStyle/>
                    <a:p>
                      <a:pPr algn="ctr"/>
                      <a:endParaRPr lang="en-US" sz="1800" dirty="0"/>
                    </a:p>
                  </a:txBody>
                  <a:tcPr anchor="ctr">
                    <a:no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vMerge="1">
                  <a:txBody>
                    <a:bodyPr/>
                    <a:lstStyle/>
                    <a:p>
                      <a:pPr algn="ctr"/>
                      <a:endParaRPr lang="en-US" sz="1600" dirty="0"/>
                    </a:p>
                  </a:txBody>
                  <a:tcPr marT="45709" marB="45709" anchor="ctr">
                    <a:noFill/>
                  </a:tcPr>
                </a:tc>
                <a:tc vMerge="1">
                  <a:txBody>
                    <a:bodyPr/>
                    <a:lstStyle/>
                    <a:p>
                      <a:pPr algn="ctr"/>
                      <a:endParaRPr lang="en-US" sz="1800" dirty="0"/>
                    </a:p>
                  </a:txBody>
                  <a:tcPr anchor="ctr">
                    <a:noFill/>
                  </a:tcPr>
                </a:tc>
              </a:tr>
              <a:tr h="392861">
                <a:tc>
                  <a:txBody>
                    <a:bodyPr/>
                    <a:lstStyle/>
                    <a:p>
                      <a:r>
                        <a:rPr lang="en-US" sz="1600" dirty="0" smtClean="0"/>
                        <a:t>3 Months</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96%</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129%</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85%</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141%</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83%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144%</a:t>
                      </a:r>
                      <a:endParaRPr lang="en-US" sz="1600" dirty="0"/>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80%</a:t>
                      </a:r>
                      <a:endParaRPr lang="en-US" sz="1600" dirty="0"/>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83%</a:t>
                      </a:r>
                      <a:endParaRPr lang="en-US" sz="1600" dirty="0"/>
                    </a:p>
                  </a:txBody>
                  <a:tcPr marT="45709" marB="45709" anchor="ctr">
                    <a:lnT w="38100" cap="flat" cmpd="sng" algn="ctr">
                      <a:solidFill>
                        <a:schemeClr val="bg1"/>
                      </a:solidFill>
                      <a:prstDash val="solid"/>
                      <a:round/>
                      <a:headEnd type="none" w="med" len="med"/>
                      <a:tailEnd type="none" w="med" len="med"/>
                    </a:lnT>
                  </a:tcPr>
                </a:tc>
              </a:tr>
              <a:tr h="392861">
                <a:tc>
                  <a:txBody>
                    <a:bodyPr/>
                    <a:lstStyle/>
                    <a:p>
                      <a:r>
                        <a:rPr lang="en-US" sz="1600" dirty="0" smtClean="0"/>
                        <a:t>6 Months</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101%</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116%</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93%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125%</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89%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132%</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100%</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95%</a:t>
                      </a:r>
                      <a:endParaRPr lang="en-US" sz="1600" dirty="0"/>
                    </a:p>
                  </a:txBody>
                  <a:tcPr marT="45709" marB="45709" anchor="ctr"/>
                </a:tc>
              </a:tr>
              <a:tr h="392861">
                <a:tc>
                  <a:txBody>
                    <a:bodyPr/>
                    <a:lstStyle/>
                    <a:p>
                      <a:r>
                        <a:rPr lang="en-US" sz="1600" dirty="0" smtClean="0"/>
                        <a:t>9 Months</a:t>
                      </a: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104%</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111%</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94%</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121%</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91%</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126%</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100%</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88%</a:t>
                      </a:r>
                      <a:endParaRPr lang="en-US" sz="1600" dirty="0"/>
                    </a:p>
                  </a:txBody>
                  <a:tcPr marT="45709" marB="45709" anchor="ctr"/>
                </a:tc>
              </a:tr>
              <a:tr h="392861">
                <a:tc>
                  <a:txBody>
                    <a:bodyPr/>
                    <a:lstStyle/>
                    <a:p>
                      <a:r>
                        <a:rPr lang="en-US" sz="1600" dirty="0" smtClean="0"/>
                        <a:t>12 Months</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98%</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&gt;99%</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85%</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102%</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83%</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108%</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94%</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90%</a:t>
                      </a:r>
                      <a:endParaRPr lang="en-US" sz="1600" dirty="0"/>
                    </a:p>
                  </a:txBody>
                  <a:tcPr marT="45709" marB="45709" anchor="ctr"/>
                </a:tc>
              </a:tr>
              <a:tr h="678090">
                <a:tc>
                  <a:txBody>
                    <a:bodyPr/>
                    <a:lstStyle/>
                    <a:p>
                      <a:r>
                        <a:rPr lang="en-US" sz="1600" dirty="0" smtClean="0"/>
                        <a:t>Accounts Included</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1,429</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1,089</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672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569</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497</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318</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152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316</a:t>
                      </a:r>
                      <a:endParaRPr lang="en-US" sz="1600" b="0" dirty="0"/>
                    </a:p>
                  </a:txBody>
                  <a:tcPr marT="45709" marB="45709" anchor="ct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942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52" name="Rectangle 44"/>
          <p:cNvSpPr>
            <a:spLocks noGrp="1" noChangeArrowheads="1"/>
          </p:cNvSpPr>
          <p:nvPr>
            <p:ph type="title"/>
          </p:nvPr>
        </p:nvSpPr>
        <p:spPr>
          <a:xfrm>
            <a:off x="152400" y="314325"/>
            <a:ext cx="7772400" cy="1133475"/>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t>Mean Percent of Bills Paid By Utility</a:t>
            </a:r>
            <a:br>
              <a:rPr lang="en-US" altLang="en-US" sz="2800" b="1" dirty="0" smtClean="0"/>
            </a:br>
            <a:endParaRPr lang="en-US" altLang="en-US" sz="2800" b="1" dirty="0" smtClean="0"/>
          </a:p>
        </p:txBody>
      </p:sp>
      <p:sp>
        <p:nvSpPr>
          <p:cNvPr id="9425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98CDBE4-CFA5-4C8B-BFCA-443EA5EE7E10}" type="slidenum">
              <a:rPr lang="en-US" altLang="en-US" sz="1000"/>
              <a:pPr eaLnBrk="1" hangingPunct="1">
                <a:spcBef>
                  <a:spcPct val="50000"/>
                </a:spcBef>
                <a:buFontTx/>
                <a:buNone/>
              </a:pPr>
              <a:t>46</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787776026"/>
              </p:ext>
            </p:extLst>
          </p:nvPr>
        </p:nvGraphicFramePr>
        <p:xfrm>
          <a:off x="1991015" y="2192885"/>
          <a:ext cx="5463994" cy="2875426"/>
        </p:xfrm>
        <a:graphic>
          <a:graphicData uri="http://schemas.openxmlformats.org/drawingml/2006/table">
            <a:tbl>
              <a:tblPr firstRow="1" bandRow="1">
                <a:tableStyleId>{5C22544A-7EE6-4342-B048-85BDC9FD1C3A}</a:tableStyleId>
              </a:tblPr>
              <a:tblGrid>
                <a:gridCol w="1438020"/>
                <a:gridCol w="972778"/>
                <a:gridCol w="972778"/>
                <a:gridCol w="1107640"/>
                <a:gridCol w="972778"/>
              </a:tblGrid>
              <a:tr h="379297">
                <a:tc gridSpan="5">
                  <a:txBody>
                    <a:bodyPr/>
                    <a:lstStyle/>
                    <a:p>
                      <a:pPr algn="ctr"/>
                      <a:r>
                        <a:rPr lang="en-US" sz="1800" b="1" dirty="0" smtClean="0">
                          <a:solidFill>
                            <a:schemeClr val="bg1"/>
                          </a:solidFill>
                        </a:rPr>
                        <a:t>Q1</a:t>
                      </a:r>
                      <a:r>
                        <a:rPr lang="en-US" sz="1800" b="1" baseline="0" dirty="0" smtClean="0">
                          <a:solidFill>
                            <a:schemeClr val="bg1"/>
                          </a:solidFill>
                        </a:rPr>
                        <a:t> &amp; Q2 2014 Recipients</a:t>
                      </a:r>
                      <a:endParaRPr lang="en-US" sz="1800" b="1" dirty="0">
                        <a:solidFill>
                          <a:schemeClr val="bg1"/>
                        </a:solidFill>
                      </a:endParaRPr>
                    </a:p>
                  </a:txBody>
                  <a:tcPr marT="45730" marB="45730" anchor="ctr">
                    <a:solidFill>
                      <a:srgbClr val="00CC99"/>
                    </a:solidFill>
                  </a:tcPr>
                </a:tc>
                <a:tc hMerge="1">
                  <a:txBody>
                    <a:bodyPr/>
                    <a:lstStyle/>
                    <a:p>
                      <a:endParaRPr lang="en-US"/>
                    </a:p>
                  </a:txBody>
                  <a:tcPr/>
                </a:tc>
                <a:tc hMerge="1">
                  <a:txBody>
                    <a:bodyPr/>
                    <a:lstStyle/>
                    <a:p>
                      <a:pPr algn="ctr"/>
                      <a:endParaRPr lang="en-US" sz="1800" dirty="0"/>
                    </a:p>
                  </a:txBody>
                  <a:tcPr anchor="ctr"/>
                </a:tc>
                <a:tc hMerge="1">
                  <a:txBody>
                    <a:bodyPr/>
                    <a:lstStyle/>
                    <a:p>
                      <a:pPr algn="ctr"/>
                      <a:endParaRPr lang="en-US" sz="1800" dirty="0"/>
                    </a:p>
                  </a:txBody>
                  <a:tcPr anchor="ctr"/>
                </a:tc>
                <a:tc hMerge="1">
                  <a:txBody>
                    <a:bodyPr/>
                    <a:lstStyle/>
                    <a:p>
                      <a:pPr algn="ctr"/>
                      <a:endParaRPr lang="en-US" sz="1800" dirty="0"/>
                    </a:p>
                  </a:txBody>
                  <a:tcPr anchor="ctr"/>
                </a:tc>
              </a:tr>
              <a:tr h="379297">
                <a:tc>
                  <a:txBody>
                    <a:bodyPr/>
                    <a:lstStyle/>
                    <a:p>
                      <a:pPr algn="ctr"/>
                      <a:endParaRPr lang="en-US" sz="1800" b="1" dirty="0">
                        <a:solidFill>
                          <a:schemeClr val="bg1"/>
                        </a:solidFill>
                      </a:endParaRPr>
                    </a:p>
                  </a:txBody>
                  <a:tcPr marT="45730" marB="4573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JCPL</a:t>
                      </a:r>
                      <a:endParaRPr lang="en-US" sz="1800" b="1" dirty="0">
                        <a:solidFill>
                          <a:schemeClr val="bg1"/>
                        </a:solidFill>
                      </a:endParaRPr>
                    </a:p>
                  </a:txBody>
                  <a:tcPr marT="45730" marB="4573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NJNG</a:t>
                      </a:r>
                      <a:endParaRPr lang="en-US" sz="1800" b="1" dirty="0">
                        <a:solidFill>
                          <a:schemeClr val="bg1"/>
                        </a:solidFill>
                      </a:endParaRPr>
                    </a:p>
                  </a:txBody>
                  <a:tcPr marT="45730" marB="45730"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PSE&amp;G</a:t>
                      </a:r>
                      <a:endParaRPr lang="en-US" sz="1800" b="1" dirty="0">
                        <a:solidFill>
                          <a:schemeClr val="bg1"/>
                        </a:solidFill>
                      </a:endParaRPr>
                    </a:p>
                  </a:txBody>
                  <a:tcPr marT="45730" marB="45730"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Total</a:t>
                      </a:r>
                      <a:endParaRPr lang="en-US" sz="1800" b="1" dirty="0">
                        <a:solidFill>
                          <a:schemeClr val="bg1"/>
                        </a:solidFill>
                      </a:endParaRPr>
                    </a:p>
                  </a:txBody>
                  <a:tcPr marT="45730" marB="45730" anchor="ctr">
                    <a:lnB w="38100" cap="flat" cmpd="sng" algn="ctr">
                      <a:solidFill>
                        <a:schemeClr val="bg1"/>
                      </a:solidFill>
                      <a:prstDash val="solid"/>
                      <a:round/>
                      <a:headEnd type="none" w="med" len="med"/>
                      <a:tailEnd type="none" w="med" len="med"/>
                    </a:lnB>
                    <a:solidFill>
                      <a:srgbClr val="00CC99"/>
                    </a:solidFill>
                  </a:tcPr>
                </a:tc>
              </a:tr>
              <a:tr h="637219">
                <a:tc>
                  <a:txBody>
                    <a:bodyPr/>
                    <a:lstStyle/>
                    <a:p>
                      <a:pPr algn="l"/>
                      <a:r>
                        <a:rPr lang="en-US" sz="1800" dirty="0" smtClean="0"/>
                        <a:t>Number of Customers</a:t>
                      </a:r>
                      <a:endParaRPr lang="en-US" sz="1800" b="0" dirty="0"/>
                    </a:p>
                  </a:txBody>
                  <a:tcPr marT="45730" marB="4573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34</a:t>
                      </a:r>
                      <a:endParaRPr lang="en-US" sz="1800" b="0" dirty="0"/>
                    </a:p>
                  </a:txBody>
                  <a:tcPr marT="45730" marB="4573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17</a:t>
                      </a:r>
                      <a:endParaRPr lang="en-US" sz="1800" b="0" dirty="0"/>
                    </a:p>
                  </a:txBody>
                  <a:tcPr marT="45730" marB="45730" anchor="ctr">
                    <a:lnT w="38100" cap="flat" cmpd="sng" algn="ctr">
                      <a:solidFill>
                        <a:schemeClr val="bg1"/>
                      </a:solidFill>
                      <a:prstDash val="solid"/>
                      <a:round/>
                      <a:headEnd type="none" w="med" len="med"/>
                      <a:tailEnd type="none" w="med" len="med"/>
                    </a:lnT>
                  </a:tcPr>
                </a:tc>
                <a:tc>
                  <a:txBody>
                    <a:bodyPr/>
                    <a:lstStyle/>
                    <a:p>
                      <a:pPr algn="ctr"/>
                      <a:r>
                        <a:rPr lang="en-US" sz="1800" dirty="0" smtClean="0"/>
                        <a:t>265</a:t>
                      </a:r>
                      <a:endParaRPr lang="en-US" sz="1800" b="0" dirty="0"/>
                    </a:p>
                  </a:txBody>
                  <a:tcPr marT="45730" marB="45730" anchor="ctr">
                    <a:lnT w="38100" cap="flat" cmpd="sng" algn="ctr">
                      <a:solidFill>
                        <a:schemeClr val="bg1"/>
                      </a:solidFill>
                      <a:prstDash val="solid"/>
                      <a:round/>
                      <a:headEnd type="none" w="med" len="med"/>
                      <a:tailEnd type="none" w="med" len="med"/>
                    </a:lnT>
                  </a:tcPr>
                </a:tc>
                <a:tc>
                  <a:txBody>
                    <a:bodyPr/>
                    <a:lstStyle/>
                    <a:p>
                      <a:pPr algn="ctr"/>
                      <a:r>
                        <a:rPr lang="en-US" sz="1800" dirty="0" smtClean="0"/>
                        <a:t>316</a:t>
                      </a:r>
                      <a:endParaRPr lang="en-US" sz="1800" b="1" dirty="0" smtClean="0"/>
                    </a:p>
                  </a:txBody>
                  <a:tcPr marT="45730" marB="45730" anchor="ctr">
                    <a:lnT w="38100" cap="flat" cmpd="sng" algn="ctr">
                      <a:solidFill>
                        <a:schemeClr val="bg1"/>
                      </a:solidFill>
                      <a:prstDash val="solid"/>
                      <a:round/>
                      <a:headEnd type="none" w="med" len="med"/>
                      <a:tailEnd type="none" w="med" len="med"/>
                    </a:lnT>
                  </a:tcPr>
                </a:tc>
              </a:tr>
              <a:tr h="369183">
                <a:tc>
                  <a:txBody>
                    <a:bodyPr/>
                    <a:lstStyle/>
                    <a:p>
                      <a:r>
                        <a:rPr lang="en-US" sz="1800" dirty="0" smtClean="0"/>
                        <a:t>3 Months</a:t>
                      </a:r>
                      <a:endParaRPr lang="en-US" sz="1800" dirty="0"/>
                    </a:p>
                  </a:txBody>
                  <a:tcPr marT="45730" marB="45730">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86%</a:t>
                      </a:r>
                      <a:endParaRPr lang="en-US" sz="1800" kern="1200" dirty="0" smtClean="0">
                        <a:solidFill>
                          <a:schemeClr val="dk1"/>
                        </a:solidFill>
                        <a:latin typeface="+mn-lt"/>
                        <a:ea typeface="+mn-ea"/>
                        <a:cs typeface="+mn-cs"/>
                      </a:endParaRPr>
                    </a:p>
                  </a:txBody>
                  <a:tcPr marT="45730" marB="4573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93%</a:t>
                      </a:r>
                      <a:endParaRPr lang="en-US" sz="1800" kern="1200" dirty="0" smtClean="0">
                        <a:solidFill>
                          <a:schemeClr val="dk1"/>
                        </a:solidFill>
                        <a:latin typeface="+mn-lt"/>
                        <a:ea typeface="+mn-ea"/>
                        <a:cs typeface="+mn-cs"/>
                      </a:endParaRPr>
                    </a:p>
                  </a:txBody>
                  <a:tcPr marT="45730" marB="45730" anchor="ctr"/>
                </a:tc>
                <a:tc>
                  <a:txBody>
                    <a:bodyPr/>
                    <a:lstStyle/>
                    <a:p>
                      <a:pPr marL="0" algn="ctr" defTabSz="914400" rtl="0" eaLnBrk="1" latinLnBrk="0" hangingPunct="1"/>
                      <a:r>
                        <a:rPr lang="en-US" sz="1800" kern="1200" dirty="0" smtClean="0"/>
                        <a:t>82%</a:t>
                      </a:r>
                      <a:endParaRPr lang="en-US" sz="1800" kern="1200" dirty="0" smtClean="0">
                        <a:solidFill>
                          <a:schemeClr val="dk1"/>
                        </a:solidFill>
                        <a:latin typeface="+mn-lt"/>
                        <a:ea typeface="+mn-ea"/>
                        <a:cs typeface="+mn-cs"/>
                      </a:endParaRPr>
                    </a:p>
                  </a:txBody>
                  <a:tcPr marT="45730" marB="45730" anchor="ctr"/>
                </a:tc>
                <a:tc>
                  <a:txBody>
                    <a:bodyPr/>
                    <a:lstStyle/>
                    <a:p>
                      <a:pPr marL="0" algn="ctr" defTabSz="914400" rtl="0" eaLnBrk="1" latinLnBrk="0" hangingPunct="1"/>
                      <a:r>
                        <a:rPr lang="en-US" sz="1800" kern="1200" dirty="0" smtClean="0"/>
                        <a:t>83%</a:t>
                      </a:r>
                      <a:endParaRPr lang="en-US" sz="1800" b="1" kern="1200" dirty="0" smtClean="0">
                        <a:solidFill>
                          <a:schemeClr val="dk1"/>
                        </a:solidFill>
                        <a:latin typeface="+mn-lt"/>
                        <a:ea typeface="+mn-ea"/>
                        <a:cs typeface="+mn-cs"/>
                      </a:endParaRPr>
                    </a:p>
                  </a:txBody>
                  <a:tcPr marT="45730" marB="45730" anchor="ctr"/>
                </a:tc>
              </a:tr>
              <a:tr h="369183">
                <a:tc>
                  <a:txBody>
                    <a:bodyPr/>
                    <a:lstStyle/>
                    <a:p>
                      <a:r>
                        <a:rPr lang="en-US" sz="1800" dirty="0" smtClean="0"/>
                        <a:t>6 Months</a:t>
                      </a:r>
                      <a:endParaRPr lang="en-US" sz="1800" dirty="0"/>
                    </a:p>
                  </a:txBody>
                  <a:tcPr marT="45730" marB="45730">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95%</a:t>
                      </a:r>
                      <a:endParaRPr lang="en-US" sz="1800" kern="1200" dirty="0" smtClean="0">
                        <a:solidFill>
                          <a:schemeClr val="dk1"/>
                        </a:solidFill>
                        <a:latin typeface="+mn-lt"/>
                        <a:ea typeface="+mn-ea"/>
                        <a:cs typeface="+mn-cs"/>
                      </a:endParaRPr>
                    </a:p>
                  </a:txBody>
                  <a:tcPr marT="45730" marB="4573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92%</a:t>
                      </a:r>
                      <a:endParaRPr lang="en-US" sz="1800" kern="1200" dirty="0" smtClean="0">
                        <a:solidFill>
                          <a:schemeClr val="dk1"/>
                        </a:solidFill>
                        <a:latin typeface="+mn-lt"/>
                        <a:ea typeface="+mn-ea"/>
                        <a:cs typeface="+mn-cs"/>
                      </a:endParaRPr>
                    </a:p>
                  </a:txBody>
                  <a:tcPr marT="45730" marB="45730" anchor="ctr"/>
                </a:tc>
                <a:tc>
                  <a:txBody>
                    <a:bodyPr/>
                    <a:lstStyle/>
                    <a:p>
                      <a:pPr marL="0" algn="ctr" defTabSz="914400" rtl="0" eaLnBrk="1" latinLnBrk="0" hangingPunct="1"/>
                      <a:r>
                        <a:rPr lang="en-US" sz="1800" kern="1200" dirty="0" smtClean="0"/>
                        <a:t>96%</a:t>
                      </a:r>
                      <a:endParaRPr lang="en-US" sz="1800" kern="1200" dirty="0" smtClean="0">
                        <a:solidFill>
                          <a:schemeClr val="dk1"/>
                        </a:solidFill>
                        <a:latin typeface="+mn-lt"/>
                        <a:ea typeface="+mn-ea"/>
                        <a:cs typeface="+mn-cs"/>
                      </a:endParaRPr>
                    </a:p>
                  </a:txBody>
                  <a:tcPr marT="45730" marB="45730" anchor="ctr"/>
                </a:tc>
                <a:tc>
                  <a:txBody>
                    <a:bodyPr/>
                    <a:lstStyle/>
                    <a:p>
                      <a:pPr marL="0" algn="ctr" defTabSz="914400" rtl="0" eaLnBrk="1" latinLnBrk="0" hangingPunct="1"/>
                      <a:r>
                        <a:rPr lang="en-US" sz="1800" kern="1200" dirty="0" smtClean="0"/>
                        <a:t>95%</a:t>
                      </a:r>
                      <a:endParaRPr lang="en-US" sz="1800" b="1" kern="1200" dirty="0" smtClean="0">
                        <a:solidFill>
                          <a:schemeClr val="dk1"/>
                        </a:solidFill>
                        <a:latin typeface="+mn-lt"/>
                        <a:ea typeface="+mn-ea"/>
                        <a:cs typeface="+mn-cs"/>
                      </a:endParaRPr>
                    </a:p>
                  </a:txBody>
                  <a:tcPr marT="45730" marB="45730" anchor="ctr"/>
                </a:tc>
              </a:tr>
              <a:tr h="369183">
                <a:tc>
                  <a:txBody>
                    <a:bodyPr/>
                    <a:lstStyle/>
                    <a:p>
                      <a:r>
                        <a:rPr lang="en-US" sz="1800" dirty="0" smtClean="0"/>
                        <a:t>9 Months</a:t>
                      </a:r>
                    </a:p>
                  </a:txBody>
                  <a:tcPr marT="45730" marB="45730">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89%</a:t>
                      </a:r>
                      <a:endParaRPr lang="en-US" sz="1800" kern="1200" dirty="0" smtClean="0">
                        <a:solidFill>
                          <a:schemeClr val="dk1"/>
                        </a:solidFill>
                        <a:latin typeface="+mn-lt"/>
                        <a:ea typeface="+mn-ea"/>
                        <a:cs typeface="+mn-cs"/>
                      </a:endParaRPr>
                    </a:p>
                  </a:txBody>
                  <a:tcPr marT="45730" marB="45730"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82%</a:t>
                      </a:r>
                      <a:endParaRPr lang="en-US" sz="1800" kern="1200" dirty="0" smtClean="0">
                        <a:solidFill>
                          <a:schemeClr val="dk1"/>
                        </a:solidFill>
                        <a:latin typeface="+mn-lt"/>
                        <a:ea typeface="+mn-ea"/>
                        <a:cs typeface="+mn-cs"/>
                      </a:endParaRPr>
                    </a:p>
                  </a:txBody>
                  <a:tcPr marT="45730" marB="45730" anchor="ctr"/>
                </a:tc>
                <a:tc>
                  <a:txBody>
                    <a:bodyPr/>
                    <a:lstStyle/>
                    <a:p>
                      <a:pPr marL="0" algn="ctr" defTabSz="914400" rtl="0" eaLnBrk="1" latinLnBrk="0" hangingPunct="1"/>
                      <a:r>
                        <a:rPr lang="en-US" sz="1800" kern="1200" dirty="0" smtClean="0"/>
                        <a:t>89%</a:t>
                      </a:r>
                      <a:endParaRPr lang="en-US" sz="1800" kern="1200" dirty="0" smtClean="0">
                        <a:solidFill>
                          <a:schemeClr val="dk1"/>
                        </a:solidFill>
                        <a:latin typeface="+mn-lt"/>
                        <a:ea typeface="+mn-ea"/>
                        <a:cs typeface="+mn-cs"/>
                      </a:endParaRPr>
                    </a:p>
                  </a:txBody>
                  <a:tcPr marT="45730" marB="45730" anchor="ctr"/>
                </a:tc>
                <a:tc>
                  <a:txBody>
                    <a:bodyPr/>
                    <a:lstStyle/>
                    <a:p>
                      <a:pPr marL="0" algn="ctr" defTabSz="914400" rtl="0" eaLnBrk="1" latinLnBrk="0" hangingPunct="1"/>
                      <a:r>
                        <a:rPr lang="en-US" sz="1800" kern="1200" dirty="0" smtClean="0"/>
                        <a:t>88%</a:t>
                      </a:r>
                      <a:endParaRPr lang="en-US" sz="1800" b="1" kern="1200" dirty="0" smtClean="0">
                        <a:solidFill>
                          <a:schemeClr val="dk1"/>
                        </a:solidFill>
                        <a:latin typeface="+mn-lt"/>
                        <a:ea typeface="+mn-ea"/>
                        <a:cs typeface="+mn-cs"/>
                      </a:endParaRPr>
                    </a:p>
                  </a:txBody>
                  <a:tcPr marT="45730" marB="45730" anchor="ctr"/>
                </a:tc>
              </a:tr>
              <a:tr h="369183">
                <a:tc>
                  <a:txBody>
                    <a:bodyPr/>
                    <a:lstStyle/>
                    <a:p>
                      <a:r>
                        <a:rPr lang="en-US" sz="1800" dirty="0" smtClean="0"/>
                        <a:t>12 Months</a:t>
                      </a:r>
                      <a:endParaRPr lang="en-US" sz="1800" dirty="0"/>
                    </a:p>
                  </a:txBody>
                  <a:tcPr marT="45730" marB="45730">
                    <a:lnR w="38100" cap="flat" cmpd="sng" algn="ctr">
                      <a:solidFill>
                        <a:schemeClr val="bg1"/>
                      </a:solidFill>
                      <a:prstDash val="solid"/>
                      <a:round/>
                      <a:headEnd type="none" w="med" len="med"/>
                      <a:tailEnd type="none" w="med" len="med"/>
                    </a:lnR>
                  </a:tcPr>
                </a:tc>
                <a:tc>
                  <a:txBody>
                    <a:bodyPr/>
                    <a:lstStyle/>
                    <a:p>
                      <a:pPr algn="ctr"/>
                      <a:r>
                        <a:rPr lang="en-US" sz="1800" dirty="0" smtClean="0"/>
                        <a:t>88%</a:t>
                      </a:r>
                      <a:endParaRPr lang="en-US" sz="1800" dirty="0"/>
                    </a:p>
                  </a:txBody>
                  <a:tcPr marT="45730" marB="45730">
                    <a:lnL w="38100" cap="flat" cmpd="sng" algn="ctr">
                      <a:solidFill>
                        <a:schemeClr val="bg1"/>
                      </a:solidFill>
                      <a:prstDash val="solid"/>
                      <a:round/>
                      <a:headEnd type="none" w="med" len="med"/>
                      <a:tailEnd type="none" w="med" len="med"/>
                    </a:lnL>
                  </a:tcPr>
                </a:tc>
                <a:tc>
                  <a:txBody>
                    <a:bodyPr/>
                    <a:lstStyle/>
                    <a:p>
                      <a:pPr algn="ctr"/>
                      <a:r>
                        <a:rPr lang="en-US" sz="1800" dirty="0" smtClean="0"/>
                        <a:t>83%</a:t>
                      </a:r>
                      <a:endParaRPr lang="en-US" sz="1800" dirty="0"/>
                    </a:p>
                  </a:txBody>
                  <a:tcPr marT="45730" marB="45730"/>
                </a:tc>
                <a:tc>
                  <a:txBody>
                    <a:bodyPr/>
                    <a:lstStyle/>
                    <a:p>
                      <a:pPr algn="ctr"/>
                      <a:r>
                        <a:rPr lang="en-US" sz="1800" dirty="0" smtClean="0"/>
                        <a:t>91%</a:t>
                      </a:r>
                      <a:endParaRPr lang="en-US" sz="1800" dirty="0"/>
                    </a:p>
                  </a:txBody>
                  <a:tcPr marT="45730" marB="45730"/>
                </a:tc>
                <a:tc>
                  <a:txBody>
                    <a:bodyPr/>
                    <a:lstStyle/>
                    <a:p>
                      <a:pPr algn="ctr"/>
                      <a:r>
                        <a:rPr lang="en-US" sz="1800" dirty="0" smtClean="0"/>
                        <a:t>90%</a:t>
                      </a:r>
                      <a:endParaRPr lang="en-US" sz="1800" b="1" dirty="0"/>
                    </a:p>
                  </a:txBody>
                  <a:tcPr marT="45730" marB="45730"/>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5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8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9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9629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9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9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300" name="Rectangle 44"/>
          <p:cNvSpPr>
            <a:spLocks noGrp="1" noChangeArrowheads="1"/>
          </p:cNvSpPr>
          <p:nvPr>
            <p:ph type="title"/>
          </p:nvPr>
        </p:nvSpPr>
        <p:spPr>
          <a:xfrm>
            <a:off x="87313" y="554037"/>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t>Percent That Paid More Than </a:t>
            </a:r>
            <a:br>
              <a:rPr lang="en-US" altLang="en-US" sz="2800" b="1" dirty="0" smtClean="0"/>
            </a:br>
            <a:r>
              <a:rPr lang="en-US" altLang="en-US" sz="2800" b="1" dirty="0" smtClean="0"/>
              <a:t>90 and 100 Percent of Billed Amount</a:t>
            </a:r>
            <a:r>
              <a:rPr lang="en-US" altLang="en-US" sz="2800" dirty="0" smtClean="0"/>
              <a:t/>
            </a:r>
            <a:br>
              <a:rPr lang="en-US" altLang="en-US" sz="2800" dirty="0" smtClean="0"/>
            </a:br>
            <a:endParaRPr lang="en-US" altLang="en-US" sz="2800" b="1" dirty="0" smtClean="0"/>
          </a:p>
        </p:txBody>
      </p:sp>
      <p:sp>
        <p:nvSpPr>
          <p:cNvPr id="9630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821F381B-CA90-46D6-AE05-18709FC465D0}" type="slidenum">
              <a:rPr lang="en-US" altLang="en-US" sz="1000"/>
              <a:pPr eaLnBrk="1" hangingPunct="1">
                <a:spcBef>
                  <a:spcPct val="50000"/>
                </a:spcBef>
                <a:buFontTx/>
                <a:buNone/>
              </a:pPr>
              <a:t>47</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3000078178"/>
              </p:ext>
            </p:extLst>
          </p:nvPr>
        </p:nvGraphicFramePr>
        <p:xfrm>
          <a:off x="655637" y="2068512"/>
          <a:ext cx="7112088" cy="2946979"/>
        </p:xfrm>
        <a:graphic>
          <a:graphicData uri="http://schemas.openxmlformats.org/drawingml/2006/table">
            <a:tbl>
              <a:tblPr firstRow="1" bandRow="1">
                <a:tableStyleId>{5C22544A-7EE6-4342-B048-85BDC9FD1C3A}</a:tableStyleId>
              </a:tblPr>
              <a:tblGrid>
                <a:gridCol w="1175730"/>
                <a:gridCol w="989393"/>
                <a:gridCol w="989393"/>
                <a:gridCol w="989393"/>
                <a:gridCol w="989393"/>
                <a:gridCol w="989393"/>
                <a:gridCol w="989393"/>
              </a:tblGrid>
              <a:tr h="335358">
                <a:tc>
                  <a:txBody>
                    <a:bodyPr/>
                    <a:lstStyle/>
                    <a:p>
                      <a:pPr algn="ctr"/>
                      <a:endParaRPr lang="en-US" sz="1600" dirty="0"/>
                    </a:p>
                  </a:txBody>
                  <a:tcPr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2">
                  <a:txBody>
                    <a:bodyPr/>
                    <a:lstStyle/>
                    <a:p>
                      <a:pPr algn="ctr"/>
                      <a:r>
                        <a:rPr lang="en-US" sz="1500" dirty="0" smtClean="0"/>
                        <a:t>2</a:t>
                      </a:r>
                      <a:r>
                        <a:rPr lang="en-US" sz="1500" baseline="30000" dirty="0" smtClean="0"/>
                        <a:t>nd</a:t>
                      </a:r>
                      <a:r>
                        <a:rPr lang="en-US" sz="1500" dirty="0" smtClean="0"/>
                        <a:t> year after grant</a:t>
                      </a:r>
                      <a:endParaRPr lang="en-US" sz="15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en-US"/>
                    </a:p>
                  </a:txBody>
                  <a:tcPr/>
                </a:tc>
                <a:tc gridSpan="2">
                  <a:txBody>
                    <a:bodyPr/>
                    <a:lstStyle/>
                    <a:p>
                      <a:pPr algn="ctr"/>
                      <a:r>
                        <a:rPr lang="en-US" sz="1500" dirty="0" smtClean="0"/>
                        <a:t>1</a:t>
                      </a:r>
                      <a:r>
                        <a:rPr lang="en-US" sz="1500" baseline="30000" dirty="0" smtClean="0"/>
                        <a:t>st</a:t>
                      </a:r>
                      <a:r>
                        <a:rPr lang="en-US" sz="1500" dirty="0" smtClean="0"/>
                        <a:t> year after grant</a:t>
                      </a:r>
                      <a:endParaRPr lang="en-US" sz="15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en-US"/>
                    </a:p>
                  </a:txBody>
                  <a:tcPr/>
                </a:tc>
                <a:tc gridSpan="2">
                  <a:txBody>
                    <a:bodyPr/>
                    <a:lstStyle/>
                    <a:p>
                      <a:pPr algn="ctr"/>
                      <a:r>
                        <a:rPr lang="en-US" sz="1500" dirty="0" smtClean="0"/>
                        <a:t>Year before grant</a:t>
                      </a:r>
                      <a:endParaRPr lang="en-US" sz="15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tcPr>
                </a:tc>
                <a:tc hMerge="1">
                  <a:txBody>
                    <a:bodyPr/>
                    <a:lstStyle/>
                    <a:p>
                      <a:endParaRPr lang="en-US"/>
                    </a:p>
                  </a:txBody>
                  <a:tcPr/>
                </a:tc>
              </a:tr>
              <a:tr h="335358">
                <a:tc rowSpan="2">
                  <a:txBody>
                    <a:bodyPr/>
                    <a:lstStyle/>
                    <a:p>
                      <a:pPr algn="l"/>
                      <a:r>
                        <a:rPr lang="en-US" sz="1500" b="1" dirty="0" smtClean="0">
                          <a:solidFill>
                            <a:schemeClr val="bg1"/>
                          </a:solidFill>
                        </a:rPr>
                        <a:t>Months After Grant</a:t>
                      </a:r>
                      <a:endParaRPr lang="en-US" sz="1500" b="1" dirty="0">
                        <a:solidFill>
                          <a:schemeClr val="bg1"/>
                        </a:solidFill>
                      </a:endParaRPr>
                    </a:p>
                  </a:txBody>
                  <a:tcPr marT="45731" marB="45731"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2">
                  <a:txBody>
                    <a:bodyPr/>
                    <a:lstStyle/>
                    <a:p>
                      <a:pPr algn="ctr"/>
                      <a:r>
                        <a:rPr lang="en-US" sz="1500" b="1" dirty="0" smtClean="0">
                          <a:solidFill>
                            <a:schemeClr val="bg1"/>
                          </a:solidFill>
                        </a:rPr>
                        <a:t>Q1 &amp; Q2 2013 Recipients</a:t>
                      </a:r>
                      <a:endParaRPr lang="en-US" sz="15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endParaRPr lang="en-US"/>
                    </a:p>
                  </a:txBody>
                  <a:tcPr/>
                </a:tc>
                <a:tc gridSpan="2">
                  <a:txBody>
                    <a:bodyPr/>
                    <a:lstStyle/>
                    <a:p>
                      <a:pPr algn="ctr"/>
                      <a:r>
                        <a:rPr lang="en-US" sz="1500" b="1" dirty="0" smtClean="0">
                          <a:solidFill>
                            <a:schemeClr val="bg1"/>
                          </a:solidFill>
                        </a:rPr>
                        <a:t>Q1 &amp; Q2 2014 Recipients</a:t>
                      </a:r>
                      <a:endParaRPr lang="en-US" sz="15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endParaRPr lang="en-US"/>
                    </a:p>
                  </a:txBody>
                  <a:tcPr/>
                </a:tc>
                <a:tc gridSpan="2">
                  <a:txBody>
                    <a:bodyPr/>
                    <a:lstStyle/>
                    <a:p>
                      <a:pPr algn="ctr"/>
                      <a:r>
                        <a:rPr lang="en-US" sz="1500" b="1" dirty="0" smtClean="0">
                          <a:solidFill>
                            <a:schemeClr val="bg1"/>
                          </a:solidFill>
                        </a:rPr>
                        <a:t>Q1</a:t>
                      </a:r>
                      <a:r>
                        <a:rPr lang="en-US" sz="1500" b="1" baseline="0" dirty="0" smtClean="0">
                          <a:solidFill>
                            <a:schemeClr val="bg1"/>
                          </a:solidFill>
                        </a:rPr>
                        <a:t> &amp; Q2 </a:t>
                      </a:r>
                      <a:r>
                        <a:rPr lang="en-US" sz="1500" b="1" dirty="0" smtClean="0">
                          <a:solidFill>
                            <a:schemeClr val="bg1"/>
                          </a:solidFill>
                        </a:rPr>
                        <a:t> 2015 Recipients</a:t>
                      </a:r>
                      <a:endParaRPr lang="en-US" sz="15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solidFill>
                      <a:srgbClr val="00CC99"/>
                    </a:solidFill>
                  </a:tcPr>
                </a:tc>
                <a:tc hMerge="1">
                  <a:txBody>
                    <a:bodyPr/>
                    <a:lstStyle/>
                    <a:p>
                      <a:endParaRPr lang="en-US"/>
                    </a:p>
                  </a:txBody>
                  <a:tcPr/>
                </a:tc>
              </a:tr>
              <a:tr h="579255">
                <a:tc vMerge="1">
                  <a:txBody>
                    <a:bodyPr/>
                    <a:lstStyle/>
                    <a:p>
                      <a:pPr algn="ctr"/>
                      <a:endParaRPr lang="en-US" sz="2200" dirty="0"/>
                    </a:p>
                  </a:txBody>
                  <a:tcPr anchor="ctr"/>
                </a:tc>
                <a:tc>
                  <a:txBody>
                    <a:bodyPr/>
                    <a:lstStyle/>
                    <a:p>
                      <a:pPr algn="ctr"/>
                      <a:r>
                        <a:rPr lang="en-US" sz="1400" b="1" dirty="0" smtClean="0">
                          <a:solidFill>
                            <a:schemeClr val="bg1"/>
                          </a:solidFill>
                        </a:rPr>
                        <a:t>Pay ≥ 100%</a:t>
                      </a:r>
                      <a:endParaRPr lang="en-US" sz="14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Pay ≥ 90%</a:t>
                      </a:r>
                    </a:p>
                  </a:txBody>
                  <a:tcPr marT="45731" marB="45731"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dirty="0" smtClean="0">
                          <a:solidFill>
                            <a:schemeClr val="bg1"/>
                          </a:solidFill>
                        </a:rPr>
                        <a:t>Pay ≥ 100%</a:t>
                      </a:r>
                      <a:endParaRPr lang="en-US" sz="14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Pay ≥ 90%</a:t>
                      </a:r>
                    </a:p>
                  </a:txBody>
                  <a:tcPr marT="45731" marB="45731"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dirty="0" smtClean="0">
                          <a:solidFill>
                            <a:schemeClr val="bg1"/>
                          </a:solidFill>
                        </a:rPr>
                        <a:t>Pay ≥ 100%</a:t>
                      </a:r>
                      <a:endParaRPr lang="en-US" sz="1400" b="1" dirty="0">
                        <a:solidFill>
                          <a:schemeClr val="bg1"/>
                        </a:solidFill>
                      </a:endParaRPr>
                    </a:p>
                  </a:txBody>
                  <a:tcPr marT="45731" marB="45731"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Pay ≥ 90%</a:t>
                      </a:r>
                    </a:p>
                  </a:txBody>
                  <a:tcPr marT="45731" marB="45731" anchor="ctr">
                    <a:lnB w="38100" cap="flat" cmpd="sng" algn="ctr">
                      <a:solidFill>
                        <a:schemeClr val="bg1"/>
                      </a:solidFill>
                      <a:prstDash val="solid"/>
                      <a:round/>
                      <a:headEnd type="none" w="med" len="med"/>
                      <a:tailEnd type="none" w="med" len="med"/>
                    </a:lnB>
                    <a:solidFill>
                      <a:srgbClr val="00CC99"/>
                    </a:solidFill>
                  </a:tcPr>
                </a:tc>
              </a:tr>
              <a:tr h="370926">
                <a:tc>
                  <a:txBody>
                    <a:bodyPr/>
                    <a:lstStyle/>
                    <a:p>
                      <a:r>
                        <a:rPr lang="en-US" sz="1500" dirty="0" smtClean="0"/>
                        <a:t>3 Months</a:t>
                      </a:r>
                      <a:endParaRPr lang="en-US" sz="1500" dirty="0"/>
                    </a:p>
                  </a:txBody>
                  <a:tcPr marT="45731" marB="45731"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500" kern="1200" dirty="0" smtClean="0"/>
                        <a:t>67%</a:t>
                      </a:r>
                      <a:endParaRPr lang="en-US" sz="1500" kern="1200" dirty="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500" kern="1200" dirty="0" smtClean="0"/>
                        <a:t>72%</a:t>
                      </a:r>
                      <a:endParaRPr lang="en-US" sz="1500" kern="1200" dirty="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500" kern="1200" dirty="0" smtClean="0"/>
                        <a:t>32%</a:t>
                      </a:r>
                      <a:endParaRPr lang="en-US" sz="1500" kern="1200" dirty="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500" kern="1200" dirty="0" smtClean="0"/>
                        <a:t>37%</a:t>
                      </a:r>
                      <a:endParaRPr lang="en-US" sz="1500" kern="1200" dirty="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500" kern="1200" dirty="0" smtClean="0"/>
                        <a:t>63%</a:t>
                      </a:r>
                      <a:endParaRPr lang="en-US" sz="1500" kern="1200" dirty="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500" kern="1200" dirty="0" smtClean="0"/>
                        <a:t>65%</a:t>
                      </a:r>
                      <a:endParaRPr lang="en-US" sz="1500" kern="1200" dirty="0">
                        <a:solidFill>
                          <a:schemeClr val="dk1"/>
                        </a:solidFill>
                        <a:latin typeface="+mn-lt"/>
                        <a:ea typeface="+mn-ea"/>
                        <a:cs typeface="+mn-cs"/>
                      </a:endParaRPr>
                    </a:p>
                  </a:txBody>
                  <a:tcPr marT="45731" marB="45731" anchor="ctr">
                    <a:lnT w="38100" cap="flat" cmpd="sng" algn="ctr">
                      <a:solidFill>
                        <a:schemeClr val="bg1"/>
                      </a:solidFill>
                      <a:prstDash val="solid"/>
                      <a:round/>
                      <a:headEnd type="none" w="med" len="med"/>
                      <a:tailEnd type="none" w="med" len="med"/>
                    </a:lnT>
                  </a:tcPr>
                </a:tc>
              </a:tr>
              <a:tr h="370926">
                <a:tc>
                  <a:txBody>
                    <a:bodyPr/>
                    <a:lstStyle/>
                    <a:p>
                      <a:r>
                        <a:rPr lang="en-US" sz="1500" dirty="0" smtClean="0"/>
                        <a:t>6 Months</a:t>
                      </a:r>
                      <a:endParaRPr lang="en-US" sz="1500" dirty="0"/>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71%</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79%</a:t>
                      </a:r>
                      <a:endParaRPr lang="en-US" sz="1500" kern="1200" dirty="0" smtClean="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41%</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51%</a:t>
                      </a:r>
                      <a:endParaRPr lang="en-US" sz="1500" kern="1200" dirty="0" smtClean="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67%</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76%</a:t>
                      </a:r>
                      <a:endParaRPr lang="en-US" sz="1500" kern="1200" dirty="0" smtClean="0">
                        <a:solidFill>
                          <a:schemeClr val="dk1"/>
                        </a:solidFill>
                        <a:latin typeface="+mn-lt"/>
                        <a:ea typeface="+mn-ea"/>
                        <a:cs typeface="+mn-cs"/>
                      </a:endParaRPr>
                    </a:p>
                  </a:txBody>
                  <a:tcPr marT="45731" marB="45731" anchor="ctr"/>
                </a:tc>
              </a:tr>
              <a:tr h="370926">
                <a:tc>
                  <a:txBody>
                    <a:bodyPr/>
                    <a:lstStyle/>
                    <a:p>
                      <a:r>
                        <a:rPr lang="en-US" sz="1500" dirty="0" smtClean="0"/>
                        <a:t>9 Months</a:t>
                      </a: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66%</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78%</a:t>
                      </a:r>
                      <a:endParaRPr lang="en-US" sz="1500" kern="1200" dirty="0" smtClean="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34%</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46%</a:t>
                      </a:r>
                      <a:endParaRPr lang="en-US" sz="1500" kern="1200" dirty="0" smtClean="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52%</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65%</a:t>
                      </a:r>
                      <a:endParaRPr lang="en-US" sz="1500" kern="1200" dirty="0" smtClean="0">
                        <a:solidFill>
                          <a:schemeClr val="dk1"/>
                        </a:solidFill>
                        <a:latin typeface="+mn-lt"/>
                        <a:ea typeface="+mn-ea"/>
                        <a:cs typeface="+mn-cs"/>
                      </a:endParaRPr>
                    </a:p>
                  </a:txBody>
                  <a:tcPr marT="45731" marB="45731" anchor="ctr"/>
                </a:tc>
              </a:tr>
              <a:tr h="370926">
                <a:tc>
                  <a:txBody>
                    <a:bodyPr/>
                    <a:lstStyle/>
                    <a:p>
                      <a:r>
                        <a:rPr lang="en-US" sz="1500" dirty="0" smtClean="0"/>
                        <a:t>12 Months</a:t>
                      </a:r>
                      <a:endParaRPr lang="en-US" sz="1500" dirty="0"/>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62%</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81%</a:t>
                      </a:r>
                      <a:endParaRPr lang="en-US" sz="1500" kern="1200" dirty="0" smtClean="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32%</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48%</a:t>
                      </a:r>
                      <a:endParaRPr lang="en-US" sz="1500" kern="1200" dirty="0" smtClean="0">
                        <a:solidFill>
                          <a:schemeClr val="dk1"/>
                        </a:solidFill>
                        <a:latin typeface="+mn-lt"/>
                        <a:ea typeface="+mn-ea"/>
                        <a:cs typeface="+mn-cs"/>
                      </a:endParaRPr>
                    </a:p>
                  </a:txBody>
                  <a:tcPr marT="45731" marB="4573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500" kern="1200" dirty="0" smtClean="0"/>
                        <a:t>27%</a:t>
                      </a:r>
                      <a:endParaRPr lang="en-US" sz="1500" kern="1200" dirty="0" smtClean="0">
                        <a:solidFill>
                          <a:schemeClr val="dk1"/>
                        </a:solidFill>
                        <a:latin typeface="+mn-lt"/>
                        <a:ea typeface="+mn-ea"/>
                        <a:cs typeface="+mn-cs"/>
                      </a:endParaRPr>
                    </a:p>
                  </a:txBody>
                  <a:tcPr marT="45731" marB="4573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500" kern="1200" dirty="0" smtClean="0"/>
                        <a:t>41%</a:t>
                      </a:r>
                      <a:endParaRPr lang="en-US" sz="1500" kern="1200" dirty="0" smtClean="0">
                        <a:solidFill>
                          <a:schemeClr val="dk1"/>
                        </a:solidFill>
                        <a:latin typeface="+mn-lt"/>
                        <a:ea typeface="+mn-ea"/>
                        <a:cs typeface="+mn-cs"/>
                      </a:endParaRPr>
                    </a:p>
                  </a:txBody>
                  <a:tcPr marT="45731" marB="45731" anchor="ct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0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0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0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2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3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4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4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4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4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4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9834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4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4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48" name="Rectangle 44"/>
          <p:cNvSpPr>
            <a:spLocks noGrp="1" noChangeArrowheads="1"/>
          </p:cNvSpPr>
          <p:nvPr>
            <p:ph type="title"/>
          </p:nvPr>
        </p:nvSpPr>
        <p:spPr>
          <a:xfrm>
            <a:off x="112713" y="542925"/>
            <a:ext cx="60960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solidFill>
                  <a:schemeClr val="tx1"/>
                </a:solidFill>
              </a:rPr>
              <a:t>Percent That Paid More Than 100 Percent of Billed Amount </a:t>
            </a:r>
            <a:r>
              <a:rPr lang="en-US" altLang="en-US" sz="2800" b="1" dirty="0" smtClean="0"/>
              <a:t/>
            </a:r>
            <a:br>
              <a:rPr lang="en-US" altLang="en-US" sz="2800" b="1" dirty="0" smtClean="0"/>
            </a:br>
            <a:endParaRPr lang="en-US" altLang="en-US" sz="2800" b="1" dirty="0" smtClean="0"/>
          </a:p>
        </p:txBody>
      </p:sp>
      <p:sp>
        <p:nvSpPr>
          <p:cNvPr id="9834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1C76593-812D-43D0-B1A8-61E5917027B5}" type="slidenum">
              <a:rPr lang="en-US" altLang="en-US" sz="1000"/>
              <a:pPr eaLnBrk="1" hangingPunct="1">
                <a:spcBef>
                  <a:spcPct val="50000"/>
                </a:spcBef>
                <a:buFontTx/>
                <a:buNone/>
              </a:pPr>
              <a:t>48</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1381206044"/>
              </p:ext>
            </p:extLst>
          </p:nvPr>
        </p:nvGraphicFramePr>
        <p:xfrm>
          <a:off x="157163" y="2066925"/>
          <a:ext cx="8877300" cy="3986828"/>
        </p:xfrm>
        <a:graphic>
          <a:graphicData uri="http://schemas.openxmlformats.org/drawingml/2006/table">
            <a:tbl>
              <a:tblPr firstRow="1" bandRow="1">
                <a:tableStyleId>{5C22544A-7EE6-4342-B048-85BDC9FD1C3A}</a:tableStyleId>
              </a:tblPr>
              <a:tblGrid>
                <a:gridCol w="1089539"/>
                <a:gridCol w="872510"/>
                <a:gridCol w="872510"/>
                <a:gridCol w="872510"/>
                <a:gridCol w="872510"/>
                <a:gridCol w="872510"/>
                <a:gridCol w="872510"/>
                <a:gridCol w="1257301"/>
                <a:gridCol w="1295400"/>
              </a:tblGrid>
              <a:tr h="64005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Q1 2011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Q1 2012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Q1 2013 Recipients</a:t>
                      </a: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Q1 2014 Recipients</a:t>
                      </a:r>
                    </a:p>
                  </a:txBody>
                  <a:tcPr marT="45709" marB="45709" anchor="ctr">
                    <a:lnL w="38100" cap="flat" cmpd="sng" algn="ctr">
                      <a:solidFill>
                        <a:schemeClr val="bg1"/>
                      </a:solidFill>
                      <a:prstDash val="solid"/>
                      <a:round/>
                      <a:headEnd type="none" w="med" len="med"/>
                      <a:tailEnd type="none" w="med" len="med"/>
                    </a:lnL>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Q1 &amp; Q2 2014 Recipients</a:t>
                      </a:r>
                      <a:endParaRPr lang="en-US" sz="1600" b="1" dirty="0">
                        <a:solidFill>
                          <a:schemeClr val="bg1"/>
                        </a:solidFill>
                      </a:endParaRPr>
                    </a:p>
                  </a:txBody>
                  <a:tcPr marT="45709" marB="45709" anchor="ctr">
                    <a:solidFill>
                      <a:srgbClr val="00CC99"/>
                    </a:solidFill>
                  </a:tcPr>
                </a:tc>
              </a:tr>
              <a:tr h="542632">
                <a:tc v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First Year After Grant Receipt</a:t>
                      </a: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rowSpan="2">
                  <a:txBody>
                    <a:bodyPr/>
                    <a:lstStyle/>
                    <a:p>
                      <a:pPr algn="ctr"/>
                      <a:r>
                        <a:rPr lang="en-US" sz="1600" b="1" dirty="0" smtClean="0">
                          <a:solidFill>
                            <a:schemeClr val="bg1"/>
                          </a:solidFill>
                        </a:rPr>
                        <a:t>First Year After Grant Receipt</a:t>
                      </a:r>
                      <a:endParaRPr lang="en-US" sz="1600" b="1" dirty="0">
                        <a:solidFill>
                          <a:schemeClr val="bg1"/>
                        </a:solidFill>
                      </a:endParaRPr>
                    </a:p>
                  </a:txBody>
                  <a:tcPr marT="45709" marB="45709" anchor="ctr">
                    <a:lnB w="38100" cap="flat" cmpd="sng" algn="ctr">
                      <a:solidFill>
                        <a:schemeClr val="bg1"/>
                      </a:solidFill>
                      <a:prstDash val="solid"/>
                      <a:round/>
                      <a:headEnd type="none" w="med" len="med"/>
                      <a:tailEnd type="none" w="med" len="med"/>
                    </a:lnB>
                    <a:solidFill>
                      <a:srgbClr val="00CC99"/>
                    </a:solidFill>
                  </a:tcPr>
                </a:tc>
              </a:tr>
              <a:tr h="283574">
                <a:tc vMerge="1">
                  <a:txBody>
                    <a:bodyPr/>
                    <a:lstStyle/>
                    <a:p>
                      <a:pPr algn="ctr"/>
                      <a:endParaRPr lang="en-US" sz="1800" dirty="0"/>
                    </a:p>
                  </a:txBody>
                  <a:tcPr anchor="ctr">
                    <a:no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vMerge="1">
                  <a:txBody>
                    <a:bodyPr/>
                    <a:lstStyle/>
                    <a:p>
                      <a:pPr algn="ctr"/>
                      <a:endParaRPr lang="en-US" sz="1600" dirty="0"/>
                    </a:p>
                  </a:txBody>
                  <a:tcPr marT="45709" marB="45709" anchor="ctr">
                    <a:noFill/>
                  </a:tcPr>
                </a:tc>
                <a:tc vMerge="1">
                  <a:txBody>
                    <a:bodyPr/>
                    <a:lstStyle/>
                    <a:p>
                      <a:pPr algn="ctr"/>
                      <a:endParaRPr lang="en-US" sz="1800" dirty="0"/>
                    </a:p>
                  </a:txBody>
                  <a:tcPr anchor="ctr">
                    <a:noFill/>
                  </a:tcPr>
                </a:tc>
              </a:tr>
              <a:tr h="392861">
                <a:tc>
                  <a:txBody>
                    <a:bodyPr/>
                    <a:lstStyle/>
                    <a:p>
                      <a:r>
                        <a:rPr lang="en-US" sz="1600" dirty="0" smtClean="0"/>
                        <a:t>3 Months</a:t>
                      </a:r>
                      <a:endParaRPr lang="en-US" sz="1600" dirty="0"/>
                    </a:p>
                  </a:txBody>
                  <a:tcPr marT="45709" marB="45709"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40%</a:t>
                      </a:r>
                      <a:endParaRPr lang="en-US" sz="1600" kern="1200" dirty="0" smtClean="0">
                        <a:solidFill>
                          <a:schemeClr val="dk1"/>
                        </a:solidFill>
                        <a:latin typeface="+mn-lt"/>
                        <a:ea typeface="+mn-ea"/>
                        <a:cs typeface="+mn-cs"/>
                      </a:endParaRPr>
                    </a:p>
                  </a:txBody>
                  <a:tcPr marT="45709" marB="45709"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64%</a:t>
                      </a:r>
                      <a:endParaRPr lang="en-US" sz="1600" kern="1200" dirty="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30%</a:t>
                      </a:r>
                      <a:endParaRPr lang="en-US" sz="1600" kern="1200" dirty="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64%</a:t>
                      </a:r>
                      <a:endParaRPr lang="en-US" sz="1600" kern="1200" dirty="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30%</a:t>
                      </a:r>
                      <a:endParaRPr lang="en-US" sz="1600" kern="1200" dirty="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70%</a:t>
                      </a:r>
                      <a:endParaRPr lang="en-US" sz="1600" dirty="0"/>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30%</a:t>
                      </a:r>
                      <a:endParaRPr lang="en-US" sz="1600" dirty="0"/>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32%</a:t>
                      </a:r>
                      <a:endParaRPr lang="en-US" sz="1600" dirty="0"/>
                    </a:p>
                  </a:txBody>
                  <a:tcPr marT="45709" marB="45709" anchor="ctr">
                    <a:lnT w="38100" cap="flat" cmpd="sng" algn="ctr">
                      <a:solidFill>
                        <a:schemeClr val="bg1"/>
                      </a:solidFill>
                      <a:prstDash val="solid"/>
                      <a:round/>
                      <a:headEnd type="none" w="med" len="med"/>
                      <a:tailEnd type="none" w="med" len="med"/>
                    </a:lnT>
                  </a:tcPr>
                </a:tc>
              </a:tr>
              <a:tr h="392861">
                <a:tc>
                  <a:txBody>
                    <a:bodyPr/>
                    <a:lstStyle/>
                    <a:p>
                      <a:r>
                        <a:rPr lang="en-US" sz="1600" dirty="0" smtClean="0"/>
                        <a:t>6 Months</a:t>
                      </a:r>
                      <a:endParaRPr lang="en-US" sz="1600" dirty="0"/>
                    </a:p>
                  </a:txBody>
                  <a:tcPr marT="45709" marB="45709" anchor="ctr"/>
                </a:tc>
                <a:tc>
                  <a:txBody>
                    <a:bodyPr/>
                    <a:lstStyle/>
                    <a:p>
                      <a:pPr marL="0" algn="ctr" defTabSz="914400" rtl="0" eaLnBrk="1" latinLnBrk="0" hangingPunct="1"/>
                      <a:r>
                        <a:rPr lang="en-US" sz="1600" kern="1200" dirty="0" smtClean="0"/>
                        <a:t>44%</a:t>
                      </a:r>
                      <a:endParaRPr lang="en-US" sz="1600" kern="1200" dirty="0" smtClean="0">
                        <a:solidFill>
                          <a:schemeClr val="dk1"/>
                        </a:solidFill>
                        <a:latin typeface="+mn-lt"/>
                        <a:ea typeface="+mn-ea"/>
                        <a:cs typeface="+mn-cs"/>
                      </a:endParaRPr>
                    </a:p>
                  </a:txBody>
                  <a:tcPr marT="45709" marB="45709" anchor="ctr"/>
                </a:tc>
                <a:tc>
                  <a:txBody>
                    <a:bodyPr/>
                    <a:lstStyle/>
                    <a:p>
                      <a:pPr marL="0" algn="ctr" defTabSz="914400" rtl="0" eaLnBrk="1" latinLnBrk="0" hangingPunct="1"/>
                      <a:r>
                        <a:rPr lang="en-US" sz="1600" kern="1200" dirty="0" smtClean="0"/>
                        <a:t>62%</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66%</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72%</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43%</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41%</a:t>
                      </a:r>
                    </a:p>
                  </a:txBody>
                  <a:tcPr marT="45709" marB="45709" anchor="ctr"/>
                </a:tc>
              </a:tr>
              <a:tr h="392861">
                <a:tc>
                  <a:txBody>
                    <a:bodyPr/>
                    <a:lstStyle/>
                    <a:p>
                      <a:r>
                        <a:rPr lang="en-US" sz="1600" dirty="0" smtClean="0"/>
                        <a:t>9 Months</a:t>
                      </a:r>
                    </a:p>
                  </a:txBody>
                  <a:tcPr marT="45709" marB="45709" anchor="ctr"/>
                </a:tc>
                <a:tc>
                  <a:txBody>
                    <a:bodyPr/>
                    <a:lstStyle/>
                    <a:p>
                      <a:pPr marL="0" algn="ctr" defTabSz="914400" rtl="0" eaLnBrk="1" latinLnBrk="0" hangingPunct="1"/>
                      <a:r>
                        <a:rPr lang="en-US" sz="1600" kern="1200" dirty="0" smtClean="0"/>
                        <a:t>51%</a:t>
                      </a:r>
                      <a:endParaRPr lang="en-US" sz="1600" kern="1200" dirty="0" smtClean="0">
                        <a:solidFill>
                          <a:schemeClr val="dk1"/>
                        </a:solidFill>
                        <a:latin typeface="+mn-lt"/>
                        <a:ea typeface="+mn-ea"/>
                        <a:cs typeface="+mn-cs"/>
                      </a:endParaRPr>
                    </a:p>
                  </a:txBody>
                  <a:tcPr marT="45709" marB="45709" anchor="ctr"/>
                </a:tc>
                <a:tc>
                  <a:txBody>
                    <a:bodyPr/>
                    <a:lstStyle/>
                    <a:p>
                      <a:pPr marL="0" algn="ctr" defTabSz="914400" rtl="0" eaLnBrk="1" latinLnBrk="0" hangingPunct="1"/>
                      <a:r>
                        <a:rPr lang="en-US" sz="1600" kern="1200" dirty="0" smtClean="0"/>
                        <a:t>62%</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69%</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34%</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79%</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41%</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34%</a:t>
                      </a:r>
                      <a:endParaRPr lang="en-US" sz="1600" dirty="0"/>
                    </a:p>
                  </a:txBody>
                  <a:tcPr marT="45709" marB="45709" anchor="ctr"/>
                </a:tc>
              </a:tr>
              <a:tr h="392861">
                <a:tc>
                  <a:txBody>
                    <a:bodyPr/>
                    <a:lstStyle/>
                    <a:p>
                      <a:r>
                        <a:rPr lang="en-US" sz="1600" dirty="0" smtClean="0"/>
                        <a:t>12 Months</a:t>
                      </a:r>
                      <a:endParaRPr lang="en-US" sz="1600" dirty="0"/>
                    </a:p>
                  </a:txBody>
                  <a:tcPr marT="45709" marB="45709" anchor="ctr"/>
                </a:tc>
                <a:tc>
                  <a:txBody>
                    <a:bodyPr/>
                    <a:lstStyle/>
                    <a:p>
                      <a:pPr algn="ctr"/>
                      <a:r>
                        <a:rPr lang="en-US" sz="1600" dirty="0" smtClean="0"/>
                        <a:t>41%</a:t>
                      </a:r>
                      <a:endParaRPr lang="en-US" sz="1600" dirty="0"/>
                    </a:p>
                  </a:txBody>
                  <a:tcPr marT="45709" marB="45709"/>
                </a:tc>
                <a:tc>
                  <a:txBody>
                    <a:bodyPr/>
                    <a:lstStyle/>
                    <a:p>
                      <a:pPr marL="0" algn="ctr" defTabSz="914400" rtl="0" eaLnBrk="1" latinLnBrk="0" hangingPunct="1"/>
                      <a:r>
                        <a:rPr lang="en-US" sz="1600" kern="1200" dirty="0" smtClean="0"/>
                        <a:t>46%</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22%</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50%</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23%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65%</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36%</a:t>
                      </a:r>
                      <a:endParaRPr lang="en-US" sz="160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32%</a:t>
                      </a:r>
                      <a:endParaRPr lang="en-US" sz="1600" dirty="0"/>
                    </a:p>
                  </a:txBody>
                  <a:tcPr marT="45709" marB="45709" anchor="ctr"/>
                </a:tc>
              </a:tr>
              <a:tr h="678090">
                <a:tc>
                  <a:txBody>
                    <a:bodyPr/>
                    <a:lstStyle/>
                    <a:p>
                      <a:r>
                        <a:rPr lang="en-US" sz="1600" dirty="0" smtClean="0"/>
                        <a:t>Accounts Included</a:t>
                      </a:r>
                      <a:endParaRPr lang="en-US" sz="1600" b="0" dirty="0"/>
                    </a:p>
                  </a:txBody>
                  <a:tcPr marT="45709" marB="45709" anchor="ctr"/>
                </a:tc>
                <a:tc>
                  <a:txBody>
                    <a:bodyPr/>
                    <a:lstStyle/>
                    <a:p>
                      <a:pPr algn="ctr"/>
                      <a:r>
                        <a:rPr lang="en-US" sz="1600" dirty="0" smtClean="0"/>
                        <a:t>1,429</a:t>
                      </a:r>
                      <a:endParaRPr lang="en-US" sz="1600" b="0" dirty="0"/>
                    </a:p>
                  </a:txBody>
                  <a:tcPr marT="45709" marB="45709" anchor="ctr"/>
                </a:tc>
                <a:tc>
                  <a:txBody>
                    <a:bodyPr/>
                    <a:lstStyle/>
                    <a:p>
                      <a:pPr marL="0" algn="ctr" defTabSz="914400" rtl="0" eaLnBrk="1" latinLnBrk="0" hangingPunct="1"/>
                      <a:r>
                        <a:rPr lang="en-US" sz="1600" kern="1200" dirty="0" smtClean="0"/>
                        <a:t>1,089</a:t>
                      </a:r>
                      <a:endParaRPr lang="en-US" sz="1600" b="0" kern="1200" dirty="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672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569</a:t>
                      </a:r>
                      <a:endParaRPr lang="en-US" sz="1600" b="0" kern="1200" dirty="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497</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318</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152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316</a:t>
                      </a:r>
                      <a:endParaRPr lang="en-US" sz="1600" b="0" dirty="0"/>
                    </a:p>
                  </a:txBody>
                  <a:tcPr marT="45709" marB="45709" anchor="ct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5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5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5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5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5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6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7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8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9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9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39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039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9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9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96" name="Rectangle 44"/>
          <p:cNvSpPr>
            <a:spLocks noGrp="1" noChangeArrowheads="1"/>
          </p:cNvSpPr>
          <p:nvPr>
            <p:ph type="title"/>
          </p:nvPr>
        </p:nvSpPr>
        <p:spPr>
          <a:xfrm>
            <a:off x="50800" y="533400"/>
            <a:ext cx="59436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solidFill>
                  <a:schemeClr val="tx1"/>
                </a:solidFill>
              </a:rPr>
              <a:t>Percent That Paid More Than 90 Percent of Billed Amount </a:t>
            </a:r>
            <a:r>
              <a:rPr lang="en-US" altLang="en-US" sz="2800" b="1" dirty="0" smtClean="0"/>
              <a:t/>
            </a:r>
            <a:br>
              <a:rPr lang="en-US" altLang="en-US" sz="2800" b="1" dirty="0" smtClean="0"/>
            </a:br>
            <a:endParaRPr lang="en-US" altLang="en-US" sz="2800" b="1" dirty="0" smtClean="0"/>
          </a:p>
        </p:txBody>
      </p:sp>
      <p:sp>
        <p:nvSpPr>
          <p:cNvPr id="10039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09C9064-3B95-4D43-859B-84EE85509A2A}" type="slidenum">
              <a:rPr lang="en-US" altLang="en-US" sz="1000"/>
              <a:pPr eaLnBrk="1" hangingPunct="1">
                <a:spcBef>
                  <a:spcPct val="50000"/>
                </a:spcBef>
                <a:buFontTx/>
                <a:buNone/>
              </a:pPr>
              <a:t>49</a:t>
            </a:fld>
            <a:endParaRPr lang="en-US" altLang="en-US" sz="1000"/>
          </a:p>
        </p:txBody>
      </p:sp>
      <p:graphicFrame>
        <p:nvGraphicFramePr>
          <p:cNvPr id="49" name="Table 48"/>
          <p:cNvGraphicFramePr>
            <a:graphicFrameLocks noGrp="1"/>
          </p:cNvGraphicFramePr>
          <p:nvPr>
            <p:extLst>
              <p:ext uri="{D42A27DB-BD31-4B8C-83A1-F6EECF244321}">
                <p14:modId xmlns:p14="http://schemas.microsoft.com/office/powerpoint/2010/main" val="2323739191"/>
              </p:ext>
            </p:extLst>
          </p:nvPr>
        </p:nvGraphicFramePr>
        <p:xfrm>
          <a:off x="228600" y="1987230"/>
          <a:ext cx="8762998" cy="4261170"/>
        </p:xfrm>
        <a:graphic>
          <a:graphicData uri="http://schemas.openxmlformats.org/drawingml/2006/table">
            <a:tbl>
              <a:tblPr firstRow="1" bandRow="1">
                <a:tableStyleId>{5C22544A-7EE6-4342-B048-85BDC9FD1C3A}</a:tableStyleId>
              </a:tblPr>
              <a:tblGrid>
                <a:gridCol w="1089539"/>
                <a:gridCol w="843322"/>
                <a:gridCol w="843322"/>
                <a:gridCol w="843322"/>
                <a:gridCol w="843322"/>
                <a:gridCol w="843322"/>
                <a:gridCol w="843322"/>
                <a:gridCol w="1229893"/>
                <a:gridCol w="1383634"/>
              </a:tblGrid>
              <a:tr h="64005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solidFill>
                      <a:srgbClr val="00CC99"/>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2011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2012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2013 Recipients</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2014 Recipients</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&amp; Q2 2014 Recipients</a:t>
                      </a:r>
                      <a:endParaRPr lang="en-US" sz="1600" b="1" dirty="0">
                        <a:solidFill>
                          <a:schemeClr val="bg1"/>
                        </a:solidFill>
                      </a:endParaRPr>
                    </a:p>
                  </a:txBody>
                  <a:tcPr marT="45709" marB="45709" anchor="ctr"/>
                </a:tc>
              </a:tr>
              <a:tr h="640058">
                <a:tc v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First Year After Grant Receipt</a:t>
                      </a: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rowSpan="2">
                  <a:txBody>
                    <a:bodyPr/>
                    <a:lstStyle/>
                    <a:p>
                      <a:pPr algn="ctr"/>
                      <a:r>
                        <a:rPr lang="en-US" sz="1600" b="1" dirty="0" smtClean="0">
                          <a:solidFill>
                            <a:schemeClr val="bg1"/>
                          </a:solidFill>
                        </a:rPr>
                        <a:t>First Year After Grant Receipt</a:t>
                      </a:r>
                      <a:endParaRPr lang="en-US" sz="1600" b="1" dirty="0">
                        <a:solidFill>
                          <a:schemeClr val="bg1"/>
                        </a:solidFill>
                      </a:endParaRPr>
                    </a:p>
                  </a:txBody>
                  <a:tcPr marT="45709" marB="45709" anchor="ctr">
                    <a:lnB w="38100" cap="flat" cmpd="sng" algn="ctr">
                      <a:solidFill>
                        <a:schemeClr val="bg1"/>
                      </a:solidFill>
                      <a:prstDash val="solid"/>
                      <a:round/>
                      <a:headEnd type="none" w="med" len="med"/>
                      <a:tailEnd type="none" w="med" len="med"/>
                    </a:lnB>
                    <a:solidFill>
                      <a:srgbClr val="00CC99"/>
                    </a:solidFill>
                  </a:tcPr>
                </a:tc>
              </a:tr>
              <a:tr h="548640">
                <a:tc vMerge="1">
                  <a:txBody>
                    <a:bodyPr/>
                    <a:lstStyle/>
                    <a:p>
                      <a:pPr algn="ctr"/>
                      <a:endParaRPr lang="en-US" sz="1800" dirty="0"/>
                    </a:p>
                  </a:txBody>
                  <a:tcPr anchor="ctr">
                    <a:no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vMerge="1">
                  <a:txBody>
                    <a:bodyPr/>
                    <a:lstStyle/>
                    <a:p>
                      <a:pPr algn="ctr"/>
                      <a:endParaRPr lang="en-US" sz="1600" dirty="0"/>
                    </a:p>
                  </a:txBody>
                  <a:tcPr marT="45709" marB="45709" anchor="ctr">
                    <a:noFill/>
                  </a:tcPr>
                </a:tc>
                <a:tc vMerge="1">
                  <a:txBody>
                    <a:bodyPr/>
                    <a:lstStyle/>
                    <a:p>
                      <a:pPr algn="ctr"/>
                      <a:endParaRPr lang="en-US" sz="1800" dirty="0"/>
                    </a:p>
                  </a:txBody>
                  <a:tcPr anchor="ctr">
                    <a:noFill/>
                  </a:tcPr>
                </a:tc>
              </a:tr>
              <a:tr h="392861">
                <a:tc>
                  <a:txBody>
                    <a:bodyPr/>
                    <a:lstStyle/>
                    <a:p>
                      <a:r>
                        <a:rPr lang="en-US" sz="1600" dirty="0" smtClean="0"/>
                        <a:t>3 Months</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71%</a:t>
                      </a:r>
                      <a:endParaRPr lang="en-US" sz="1600" kern="1200" dirty="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37%</a:t>
                      </a:r>
                      <a:endParaRPr lang="en-US" sz="1600" kern="1200" dirty="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70%</a:t>
                      </a:r>
                      <a:endParaRPr lang="en-US" sz="1600" kern="1200" dirty="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34%</a:t>
                      </a:r>
                      <a:endParaRPr lang="en-US" sz="1600" kern="1200" dirty="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75%</a:t>
                      </a:r>
                      <a:endParaRPr lang="en-US" sz="1600" dirty="0"/>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37%</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37%</a:t>
                      </a:r>
                      <a:endParaRPr lang="en-US" sz="1600" dirty="0"/>
                    </a:p>
                  </a:txBody>
                  <a:tcPr marT="45709" marB="45709" anchor="ctr">
                    <a:lnT w="38100" cap="flat" cmpd="sng" algn="ctr">
                      <a:solidFill>
                        <a:schemeClr val="bg1"/>
                      </a:solidFill>
                      <a:prstDash val="solid"/>
                      <a:round/>
                      <a:headEnd type="none" w="med" len="med"/>
                      <a:tailEnd type="none" w="med" len="med"/>
                    </a:lnT>
                  </a:tcPr>
                </a:tc>
              </a:tr>
              <a:tr h="392861">
                <a:tc>
                  <a:txBody>
                    <a:bodyPr/>
                    <a:lstStyle/>
                    <a:p>
                      <a:r>
                        <a:rPr lang="en-US" sz="1600" dirty="0" smtClean="0"/>
                        <a:t>6 Months</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59%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73%</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44%</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75%</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43%</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81%</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56%</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51%</a:t>
                      </a:r>
                      <a:endParaRPr lang="en-US" sz="1600" dirty="0"/>
                    </a:p>
                  </a:txBody>
                  <a:tcPr marT="45709" marB="45709" anchor="ctr"/>
                </a:tc>
              </a:tr>
              <a:tr h="392861">
                <a:tc>
                  <a:txBody>
                    <a:bodyPr/>
                    <a:lstStyle/>
                    <a:p>
                      <a:r>
                        <a:rPr lang="en-US" sz="1600" dirty="0" smtClean="0"/>
                        <a:t>9 Months</a:t>
                      </a: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70%</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78%</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82%</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50%</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88%</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59%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46%</a:t>
                      </a:r>
                      <a:endParaRPr lang="en-US" sz="1600" dirty="0"/>
                    </a:p>
                  </a:txBody>
                  <a:tcPr marT="45709" marB="45709" anchor="ctr"/>
                </a:tc>
              </a:tr>
              <a:tr h="392861">
                <a:tc>
                  <a:txBody>
                    <a:bodyPr/>
                    <a:lstStyle/>
                    <a:p>
                      <a:r>
                        <a:rPr lang="en-US" sz="1600" dirty="0" smtClean="0"/>
                        <a:t>12 Months</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65%</a:t>
                      </a:r>
                      <a:endParaRPr lang="en-US" sz="1600" dirty="0"/>
                    </a:p>
                  </a:txBody>
                  <a:tcPr marT="45709" marB="45709">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71%</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70%</a:t>
                      </a:r>
                      <a:endParaRPr lang="en-US" sz="160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39%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84%</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49%</a:t>
                      </a:r>
                      <a:endParaRPr lang="en-US" sz="1600" dirty="0"/>
                    </a:p>
                  </a:txBody>
                  <a:tcPr marT="45709" marB="45709">
                    <a:lnL w="38100" cap="flat" cmpd="sng" algn="ctr">
                      <a:solidFill>
                        <a:schemeClr val="bg1"/>
                      </a:solidFill>
                      <a:prstDash val="solid"/>
                      <a:round/>
                      <a:headEnd type="none" w="med" len="med"/>
                      <a:tailEnd type="none" w="med" len="med"/>
                    </a:lnL>
                  </a:tcPr>
                </a:tc>
                <a:tc>
                  <a:txBody>
                    <a:bodyPr/>
                    <a:lstStyle/>
                    <a:p>
                      <a:pPr algn="ctr"/>
                      <a:r>
                        <a:rPr lang="en-US" sz="1600" dirty="0" smtClean="0"/>
                        <a:t>48%</a:t>
                      </a:r>
                      <a:endParaRPr lang="en-US" sz="1600" dirty="0"/>
                    </a:p>
                  </a:txBody>
                  <a:tcPr marT="45709" marB="45709" anchor="ctr"/>
                </a:tc>
              </a:tr>
              <a:tr h="678090">
                <a:tc>
                  <a:txBody>
                    <a:bodyPr/>
                    <a:lstStyle/>
                    <a:p>
                      <a:r>
                        <a:rPr lang="en-US" sz="1600" dirty="0" smtClean="0"/>
                        <a:t>Accounts Included</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1,429</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t>1,089</a:t>
                      </a:r>
                      <a:endParaRPr lang="en-US" sz="1600" b="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672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t>569</a:t>
                      </a:r>
                      <a:endParaRPr lang="en-US" sz="1600" b="0" kern="1200" dirty="0" smtClean="0">
                        <a:solidFill>
                          <a:schemeClr val="dk1"/>
                        </a:solidFill>
                        <a:latin typeface="+mn-lt"/>
                        <a:ea typeface="+mn-ea"/>
                        <a:cs typeface="+mn-cs"/>
                      </a:endParaRPr>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497</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318</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152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316</a:t>
                      </a:r>
                      <a:endParaRPr lang="en-US" sz="1600" b="0" dirty="0"/>
                    </a:p>
                  </a:txBody>
                  <a:tcPr marT="45709" marB="45709"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37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8" name="Rectangle 44"/>
          <p:cNvSpPr>
            <a:spLocks noGrp="1" noChangeArrowheads="1"/>
          </p:cNvSpPr>
          <p:nvPr>
            <p:ph type="title"/>
          </p:nvPr>
        </p:nvSpPr>
        <p:spPr>
          <a:xfrm>
            <a:off x="246888" y="301752"/>
            <a:ext cx="7772400" cy="1146048"/>
          </a:xfrm>
        </p:spPr>
        <p:txBody>
          <a:bodyPr/>
          <a:lstStyle/>
          <a:p>
            <a:pPr algn="l" eaLnBrk="1" hangingPunct="1">
              <a:defRPr/>
            </a:pPr>
            <a:r>
              <a:rPr lang="en-US" sz="3300" b="1" dirty="0" smtClean="0"/>
              <a:t>NJ SHARES Database Analysis</a:t>
            </a:r>
            <a:r>
              <a:rPr lang="en-US" sz="3300" b="1" dirty="0" smtClean="0">
                <a:effectLst>
                  <a:outerShdw blurRad="38100" dist="38100" dir="2700000" algn="tl">
                    <a:srgbClr val="000000">
                      <a:alpha val="43137"/>
                    </a:srgbClr>
                  </a:outerShdw>
                </a:effectLst>
              </a:rPr>
              <a:t/>
            </a:r>
            <a:br>
              <a:rPr lang="en-US" sz="3300" b="1" dirty="0" smtClean="0">
                <a:effectLst>
                  <a:outerShdw blurRad="38100" dist="38100" dir="2700000" algn="tl">
                    <a:srgbClr val="000000">
                      <a:alpha val="43137"/>
                    </a:srgbClr>
                  </a:outerShdw>
                </a:effectLst>
              </a:rPr>
            </a:br>
            <a:r>
              <a:rPr lang="en-US" sz="2800" b="1" dirty="0" smtClean="0"/>
              <a:t>Grants Distributed by Utility</a:t>
            </a:r>
          </a:p>
        </p:txBody>
      </p:sp>
      <p:sp>
        <p:nvSpPr>
          <p:cNvPr id="14381" name="Text Box 46"/>
          <p:cNvSpPr txBox="1">
            <a:spLocks noChangeArrowheads="1"/>
          </p:cNvSpPr>
          <p:nvPr/>
        </p:nvSpPr>
        <p:spPr bwMode="auto">
          <a:xfrm>
            <a:off x="8610600" y="64008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34FCF02-E680-4146-ABBA-7EEFF66C2E0C}" type="slidenum">
              <a:rPr lang="en-US" altLang="en-US" sz="1000"/>
              <a:pPr eaLnBrk="1" hangingPunct="1">
                <a:spcBef>
                  <a:spcPct val="50000"/>
                </a:spcBef>
                <a:buFontTx/>
                <a:buNone/>
              </a:pPr>
              <a:t>5</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3786950652"/>
              </p:ext>
            </p:extLst>
          </p:nvPr>
        </p:nvGraphicFramePr>
        <p:xfrm>
          <a:off x="457200" y="1828800"/>
          <a:ext cx="8061324" cy="3931660"/>
        </p:xfrm>
        <a:graphic>
          <a:graphicData uri="http://schemas.openxmlformats.org/drawingml/2006/table">
            <a:tbl>
              <a:tblPr firstRow="1" lastRow="1" bandRow="1">
                <a:tableStyleId>{5C22544A-7EE6-4342-B048-85BDC9FD1C3A}</a:tableStyleId>
              </a:tblPr>
              <a:tblGrid>
                <a:gridCol w="1478164"/>
                <a:gridCol w="1645790"/>
                <a:gridCol w="1645790"/>
                <a:gridCol w="1645790"/>
                <a:gridCol w="1645790"/>
              </a:tblGrid>
              <a:tr h="365731">
                <a:tc gridSpan="5">
                  <a:txBody>
                    <a:bodyPr/>
                    <a:lstStyle/>
                    <a:p>
                      <a:pPr algn="ctr"/>
                      <a:r>
                        <a:rPr lang="en-US" sz="1800" dirty="0" smtClean="0"/>
                        <a:t>2014 Grants</a:t>
                      </a:r>
                      <a:endParaRPr lang="en-US" sz="1800" b="1" dirty="0">
                        <a:solidFill>
                          <a:schemeClr val="bg1"/>
                        </a:solidFill>
                      </a:endParaRPr>
                    </a:p>
                  </a:txBody>
                  <a:tcPr marL="91433" marR="91433" marT="45707" marB="45707"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640049">
                <a:tc>
                  <a:txBody>
                    <a:bodyPr/>
                    <a:lstStyle/>
                    <a:p>
                      <a:pPr algn="ctr"/>
                      <a:r>
                        <a:rPr lang="en-US" sz="1800" b="1" dirty="0" smtClean="0">
                          <a:solidFill>
                            <a:schemeClr val="bg1"/>
                          </a:solidFill>
                        </a:rPr>
                        <a:t>Utility</a:t>
                      </a:r>
                      <a:endParaRPr lang="en-US" sz="1800" b="1" dirty="0">
                        <a:solidFill>
                          <a:schemeClr val="bg1"/>
                        </a:solidFill>
                      </a:endParaRPr>
                    </a:p>
                  </a:txBody>
                  <a:tcPr marL="91433" marR="91433" marT="45707" marB="45707"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Number of Grants</a:t>
                      </a:r>
                      <a:endParaRPr lang="en-US" sz="1800" b="1" dirty="0">
                        <a:solidFill>
                          <a:schemeClr val="bg1"/>
                        </a:solidFill>
                      </a:endParaRPr>
                    </a:p>
                  </a:txBody>
                  <a:tcPr marL="91433" marR="91433" marT="45707" marB="45707"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 of All Grants</a:t>
                      </a:r>
                      <a:endParaRPr lang="en-US" sz="1800" b="1" dirty="0">
                        <a:solidFill>
                          <a:schemeClr val="bg1"/>
                        </a:solidFill>
                      </a:endParaRPr>
                    </a:p>
                  </a:txBody>
                  <a:tcPr marL="91433" marR="91433" marT="45707" marB="45707"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Grant Dollars</a:t>
                      </a:r>
                      <a:endParaRPr lang="en-US" sz="1800" b="1" dirty="0">
                        <a:solidFill>
                          <a:schemeClr val="bg1"/>
                        </a:solidFill>
                      </a:endParaRPr>
                    </a:p>
                  </a:txBody>
                  <a:tcPr marL="91433" marR="91433" marT="45707" marB="45707"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 of Grant Dollars</a:t>
                      </a:r>
                      <a:endParaRPr lang="en-US" sz="1800" b="1" dirty="0">
                        <a:solidFill>
                          <a:schemeClr val="bg1"/>
                        </a:solidFill>
                      </a:endParaRPr>
                    </a:p>
                  </a:txBody>
                  <a:tcPr marL="91433" marR="91433" marT="45707" marB="45707" anchor="ctr">
                    <a:lnB w="38100" cap="flat" cmpd="sng" algn="ctr">
                      <a:solidFill>
                        <a:schemeClr val="bg1"/>
                      </a:solidFill>
                      <a:prstDash val="solid"/>
                      <a:round/>
                      <a:headEnd type="none" w="med" len="med"/>
                      <a:tailEnd type="none" w="med" len="med"/>
                    </a:lnB>
                    <a:solidFill>
                      <a:srgbClr val="00CC99"/>
                    </a:solidFill>
                  </a:tcPr>
                </a:tc>
              </a:tr>
              <a:tr h="365731">
                <a:tc>
                  <a:txBody>
                    <a:bodyPr/>
                    <a:lstStyle/>
                    <a:p>
                      <a:r>
                        <a:rPr lang="en-US" sz="1800" dirty="0" smtClean="0"/>
                        <a:t>ACE</a:t>
                      </a:r>
                      <a:endParaRPr lang="en-US" sz="1800" dirty="0"/>
                    </a:p>
                  </a:txBody>
                  <a:tcPr marL="91433" marR="91433" marT="45707" marB="45707"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32</a:t>
                      </a:r>
                      <a:endParaRPr lang="en-US" sz="1800" dirty="0"/>
                    </a:p>
                  </a:txBody>
                  <a:tcPr marL="91433" marR="91433" marT="45707" marB="45707"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4%</a:t>
                      </a:r>
                      <a:endParaRPr lang="en-US" sz="1800" dirty="0"/>
                    </a:p>
                  </a:txBody>
                  <a:tcPr marL="91433" marR="91433" marT="45707" marB="45707" anchor="ctr">
                    <a:lnT w="38100" cap="flat" cmpd="sng" algn="ctr">
                      <a:solidFill>
                        <a:schemeClr val="bg1"/>
                      </a:solidFill>
                      <a:prstDash val="solid"/>
                      <a:round/>
                      <a:headEnd type="none" w="med" len="med"/>
                      <a:tailEnd type="none" w="med" len="med"/>
                    </a:lnT>
                  </a:tcPr>
                </a:tc>
                <a:tc>
                  <a:txBody>
                    <a:bodyPr/>
                    <a:lstStyle/>
                    <a:p>
                      <a:pPr algn="ctr"/>
                      <a:r>
                        <a:rPr lang="en-US" sz="1800" dirty="0" smtClean="0"/>
                        <a:t>$16,405</a:t>
                      </a:r>
                      <a:endParaRPr lang="en-US" sz="1800" dirty="0"/>
                    </a:p>
                  </a:txBody>
                  <a:tcPr marL="91433" marR="91433" marT="45707" marB="45707" anchor="ctr">
                    <a:lnT w="38100" cap="flat" cmpd="sng" algn="ctr">
                      <a:solidFill>
                        <a:schemeClr val="bg1"/>
                      </a:solidFill>
                      <a:prstDash val="solid"/>
                      <a:round/>
                      <a:headEnd type="none" w="med" len="med"/>
                      <a:tailEnd type="none" w="med" len="med"/>
                    </a:lnT>
                  </a:tcPr>
                </a:tc>
                <a:tc>
                  <a:txBody>
                    <a:bodyPr/>
                    <a:lstStyle/>
                    <a:p>
                      <a:pPr algn="ctr"/>
                      <a:r>
                        <a:rPr lang="en-US" sz="1800" dirty="0" smtClean="0"/>
                        <a:t>2%</a:t>
                      </a:r>
                      <a:endParaRPr lang="en-US" sz="1800" dirty="0"/>
                    </a:p>
                  </a:txBody>
                  <a:tcPr marL="91433" marR="91433" marT="45707" marB="45707" anchor="ctr">
                    <a:lnT w="38100" cap="flat" cmpd="sng" algn="ctr">
                      <a:solidFill>
                        <a:schemeClr val="bg1"/>
                      </a:solidFill>
                      <a:prstDash val="solid"/>
                      <a:round/>
                      <a:headEnd type="none" w="med" len="med"/>
                      <a:tailEnd type="none" w="med" len="med"/>
                    </a:lnT>
                  </a:tcPr>
                </a:tc>
              </a:tr>
              <a:tr h="365731">
                <a:tc>
                  <a:txBody>
                    <a:bodyPr/>
                    <a:lstStyle/>
                    <a:p>
                      <a:r>
                        <a:rPr lang="en-US" sz="1800" dirty="0" smtClean="0"/>
                        <a:t>ETG</a:t>
                      </a:r>
                      <a:endParaRPr lang="en-US" sz="1800" dirty="0"/>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33</a:t>
                      </a:r>
                      <a:endParaRPr lang="en-US" sz="180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4%</a:t>
                      </a:r>
                      <a:endParaRPr lang="en-US" sz="1800" dirty="0"/>
                    </a:p>
                  </a:txBody>
                  <a:tcPr marL="91433" marR="91433" marT="45707" marB="45707" anchor="ctr"/>
                </a:tc>
                <a:tc>
                  <a:txBody>
                    <a:bodyPr/>
                    <a:lstStyle/>
                    <a:p>
                      <a:pPr algn="ctr"/>
                      <a:r>
                        <a:rPr lang="en-US" sz="1800" dirty="0" smtClean="0"/>
                        <a:t>$19,112</a:t>
                      </a:r>
                      <a:endParaRPr lang="en-US" sz="1800" dirty="0"/>
                    </a:p>
                  </a:txBody>
                  <a:tcPr marL="91433" marR="91433" marT="45707" marB="45707" anchor="ctr"/>
                </a:tc>
                <a:tc>
                  <a:txBody>
                    <a:bodyPr/>
                    <a:lstStyle/>
                    <a:p>
                      <a:pPr algn="ctr"/>
                      <a:r>
                        <a:rPr lang="en-US" sz="1800" dirty="0" smtClean="0"/>
                        <a:t>3%</a:t>
                      </a:r>
                      <a:endParaRPr lang="en-US" sz="1800" dirty="0"/>
                    </a:p>
                  </a:txBody>
                  <a:tcPr marL="91433" marR="91433" marT="45707" marB="45707" anchor="ctr"/>
                </a:tc>
              </a:tr>
              <a:tr h="365731">
                <a:tc>
                  <a:txBody>
                    <a:bodyPr/>
                    <a:lstStyle/>
                    <a:p>
                      <a:r>
                        <a:rPr lang="en-US" sz="1800" dirty="0" smtClean="0"/>
                        <a:t>JCP&amp;L</a:t>
                      </a:r>
                      <a:endParaRPr lang="en-US" sz="1800" dirty="0"/>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74</a:t>
                      </a:r>
                      <a:endParaRPr lang="en-US" sz="180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9%</a:t>
                      </a:r>
                      <a:endParaRPr lang="en-US" sz="1800" dirty="0"/>
                    </a:p>
                  </a:txBody>
                  <a:tcPr marL="91433" marR="91433" marT="45707" marB="45707" anchor="ctr"/>
                </a:tc>
                <a:tc>
                  <a:txBody>
                    <a:bodyPr/>
                    <a:lstStyle/>
                    <a:p>
                      <a:pPr algn="ctr"/>
                      <a:r>
                        <a:rPr lang="en-US" sz="1800" dirty="0" smtClean="0"/>
                        <a:t>$34,872</a:t>
                      </a:r>
                      <a:endParaRPr lang="en-US" sz="1800" dirty="0"/>
                    </a:p>
                  </a:txBody>
                  <a:tcPr marL="91433" marR="91433" marT="45707" marB="45707" anchor="ctr"/>
                </a:tc>
                <a:tc>
                  <a:txBody>
                    <a:bodyPr/>
                    <a:lstStyle/>
                    <a:p>
                      <a:pPr algn="ctr"/>
                      <a:r>
                        <a:rPr lang="en-US" sz="1800" dirty="0" smtClean="0"/>
                        <a:t>5%</a:t>
                      </a:r>
                      <a:endParaRPr lang="en-US" sz="1800" dirty="0"/>
                    </a:p>
                  </a:txBody>
                  <a:tcPr marL="91433" marR="91433" marT="45707" marB="45707" anchor="ctr"/>
                </a:tc>
              </a:tr>
              <a:tr h="365731">
                <a:tc>
                  <a:txBody>
                    <a:bodyPr/>
                    <a:lstStyle/>
                    <a:p>
                      <a:r>
                        <a:rPr lang="en-US" sz="1800" dirty="0" smtClean="0"/>
                        <a:t>NJNG</a:t>
                      </a:r>
                      <a:endParaRPr lang="en-US" sz="1800" dirty="0"/>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38</a:t>
                      </a:r>
                      <a:endParaRPr lang="en-US" sz="180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4%</a:t>
                      </a:r>
                      <a:endParaRPr lang="en-US" sz="1800" dirty="0"/>
                    </a:p>
                  </a:txBody>
                  <a:tcPr marL="91433" marR="91433" marT="45707" marB="45707" anchor="ctr"/>
                </a:tc>
                <a:tc>
                  <a:txBody>
                    <a:bodyPr/>
                    <a:lstStyle/>
                    <a:p>
                      <a:pPr algn="ctr"/>
                      <a:r>
                        <a:rPr lang="en-US" sz="1800" dirty="0" smtClean="0"/>
                        <a:t>$22,554</a:t>
                      </a:r>
                      <a:endParaRPr lang="en-US" sz="1800" dirty="0"/>
                    </a:p>
                  </a:txBody>
                  <a:tcPr marL="91433" marR="91433" marT="45707" marB="45707" anchor="ctr"/>
                </a:tc>
                <a:tc>
                  <a:txBody>
                    <a:bodyPr/>
                    <a:lstStyle/>
                    <a:p>
                      <a:pPr algn="ctr"/>
                      <a:r>
                        <a:rPr lang="en-US" sz="1800" dirty="0" smtClean="0"/>
                        <a:t>3%</a:t>
                      </a:r>
                      <a:endParaRPr lang="en-US" sz="1800" dirty="0"/>
                    </a:p>
                  </a:txBody>
                  <a:tcPr marL="91433" marR="91433" marT="45707" marB="45707" anchor="ctr"/>
                </a:tc>
              </a:tr>
              <a:tr h="365731">
                <a:tc>
                  <a:txBody>
                    <a:bodyPr/>
                    <a:lstStyle/>
                    <a:p>
                      <a:r>
                        <a:rPr lang="en-US" sz="1800" dirty="0" smtClean="0"/>
                        <a:t>PSE&amp;G</a:t>
                      </a:r>
                      <a:endParaRPr lang="en-US" sz="1800" dirty="0"/>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646</a:t>
                      </a:r>
                      <a:endParaRPr lang="en-US" sz="180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76%</a:t>
                      </a:r>
                      <a:endParaRPr lang="en-US" sz="1800" dirty="0"/>
                    </a:p>
                  </a:txBody>
                  <a:tcPr marL="91433" marR="91433" marT="45707" marB="45707" anchor="ctr"/>
                </a:tc>
                <a:tc>
                  <a:txBody>
                    <a:bodyPr/>
                    <a:lstStyle/>
                    <a:p>
                      <a:pPr algn="ctr"/>
                      <a:r>
                        <a:rPr lang="en-US" sz="1800" dirty="0" smtClean="0"/>
                        <a:t>$551,603</a:t>
                      </a:r>
                      <a:endParaRPr lang="en-US" sz="1800" dirty="0"/>
                    </a:p>
                  </a:txBody>
                  <a:tcPr marL="91433" marR="91433" marT="45707" marB="45707" anchor="ctr"/>
                </a:tc>
                <a:tc>
                  <a:txBody>
                    <a:bodyPr/>
                    <a:lstStyle/>
                    <a:p>
                      <a:pPr algn="ctr"/>
                      <a:r>
                        <a:rPr lang="en-US" sz="1800" dirty="0" smtClean="0"/>
                        <a:t>83%</a:t>
                      </a:r>
                      <a:endParaRPr lang="en-US" sz="1800" dirty="0"/>
                    </a:p>
                  </a:txBody>
                  <a:tcPr marL="91433" marR="91433" marT="45707" marB="45707" anchor="ctr"/>
                </a:tc>
              </a:tr>
              <a:tr h="365731">
                <a:tc>
                  <a:txBody>
                    <a:bodyPr/>
                    <a:lstStyle/>
                    <a:p>
                      <a:r>
                        <a:rPr lang="en-US" sz="1800" dirty="0" smtClean="0"/>
                        <a:t>RECO</a:t>
                      </a:r>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0</a:t>
                      </a:r>
                      <a:endParaRPr lang="en-US" sz="180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0%</a:t>
                      </a:r>
                      <a:endParaRPr lang="en-US" sz="1800" dirty="0"/>
                    </a:p>
                  </a:txBody>
                  <a:tcPr marL="91433" marR="91433" marT="45707" marB="45707" anchor="ctr"/>
                </a:tc>
                <a:tc>
                  <a:txBody>
                    <a:bodyPr/>
                    <a:lstStyle/>
                    <a:p>
                      <a:pPr algn="ctr"/>
                      <a:r>
                        <a:rPr lang="en-US" sz="1800" dirty="0" smtClean="0"/>
                        <a:t>$0</a:t>
                      </a:r>
                      <a:endParaRPr lang="en-US" sz="1800" dirty="0"/>
                    </a:p>
                  </a:txBody>
                  <a:tcPr marL="91433" marR="91433" marT="45707" marB="45707" anchor="ctr"/>
                </a:tc>
                <a:tc>
                  <a:txBody>
                    <a:bodyPr/>
                    <a:lstStyle/>
                    <a:p>
                      <a:pPr algn="ctr"/>
                      <a:r>
                        <a:rPr lang="en-US" sz="1800" dirty="0" smtClean="0"/>
                        <a:t>0%</a:t>
                      </a:r>
                      <a:endParaRPr lang="en-US" sz="1800" dirty="0"/>
                    </a:p>
                  </a:txBody>
                  <a:tcPr marL="91433" marR="91433" marT="45707" marB="45707" anchor="ctr"/>
                </a:tc>
              </a:tr>
              <a:tr h="365731">
                <a:tc>
                  <a:txBody>
                    <a:bodyPr/>
                    <a:lstStyle/>
                    <a:p>
                      <a:r>
                        <a:rPr lang="en-US" sz="1800" dirty="0" smtClean="0"/>
                        <a:t>SJG</a:t>
                      </a:r>
                      <a:endParaRPr lang="en-US" sz="1800" dirty="0"/>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29</a:t>
                      </a:r>
                      <a:endParaRPr lang="en-US" sz="180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3%</a:t>
                      </a:r>
                      <a:endParaRPr lang="en-US" sz="1800" dirty="0"/>
                    </a:p>
                  </a:txBody>
                  <a:tcPr marL="91433" marR="91433" marT="45707" marB="45707" anchor="ctr"/>
                </a:tc>
                <a:tc>
                  <a:txBody>
                    <a:bodyPr/>
                    <a:lstStyle/>
                    <a:p>
                      <a:pPr algn="ctr"/>
                      <a:r>
                        <a:rPr lang="en-US" sz="1800" dirty="0" smtClean="0"/>
                        <a:t>$17,675</a:t>
                      </a:r>
                      <a:endParaRPr lang="en-US" sz="1800" dirty="0"/>
                    </a:p>
                  </a:txBody>
                  <a:tcPr marL="91433" marR="91433" marT="45707" marB="45707" anchor="ctr"/>
                </a:tc>
                <a:tc>
                  <a:txBody>
                    <a:bodyPr/>
                    <a:lstStyle/>
                    <a:p>
                      <a:pPr algn="ctr"/>
                      <a:r>
                        <a:rPr lang="en-US" sz="1800" dirty="0" smtClean="0"/>
                        <a:t>3%</a:t>
                      </a:r>
                      <a:endParaRPr lang="en-US" sz="1800" dirty="0"/>
                    </a:p>
                  </a:txBody>
                  <a:tcPr marL="91433" marR="91433" marT="45707" marB="45707" anchor="ctr"/>
                </a:tc>
              </a:tr>
              <a:tr h="365731">
                <a:tc>
                  <a:txBody>
                    <a:bodyPr/>
                    <a:lstStyle/>
                    <a:p>
                      <a:r>
                        <a:rPr lang="en-US" sz="1800" dirty="0" smtClean="0"/>
                        <a:t>TOTAL</a:t>
                      </a:r>
                      <a:endParaRPr lang="en-US" sz="1800" b="0" dirty="0"/>
                    </a:p>
                  </a:txBody>
                  <a:tcPr marL="91433" marR="91433" marT="45707" marB="45707" anchor="ctr">
                    <a:lnR w="38100" cap="flat" cmpd="sng" algn="ctr">
                      <a:solidFill>
                        <a:schemeClr val="bg1"/>
                      </a:solidFill>
                      <a:prstDash val="solid"/>
                      <a:round/>
                      <a:headEnd type="none" w="med" len="med"/>
                      <a:tailEnd type="none" w="med" len="med"/>
                    </a:lnR>
                  </a:tcPr>
                </a:tc>
                <a:tc>
                  <a:txBody>
                    <a:bodyPr/>
                    <a:lstStyle/>
                    <a:p>
                      <a:pPr algn="ctr"/>
                      <a:r>
                        <a:rPr lang="en-US" sz="1800" dirty="0" smtClean="0"/>
                        <a:t>852</a:t>
                      </a:r>
                      <a:endParaRPr lang="en-US" sz="1800" b="0" dirty="0"/>
                    </a:p>
                  </a:txBody>
                  <a:tcPr marL="91433" marR="91433" marT="45707" marB="45707" anchor="ctr">
                    <a:lnL w="38100" cap="flat" cmpd="sng" algn="ctr">
                      <a:solidFill>
                        <a:schemeClr val="bg1"/>
                      </a:solidFill>
                      <a:prstDash val="solid"/>
                      <a:round/>
                      <a:headEnd type="none" w="med" len="med"/>
                      <a:tailEnd type="none" w="med" len="med"/>
                    </a:lnL>
                  </a:tcPr>
                </a:tc>
                <a:tc>
                  <a:txBody>
                    <a:bodyPr/>
                    <a:lstStyle/>
                    <a:p>
                      <a:pPr algn="ctr"/>
                      <a:r>
                        <a:rPr lang="en-US" sz="1800" dirty="0" smtClean="0"/>
                        <a:t>100%</a:t>
                      </a:r>
                      <a:endParaRPr lang="en-US" sz="1800" b="0" dirty="0"/>
                    </a:p>
                  </a:txBody>
                  <a:tcPr marL="91433" marR="91433" marT="45707" marB="45707" anchor="ctr"/>
                </a:tc>
                <a:tc>
                  <a:txBody>
                    <a:bodyPr/>
                    <a:lstStyle/>
                    <a:p>
                      <a:pPr algn="ctr"/>
                      <a:r>
                        <a:rPr lang="en-US" sz="1800" dirty="0" smtClean="0"/>
                        <a:t>$662,221</a:t>
                      </a:r>
                      <a:endParaRPr lang="en-US" sz="1800" b="0" dirty="0"/>
                    </a:p>
                  </a:txBody>
                  <a:tcPr marL="91433" marR="91433" marT="45707" marB="45707" anchor="ctr"/>
                </a:tc>
                <a:tc>
                  <a:txBody>
                    <a:bodyPr/>
                    <a:lstStyle/>
                    <a:p>
                      <a:pPr algn="ctr"/>
                      <a:r>
                        <a:rPr lang="en-US" sz="1800" dirty="0" smtClean="0"/>
                        <a:t>100%</a:t>
                      </a:r>
                      <a:endParaRPr lang="en-US" sz="1800" b="0" dirty="0"/>
                    </a:p>
                  </a:txBody>
                  <a:tcPr marL="91433" marR="91433" marT="45707" marB="45707" anchor="ct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0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1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2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4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244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4" name="Rectangle 44"/>
          <p:cNvSpPr>
            <a:spLocks noGrp="1" noChangeArrowheads="1"/>
          </p:cNvSpPr>
          <p:nvPr>
            <p:ph type="title"/>
          </p:nvPr>
        </p:nvSpPr>
        <p:spPr>
          <a:xfrm>
            <a:off x="37306" y="188913"/>
            <a:ext cx="7772400" cy="1143000"/>
          </a:xfrm>
        </p:spPr>
        <p:txBody>
          <a:bodyPr/>
          <a:lstStyle/>
          <a:p>
            <a:pPr algn="l" eaLnBrk="1" hangingPunct="1"/>
            <a:r>
              <a:rPr lang="en-US" altLang="en-US" sz="3300" b="1" dirty="0" smtClean="0"/>
              <a:t>Payment Compliance Analysis </a:t>
            </a:r>
            <a:r>
              <a:rPr lang="en-US" altLang="en-US" sz="3600" dirty="0" smtClean="0"/>
              <a:t/>
            </a:r>
            <a:br>
              <a:rPr lang="en-US" altLang="en-US" sz="3600" dirty="0" smtClean="0"/>
            </a:br>
            <a:r>
              <a:rPr lang="en-US" altLang="en-US" sz="2800" b="1" dirty="0" smtClean="0"/>
              <a:t>By Utility</a:t>
            </a:r>
          </a:p>
        </p:txBody>
      </p:sp>
      <p:sp>
        <p:nvSpPr>
          <p:cNvPr id="10244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8E27980-C9D7-4681-85E3-2426AB12007E}" type="slidenum">
              <a:rPr lang="en-US" altLang="en-US" sz="1000"/>
              <a:pPr eaLnBrk="1" hangingPunct="1">
                <a:spcBef>
                  <a:spcPct val="50000"/>
                </a:spcBef>
                <a:buFontTx/>
                <a:buNone/>
              </a:pPr>
              <a:t>50</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19951504"/>
              </p:ext>
            </p:extLst>
          </p:nvPr>
        </p:nvGraphicFramePr>
        <p:xfrm>
          <a:off x="152400" y="2286000"/>
          <a:ext cx="4322199" cy="3390200"/>
        </p:xfrm>
        <a:graphic>
          <a:graphicData uri="http://schemas.openxmlformats.org/drawingml/2006/table">
            <a:tbl>
              <a:tblPr firstRow="1" bandRow="1">
                <a:tableStyleId>{5C22544A-7EE6-4342-B048-85BDC9FD1C3A}</a:tableStyleId>
              </a:tblPr>
              <a:tblGrid>
                <a:gridCol w="1326588"/>
                <a:gridCol w="998537"/>
                <a:gridCol w="998537"/>
                <a:gridCol w="998537"/>
              </a:tblGrid>
              <a:tr h="449705">
                <a:tc gridSpan="4">
                  <a:txBody>
                    <a:bodyPr/>
                    <a:lstStyle/>
                    <a:p>
                      <a:pPr algn="ctr"/>
                      <a:r>
                        <a:rPr lang="en-US" sz="1800" dirty="0" smtClean="0"/>
                        <a:t>Q1 &amp; Q2 2014 Recipients</a:t>
                      </a:r>
                      <a:endParaRPr lang="en-US" sz="1800" b="1" dirty="0">
                        <a:solidFill>
                          <a:schemeClr val="bg1"/>
                        </a:solidFill>
                      </a:endParaRPr>
                    </a:p>
                  </a:txBody>
                  <a:tcPr marT="45726" marB="45726" anchor="ctr"/>
                </a:tc>
                <a:tc hMerge="1">
                  <a:txBody>
                    <a:bodyPr/>
                    <a:lstStyle/>
                    <a:p>
                      <a:endParaRPr lang="en-US"/>
                    </a:p>
                  </a:txBody>
                  <a:tcPr/>
                </a:tc>
                <a:tc hMerge="1">
                  <a:txBody>
                    <a:bodyPr/>
                    <a:lstStyle/>
                    <a:p>
                      <a:pPr algn="ctr"/>
                      <a:endParaRPr lang="en-US" sz="1800" dirty="0"/>
                    </a:p>
                  </a:txBody>
                  <a:tcPr anchor="ctr"/>
                </a:tc>
                <a:tc hMerge="1">
                  <a:txBody>
                    <a:bodyPr/>
                    <a:lstStyle/>
                    <a:p>
                      <a:pPr algn="ctr"/>
                      <a:endParaRPr lang="en-US" sz="1800" dirty="0"/>
                    </a:p>
                  </a:txBody>
                  <a:tcPr anchor="ctr"/>
                </a:tc>
              </a:tr>
              <a:tr h="659280">
                <a:tc>
                  <a:txBody>
                    <a:bodyPr/>
                    <a:lstStyle/>
                    <a:p>
                      <a:pPr algn="l"/>
                      <a:r>
                        <a:rPr lang="en-US" sz="1900" b="1" smtClean="0">
                          <a:solidFill>
                            <a:schemeClr val="bg1"/>
                          </a:solidFill>
                        </a:rPr>
                        <a:t>Pay≥100%</a:t>
                      </a:r>
                      <a:endParaRPr lang="en-US" sz="1900" b="1" dirty="0" smtClean="0">
                        <a:solidFill>
                          <a:schemeClr val="bg1"/>
                        </a:solidFill>
                      </a:endParaRPr>
                    </a:p>
                  </a:txBody>
                  <a:tcPr marT="45726" marB="45726"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JCPL</a:t>
                      </a:r>
                      <a:endParaRPr lang="en-US" sz="1800" b="1" dirty="0">
                        <a:solidFill>
                          <a:schemeClr val="bg1"/>
                        </a:solidFill>
                      </a:endParaRPr>
                    </a:p>
                  </a:txBody>
                  <a:tcPr marT="45726" marB="45726"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NJNG</a:t>
                      </a:r>
                      <a:endParaRPr lang="en-US" sz="1800" b="1" dirty="0">
                        <a:solidFill>
                          <a:schemeClr val="bg1"/>
                        </a:solidFill>
                      </a:endParaRPr>
                    </a:p>
                  </a:txBody>
                  <a:tcPr marT="45726" marB="45726"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PSE&amp;G</a:t>
                      </a:r>
                      <a:endParaRPr lang="en-US" sz="1800" b="1" dirty="0">
                        <a:solidFill>
                          <a:schemeClr val="bg1"/>
                        </a:solidFill>
                      </a:endParaRPr>
                    </a:p>
                  </a:txBody>
                  <a:tcPr marT="45726" marB="45726" anchor="ctr">
                    <a:lnB w="38100" cap="flat" cmpd="sng" algn="ctr">
                      <a:solidFill>
                        <a:schemeClr val="bg1"/>
                      </a:solidFill>
                      <a:prstDash val="solid"/>
                      <a:round/>
                      <a:headEnd type="none" w="med" len="med"/>
                      <a:tailEnd type="none" w="med" len="med"/>
                    </a:lnB>
                    <a:solidFill>
                      <a:srgbClr val="00CC99"/>
                    </a:solidFill>
                  </a:tcPr>
                </a:tc>
              </a:tr>
              <a:tr h="409317">
                <a:tc>
                  <a:txBody>
                    <a:bodyPr/>
                    <a:lstStyle/>
                    <a:p>
                      <a:pPr algn="l"/>
                      <a:r>
                        <a:rPr lang="en-US" sz="1800" dirty="0" smtClean="0"/>
                        <a:t>3</a:t>
                      </a:r>
                      <a:r>
                        <a:rPr lang="en-US" sz="1800" baseline="0" dirty="0" smtClean="0"/>
                        <a:t> Months</a:t>
                      </a:r>
                      <a:endParaRPr lang="en-US" sz="1800" b="0" dirty="0"/>
                    </a:p>
                  </a:txBody>
                  <a:tcPr marT="45726" marB="45726"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41%</a:t>
                      </a:r>
                      <a:endParaRPr lang="en-US" sz="1800" b="0" dirty="0"/>
                    </a:p>
                  </a:txBody>
                  <a:tcPr marT="45726" marB="45726"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47%</a:t>
                      </a:r>
                      <a:endParaRPr lang="en-US" sz="1800" b="0" dirty="0"/>
                    </a:p>
                  </a:txBody>
                  <a:tcPr marT="45726" marB="45726" anchor="ctr">
                    <a:lnT w="38100" cap="flat" cmpd="sng" algn="ctr">
                      <a:solidFill>
                        <a:schemeClr val="bg1"/>
                      </a:solidFill>
                      <a:prstDash val="solid"/>
                      <a:round/>
                      <a:headEnd type="none" w="med" len="med"/>
                      <a:tailEnd type="none" w="med" len="med"/>
                    </a:lnT>
                  </a:tcPr>
                </a:tc>
                <a:tc>
                  <a:txBody>
                    <a:bodyPr/>
                    <a:lstStyle/>
                    <a:p>
                      <a:pPr algn="ctr"/>
                      <a:r>
                        <a:rPr lang="en-US" sz="1800" dirty="0" smtClean="0"/>
                        <a:t>29%</a:t>
                      </a:r>
                      <a:endParaRPr lang="en-US" sz="1800" b="0" dirty="0"/>
                    </a:p>
                  </a:txBody>
                  <a:tcPr marT="45726" marB="45726" anchor="ctr">
                    <a:lnT w="38100" cap="flat" cmpd="sng" algn="ctr">
                      <a:solidFill>
                        <a:schemeClr val="bg1"/>
                      </a:solidFill>
                      <a:prstDash val="solid"/>
                      <a:round/>
                      <a:headEnd type="none" w="med" len="med"/>
                      <a:tailEnd type="none" w="med" len="med"/>
                    </a:lnT>
                  </a:tcPr>
                </a:tc>
              </a:tr>
              <a:tr h="409317">
                <a:tc>
                  <a:txBody>
                    <a:bodyPr/>
                    <a:lstStyle/>
                    <a:p>
                      <a:pPr algn="l"/>
                      <a:r>
                        <a:rPr lang="en-US" sz="1800" dirty="0" smtClean="0"/>
                        <a:t>6 Months</a:t>
                      </a:r>
                      <a:endParaRPr lang="en-US" sz="180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38%</a:t>
                      </a:r>
                      <a:endParaRPr lang="en-US" sz="180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6" marB="45726" anchor="ctr"/>
                </a:tc>
              </a:tr>
              <a:tr h="409317">
                <a:tc>
                  <a:txBody>
                    <a:bodyPr/>
                    <a:lstStyle/>
                    <a:p>
                      <a:pPr algn="l"/>
                      <a:r>
                        <a:rPr lang="en-US" sz="1800" dirty="0" smtClean="0"/>
                        <a:t>9 Months</a:t>
                      </a:r>
                      <a:endParaRPr lang="en-US" sz="180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29%</a:t>
                      </a:r>
                      <a:endParaRPr lang="en-US" sz="180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24%</a:t>
                      </a:r>
                      <a:endParaRPr lang="en-US" sz="180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35%</a:t>
                      </a:r>
                      <a:endParaRPr lang="en-US" sz="1800" kern="1200" dirty="0" smtClean="0">
                        <a:solidFill>
                          <a:schemeClr val="dk1"/>
                        </a:solidFill>
                        <a:latin typeface="+mn-lt"/>
                        <a:ea typeface="+mn-ea"/>
                        <a:cs typeface="+mn-cs"/>
                      </a:endParaRPr>
                    </a:p>
                  </a:txBody>
                  <a:tcPr marT="45726" marB="45726" anchor="ctr"/>
                </a:tc>
              </a:tr>
              <a:tr h="409317">
                <a:tc>
                  <a:txBody>
                    <a:bodyPr/>
                    <a:lstStyle/>
                    <a:p>
                      <a:pPr algn="l"/>
                      <a:r>
                        <a:rPr lang="en-US" sz="1800" dirty="0" smtClean="0"/>
                        <a:t>12</a:t>
                      </a:r>
                      <a:r>
                        <a:rPr lang="en-US" sz="1800" baseline="0" dirty="0" smtClean="0"/>
                        <a:t> Months</a:t>
                      </a:r>
                      <a:endParaRPr lang="en-US" sz="180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21%</a:t>
                      </a:r>
                      <a:endParaRPr lang="en-US" sz="180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24%</a:t>
                      </a:r>
                      <a:endParaRPr lang="en-US" sz="180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34%</a:t>
                      </a:r>
                      <a:endParaRPr lang="en-US" sz="1800" kern="1200" dirty="0" smtClean="0">
                        <a:solidFill>
                          <a:schemeClr val="dk1"/>
                        </a:solidFill>
                        <a:latin typeface="+mn-lt"/>
                        <a:ea typeface="+mn-ea"/>
                        <a:cs typeface="+mn-cs"/>
                      </a:endParaRPr>
                    </a:p>
                  </a:txBody>
                  <a:tcPr marT="45726" marB="45726" anchor="ctr"/>
                </a:tc>
              </a:tr>
              <a:tr h="643947">
                <a:tc>
                  <a:txBody>
                    <a:bodyPr/>
                    <a:lstStyle/>
                    <a:p>
                      <a:pPr algn="l"/>
                      <a:r>
                        <a:rPr lang="en-US" sz="1800" dirty="0" smtClean="0"/>
                        <a:t>Accounts Included</a:t>
                      </a:r>
                      <a:endParaRPr lang="en-US" sz="1800" b="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34</a:t>
                      </a:r>
                      <a:endParaRPr lang="en-US" sz="1800" b="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17</a:t>
                      </a:r>
                      <a:endParaRPr lang="en-US" sz="1800" b="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265</a:t>
                      </a:r>
                      <a:endParaRPr lang="en-US" sz="1800" b="0" kern="1200" dirty="0" smtClean="0">
                        <a:solidFill>
                          <a:schemeClr val="dk1"/>
                        </a:solidFill>
                        <a:latin typeface="+mn-lt"/>
                        <a:ea typeface="+mn-ea"/>
                        <a:cs typeface="+mn-cs"/>
                      </a:endParaRPr>
                    </a:p>
                  </a:txBody>
                  <a:tcPr marT="45726" marB="45726" anchor="ctr"/>
                </a:tc>
              </a:tr>
            </a:tbl>
          </a:graphicData>
        </a:graphic>
      </p:graphicFrame>
      <p:graphicFrame>
        <p:nvGraphicFramePr>
          <p:cNvPr id="49" name="Table 48"/>
          <p:cNvGraphicFramePr>
            <a:graphicFrameLocks noGrp="1"/>
          </p:cNvGraphicFramePr>
          <p:nvPr>
            <p:extLst>
              <p:ext uri="{D42A27DB-BD31-4B8C-83A1-F6EECF244321}">
                <p14:modId xmlns:p14="http://schemas.microsoft.com/office/powerpoint/2010/main" val="424305349"/>
              </p:ext>
            </p:extLst>
          </p:nvPr>
        </p:nvGraphicFramePr>
        <p:xfrm>
          <a:off x="4724400" y="2286000"/>
          <a:ext cx="4204212" cy="3390200"/>
        </p:xfrm>
        <a:graphic>
          <a:graphicData uri="http://schemas.openxmlformats.org/drawingml/2006/table">
            <a:tbl>
              <a:tblPr firstRow="1" bandRow="1">
                <a:tableStyleId>{5C22544A-7EE6-4342-B048-85BDC9FD1C3A}</a:tableStyleId>
              </a:tblPr>
              <a:tblGrid>
                <a:gridCol w="1255161"/>
                <a:gridCol w="983017"/>
                <a:gridCol w="983017"/>
                <a:gridCol w="983017"/>
              </a:tblGrid>
              <a:tr h="449705">
                <a:tc gridSpan="4">
                  <a:txBody>
                    <a:bodyPr/>
                    <a:lstStyle/>
                    <a:p>
                      <a:pPr algn="ctr"/>
                      <a:r>
                        <a:rPr lang="en-US" sz="1800" dirty="0" smtClean="0"/>
                        <a:t>Q1 &amp; Q2 2014 Recipients</a:t>
                      </a:r>
                      <a:endParaRPr lang="en-US" sz="1800" b="1" dirty="0">
                        <a:solidFill>
                          <a:schemeClr val="bg1"/>
                        </a:solidFill>
                      </a:endParaRPr>
                    </a:p>
                  </a:txBody>
                  <a:tcPr marT="45726" marB="45726" anchor="ctr"/>
                </a:tc>
                <a:tc hMerge="1">
                  <a:txBody>
                    <a:bodyPr/>
                    <a:lstStyle/>
                    <a:p>
                      <a:endParaRPr lang="en-US"/>
                    </a:p>
                  </a:txBody>
                  <a:tcPr/>
                </a:tc>
                <a:tc hMerge="1">
                  <a:txBody>
                    <a:bodyPr/>
                    <a:lstStyle/>
                    <a:p>
                      <a:pPr algn="ctr"/>
                      <a:endParaRPr lang="en-US" sz="1800" dirty="0"/>
                    </a:p>
                  </a:txBody>
                  <a:tcPr anchor="ctr"/>
                </a:tc>
                <a:tc hMerge="1">
                  <a:txBody>
                    <a:bodyPr/>
                    <a:lstStyle/>
                    <a:p>
                      <a:pPr algn="ctr"/>
                      <a:endParaRPr lang="en-US" sz="1800" dirty="0"/>
                    </a:p>
                  </a:txBody>
                  <a:tcPr anchor="ctr"/>
                </a:tc>
              </a:tr>
              <a:tr h="659280">
                <a:tc>
                  <a:txBody>
                    <a:bodyPr/>
                    <a:lstStyle/>
                    <a:p>
                      <a:pPr algn="l"/>
                      <a:r>
                        <a:rPr lang="en-US" sz="1900" b="1" dirty="0" smtClean="0">
                          <a:solidFill>
                            <a:schemeClr val="bg1"/>
                          </a:solidFill>
                        </a:rPr>
                        <a:t>Pay≥90%</a:t>
                      </a:r>
                    </a:p>
                  </a:txBody>
                  <a:tcPr marT="45726" marB="45726"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JCPL</a:t>
                      </a:r>
                      <a:endParaRPr lang="en-US" sz="1800" b="1" dirty="0">
                        <a:solidFill>
                          <a:schemeClr val="bg1"/>
                        </a:solidFill>
                      </a:endParaRPr>
                    </a:p>
                  </a:txBody>
                  <a:tcPr marT="45726" marB="45726"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NJNG</a:t>
                      </a:r>
                      <a:endParaRPr lang="en-US" sz="1800" b="1" dirty="0">
                        <a:solidFill>
                          <a:schemeClr val="bg1"/>
                        </a:solidFill>
                      </a:endParaRPr>
                    </a:p>
                  </a:txBody>
                  <a:tcPr marT="45726" marB="45726"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PSE&amp;G</a:t>
                      </a:r>
                      <a:endParaRPr lang="en-US" sz="1800" b="1" dirty="0">
                        <a:solidFill>
                          <a:schemeClr val="bg1"/>
                        </a:solidFill>
                      </a:endParaRPr>
                    </a:p>
                  </a:txBody>
                  <a:tcPr marT="45726" marB="45726" anchor="ctr">
                    <a:lnB w="38100" cap="flat" cmpd="sng" algn="ctr">
                      <a:solidFill>
                        <a:schemeClr val="bg1"/>
                      </a:solidFill>
                      <a:prstDash val="solid"/>
                      <a:round/>
                      <a:headEnd type="none" w="med" len="med"/>
                      <a:tailEnd type="none" w="med" len="med"/>
                    </a:lnB>
                    <a:solidFill>
                      <a:srgbClr val="00CC99"/>
                    </a:solidFill>
                  </a:tcPr>
                </a:tc>
              </a:tr>
              <a:tr h="409317">
                <a:tc>
                  <a:txBody>
                    <a:bodyPr/>
                    <a:lstStyle/>
                    <a:p>
                      <a:pPr algn="l"/>
                      <a:r>
                        <a:rPr lang="en-US" sz="1800" dirty="0" smtClean="0"/>
                        <a:t>3</a:t>
                      </a:r>
                      <a:r>
                        <a:rPr lang="en-US" sz="1800" baseline="0" dirty="0" smtClean="0"/>
                        <a:t> Months</a:t>
                      </a:r>
                      <a:endParaRPr lang="en-US" sz="1800" b="0" dirty="0"/>
                    </a:p>
                  </a:txBody>
                  <a:tcPr marT="45726" marB="45726"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50%</a:t>
                      </a:r>
                      <a:endParaRPr lang="en-US" sz="1800" b="0" dirty="0"/>
                    </a:p>
                  </a:txBody>
                  <a:tcPr marT="45726" marB="45726"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53%</a:t>
                      </a:r>
                      <a:endParaRPr lang="en-US" sz="1800" b="0" dirty="0"/>
                    </a:p>
                  </a:txBody>
                  <a:tcPr marT="45726" marB="45726" anchor="ctr">
                    <a:lnT w="38100" cap="flat" cmpd="sng" algn="ctr">
                      <a:solidFill>
                        <a:schemeClr val="bg1"/>
                      </a:solidFill>
                      <a:prstDash val="solid"/>
                      <a:round/>
                      <a:headEnd type="none" w="med" len="med"/>
                      <a:tailEnd type="none" w="med" len="med"/>
                    </a:lnT>
                  </a:tcPr>
                </a:tc>
                <a:tc>
                  <a:txBody>
                    <a:bodyPr/>
                    <a:lstStyle/>
                    <a:p>
                      <a:pPr algn="ctr"/>
                      <a:r>
                        <a:rPr lang="en-US" sz="1800" dirty="0" smtClean="0"/>
                        <a:t>34%</a:t>
                      </a:r>
                      <a:endParaRPr lang="en-US" sz="1800" b="0" dirty="0"/>
                    </a:p>
                  </a:txBody>
                  <a:tcPr marT="45726" marB="45726" anchor="ctr">
                    <a:lnT w="38100" cap="flat" cmpd="sng" algn="ctr">
                      <a:solidFill>
                        <a:schemeClr val="bg1"/>
                      </a:solidFill>
                      <a:prstDash val="solid"/>
                      <a:round/>
                      <a:headEnd type="none" w="med" len="med"/>
                      <a:tailEnd type="none" w="med" len="med"/>
                    </a:lnT>
                  </a:tcPr>
                </a:tc>
              </a:tr>
              <a:tr h="409317">
                <a:tc>
                  <a:txBody>
                    <a:bodyPr/>
                    <a:lstStyle/>
                    <a:p>
                      <a:pPr algn="l"/>
                      <a:r>
                        <a:rPr lang="en-US" sz="1800" dirty="0" smtClean="0"/>
                        <a:t>6 Months</a:t>
                      </a:r>
                      <a:endParaRPr lang="en-US" sz="180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62%</a:t>
                      </a:r>
                      <a:endParaRPr lang="en-US" sz="180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59%</a:t>
                      </a:r>
                      <a:endParaRPr lang="en-US" sz="180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49%</a:t>
                      </a:r>
                      <a:endParaRPr lang="en-US" sz="1800" kern="1200" dirty="0" smtClean="0">
                        <a:solidFill>
                          <a:schemeClr val="dk1"/>
                        </a:solidFill>
                        <a:latin typeface="+mn-lt"/>
                        <a:ea typeface="+mn-ea"/>
                        <a:cs typeface="+mn-cs"/>
                      </a:endParaRPr>
                    </a:p>
                  </a:txBody>
                  <a:tcPr marT="45726" marB="45726" anchor="ctr"/>
                </a:tc>
              </a:tr>
              <a:tr h="409317">
                <a:tc>
                  <a:txBody>
                    <a:bodyPr/>
                    <a:lstStyle/>
                    <a:p>
                      <a:pPr algn="l"/>
                      <a:r>
                        <a:rPr lang="en-US" sz="1800" dirty="0" smtClean="0"/>
                        <a:t>9 Months</a:t>
                      </a:r>
                      <a:endParaRPr lang="en-US" sz="180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53%</a:t>
                      </a:r>
                      <a:endParaRPr lang="en-US" sz="180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29%</a:t>
                      </a:r>
                      <a:endParaRPr lang="en-US" sz="180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46%</a:t>
                      </a:r>
                      <a:endParaRPr lang="en-US" sz="1800" kern="1200" dirty="0" smtClean="0">
                        <a:solidFill>
                          <a:schemeClr val="dk1"/>
                        </a:solidFill>
                        <a:latin typeface="+mn-lt"/>
                        <a:ea typeface="+mn-ea"/>
                        <a:cs typeface="+mn-cs"/>
                      </a:endParaRPr>
                    </a:p>
                  </a:txBody>
                  <a:tcPr marT="45726" marB="45726" anchor="ctr"/>
                </a:tc>
              </a:tr>
              <a:tr h="409317">
                <a:tc>
                  <a:txBody>
                    <a:bodyPr/>
                    <a:lstStyle/>
                    <a:p>
                      <a:pPr algn="l"/>
                      <a:r>
                        <a:rPr lang="en-US" sz="1800" dirty="0" smtClean="0"/>
                        <a:t>12</a:t>
                      </a:r>
                      <a:r>
                        <a:rPr lang="en-US" sz="1800" baseline="0" dirty="0" smtClean="0"/>
                        <a:t> Months</a:t>
                      </a:r>
                      <a:endParaRPr lang="en-US" sz="180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44%</a:t>
                      </a:r>
                      <a:endParaRPr lang="en-US" sz="180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49%</a:t>
                      </a:r>
                      <a:endParaRPr lang="en-US" sz="1800" kern="1200" dirty="0" smtClean="0">
                        <a:solidFill>
                          <a:schemeClr val="dk1"/>
                        </a:solidFill>
                        <a:latin typeface="+mn-lt"/>
                        <a:ea typeface="+mn-ea"/>
                        <a:cs typeface="+mn-cs"/>
                      </a:endParaRPr>
                    </a:p>
                  </a:txBody>
                  <a:tcPr marT="45726" marB="45726" anchor="ctr"/>
                </a:tc>
              </a:tr>
              <a:tr h="643947">
                <a:tc>
                  <a:txBody>
                    <a:bodyPr/>
                    <a:lstStyle/>
                    <a:p>
                      <a:pPr algn="l"/>
                      <a:r>
                        <a:rPr lang="en-US" sz="1800" dirty="0" smtClean="0"/>
                        <a:t>Accounts Included</a:t>
                      </a:r>
                      <a:endParaRPr lang="en-US" sz="1800" b="0" dirty="0"/>
                    </a:p>
                  </a:txBody>
                  <a:tcPr marT="45726" marB="45726"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34</a:t>
                      </a:r>
                      <a:endParaRPr lang="en-US" sz="1800" b="0" kern="1200" dirty="0" smtClean="0">
                        <a:solidFill>
                          <a:schemeClr val="dk1"/>
                        </a:solidFill>
                        <a:latin typeface="+mn-lt"/>
                        <a:ea typeface="+mn-ea"/>
                        <a:cs typeface="+mn-cs"/>
                      </a:endParaRPr>
                    </a:p>
                  </a:txBody>
                  <a:tcPr marT="45726" marB="45726"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17</a:t>
                      </a:r>
                      <a:endParaRPr lang="en-US" sz="1800" b="0" kern="1200" dirty="0" smtClean="0">
                        <a:solidFill>
                          <a:schemeClr val="dk1"/>
                        </a:solidFill>
                        <a:latin typeface="+mn-lt"/>
                        <a:ea typeface="+mn-ea"/>
                        <a:cs typeface="+mn-cs"/>
                      </a:endParaRPr>
                    </a:p>
                  </a:txBody>
                  <a:tcPr marT="45726" marB="45726" anchor="ctr"/>
                </a:tc>
                <a:tc>
                  <a:txBody>
                    <a:bodyPr/>
                    <a:lstStyle/>
                    <a:p>
                      <a:pPr marL="0" algn="ctr" defTabSz="914400" rtl="0" eaLnBrk="1" latinLnBrk="0" hangingPunct="1"/>
                      <a:r>
                        <a:rPr lang="en-US" sz="1800" kern="1200" dirty="0" smtClean="0"/>
                        <a:t>265</a:t>
                      </a:r>
                      <a:endParaRPr lang="en-US" sz="1800" b="0" kern="1200" dirty="0" smtClean="0">
                        <a:solidFill>
                          <a:schemeClr val="dk1"/>
                        </a:solidFill>
                        <a:latin typeface="+mn-lt"/>
                        <a:ea typeface="+mn-ea"/>
                        <a:cs typeface="+mn-cs"/>
                      </a:endParaRPr>
                    </a:p>
                  </a:txBody>
                  <a:tcPr marT="45726" marB="45726" anchor="ct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448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9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9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92" name="Rectangle 44"/>
          <p:cNvSpPr>
            <a:spLocks noGrp="1" noChangeArrowheads="1"/>
          </p:cNvSpPr>
          <p:nvPr>
            <p:ph type="title"/>
          </p:nvPr>
        </p:nvSpPr>
        <p:spPr>
          <a:xfrm>
            <a:off x="11906" y="74613"/>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Mean Bill Balance By Utility</a:t>
            </a:r>
          </a:p>
        </p:txBody>
      </p:sp>
      <p:sp>
        <p:nvSpPr>
          <p:cNvPr id="10449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E741DCA-AD95-4284-BB40-D88EC9EF7326}" type="slidenum">
              <a:rPr lang="en-US" altLang="en-US" sz="1000"/>
              <a:pPr eaLnBrk="1" hangingPunct="1">
                <a:spcBef>
                  <a:spcPct val="50000"/>
                </a:spcBef>
                <a:buFontTx/>
                <a:buNone/>
              </a:pPr>
              <a:t>51</a:t>
            </a:fld>
            <a:endParaRPr lang="en-US" altLang="en-US" sz="1000" dirty="0"/>
          </a:p>
        </p:txBody>
      </p:sp>
      <p:graphicFrame>
        <p:nvGraphicFramePr>
          <p:cNvPr id="2" name="Chart 46"/>
          <p:cNvGraphicFramePr>
            <a:graphicFrameLocks/>
          </p:cNvGraphicFramePr>
          <p:nvPr>
            <p:extLst>
              <p:ext uri="{D42A27DB-BD31-4B8C-83A1-F6EECF244321}">
                <p14:modId xmlns:p14="http://schemas.microsoft.com/office/powerpoint/2010/main" val="3490825528"/>
              </p:ext>
            </p:extLst>
          </p:nvPr>
        </p:nvGraphicFramePr>
        <p:xfrm>
          <a:off x="76200" y="1860550"/>
          <a:ext cx="8834438" cy="438785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9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65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40" name="Rectangle 44"/>
          <p:cNvSpPr>
            <a:spLocks noGrp="1" noChangeArrowheads="1"/>
          </p:cNvSpPr>
          <p:nvPr>
            <p:ph type="title"/>
          </p:nvPr>
        </p:nvSpPr>
        <p:spPr>
          <a:xfrm>
            <a:off x="48419" y="48015"/>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sp>
        <p:nvSpPr>
          <p:cNvPr id="10654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BDE6778-13CE-490D-84B2-814EA95BE432}" type="slidenum">
              <a:rPr lang="en-US" altLang="en-US" sz="1000"/>
              <a:pPr eaLnBrk="1" hangingPunct="1">
                <a:spcBef>
                  <a:spcPct val="50000"/>
                </a:spcBef>
                <a:buFontTx/>
                <a:buNone/>
              </a:pPr>
              <a:t>52</a:t>
            </a:fld>
            <a:endParaRPr lang="en-US" altLang="en-US" sz="1000"/>
          </a:p>
        </p:txBody>
      </p:sp>
      <p:sp>
        <p:nvSpPr>
          <p:cNvPr id="8" name="TextBox 7"/>
          <p:cNvSpPr txBox="1"/>
          <p:nvPr/>
        </p:nvSpPr>
        <p:spPr>
          <a:xfrm>
            <a:off x="7083822" y="3233916"/>
            <a:ext cx="1986756" cy="1323439"/>
          </a:xfrm>
          <a:prstGeom prst="rect">
            <a:avLst/>
          </a:prstGeom>
          <a:noFill/>
        </p:spPr>
        <p:txBody>
          <a:bodyPr wrap="square" rtlCol="0">
            <a:spAutoFit/>
          </a:bodyPr>
          <a:lstStyle/>
          <a:p>
            <a:r>
              <a:rPr lang="en-US" sz="1400" dirty="0" smtClean="0"/>
              <a:t>Successful (38%)</a:t>
            </a:r>
          </a:p>
          <a:p>
            <a:endParaRPr lang="en-US" sz="1400" dirty="0" smtClean="0"/>
          </a:p>
          <a:p>
            <a:endParaRPr lang="en-US" sz="1050" dirty="0"/>
          </a:p>
          <a:p>
            <a:r>
              <a:rPr lang="en-US" sz="1400" dirty="0" smtClean="0"/>
              <a:t>Marginal Success (5%)</a:t>
            </a:r>
          </a:p>
          <a:p>
            <a:endParaRPr lang="en-US" sz="1200" dirty="0"/>
          </a:p>
          <a:p>
            <a:r>
              <a:rPr lang="en-US" sz="1400" dirty="0" smtClean="0"/>
              <a:t>Need More Help (57%)</a:t>
            </a:r>
            <a:endParaRPr lang="en-US" sz="1400" dirty="0"/>
          </a:p>
        </p:txBody>
      </p:sp>
      <p:graphicFrame>
        <p:nvGraphicFramePr>
          <p:cNvPr id="48" name="Chart 47"/>
          <p:cNvGraphicFramePr/>
          <p:nvPr>
            <p:extLst>
              <p:ext uri="{D42A27DB-BD31-4B8C-83A1-F6EECF244321}">
                <p14:modId xmlns:p14="http://schemas.microsoft.com/office/powerpoint/2010/main" val="857327417"/>
              </p:ext>
            </p:extLst>
          </p:nvPr>
        </p:nvGraphicFramePr>
        <p:xfrm>
          <a:off x="-1632993" y="1891460"/>
          <a:ext cx="9365298" cy="435133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85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88" name="Rectangle 44"/>
          <p:cNvSpPr>
            <a:spLocks noGrp="1" noChangeArrowheads="1"/>
          </p:cNvSpPr>
          <p:nvPr>
            <p:ph type="title"/>
          </p:nvPr>
        </p:nvSpPr>
        <p:spPr>
          <a:xfrm>
            <a:off x="34925" y="258762"/>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t>Segmentation Analysis</a:t>
            </a:r>
            <a:br>
              <a:rPr lang="en-US" altLang="en-US" sz="2800" b="1" dirty="0" smtClean="0"/>
            </a:br>
            <a:endParaRPr lang="en-US" altLang="en-US" sz="2800" b="1" dirty="0" smtClean="0"/>
          </a:p>
        </p:txBody>
      </p:sp>
      <p:sp>
        <p:nvSpPr>
          <p:cNvPr id="10858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18C9571-9504-4A1C-8437-16F6CDF8CEBD}" type="slidenum">
              <a:rPr lang="en-US" altLang="en-US" sz="1000"/>
              <a:pPr eaLnBrk="1" hangingPunct="1">
                <a:spcBef>
                  <a:spcPct val="50000"/>
                </a:spcBef>
                <a:buFontTx/>
                <a:buNone/>
              </a:pPr>
              <a:t>53</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2681652751"/>
              </p:ext>
            </p:extLst>
          </p:nvPr>
        </p:nvGraphicFramePr>
        <p:xfrm>
          <a:off x="188909" y="1905000"/>
          <a:ext cx="8802695" cy="4216400"/>
        </p:xfrm>
        <a:graphic>
          <a:graphicData uri="http://schemas.openxmlformats.org/drawingml/2006/table">
            <a:tbl>
              <a:tblPr firstRow="1" lastRow="1" bandRow="1">
                <a:tableStyleId>{5C22544A-7EE6-4342-B048-85BDC9FD1C3A}</a:tableStyleId>
              </a:tblPr>
              <a:tblGrid>
                <a:gridCol w="1116153"/>
                <a:gridCol w="752460"/>
                <a:gridCol w="752460"/>
                <a:gridCol w="752460"/>
                <a:gridCol w="752460"/>
                <a:gridCol w="752460"/>
                <a:gridCol w="752460"/>
                <a:gridCol w="752460"/>
                <a:gridCol w="752460"/>
                <a:gridCol w="752460"/>
                <a:gridCol w="914402"/>
              </a:tblGrid>
              <a:tr h="725055">
                <a:tc>
                  <a:txBody>
                    <a:bodyPr/>
                    <a:lstStyle/>
                    <a:p>
                      <a:pPr algn="ctr"/>
                      <a:endParaRPr lang="en-US" sz="1800" b="1" dirty="0">
                        <a:solidFill>
                          <a:schemeClr val="bg1"/>
                        </a:solidFill>
                      </a:endParaRPr>
                    </a:p>
                  </a:txBody>
                  <a:tcPr marL="91432" marR="91432" marT="45717" marB="45717" anchor="ctr">
                    <a:lnR w="38100" cap="flat" cmpd="sng" algn="ctr">
                      <a:solidFill>
                        <a:schemeClr val="bg1"/>
                      </a:solidFill>
                      <a:prstDash val="solid"/>
                      <a:round/>
                      <a:headEnd type="none" w="med" len="med"/>
                      <a:tailEnd type="none" w="med" len="med"/>
                    </a:lnR>
                    <a:solidFill>
                      <a:srgbClr val="00CC99"/>
                    </a:solidFill>
                  </a:tcPr>
                </a:tc>
                <a:tc gridSpan="10">
                  <a:txBody>
                    <a:bodyPr/>
                    <a:lstStyle/>
                    <a:p>
                      <a:pPr algn="ctr"/>
                      <a:r>
                        <a:rPr lang="en-US" sz="1800" dirty="0" smtClean="0">
                          <a:solidFill>
                            <a:schemeClr val="bg1"/>
                          </a:solidFill>
                        </a:rPr>
                        <a:t>Year After</a:t>
                      </a:r>
                      <a:r>
                        <a:rPr lang="en-US" sz="1800" baseline="0" dirty="0" smtClean="0">
                          <a:solidFill>
                            <a:schemeClr val="bg1"/>
                          </a:solidFill>
                        </a:rPr>
                        <a:t> Grant Receipt</a:t>
                      </a:r>
                      <a:endParaRPr lang="en-US" sz="1800" b="1" dirty="0">
                        <a:solidFill>
                          <a:schemeClr val="bg1"/>
                        </a:solidFill>
                      </a:endParaRPr>
                    </a:p>
                  </a:txBody>
                  <a:tcPr marL="91432" marR="91432" marT="45717" marB="45717" anchor="ctr">
                    <a:lnL w="38100" cap="flat" cmpd="sng" algn="ctr">
                      <a:solidFill>
                        <a:schemeClr val="bg1"/>
                      </a:solidFill>
                      <a:prstDash val="solid"/>
                      <a:round/>
                      <a:headEnd type="none" w="med" len="med"/>
                      <a:tailEnd type="none" w="med" len="med"/>
                    </a:lnL>
                    <a:solidFill>
                      <a:srgbClr val="00CC99"/>
                    </a:solidFill>
                  </a:tcP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tc>
                <a:tc hMerge="1">
                  <a:txBody>
                    <a:bodyPr/>
                    <a:lstStyle/>
                    <a:p>
                      <a:pPr algn="ctr"/>
                      <a:endParaRPr lang="en-US" sz="1600" dirty="0"/>
                    </a:p>
                  </a:txBody>
                  <a:tcPr marL="91432" marR="91432" marT="45717" marB="45717" anchor="ctr">
                    <a:lnL w="12700" cmpd="sng">
                      <a:noFill/>
                    </a:lnL>
                    <a:lnR w="12700" cmpd="sng">
                      <a:noFill/>
                    </a:lnR>
                  </a:tcPr>
                </a:tc>
                <a:tc hMerge="1">
                  <a:txBody>
                    <a:bodyPr/>
                    <a:lstStyle/>
                    <a:p>
                      <a:pPr algn="ctr"/>
                      <a:endParaRPr lang="en-US" sz="1600" dirty="0"/>
                    </a:p>
                  </a:txBody>
                  <a:tcPr marL="91432" marR="91432" marT="45717" marB="45717" anchor="ctr">
                    <a:lnL w="12700" cmpd="sng">
                      <a:noFill/>
                    </a:lnL>
                  </a:tcPr>
                </a:tc>
                <a:tc hMerge="1">
                  <a:txBody>
                    <a:bodyPr/>
                    <a:lstStyle/>
                    <a:p>
                      <a:endParaRPr lang="en-US"/>
                    </a:p>
                  </a:txBody>
                  <a:tcPr/>
                </a:tc>
                <a:tc hMerge="1">
                  <a:txBody>
                    <a:bodyPr/>
                    <a:lstStyle/>
                    <a:p>
                      <a:pPr algn="ctr"/>
                      <a:endParaRPr lang="en-US" sz="1600" dirty="0"/>
                    </a:p>
                  </a:txBody>
                  <a:tcPr marL="91432" marR="91432" marT="45717" marB="45717" anchor="ctr"/>
                </a:tc>
              </a:tr>
              <a:tr h="956671">
                <a:tc>
                  <a:txBody>
                    <a:bodyPr/>
                    <a:lstStyle/>
                    <a:p>
                      <a:pPr algn="ctr"/>
                      <a:endParaRPr lang="en-US" sz="1800" b="1" dirty="0">
                        <a:solidFill>
                          <a:schemeClr val="bg1"/>
                        </a:solidFill>
                      </a:endParaRPr>
                    </a:p>
                  </a:txBody>
                  <a:tcPr marL="91432" marR="91432" marT="45717" marB="45717"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a:t>
                      </a:r>
                      <a:r>
                        <a:rPr lang="en-US" sz="1400" b="1" baseline="0" smtClean="0">
                          <a:solidFill>
                            <a:schemeClr val="bg1"/>
                          </a:solidFill>
                        </a:rPr>
                        <a:t> 2006</a:t>
                      </a:r>
                      <a:endParaRPr lang="en-US" sz="1400" b="1" dirty="0">
                        <a:solidFill>
                          <a:schemeClr val="bg1"/>
                        </a:solidFill>
                      </a:endParaRPr>
                    </a:p>
                  </a:txBody>
                  <a:tcPr marL="91432" marR="91432" marT="45717" marB="45717"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a:t>
                      </a:r>
                      <a:r>
                        <a:rPr lang="en-US" sz="1400" b="1" baseline="0" smtClean="0">
                          <a:solidFill>
                            <a:schemeClr val="bg1"/>
                          </a:solidFill>
                        </a:rPr>
                        <a:t> 2007</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 2008</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 2009</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2010</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2011</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2012</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2013</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a:t>
                      </a:r>
                      <a:r>
                        <a:rPr lang="en-US" sz="1400" b="1" baseline="0" smtClean="0">
                          <a:solidFill>
                            <a:schemeClr val="bg1"/>
                          </a:solidFill>
                        </a:rPr>
                        <a:t> 2014</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Q1 &amp; Q2 2014</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r>
              <a:tr h="612269">
                <a:tc>
                  <a:txBody>
                    <a:bodyPr/>
                    <a:lstStyle/>
                    <a:p>
                      <a:r>
                        <a:rPr lang="en-US" sz="1600" dirty="0" smtClean="0"/>
                        <a:t>Successful</a:t>
                      </a:r>
                      <a:endParaRPr lang="en-US" sz="1600" dirty="0"/>
                    </a:p>
                  </a:txBody>
                  <a:tcPr marL="91432" marR="91432" marT="45717" marB="45717">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26%</a:t>
                      </a:r>
                      <a:endParaRPr lang="en-US" sz="1600" b="0"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24%</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32%</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32%</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26%</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solidFill>
                      <a:srgbClr val="FFFF00"/>
                    </a:solidFill>
                  </a:tcPr>
                </a:tc>
                <a:tc>
                  <a:txBody>
                    <a:bodyPr/>
                    <a:lstStyle/>
                    <a:p>
                      <a:pPr marL="0" algn="ctr" defTabSz="914400" rtl="0" eaLnBrk="1" latinLnBrk="0" hangingPunct="1"/>
                      <a:r>
                        <a:rPr lang="en-US" sz="1600" kern="1200" dirty="0" smtClean="0"/>
                        <a:t>38%</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solidFill>
                      <a:srgbClr val="FFFF00"/>
                    </a:solidFill>
                  </a:tcPr>
                </a:tc>
              </a:tr>
              <a:tr h="669670">
                <a:tc>
                  <a:txBody>
                    <a:bodyPr/>
                    <a:lstStyle/>
                    <a:p>
                      <a:r>
                        <a:rPr lang="en-US" sz="1600" dirty="0" smtClean="0"/>
                        <a:t>Marginal Success</a:t>
                      </a:r>
                      <a:endParaRPr lang="en-US" sz="1600" dirty="0"/>
                    </a:p>
                  </a:txBody>
                  <a:tcPr marL="91432" marR="91432" marT="45717" marB="45717">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7%</a:t>
                      </a:r>
                      <a:endParaRPr lang="en-US" sz="1600" b="0"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7%</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4%</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r>
              <a:tr h="870067">
                <a:tc>
                  <a:txBody>
                    <a:bodyPr/>
                    <a:lstStyle/>
                    <a:p>
                      <a:r>
                        <a:rPr lang="en-US" sz="1600" dirty="0" smtClean="0"/>
                        <a:t>Need</a:t>
                      </a:r>
                      <a:r>
                        <a:rPr lang="en-US" sz="1600" baseline="0" dirty="0" smtClean="0"/>
                        <a:t> More Help</a:t>
                      </a:r>
                      <a:endParaRPr lang="en-US" sz="1600" dirty="0" smtClean="0"/>
                    </a:p>
                  </a:txBody>
                  <a:tcPr marL="91432" marR="91432" marT="45717" marB="45717"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67%</a:t>
                      </a:r>
                      <a:endParaRPr lang="en-US" sz="1600" b="0"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70%</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76%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61%</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62%</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44%</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69%</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57%</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57%</a:t>
                      </a:r>
                      <a:endParaRPr lang="en-US" sz="1600" b="0" kern="1200" dirty="0" smtClean="0">
                        <a:solidFill>
                          <a:schemeClr val="dk1"/>
                        </a:solidFill>
                        <a:latin typeface="+mn-lt"/>
                        <a:ea typeface="+mn-ea"/>
                        <a:cs typeface="+mn-cs"/>
                      </a:endParaRPr>
                    </a:p>
                  </a:txBody>
                  <a:tcPr marL="91432" marR="91432" marT="45717" marB="45717" anchor="ctr"/>
                </a:tc>
              </a:tr>
              <a:tr h="382668">
                <a:tc>
                  <a:txBody>
                    <a:bodyPr/>
                    <a:lstStyle/>
                    <a:p>
                      <a:r>
                        <a:rPr lang="en-US" sz="1600" dirty="0" smtClean="0"/>
                        <a:t>TOTAL</a:t>
                      </a:r>
                      <a:endParaRPr lang="en-US" sz="1600" b="1" dirty="0"/>
                    </a:p>
                  </a:txBody>
                  <a:tcPr marL="91432" marR="91432" marT="45717" marB="45717">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59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59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59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59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59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0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1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2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3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3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63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063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3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3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36" name="Rectangle 44"/>
          <p:cNvSpPr>
            <a:spLocks noGrp="1" noChangeArrowheads="1"/>
          </p:cNvSpPr>
          <p:nvPr>
            <p:ph type="title"/>
          </p:nvPr>
        </p:nvSpPr>
        <p:spPr>
          <a:xfrm>
            <a:off x="85725" y="80962"/>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sp>
        <p:nvSpPr>
          <p:cNvPr id="110637" name="Slide Number Placeholder 45"/>
          <p:cNvSpPr>
            <a:spLocks noGrp="1"/>
          </p:cNvSpPr>
          <p:nvPr>
            <p:ph type="sldNum" sz="quarter" idx="12"/>
          </p:nvPr>
        </p:nvSpPr>
        <p:spPr>
          <a:xfrm>
            <a:off x="8229600" y="6248400"/>
            <a:ext cx="60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560C47-8684-4979-AC7E-808FADE8A6B0}" type="slidenum">
              <a:rPr lang="en-US" altLang="en-US" sz="1000" smtClean="0"/>
              <a:pPr>
                <a:spcBef>
                  <a:spcPct val="0"/>
                </a:spcBef>
                <a:buFontTx/>
                <a:buNone/>
              </a:pPr>
              <a:t>54</a:t>
            </a:fld>
            <a:endParaRPr lang="en-US" altLang="en-US" sz="1000" smtClean="0"/>
          </a:p>
        </p:txBody>
      </p:sp>
      <p:graphicFrame>
        <p:nvGraphicFramePr>
          <p:cNvPr id="47" name="Table 46"/>
          <p:cNvGraphicFramePr>
            <a:graphicFrameLocks noGrp="1"/>
          </p:cNvGraphicFramePr>
          <p:nvPr>
            <p:extLst>
              <p:ext uri="{D42A27DB-BD31-4B8C-83A1-F6EECF244321}">
                <p14:modId xmlns:p14="http://schemas.microsoft.com/office/powerpoint/2010/main" val="852287857"/>
              </p:ext>
            </p:extLst>
          </p:nvPr>
        </p:nvGraphicFramePr>
        <p:xfrm>
          <a:off x="533400" y="2438400"/>
          <a:ext cx="8047040" cy="3336927"/>
        </p:xfrm>
        <a:graphic>
          <a:graphicData uri="http://schemas.openxmlformats.org/drawingml/2006/table">
            <a:tbl>
              <a:tblPr firstRow="1" bandRow="1">
                <a:tableStyleId>{5C22544A-7EE6-4342-B048-85BDC9FD1C3A}</a:tableStyleId>
              </a:tblPr>
              <a:tblGrid>
                <a:gridCol w="1379493"/>
                <a:gridCol w="1302854"/>
                <a:gridCol w="1456131"/>
                <a:gridCol w="1302854"/>
                <a:gridCol w="1302854"/>
                <a:gridCol w="1302854"/>
              </a:tblGrid>
              <a:tr h="335238">
                <a:tc gridSpan="6">
                  <a:txBody>
                    <a:bodyPr/>
                    <a:lstStyle/>
                    <a:p>
                      <a:pPr algn="ctr"/>
                      <a:r>
                        <a:rPr lang="en-US" sz="1600" dirty="0" smtClean="0"/>
                        <a:t>Q1 &amp; Q2 2014 Recipients</a:t>
                      </a:r>
                      <a:endParaRPr lang="en-US" sz="1600" b="1" dirty="0">
                        <a:solidFill>
                          <a:schemeClr val="bg1"/>
                        </a:solidFill>
                      </a:endParaRPr>
                    </a:p>
                  </a:txBody>
                  <a:tcPr marL="91444" marR="91444" marT="45699" marB="45699"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1310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Grant Type</a:t>
                      </a:r>
                    </a:p>
                    <a:p>
                      <a:pPr algn="ctr"/>
                      <a:endParaRPr lang="en-US" sz="1600" b="1" dirty="0">
                        <a:solidFill>
                          <a:schemeClr val="bg1"/>
                        </a:solidFill>
                      </a:endParaRPr>
                    </a:p>
                  </a:txBody>
                  <a:tcPr marL="91444" marR="91444" marT="45699" marB="4569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smtClean="0">
                          <a:solidFill>
                            <a:schemeClr val="bg1"/>
                          </a:solidFill>
                        </a:rPr>
                        <a:t>Ending</a:t>
                      </a:r>
                      <a:r>
                        <a:rPr lang="en-US" sz="1600" b="1" baseline="0" smtClean="0">
                          <a:solidFill>
                            <a:schemeClr val="bg1"/>
                          </a:solidFill>
                        </a:rPr>
                        <a:t> Balance &lt;$100</a:t>
                      </a:r>
                      <a:endParaRPr lang="en-US" sz="1600" b="1" dirty="0">
                        <a:solidFill>
                          <a:schemeClr val="bg1"/>
                        </a:solidFill>
                      </a:endParaRPr>
                    </a:p>
                  </a:txBody>
                  <a:tcPr marL="91444" marR="91444" marT="45699" marB="4569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smtClean="0">
                          <a:solidFill>
                            <a:schemeClr val="bg1"/>
                          </a:solidFill>
                        </a:rPr>
                        <a:t>Balance Declined, Ending Balance </a:t>
                      </a:r>
                    </a:p>
                    <a:p>
                      <a:pPr algn="ctr"/>
                      <a:r>
                        <a:rPr lang="en-US" sz="1600" b="1" smtClean="0">
                          <a:solidFill>
                            <a:schemeClr val="bg1"/>
                          </a:solidFill>
                        </a:rPr>
                        <a:t>≥ $100</a:t>
                      </a:r>
                      <a:endParaRPr lang="en-US" sz="1600" b="1" dirty="0">
                        <a:solidFill>
                          <a:schemeClr val="bg1"/>
                        </a:solidFill>
                      </a:endParaRPr>
                    </a:p>
                  </a:txBody>
                  <a:tcPr marL="91444" marR="91444" marT="45699" marB="4569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smtClean="0">
                          <a:solidFill>
                            <a:schemeClr val="bg1"/>
                          </a:solidFill>
                        </a:rPr>
                        <a:t>Balance Increased by &lt;$100</a:t>
                      </a:r>
                      <a:endParaRPr lang="en-US" sz="1600" b="1" dirty="0">
                        <a:solidFill>
                          <a:schemeClr val="bg1"/>
                        </a:solidFill>
                      </a:endParaRPr>
                    </a:p>
                  </a:txBody>
                  <a:tcPr marL="91444" marR="91444" marT="45699" marB="4569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a:t>
                      </a:r>
                    </a:p>
                    <a:p>
                      <a:pPr algn="ctr"/>
                      <a:r>
                        <a:rPr lang="en-US" sz="1600" b="1" dirty="0" smtClean="0">
                          <a:solidFill>
                            <a:schemeClr val="bg1"/>
                          </a:solidFill>
                        </a:rPr>
                        <a:t>≥ $100</a:t>
                      </a:r>
                      <a:endParaRPr lang="en-US" sz="1600" b="1" dirty="0">
                        <a:solidFill>
                          <a:schemeClr val="bg1"/>
                        </a:solidFill>
                      </a:endParaRPr>
                    </a:p>
                  </a:txBody>
                  <a:tcPr marL="91444" marR="91444" marT="45699" marB="4569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TOTAL</a:t>
                      </a:r>
                      <a:endParaRPr lang="en-US" sz="1600" b="1" dirty="0">
                        <a:solidFill>
                          <a:schemeClr val="bg1"/>
                        </a:solidFill>
                      </a:endParaRPr>
                    </a:p>
                  </a:txBody>
                  <a:tcPr marL="91444" marR="91444" marT="45699" marB="4569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r>
              <a:tr h="370671">
                <a:tc>
                  <a:txBody>
                    <a:bodyPr/>
                    <a:lstStyle/>
                    <a:p>
                      <a:r>
                        <a:rPr lang="en-US" sz="1600" dirty="0" smtClean="0"/>
                        <a:t>Electric Only</a:t>
                      </a:r>
                      <a:endParaRPr lang="en-US" sz="1600" b="0" dirty="0"/>
                    </a:p>
                  </a:txBody>
                  <a:tcPr marL="91444" marR="91444" marT="45699" marB="45699">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26%</a:t>
                      </a:r>
                      <a:endParaRPr lang="en-US" sz="1600"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14%</a:t>
                      </a:r>
                      <a:endParaRPr lang="en-US" sz="1600" kern="1200" dirty="0" smtClean="0">
                        <a:solidFill>
                          <a:schemeClr val="dk1"/>
                        </a:solidFill>
                        <a:latin typeface="+mn-lt"/>
                        <a:ea typeface="+mn-ea"/>
                        <a:cs typeface="+mn-cs"/>
                      </a:endParaRPr>
                    </a:p>
                  </a:txBody>
                  <a:tcPr marL="91444" marR="91444" marT="45699" marB="45699"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5%</a:t>
                      </a:r>
                      <a:endParaRPr lang="en-US" sz="1600" kern="1200" dirty="0" smtClean="0">
                        <a:solidFill>
                          <a:schemeClr val="dk1"/>
                        </a:solidFill>
                        <a:latin typeface="+mn-lt"/>
                        <a:ea typeface="+mn-ea"/>
                        <a:cs typeface="+mn-cs"/>
                      </a:endParaRPr>
                    </a:p>
                  </a:txBody>
                  <a:tcPr marL="91444" marR="91444" marT="45699" marB="45699"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56%</a:t>
                      </a:r>
                      <a:endParaRPr lang="en-US" sz="1600" kern="1200" dirty="0" smtClean="0">
                        <a:solidFill>
                          <a:schemeClr val="dk1"/>
                        </a:solidFill>
                        <a:latin typeface="+mn-lt"/>
                        <a:ea typeface="+mn-ea"/>
                        <a:cs typeface="+mn-cs"/>
                      </a:endParaRPr>
                    </a:p>
                  </a:txBody>
                  <a:tcPr marL="91444" marR="91444" marT="45699" marB="4569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b="1" kern="1200" smtClean="0"/>
                        <a:t>100%</a:t>
                      </a:r>
                      <a:endParaRPr lang="en-US" sz="1600" b="1"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70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Gas Only</a:t>
                      </a:r>
                      <a:endParaRPr lang="en-US" sz="1600" b="0" dirty="0"/>
                    </a:p>
                  </a:txBody>
                  <a:tcPr marL="91444" marR="91444" marT="45699" marB="45699">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18%</a:t>
                      </a:r>
                      <a:endParaRPr lang="en-US" sz="1600"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24%</a:t>
                      </a:r>
                      <a:endParaRPr lang="en-US" sz="1600" kern="1200" dirty="0" smtClean="0">
                        <a:solidFill>
                          <a:schemeClr val="dk1"/>
                        </a:solidFill>
                        <a:latin typeface="+mn-lt"/>
                        <a:ea typeface="+mn-ea"/>
                        <a:cs typeface="+mn-cs"/>
                      </a:endParaRPr>
                    </a:p>
                  </a:txBody>
                  <a:tcPr marL="91444" marR="91444" marT="45699" marB="45699" anchor="ctr"/>
                </a:tc>
                <a:tc>
                  <a:txBody>
                    <a:bodyPr/>
                    <a:lstStyle/>
                    <a:p>
                      <a:pPr marL="0" algn="ctr" defTabSz="914400" rtl="0" eaLnBrk="1" latinLnBrk="0" hangingPunct="1"/>
                      <a:r>
                        <a:rPr lang="en-US" sz="1600" kern="1200" dirty="0" smtClean="0"/>
                        <a:t>9%</a:t>
                      </a:r>
                      <a:endParaRPr lang="en-US" sz="1600" kern="1200" dirty="0" smtClean="0">
                        <a:solidFill>
                          <a:schemeClr val="dk1"/>
                        </a:solidFill>
                        <a:latin typeface="+mn-lt"/>
                        <a:ea typeface="+mn-ea"/>
                        <a:cs typeface="+mn-cs"/>
                      </a:endParaRPr>
                    </a:p>
                  </a:txBody>
                  <a:tcPr marL="91444" marR="91444" marT="45699" marB="45699" anchor="ctr"/>
                </a:tc>
                <a:tc>
                  <a:txBody>
                    <a:bodyPr/>
                    <a:lstStyle/>
                    <a:p>
                      <a:pPr marL="0" algn="ctr" defTabSz="914400" rtl="0" eaLnBrk="1" latinLnBrk="0" hangingPunct="1"/>
                      <a:r>
                        <a:rPr lang="en-US" sz="1600" kern="1200" dirty="0" smtClean="0"/>
                        <a:t>48%</a:t>
                      </a:r>
                      <a:endParaRPr lang="en-US" sz="1600" kern="1200" dirty="0" smtClean="0">
                        <a:solidFill>
                          <a:schemeClr val="dk1"/>
                        </a:solidFill>
                        <a:latin typeface="+mn-lt"/>
                        <a:ea typeface="+mn-ea"/>
                        <a:cs typeface="+mn-cs"/>
                      </a:endParaRPr>
                    </a:p>
                  </a:txBody>
                  <a:tcPr marL="91444" marR="91444" marT="45699" marB="4569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b="1" kern="1200" dirty="0" smtClean="0"/>
                        <a:t>100%</a:t>
                      </a:r>
                      <a:endParaRPr lang="en-US" sz="1600" b="1"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tcPr>
                </a:tc>
              </a:tr>
              <a:tr h="579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Electric &amp; Gas</a:t>
                      </a:r>
                      <a:endParaRPr lang="en-US" sz="1600" b="0" dirty="0"/>
                    </a:p>
                  </a:txBody>
                  <a:tcPr marL="91444" marR="91444" marT="45699" marB="45699">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20%</a:t>
                      </a:r>
                      <a:endParaRPr lang="en-US" sz="1600"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18%</a:t>
                      </a:r>
                      <a:endParaRPr lang="en-US" sz="1600" kern="1200" dirty="0" smtClean="0">
                        <a:solidFill>
                          <a:schemeClr val="dk1"/>
                        </a:solidFill>
                        <a:latin typeface="+mn-lt"/>
                        <a:ea typeface="+mn-ea"/>
                        <a:cs typeface="+mn-cs"/>
                      </a:endParaRPr>
                    </a:p>
                  </a:txBody>
                  <a:tcPr marL="91444" marR="91444" marT="45699" marB="45699" anchor="ctr"/>
                </a:tc>
                <a:tc>
                  <a:txBody>
                    <a:bodyPr/>
                    <a:lstStyle/>
                    <a:p>
                      <a:pPr marL="0" algn="ctr" defTabSz="914400" rtl="0" eaLnBrk="1" latinLnBrk="0" hangingPunct="1"/>
                      <a:r>
                        <a:rPr lang="en-US" sz="1600" kern="1200" dirty="0" smtClean="0"/>
                        <a:t>5%</a:t>
                      </a:r>
                      <a:endParaRPr lang="en-US" sz="1600" kern="1200" dirty="0" smtClean="0">
                        <a:solidFill>
                          <a:schemeClr val="dk1"/>
                        </a:solidFill>
                        <a:latin typeface="+mn-lt"/>
                        <a:ea typeface="+mn-ea"/>
                        <a:cs typeface="+mn-cs"/>
                      </a:endParaRPr>
                    </a:p>
                  </a:txBody>
                  <a:tcPr marL="91444" marR="91444" marT="45699" marB="45699" anchor="ct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44" marR="91444" marT="45699" marB="4569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b="1" kern="1200" dirty="0" smtClean="0"/>
                        <a:t>100%</a:t>
                      </a:r>
                      <a:endParaRPr lang="en-US" sz="1600" b="1"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tcPr>
                </a:tc>
              </a:tr>
              <a:tr h="370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Electric Heat</a:t>
                      </a:r>
                      <a:endParaRPr lang="en-US" sz="1600" b="0" dirty="0"/>
                    </a:p>
                  </a:txBody>
                  <a:tcPr marL="91444" marR="91444" marT="45699" marB="45699">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14%</a:t>
                      </a:r>
                      <a:endParaRPr lang="en-US" sz="1600"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solidFill>
                      <a:srgbClr val="FFFF00"/>
                    </a:solidFill>
                  </a:tcPr>
                </a:tc>
                <a:tc>
                  <a:txBody>
                    <a:bodyPr/>
                    <a:lstStyle/>
                    <a:p>
                      <a:pPr marL="0" algn="ctr" defTabSz="914400" rtl="0" eaLnBrk="1" latinLnBrk="0" hangingPunct="1"/>
                      <a:r>
                        <a:rPr lang="en-US" sz="1600" kern="1200" dirty="0" smtClean="0"/>
                        <a:t>17%</a:t>
                      </a:r>
                      <a:endParaRPr lang="en-US" sz="1600" kern="1200" dirty="0" smtClean="0">
                        <a:solidFill>
                          <a:schemeClr val="dk1"/>
                        </a:solidFill>
                        <a:latin typeface="+mn-lt"/>
                        <a:ea typeface="+mn-ea"/>
                        <a:cs typeface="+mn-cs"/>
                      </a:endParaRPr>
                    </a:p>
                  </a:txBody>
                  <a:tcPr marL="91444" marR="91444" marT="45699" marB="45699" anchor="ctr"/>
                </a:tc>
                <a:tc>
                  <a:txBody>
                    <a:bodyPr/>
                    <a:lstStyle/>
                    <a:p>
                      <a:pPr marL="0" algn="ctr" defTabSz="914400" rtl="0" eaLnBrk="1" latinLnBrk="0" hangingPunct="1"/>
                      <a:r>
                        <a:rPr lang="en-US" sz="1600" kern="1200" dirty="0" smtClean="0"/>
                        <a:t>6%</a:t>
                      </a:r>
                      <a:endParaRPr lang="en-US" sz="1600" kern="1200" dirty="0" smtClean="0">
                        <a:solidFill>
                          <a:schemeClr val="dk1"/>
                        </a:solidFill>
                        <a:latin typeface="+mn-lt"/>
                        <a:ea typeface="+mn-ea"/>
                        <a:cs typeface="+mn-cs"/>
                      </a:endParaRPr>
                    </a:p>
                  </a:txBody>
                  <a:tcPr marL="91444" marR="91444" marT="45699" marB="45699" anchor="ctr"/>
                </a:tc>
                <a:tc>
                  <a:txBody>
                    <a:bodyPr/>
                    <a:lstStyle/>
                    <a:p>
                      <a:pPr marL="0" algn="ctr" defTabSz="914400" rtl="0" eaLnBrk="1" latinLnBrk="0" hangingPunct="1"/>
                      <a:r>
                        <a:rPr lang="en-US" sz="1600" kern="1200" dirty="0" smtClean="0"/>
                        <a:t>63%</a:t>
                      </a:r>
                      <a:endParaRPr lang="en-US" sz="1600" kern="1200" dirty="0" smtClean="0">
                        <a:solidFill>
                          <a:schemeClr val="dk1"/>
                        </a:solidFill>
                        <a:latin typeface="+mn-lt"/>
                        <a:ea typeface="+mn-ea"/>
                        <a:cs typeface="+mn-cs"/>
                      </a:endParaRPr>
                    </a:p>
                  </a:txBody>
                  <a:tcPr marL="91444" marR="91444" marT="45699" marB="4569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b="1" kern="1200" dirty="0" smtClean="0"/>
                        <a:t>100%</a:t>
                      </a:r>
                      <a:endParaRPr lang="en-US" sz="1600" b="1" kern="1200" dirty="0" smtClean="0">
                        <a:solidFill>
                          <a:schemeClr val="dk1"/>
                        </a:solidFill>
                        <a:latin typeface="+mn-lt"/>
                        <a:ea typeface="+mn-ea"/>
                        <a:cs typeface="+mn-cs"/>
                      </a:endParaRPr>
                    </a:p>
                  </a:txBody>
                  <a:tcPr marL="91444" marR="91444" marT="45699" marB="45699" anchor="ctr">
                    <a:lnL w="38100" cap="flat" cmpd="sng" algn="ctr">
                      <a:solidFill>
                        <a:schemeClr val="bg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26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4" name="Rectangle 44"/>
          <p:cNvSpPr>
            <a:spLocks noGrp="1" noChangeArrowheads="1"/>
          </p:cNvSpPr>
          <p:nvPr>
            <p:ph type="title"/>
          </p:nvPr>
        </p:nvSpPr>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sp>
        <p:nvSpPr>
          <p:cNvPr id="11268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1AF923F-59F0-409E-90E6-1EFDC20F46DD}" type="slidenum">
              <a:rPr lang="en-US" altLang="en-US" sz="1000"/>
              <a:pPr eaLnBrk="1" hangingPunct="1">
                <a:spcBef>
                  <a:spcPct val="50000"/>
                </a:spcBef>
                <a:buFontTx/>
                <a:buNone/>
              </a:pPr>
              <a:t>55</a:t>
            </a:fld>
            <a:endParaRPr lang="en-US" altLang="en-US" sz="1000"/>
          </a:p>
        </p:txBody>
      </p:sp>
      <p:sp>
        <p:nvSpPr>
          <p:cNvPr id="112687" name="TextBox 46"/>
          <p:cNvSpPr txBox="1">
            <a:spLocks noChangeArrowheads="1"/>
          </p:cNvSpPr>
          <p:nvPr/>
        </p:nvSpPr>
        <p:spPr bwMode="auto">
          <a:xfrm>
            <a:off x="596900" y="5943600"/>
            <a:ext cx="4981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200" dirty="0"/>
              <a:t>Note: One account balance did not increase or decrease, but had an ending balance over $100. This account was included in the marginal success group.</a:t>
            </a:r>
          </a:p>
        </p:txBody>
      </p:sp>
      <p:graphicFrame>
        <p:nvGraphicFramePr>
          <p:cNvPr id="48" name="Chart 47"/>
          <p:cNvGraphicFramePr/>
          <p:nvPr>
            <p:extLst>
              <p:ext uri="{D42A27DB-BD31-4B8C-83A1-F6EECF244321}">
                <p14:modId xmlns:p14="http://schemas.microsoft.com/office/powerpoint/2010/main" val="162976296"/>
              </p:ext>
            </p:extLst>
          </p:nvPr>
        </p:nvGraphicFramePr>
        <p:xfrm>
          <a:off x="-1632993" y="1891460"/>
          <a:ext cx="9365298" cy="4351337"/>
        </p:xfrm>
        <a:graphic>
          <a:graphicData uri="http://schemas.openxmlformats.org/drawingml/2006/chart">
            <c:chart xmlns:c="http://schemas.openxmlformats.org/drawingml/2006/chart" xmlns:r="http://schemas.openxmlformats.org/officeDocument/2006/relationships" r:id="rId5"/>
          </a:graphicData>
        </a:graphic>
      </p:graphicFrame>
      <p:sp>
        <p:nvSpPr>
          <p:cNvPr id="49" name="TextBox 48"/>
          <p:cNvSpPr txBox="1"/>
          <p:nvPr/>
        </p:nvSpPr>
        <p:spPr>
          <a:xfrm>
            <a:off x="7010400" y="3233916"/>
            <a:ext cx="1986756" cy="1323439"/>
          </a:xfrm>
          <a:prstGeom prst="rect">
            <a:avLst/>
          </a:prstGeom>
          <a:noFill/>
        </p:spPr>
        <p:txBody>
          <a:bodyPr wrap="square" rtlCol="0">
            <a:spAutoFit/>
          </a:bodyPr>
          <a:lstStyle/>
          <a:p>
            <a:r>
              <a:rPr lang="en-US" sz="1400" dirty="0" smtClean="0"/>
              <a:t>Successful (65%)</a:t>
            </a:r>
          </a:p>
          <a:p>
            <a:endParaRPr lang="en-US" sz="1400" dirty="0" smtClean="0"/>
          </a:p>
          <a:p>
            <a:endParaRPr lang="en-US" sz="1050" dirty="0"/>
          </a:p>
          <a:p>
            <a:r>
              <a:rPr lang="en-US" sz="1400" dirty="0" smtClean="0"/>
              <a:t>Marginal Success (8%)</a:t>
            </a:r>
          </a:p>
          <a:p>
            <a:endParaRPr lang="en-US" sz="1200" dirty="0"/>
          </a:p>
          <a:p>
            <a:r>
              <a:rPr lang="en-US" sz="1400" dirty="0" smtClean="0"/>
              <a:t>Need More Help (27%)</a:t>
            </a:r>
            <a:endParaRPr lang="en-US" sz="1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47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32" name="Rectangle 44"/>
          <p:cNvSpPr>
            <a:spLocks noGrp="1" noChangeArrowheads="1"/>
          </p:cNvSpPr>
          <p:nvPr>
            <p:ph type="title"/>
          </p:nvPr>
        </p:nvSpPr>
        <p:spPr>
          <a:xfrm>
            <a:off x="112713" y="347662"/>
            <a:ext cx="59436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solidFill>
                  <a:schemeClr val="tx1"/>
                </a:solidFill>
              </a:rPr>
              <a:t>Segmentation Analysis</a:t>
            </a:r>
            <a:r>
              <a:rPr lang="en-US" altLang="en-US" sz="2800" b="1" dirty="0" smtClean="0"/>
              <a:t/>
            </a:r>
            <a:br>
              <a:rPr lang="en-US" altLang="en-US" sz="2800" b="1" dirty="0" smtClean="0"/>
            </a:br>
            <a:endParaRPr lang="en-US" altLang="en-US" sz="2800" b="1" dirty="0" smtClean="0"/>
          </a:p>
        </p:txBody>
      </p:sp>
      <p:sp>
        <p:nvSpPr>
          <p:cNvPr id="11473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80BE6BA1-075A-44C7-AC98-71D9723A5952}" type="slidenum">
              <a:rPr lang="en-US" altLang="en-US" sz="1000"/>
              <a:pPr eaLnBrk="1" hangingPunct="1">
                <a:spcBef>
                  <a:spcPct val="50000"/>
                </a:spcBef>
                <a:buFontTx/>
                <a:buNone/>
              </a:pPr>
              <a:t>56</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2558938912"/>
              </p:ext>
            </p:extLst>
          </p:nvPr>
        </p:nvGraphicFramePr>
        <p:xfrm>
          <a:off x="228600" y="1987230"/>
          <a:ext cx="8762998" cy="4240795"/>
        </p:xfrm>
        <a:graphic>
          <a:graphicData uri="http://schemas.openxmlformats.org/drawingml/2006/table">
            <a:tbl>
              <a:tblPr firstRow="1" bandRow="1">
                <a:tableStyleId>{5C22544A-7EE6-4342-B048-85BDC9FD1C3A}</a:tableStyleId>
              </a:tblPr>
              <a:tblGrid>
                <a:gridCol w="1089539"/>
                <a:gridCol w="843322"/>
                <a:gridCol w="843322"/>
                <a:gridCol w="843322"/>
                <a:gridCol w="843322"/>
                <a:gridCol w="843322"/>
                <a:gridCol w="843322"/>
                <a:gridCol w="1229893"/>
                <a:gridCol w="1383634"/>
              </a:tblGrid>
              <a:tr h="64005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solidFill>
                      <a:srgbClr val="00CC99"/>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2011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2012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2013 Recipients</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2014 Recipients</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&amp; Q2 2014 Recipients</a:t>
                      </a:r>
                      <a:endParaRPr lang="en-US" sz="1600" b="1" dirty="0">
                        <a:solidFill>
                          <a:schemeClr val="bg1"/>
                        </a:solidFill>
                      </a:endParaRPr>
                    </a:p>
                  </a:txBody>
                  <a:tcPr marT="45709" marB="45709" anchor="ctr"/>
                </a:tc>
              </a:tr>
              <a:tr h="640058">
                <a:tc v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First Year After Grant Receipt</a:t>
                      </a: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rowSpan="2">
                  <a:txBody>
                    <a:bodyPr/>
                    <a:lstStyle/>
                    <a:p>
                      <a:pPr algn="ctr"/>
                      <a:r>
                        <a:rPr lang="en-US" sz="1600" b="1" dirty="0" smtClean="0">
                          <a:solidFill>
                            <a:schemeClr val="bg1"/>
                          </a:solidFill>
                        </a:rPr>
                        <a:t>First Year After Grant Receipt</a:t>
                      </a:r>
                      <a:endParaRPr lang="en-US" sz="1600" b="1" dirty="0">
                        <a:solidFill>
                          <a:schemeClr val="bg1"/>
                        </a:solidFill>
                      </a:endParaRPr>
                    </a:p>
                  </a:txBody>
                  <a:tcPr marT="45709" marB="45709" anchor="ctr">
                    <a:solidFill>
                      <a:srgbClr val="00CC99"/>
                    </a:solidFill>
                  </a:tcPr>
                </a:tc>
              </a:tr>
              <a:tr h="548640">
                <a:tc vMerge="1">
                  <a:txBody>
                    <a:bodyPr/>
                    <a:lstStyle/>
                    <a:p>
                      <a:pPr algn="ctr"/>
                      <a:endParaRPr lang="en-US" sz="1800" dirty="0"/>
                    </a:p>
                  </a:txBody>
                  <a:tcPr anchor="ctr">
                    <a:no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vMerge="1">
                  <a:txBody>
                    <a:bodyPr/>
                    <a:lstStyle/>
                    <a:p>
                      <a:pPr algn="ctr"/>
                      <a:endParaRPr lang="en-US" sz="1600" dirty="0"/>
                    </a:p>
                  </a:txBody>
                  <a:tcPr marT="45709" marB="45709" anchor="ctr">
                    <a:noFill/>
                  </a:tcPr>
                </a:tc>
                <a:tc vMerge="1">
                  <a:txBody>
                    <a:bodyPr/>
                    <a:lstStyle/>
                    <a:p>
                      <a:pPr algn="ctr"/>
                      <a:endParaRPr lang="en-US" sz="1800" dirty="0"/>
                    </a:p>
                  </a:txBody>
                  <a:tcPr anchor="ctr">
                    <a:noFill/>
                  </a:tcPr>
                </a:tc>
              </a:tr>
              <a:tr h="392861">
                <a:tc>
                  <a:txBody>
                    <a:bodyPr/>
                    <a:lstStyle/>
                    <a:p>
                      <a:r>
                        <a:rPr lang="en-US" sz="1600" dirty="0" smtClean="0"/>
                        <a:t>Successful</a:t>
                      </a:r>
                      <a:endParaRPr lang="en-US" sz="1600" dirty="0"/>
                    </a:p>
                  </a:txBody>
                  <a:tcPr marT="45712" marB="45712">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49%</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50%</a:t>
                      </a:r>
                      <a:endParaRPr lang="en-US" sz="1800" kern="1200" dirty="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26%</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53%</a:t>
                      </a:r>
                      <a:endParaRPr lang="en-US" sz="1800" kern="1200" dirty="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29%</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67%</a:t>
                      </a:r>
                      <a:endParaRPr lang="en-US" sz="1600" dirty="0"/>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38%</a:t>
                      </a:r>
                      <a:endParaRPr lang="en-US" sz="1600" dirty="0"/>
                    </a:p>
                  </a:txBody>
                  <a:tcPr marT="45709" marB="45709" anchor="ctr"/>
                </a:tc>
              </a:tr>
              <a:tr h="392861">
                <a:tc>
                  <a:txBody>
                    <a:bodyPr/>
                    <a:lstStyle/>
                    <a:p>
                      <a:r>
                        <a:rPr lang="en-US" sz="1600" dirty="0" smtClean="0"/>
                        <a:t>Marginal Success</a:t>
                      </a:r>
                      <a:endParaRPr lang="en-US" sz="1600" dirty="0"/>
                    </a:p>
                  </a:txBody>
                  <a:tcPr marT="45712" marB="45712">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12%</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5%</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10%</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5%</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algn="ctr"/>
                      <a:r>
                        <a:rPr lang="en-US" sz="1600" dirty="0" smtClean="0"/>
                        <a:t>8%</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5%</a:t>
                      </a:r>
                      <a:endParaRPr lang="en-US" sz="1600" dirty="0"/>
                    </a:p>
                  </a:txBody>
                  <a:tcPr marT="45709" marB="45709" anchor="ctr"/>
                </a:tc>
              </a:tr>
              <a:tr h="392861">
                <a:tc>
                  <a:txBody>
                    <a:bodyPr/>
                    <a:lstStyle/>
                    <a:p>
                      <a:r>
                        <a:rPr lang="en-US" sz="1600" dirty="0" smtClean="0"/>
                        <a:t>Need More Help</a:t>
                      </a:r>
                    </a:p>
                  </a:txBody>
                  <a:tcPr marT="45712" marB="45712">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44%</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37%</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69%</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37%</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66%</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algn="ctr"/>
                      <a:r>
                        <a:rPr lang="en-US" sz="1600" dirty="0" smtClean="0"/>
                        <a:t>25%</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57%</a:t>
                      </a:r>
                      <a:endParaRPr lang="en-US" sz="1600" dirty="0"/>
                    </a:p>
                  </a:txBody>
                  <a:tcPr marT="45709" marB="45709" anchor="ctr"/>
                </a:tc>
              </a:tr>
              <a:tr h="678090">
                <a:tc>
                  <a:txBody>
                    <a:bodyPr/>
                    <a:lstStyle/>
                    <a:p>
                      <a:r>
                        <a:rPr lang="en-US" sz="1600" dirty="0" smtClean="0"/>
                        <a:t>Accounts Included</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800" dirty="0" smtClean="0"/>
                        <a:t>1,429</a:t>
                      </a:r>
                      <a:endParaRPr lang="en-US" sz="1800" b="0" dirty="0"/>
                    </a:p>
                  </a:txBody>
                  <a:tcPr marT="45712" marB="45712"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1,089</a:t>
                      </a:r>
                      <a:endParaRPr lang="en-US" sz="1800" b="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algn="ctr"/>
                      <a:r>
                        <a:rPr lang="en-US" sz="1800" dirty="0" smtClean="0"/>
                        <a:t>672</a:t>
                      </a:r>
                      <a:endParaRPr lang="en-US" sz="1800" b="0" dirty="0"/>
                    </a:p>
                  </a:txBody>
                  <a:tcPr marT="45712" marB="45712"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569</a:t>
                      </a:r>
                      <a:endParaRPr lang="en-US" sz="1800" b="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algn="ctr"/>
                      <a:r>
                        <a:rPr lang="en-US" sz="1800" dirty="0" smtClean="0"/>
                        <a:t>497</a:t>
                      </a:r>
                      <a:endParaRPr lang="en-US" sz="1800" b="0" dirty="0"/>
                    </a:p>
                  </a:txBody>
                  <a:tcPr marT="45712" marB="45712" anchor="ctr">
                    <a:lnL w="38100" cap="flat" cmpd="sng" algn="ctr">
                      <a:solidFill>
                        <a:schemeClr val="bg1"/>
                      </a:solidFill>
                      <a:prstDash val="solid"/>
                      <a:round/>
                      <a:headEnd type="none" w="med" len="med"/>
                      <a:tailEnd type="none" w="med" len="med"/>
                    </a:lnL>
                  </a:tcPr>
                </a:tc>
                <a:tc>
                  <a:txBody>
                    <a:bodyPr/>
                    <a:lstStyle/>
                    <a:p>
                      <a:pPr algn="ctr"/>
                      <a:r>
                        <a:rPr lang="en-US" sz="1600" dirty="0" smtClean="0"/>
                        <a:t>318</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152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316</a:t>
                      </a:r>
                      <a:endParaRPr lang="en-US" sz="1600" b="0" dirty="0"/>
                    </a:p>
                  </a:txBody>
                  <a:tcPr marT="45709" marB="45709" anchor="ct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3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677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7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7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80" name="Rectangle 44"/>
          <p:cNvSpPr>
            <a:spLocks noGrp="1" noChangeArrowheads="1"/>
          </p:cNvSpPr>
          <p:nvPr>
            <p:ph type="title"/>
          </p:nvPr>
        </p:nvSpPr>
        <p:spPr>
          <a:xfrm>
            <a:off x="71438" y="126345"/>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 By Utility</a:t>
            </a:r>
          </a:p>
        </p:txBody>
      </p:sp>
      <p:sp>
        <p:nvSpPr>
          <p:cNvPr id="11678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5123A49E-8D0D-4703-9BB2-729F65C6BF27}" type="slidenum">
              <a:rPr lang="en-US" altLang="en-US" sz="1000"/>
              <a:pPr eaLnBrk="1" hangingPunct="1">
                <a:spcBef>
                  <a:spcPct val="50000"/>
                </a:spcBef>
                <a:buFontTx/>
                <a:buNone/>
              </a:pPr>
              <a:t>57</a:t>
            </a:fld>
            <a:endParaRPr lang="en-US" altLang="en-US" sz="1000"/>
          </a:p>
        </p:txBody>
      </p:sp>
      <p:pic>
        <p:nvPicPr>
          <p:cNvPr id="116782"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8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A01E4157-5CFE-43F0-B96D-0871D663A7F4}" type="slidenum">
              <a:rPr lang="en-US" altLang="en-US" sz="1000"/>
              <a:pPr eaLnBrk="1" hangingPunct="1">
                <a:spcBef>
                  <a:spcPct val="50000"/>
                </a:spcBef>
                <a:buFontTx/>
                <a:buNone/>
              </a:pPr>
              <a:t>57</a:t>
            </a:fld>
            <a:endParaRPr lang="en-US" altLang="en-US" sz="1000"/>
          </a:p>
        </p:txBody>
      </p:sp>
      <p:sp>
        <p:nvSpPr>
          <p:cNvPr id="116784" name="TextBox 55"/>
          <p:cNvSpPr txBox="1">
            <a:spLocks noChangeArrowheads="1"/>
          </p:cNvSpPr>
          <p:nvPr/>
        </p:nvSpPr>
        <p:spPr bwMode="auto">
          <a:xfrm>
            <a:off x="3048000" y="1336675"/>
            <a:ext cx="32004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100" b="1" dirty="0"/>
              <a:t>Q1 </a:t>
            </a:r>
            <a:r>
              <a:rPr lang="en-US" altLang="en-US" sz="2100" b="1" dirty="0" smtClean="0"/>
              <a:t>&amp; Q2 2014 </a:t>
            </a:r>
            <a:r>
              <a:rPr lang="en-US" altLang="en-US" sz="2100" b="1" dirty="0"/>
              <a:t>Recipients</a:t>
            </a:r>
          </a:p>
        </p:txBody>
      </p:sp>
      <p:graphicFrame>
        <p:nvGraphicFramePr>
          <p:cNvPr id="3" name="Chart 53"/>
          <p:cNvGraphicFramePr>
            <a:graphicFrameLocks/>
          </p:cNvGraphicFramePr>
          <p:nvPr>
            <p:extLst>
              <p:ext uri="{D42A27DB-BD31-4B8C-83A1-F6EECF244321}">
                <p14:modId xmlns:p14="http://schemas.microsoft.com/office/powerpoint/2010/main" val="3446643038"/>
              </p:ext>
            </p:extLst>
          </p:nvPr>
        </p:nvGraphicFramePr>
        <p:xfrm>
          <a:off x="-128225" y="1976735"/>
          <a:ext cx="4938350" cy="4612978"/>
        </p:xfrm>
        <a:graphic>
          <a:graphicData uri="http://schemas.openxmlformats.org/drawingml/2006/chart">
            <c:chart xmlns:c="http://schemas.openxmlformats.org/drawingml/2006/chart" xmlns:r="http://schemas.openxmlformats.org/officeDocument/2006/relationships" r:id="rId5"/>
          </a:graphicData>
        </a:graphic>
      </p:graphicFrame>
      <p:sp>
        <p:nvSpPr>
          <p:cNvPr id="65" name="Right Brace 64"/>
          <p:cNvSpPr/>
          <p:nvPr/>
        </p:nvSpPr>
        <p:spPr>
          <a:xfrm>
            <a:off x="4502150" y="5257800"/>
            <a:ext cx="85725" cy="679450"/>
          </a:xfrm>
          <a:prstGeom prst="righ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6789" name="TextBox 54"/>
          <p:cNvSpPr txBox="1">
            <a:spLocks noChangeArrowheads="1"/>
          </p:cNvSpPr>
          <p:nvPr/>
        </p:nvSpPr>
        <p:spPr bwMode="auto">
          <a:xfrm>
            <a:off x="4675330" y="5393602"/>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t>Successful</a:t>
            </a:r>
          </a:p>
        </p:txBody>
      </p:sp>
      <p:sp>
        <p:nvSpPr>
          <p:cNvPr id="67" name="Right Brace 66"/>
          <p:cNvSpPr/>
          <p:nvPr/>
        </p:nvSpPr>
        <p:spPr>
          <a:xfrm>
            <a:off x="4495800" y="5986462"/>
            <a:ext cx="92075" cy="25082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6791" name="TextBox 57"/>
          <p:cNvSpPr txBox="1">
            <a:spLocks noChangeArrowheads="1"/>
          </p:cNvSpPr>
          <p:nvPr/>
        </p:nvSpPr>
        <p:spPr bwMode="auto">
          <a:xfrm>
            <a:off x="4675330" y="5933785"/>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t>Marginal Success</a:t>
            </a:r>
          </a:p>
        </p:txBody>
      </p:sp>
      <p:sp>
        <p:nvSpPr>
          <p:cNvPr id="69" name="Right Brace 68"/>
          <p:cNvSpPr/>
          <p:nvPr/>
        </p:nvSpPr>
        <p:spPr>
          <a:xfrm>
            <a:off x="4502150" y="6286500"/>
            <a:ext cx="85725" cy="26035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6793" name="TextBox 59"/>
          <p:cNvSpPr txBox="1">
            <a:spLocks noChangeArrowheads="1"/>
          </p:cNvSpPr>
          <p:nvPr/>
        </p:nvSpPr>
        <p:spPr bwMode="auto">
          <a:xfrm>
            <a:off x="4675330" y="6218522"/>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t>Need More Help</a:t>
            </a:r>
          </a:p>
        </p:txBody>
      </p:sp>
      <p:graphicFrame>
        <p:nvGraphicFramePr>
          <p:cNvPr id="62" name="Chart 53"/>
          <p:cNvGraphicFramePr>
            <a:graphicFrameLocks/>
          </p:cNvGraphicFramePr>
          <p:nvPr>
            <p:extLst>
              <p:ext uri="{D42A27DB-BD31-4B8C-83A1-F6EECF244321}">
                <p14:modId xmlns:p14="http://schemas.microsoft.com/office/powerpoint/2010/main" val="4135440392"/>
              </p:ext>
            </p:extLst>
          </p:nvPr>
        </p:nvGraphicFramePr>
        <p:xfrm>
          <a:off x="6214666" y="2270217"/>
          <a:ext cx="5071627" cy="393115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8" name="Chart 53"/>
          <p:cNvGraphicFramePr>
            <a:graphicFrameLocks/>
          </p:cNvGraphicFramePr>
          <p:nvPr>
            <p:extLst>
              <p:ext uri="{D42A27DB-BD31-4B8C-83A1-F6EECF244321}">
                <p14:modId xmlns:p14="http://schemas.microsoft.com/office/powerpoint/2010/main" val="141140207"/>
              </p:ext>
            </p:extLst>
          </p:nvPr>
        </p:nvGraphicFramePr>
        <p:xfrm>
          <a:off x="3097608" y="2224104"/>
          <a:ext cx="5030391" cy="4079567"/>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3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3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3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3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3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4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5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7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7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7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087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7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7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76" name="Rectangle 44"/>
          <p:cNvSpPr>
            <a:spLocks noGrp="1" noChangeArrowheads="1"/>
          </p:cNvSpPr>
          <p:nvPr>
            <p:ph type="title"/>
          </p:nvPr>
        </p:nvSpPr>
        <p:spPr>
          <a:xfrm>
            <a:off x="76200" y="169863"/>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sp>
        <p:nvSpPr>
          <p:cNvPr id="12087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14305ED9-AB75-4153-939B-5CDF9F9F04C2}" type="slidenum">
              <a:rPr lang="en-US" altLang="en-US" sz="1000"/>
              <a:pPr eaLnBrk="1" hangingPunct="1">
                <a:spcBef>
                  <a:spcPct val="50000"/>
                </a:spcBef>
                <a:buFontTx/>
                <a:buNone/>
              </a:pPr>
              <a:t>58</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3341596331"/>
              </p:ext>
            </p:extLst>
          </p:nvPr>
        </p:nvGraphicFramePr>
        <p:xfrm>
          <a:off x="76200" y="2057400"/>
          <a:ext cx="8961438" cy="3754436"/>
        </p:xfrm>
        <a:graphic>
          <a:graphicData uri="http://schemas.openxmlformats.org/drawingml/2006/table">
            <a:tbl>
              <a:tblPr firstRow="1" bandRow="1">
                <a:tableStyleId>{5C22544A-7EE6-4342-B048-85BDC9FD1C3A}</a:tableStyleId>
              </a:tblPr>
              <a:tblGrid>
                <a:gridCol w="2560411"/>
                <a:gridCol w="1554535"/>
                <a:gridCol w="1737422"/>
                <a:gridCol w="1554535"/>
                <a:gridCol w="1554535"/>
              </a:tblGrid>
              <a:tr h="335308">
                <a:tc gridSpan="5">
                  <a:txBody>
                    <a:bodyPr/>
                    <a:lstStyle/>
                    <a:p>
                      <a:pPr algn="ctr"/>
                      <a:r>
                        <a:rPr lang="en-US" sz="1600" b="1" dirty="0" smtClean="0">
                          <a:solidFill>
                            <a:schemeClr val="bg1"/>
                          </a:solidFill>
                        </a:rPr>
                        <a:t>Q1</a:t>
                      </a:r>
                      <a:r>
                        <a:rPr lang="en-US" sz="1600" b="1" baseline="0" dirty="0" smtClean="0">
                          <a:solidFill>
                            <a:schemeClr val="bg1"/>
                          </a:solidFill>
                        </a:rPr>
                        <a:t> &amp; Q2 2014 Recipients</a:t>
                      </a:r>
                      <a:endParaRPr lang="en-US" sz="1600" b="1" dirty="0">
                        <a:solidFill>
                          <a:schemeClr val="bg1"/>
                        </a:solidFill>
                      </a:endParaRPr>
                    </a:p>
                  </a:txBody>
                  <a:tcPr marL="91443" marR="91443" marT="45724" marB="45724" anchor="ctr">
                    <a:solidFill>
                      <a:srgbClr val="00CC99"/>
                    </a:solidFill>
                  </a:tcP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823031">
                <a:tc>
                  <a:txBody>
                    <a:bodyPr/>
                    <a:lstStyle/>
                    <a:p>
                      <a:pPr algn="ctr"/>
                      <a:endParaRPr lang="en-US" sz="1600" b="1" dirty="0">
                        <a:solidFill>
                          <a:schemeClr val="bg1"/>
                        </a:solidFill>
                      </a:endParaRPr>
                    </a:p>
                  </a:txBody>
                  <a:tcPr marL="91443" marR="91443" marT="45724" marB="45724"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Ending</a:t>
                      </a:r>
                      <a:r>
                        <a:rPr lang="en-US" sz="1600" b="1" baseline="0" dirty="0" smtClean="0">
                          <a:solidFill>
                            <a:schemeClr val="bg1"/>
                          </a:solidFill>
                        </a:rPr>
                        <a:t> Balance &lt;$100</a:t>
                      </a:r>
                      <a:endParaRPr lang="en-US" sz="1600" b="1" dirty="0">
                        <a:solidFill>
                          <a:schemeClr val="bg1"/>
                        </a:solidFill>
                      </a:endParaRPr>
                    </a:p>
                  </a:txBody>
                  <a:tcPr marL="91443" marR="91443" marT="45724" marB="45724"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Declined, Ending Balance </a:t>
                      </a:r>
                    </a:p>
                    <a:p>
                      <a:pPr algn="ctr"/>
                      <a:r>
                        <a:rPr lang="en-US" sz="1600" b="1" dirty="0" smtClean="0">
                          <a:solidFill>
                            <a:schemeClr val="bg1"/>
                          </a:solidFill>
                        </a:rPr>
                        <a:t>≥ $100</a:t>
                      </a:r>
                      <a:endParaRPr lang="en-US" sz="1600" b="1" dirty="0">
                        <a:solidFill>
                          <a:schemeClr val="bg1"/>
                        </a:solidFill>
                      </a:endParaRPr>
                    </a:p>
                  </a:txBody>
                  <a:tcPr marL="91443" marR="91443" marT="45724" marB="45724"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&lt;$100</a:t>
                      </a:r>
                      <a:endParaRPr lang="en-US" sz="1600" b="1" dirty="0">
                        <a:solidFill>
                          <a:schemeClr val="bg1"/>
                        </a:solidFill>
                      </a:endParaRPr>
                    </a:p>
                  </a:txBody>
                  <a:tcPr marL="91443" marR="91443" marT="45724" marB="45724"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a:t>
                      </a:r>
                    </a:p>
                    <a:p>
                      <a:pPr algn="ctr"/>
                      <a:r>
                        <a:rPr lang="en-US" sz="1600" b="1" dirty="0" smtClean="0">
                          <a:solidFill>
                            <a:schemeClr val="bg1"/>
                          </a:solidFill>
                        </a:rPr>
                        <a:t>≥ $100</a:t>
                      </a:r>
                      <a:endParaRPr lang="en-US" sz="1600" b="1" dirty="0">
                        <a:solidFill>
                          <a:schemeClr val="bg1"/>
                        </a:solidFill>
                      </a:endParaRPr>
                    </a:p>
                  </a:txBody>
                  <a:tcPr marL="91443" marR="91443" marT="45724" marB="45724" anchor="ctr">
                    <a:lnB w="38100" cap="flat" cmpd="sng" algn="ctr">
                      <a:solidFill>
                        <a:schemeClr val="bg1"/>
                      </a:solidFill>
                      <a:prstDash val="solid"/>
                      <a:round/>
                      <a:headEnd type="none" w="med" len="med"/>
                      <a:tailEnd type="none" w="med" len="med"/>
                    </a:lnB>
                    <a:solidFill>
                      <a:srgbClr val="00CC99"/>
                    </a:solidFill>
                  </a:tcPr>
                </a:tc>
              </a:tr>
              <a:tr h="370871">
                <a:tc>
                  <a:txBody>
                    <a:bodyPr/>
                    <a:lstStyle/>
                    <a:p>
                      <a:r>
                        <a:rPr lang="en-US" sz="1600" dirty="0" smtClean="0"/>
                        <a:t>Number of Customers</a:t>
                      </a:r>
                      <a:endParaRPr lang="en-US" sz="1600" dirty="0"/>
                    </a:p>
                  </a:txBody>
                  <a:tcPr marL="91443" marR="91443" marT="45724" marB="45724">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63</a:t>
                      </a:r>
                      <a:endParaRPr lang="en-US" sz="1600" kern="1200" dirty="0" smtClean="0">
                        <a:solidFill>
                          <a:schemeClr val="dk1"/>
                        </a:solidFill>
                        <a:latin typeface="+mn-lt"/>
                        <a:ea typeface="+mn-ea"/>
                        <a:cs typeface="+mn-cs"/>
                      </a:endParaRPr>
                    </a:p>
                  </a:txBody>
                  <a:tcPr marL="91443" marR="91443" marT="45724" marB="45724"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43" marR="91443" marT="45724" marB="45724"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17</a:t>
                      </a:r>
                      <a:endParaRPr lang="en-US" sz="1600" kern="1200" dirty="0" smtClean="0">
                        <a:solidFill>
                          <a:schemeClr val="dk1"/>
                        </a:solidFill>
                        <a:latin typeface="+mn-lt"/>
                        <a:ea typeface="+mn-ea"/>
                        <a:cs typeface="+mn-cs"/>
                      </a:endParaRPr>
                    </a:p>
                  </a:txBody>
                  <a:tcPr marL="91443" marR="91443" marT="45724" marB="45724"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179</a:t>
                      </a:r>
                      <a:endParaRPr lang="en-US" sz="1600" kern="1200" dirty="0" smtClean="0">
                        <a:solidFill>
                          <a:schemeClr val="dk1"/>
                        </a:solidFill>
                        <a:latin typeface="+mn-lt"/>
                        <a:ea typeface="+mn-ea"/>
                        <a:cs typeface="+mn-cs"/>
                      </a:endParaRPr>
                    </a:p>
                  </a:txBody>
                  <a:tcPr marL="91443" marR="91443" marT="45724" marB="45724" anchor="ctr">
                    <a:lnT w="38100" cap="flat" cmpd="sng" algn="ctr">
                      <a:solidFill>
                        <a:schemeClr val="bg1"/>
                      </a:solidFill>
                      <a:prstDash val="solid"/>
                      <a:round/>
                      <a:headEnd type="none" w="med" len="med"/>
                      <a:tailEnd type="none" w="med" len="med"/>
                    </a:lnT>
                  </a:tcPr>
                </a:tc>
              </a:tr>
              <a:tr h="370871">
                <a:tc>
                  <a:txBody>
                    <a:bodyPr/>
                    <a:lstStyle/>
                    <a:p>
                      <a:r>
                        <a:rPr lang="en-US" sz="1600" dirty="0" smtClean="0"/>
                        <a:t>Percent of Customers</a:t>
                      </a:r>
                      <a:endParaRPr lang="en-US" sz="1600" dirty="0"/>
                    </a:p>
                  </a:txBody>
                  <a:tcPr marL="91443" marR="91443" marT="45724" marB="45724">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20%</a:t>
                      </a:r>
                      <a:endParaRPr lang="en-US" sz="1600" kern="1200" dirty="0" smtClean="0">
                        <a:solidFill>
                          <a:schemeClr val="dk1"/>
                        </a:solidFill>
                        <a:latin typeface="+mn-lt"/>
                        <a:ea typeface="+mn-ea"/>
                        <a:cs typeface="+mn-cs"/>
                      </a:endParaRPr>
                    </a:p>
                  </a:txBody>
                  <a:tcPr marL="91443" marR="91443" marT="45724" marB="45724"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18%</a:t>
                      </a:r>
                      <a:endParaRPr lang="en-US" sz="1600" kern="1200" dirty="0" smtClean="0">
                        <a:solidFill>
                          <a:schemeClr val="dk1"/>
                        </a:solidFill>
                        <a:latin typeface="+mn-lt"/>
                        <a:ea typeface="+mn-ea"/>
                        <a:cs typeface="+mn-cs"/>
                      </a:endParaRPr>
                    </a:p>
                  </a:txBody>
                  <a:tcPr marL="91443" marR="91443" marT="45724" marB="45724"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a:t>
                      </a:r>
                      <a:endParaRPr lang="en-US" sz="1600" kern="1200" dirty="0" smtClean="0">
                        <a:solidFill>
                          <a:schemeClr val="dk1"/>
                        </a:solidFill>
                        <a:latin typeface="+mn-lt"/>
                        <a:ea typeface="+mn-ea"/>
                        <a:cs typeface="+mn-cs"/>
                      </a:endParaRPr>
                    </a:p>
                  </a:txBody>
                  <a:tcPr marL="91443" marR="91443" marT="45724" marB="45724"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43" marR="91443" marT="45724" marB="45724" anchor="ctr">
                    <a:lnB w="38100" cap="flat" cmpd="sng" algn="ctr">
                      <a:solidFill>
                        <a:schemeClr val="bg1"/>
                      </a:solidFill>
                      <a:prstDash val="solid"/>
                      <a:round/>
                      <a:headEnd type="none" w="med" len="med"/>
                      <a:tailEnd type="none" w="med" len="med"/>
                    </a:lnB>
                  </a:tcPr>
                </a:tc>
              </a:tr>
              <a:tr h="370871">
                <a:tc>
                  <a:txBody>
                    <a:bodyPr/>
                    <a:lstStyle/>
                    <a:p>
                      <a:r>
                        <a:rPr lang="en-US" sz="1600" dirty="0" smtClean="0"/>
                        <a:t>Mean Pre-Grant Balance</a:t>
                      </a:r>
                      <a:endParaRPr lang="en-US" sz="1600" dirty="0"/>
                    </a:p>
                  </a:txBody>
                  <a:tcPr marL="91443" marR="91443" marT="45724" marB="45724">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$888</a:t>
                      </a:r>
                      <a:endParaRPr lang="en-US" sz="1600" kern="1200" dirty="0" smtClean="0">
                        <a:solidFill>
                          <a:schemeClr val="dk1"/>
                        </a:solidFill>
                        <a:latin typeface="+mn-lt"/>
                        <a:ea typeface="+mn-ea"/>
                        <a:cs typeface="+mn-cs"/>
                      </a:endParaRPr>
                    </a:p>
                  </a:txBody>
                  <a:tcPr marL="91443" marR="91443" marT="45724" marB="45724"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$2,592</a:t>
                      </a:r>
                      <a:endParaRPr lang="en-US" sz="1600" kern="1200" dirty="0" smtClean="0">
                        <a:solidFill>
                          <a:schemeClr val="dk1"/>
                        </a:solidFill>
                        <a:latin typeface="+mn-lt"/>
                        <a:ea typeface="+mn-ea"/>
                        <a:cs typeface="+mn-cs"/>
                      </a:endParaRPr>
                    </a:p>
                  </a:txBody>
                  <a:tcPr marL="91443" marR="91443" marT="45724" marB="45724" anchor="ctr">
                    <a:lnT w="38100" cap="flat" cmpd="sng" algn="ctr">
                      <a:solidFill>
                        <a:schemeClr val="bg1"/>
                      </a:solidFill>
                      <a:prstDash val="solid"/>
                      <a:round/>
                      <a:headEnd type="none" w="med" len="med"/>
                      <a:tailEnd type="none" w="med" len="med"/>
                    </a:lnT>
                    <a:solidFill>
                      <a:srgbClr val="FFFF00"/>
                    </a:solidFill>
                  </a:tcPr>
                </a:tc>
                <a:tc>
                  <a:txBody>
                    <a:bodyPr/>
                    <a:lstStyle/>
                    <a:p>
                      <a:pPr marL="0" algn="ctr" defTabSz="914400" rtl="0" eaLnBrk="1" latinLnBrk="0" hangingPunct="1"/>
                      <a:r>
                        <a:rPr lang="en-US" sz="1600" kern="1200" dirty="0" smtClean="0"/>
                        <a:t>$1,273</a:t>
                      </a:r>
                      <a:endParaRPr lang="en-US" sz="1600" kern="1200" dirty="0" smtClean="0">
                        <a:solidFill>
                          <a:schemeClr val="dk1"/>
                        </a:solidFill>
                        <a:latin typeface="+mn-lt"/>
                        <a:ea typeface="+mn-ea"/>
                        <a:cs typeface="+mn-cs"/>
                      </a:endParaRPr>
                    </a:p>
                  </a:txBody>
                  <a:tcPr marL="91443" marR="91443" marT="45724" marB="45724"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$1,025</a:t>
                      </a:r>
                      <a:endParaRPr lang="en-US" sz="1600" kern="1200" dirty="0" smtClean="0">
                        <a:solidFill>
                          <a:schemeClr val="dk1"/>
                        </a:solidFill>
                        <a:latin typeface="+mn-lt"/>
                        <a:ea typeface="+mn-ea"/>
                        <a:cs typeface="+mn-cs"/>
                      </a:endParaRPr>
                    </a:p>
                  </a:txBody>
                  <a:tcPr marL="91443" marR="91443" marT="45724" marB="45724" anchor="ctr">
                    <a:lnT w="38100" cap="flat" cmpd="sng" algn="ctr">
                      <a:solidFill>
                        <a:schemeClr val="bg1"/>
                      </a:solidFill>
                      <a:prstDash val="solid"/>
                      <a:round/>
                      <a:headEnd type="none" w="med" len="med"/>
                      <a:tailEnd type="none" w="med" len="med"/>
                    </a:lnT>
                  </a:tcPr>
                </a:tc>
              </a:tr>
              <a:tr h="370871">
                <a:tc>
                  <a:txBody>
                    <a:bodyPr/>
                    <a:lstStyle/>
                    <a:p>
                      <a:r>
                        <a:rPr lang="en-US" sz="1600" dirty="0" smtClean="0"/>
                        <a:t>Mean Grant Amount</a:t>
                      </a:r>
                    </a:p>
                  </a:txBody>
                  <a:tcPr marL="91443" marR="91443" marT="45724" marB="45724">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$715</a:t>
                      </a:r>
                      <a:endParaRPr lang="en-US" sz="1600" kern="1200" dirty="0" smtClean="0">
                        <a:solidFill>
                          <a:schemeClr val="dk1"/>
                        </a:solidFill>
                        <a:latin typeface="+mn-lt"/>
                        <a:ea typeface="+mn-ea"/>
                        <a:cs typeface="+mn-cs"/>
                      </a:endParaRPr>
                    </a:p>
                  </a:txBody>
                  <a:tcPr marL="91443" marR="91443" marT="45724" marB="45724"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$887</a:t>
                      </a:r>
                      <a:endParaRPr lang="en-US" sz="1600" kern="1200" dirty="0" smtClean="0">
                        <a:solidFill>
                          <a:schemeClr val="dk1"/>
                        </a:solidFill>
                        <a:latin typeface="+mn-lt"/>
                        <a:ea typeface="+mn-ea"/>
                        <a:cs typeface="+mn-cs"/>
                      </a:endParaRPr>
                    </a:p>
                  </a:txBody>
                  <a:tcPr marL="91443" marR="91443" marT="45724" marB="45724" anchor="ctr"/>
                </a:tc>
                <a:tc>
                  <a:txBody>
                    <a:bodyPr/>
                    <a:lstStyle/>
                    <a:p>
                      <a:pPr marL="0" algn="ctr" defTabSz="914400" rtl="0" eaLnBrk="1" latinLnBrk="0" hangingPunct="1"/>
                      <a:r>
                        <a:rPr lang="en-US" sz="1600" kern="1200" dirty="0" smtClean="0"/>
                        <a:t>$865</a:t>
                      </a:r>
                      <a:endParaRPr lang="en-US" sz="1600" kern="1200" dirty="0" smtClean="0">
                        <a:solidFill>
                          <a:schemeClr val="dk1"/>
                        </a:solidFill>
                        <a:latin typeface="+mn-lt"/>
                        <a:ea typeface="+mn-ea"/>
                        <a:cs typeface="+mn-cs"/>
                      </a:endParaRPr>
                    </a:p>
                  </a:txBody>
                  <a:tcPr marL="91443" marR="91443" marT="45724" marB="45724" anchor="ctr"/>
                </a:tc>
                <a:tc>
                  <a:txBody>
                    <a:bodyPr/>
                    <a:lstStyle/>
                    <a:p>
                      <a:pPr marL="0" algn="ctr" defTabSz="914400" rtl="0" eaLnBrk="1" latinLnBrk="0" hangingPunct="1"/>
                      <a:r>
                        <a:rPr lang="en-US" sz="1600" kern="1200" dirty="0" smtClean="0"/>
                        <a:t>$801</a:t>
                      </a:r>
                      <a:endParaRPr lang="en-US" sz="1600" kern="1200" dirty="0" smtClean="0">
                        <a:solidFill>
                          <a:schemeClr val="dk1"/>
                        </a:solidFill>
                        <a:latin typeface="+mn-lt"/>
                        <a:ea typeface="+mn-ea"/>
                        <a:cs typeface="+mn-cs"/>
                      </a:endParaRPr>
                    </a:p>
                  </a:txBody>
                  <a:tcPr marL="91443" marR="91443" marT="45724" marB="45724" anchor="ctr"/>
                </a:tc>
              </a:tr>
              <a:tr h="370871">
                <a:tc>
                  <a:txBody>
                    <a:bodyPr/>
                    <a:lstStyle/>
                    <a:p>
                      <a:r>
                        <a:rPr lang="en-US" sz="1600" dirty="0" smtClean="0"/>
                        <a:t>Mean Post-Grant Balance</a:t>
                      </a:r>
                      <a:endParaRPr lang="en-US" sz="1600" dirty="0"/>
                    </a:p>
                  </a:txBody>
                  <a:tcPr marL="91443" marR="91443" marT="45724" marB="45724">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$173</a:t>
                      </a:r>
                      <a:endParaRPr lang="en-US" sz="1600" kern="1200" dirty="0">
                        <a:solidFill>
                          <a:schemeClr val="dk1"/>
                        </a:solidFill>
                        <a:latin typeface="+mn-lt"/>
                        <a:ea typeface="+mn-ea"/>
                        <a:cs typeface="+mn-cs"/>
                      </a:endParaRPr>
                    </a:p>
                  </a:txBody>
                  <a:tcPr marL="91443" marR="91443" marT="45724" marB="45724">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$1,706</a:t>
                      </a:r>
                      <a:endParaRPr lang="en-US" sz="1600" kern="1200" dirty="0">
                        <a:solidFill>
                          <a:schemeClr val="dk1"/>
                        </a:solidFill>
                        <a:latin typeface="+mn-lt"/>
                        <a:ea typeface="+mn-ea"/>
                        <a:cs typeface="+mn-cs"/>
                      </a:endParaRPr>
                    </a:p>
                  </a:txBody>
                  <a:tcPr marL="91443" marR="91443" marT="45724" marB="45724">
                    <a:lnB w="38100" cap="flat" cmpd="sng" algn="ctr">
                      <a:solidFill>
                        <a:schemeClr val="bg1"/>
                      </a:solidFill>
                      <a:prstDash val="solid"/>
                      <a:round/>
                      <a:headEnd type="none" w="med" len="med"/>
                      <a:tailEnd type="none" w="med" len="med"/>
                    </a:lnB>
                    <a:solidFill>
                      <a:srgbClr val="FFFF00"/>
                    </a:solidFill>
                  </a:tcPr>
                </a:tc>
                <a:tc>
                  <a:txBody>
                    <a:bodyPr/>
                    <a:lstStyle/>
                    <a:p>
                      <a:pPr marL="0" algn="ctr" defTabSz="914400" rtl="0" eaLnBrk="1" latinLnBrk="0" hangingPunct="1"/>
                      <a:r>
                        <a:rPr lang="en-US" sz="1600" kern="1200" dirty="0" smtClean="0"/>
                        <a:t>$408</a:t>
                      </a:r>
                      <a:endParaRPr lang="en-US" sz="1600" kern="1200" dirty="0">
                        <a:solidFill>
                          <a:schemeClr val="dk1"/>
                        </a:solidFill>
                        <a:latin typeface="+mn-lt"/>
                        <a:ea typeface="+mn-ea"/>
                        <a:cs typeface="+mn-cs"/>
                      </a:endParaRPr>
                    </a:p>
                  </a:txBody>
                  <a:tcPr marL="91443" marR="91443" marT="45724" marB="45724">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$225</a:t>
                      </a:r>
                      <a:endParaRPr lang="en-US" sz="1600" kern="1200" dirty="0">
                        <a:solidFill>
                          <a:schemeClr val="dk1"/>
                        </a:solidFill>
                        <a:latin typeface="+mn-lt"/>
                        <a:ea typeface="+mn-ea"/>
                        <a:cs typeface="+mn-cs"/>
                      </a:endParaRPr>
                    </a:p>
                  </a:txBody>
                  <a:tcPr marL="91443" marR="91443" marT="45724" marB="45724">
                    <a:lnB w="38100" cap="flat" cmpd="sng" algn="ctr">
                      <a:solidFill>
                        <a:schemeClr val="bg1"/>
                      </a:solidFill>
                      <a:prstDash val="solid"/>
                      <a:round/>
                      <a:headEnd type="none" w="med" len="med"/>
                      <a:tailEnd type="none" w="med" len="med"/>
                    </a:lnB>
                  </a:tcPr>
                </a:tc>
              </a:tr>
              <a:tr h="370871">
                <a:tc>
                  <a:txBody>
                    <a:bodyPr/>
                    <a:lstStyle/>
                    <a:p>
                      <a:r>
                        <a:rPr lang="en-US" sz="1600" dirty="0" smtClean="0"/>
                        <a:t>Mean Number</a:t>
                      </a:r>
                      <a:r>
                        <a:rPr lang="en-US" sz="1600" baseline="0" dirty="0" smtClean="0"/>
                        <a:t> of Payments*</a:t>
                      </a:r>
                      <a:endParaRPr lang="en-US" sz="1600" dirty="0"/>
                    </a:p>
                  </a:txBody>
                  <a:tcPr marL="91443" marR="91443" marT="45724" marB="45724">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11</a:t>
                      </a:r>
                      <a:endParaRPr lang="en-US" sz="1600" dirty="0"/>
                    </a:p>
                  </a:txBody>
                  <a:tcPr marL="91443" marR="91443" marT="45724" marB="45724">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10</a:t>
                      </a:r>
                      <a:endParaRPr lang="en-US" sz="1600" dirty="0"/>
                    </a:p>
                  </a:txBody>
                  <a:tcPr marL="91443" marR="91443" marT="45724" marB="45724">
                    <a:lnT w="38100" cap="flat" cmpd="sng" algn="ctr">
                      <a:solidFill>
                        <a:schemeClr val="bg1"/>
                      </a:solidFill>
                      <a:prstDash val="solid"/>
                      <a:round/>
                      <a:headEnd type="none" w="med" len="med"/>
                      <a:tailEnd type="none" w="med" len="med"/>
                    </a:lnT>
                  </a:tcPr>
                </a:tc>
                <a:tc>
                  <a:txBody>
                    <a:bodyPr/>
                    <a:lstStyle/>
                    <a:p>
                      <a:pPr algn="ctr"/>
                      <a:r>
                        <a:rPr lang="en-US" sz="1600" dirty="0" smtClean="0"/>
                        <a:t>8</a:t>
                      </a:r>
                      <a:endParaRPr lang="en-US" sz="1600" dirty="0"/>
                    </a:p>
                  </a:txBody>
                  <a:tcPr marL="91443" marR="91443" marT="45724" marB="45724">
                    <a:lnT w="38100" cap="flat" cmpd="sng" algn="ctr">
                      <a:solidFill>
                        <a:schemeClr val="bg1"/>
                      </a:solidFill>
                      <a:prstDash val="solid"/>
                      <a:round/>
                      <a:headEnd type="none" w="med" len="med"/>
                      <a:tailEnd type="none" w="med" len="med"/>
                    </a:lnT>
                  </a:tcPr>
                </a:tc>
                <a:tc>
                  <a:txBody>
                    <a:bodyPr/>
                    <a:lstStyle/>
                    <a:p>
                      <a:pPr algn="ctr"/>
                      <a:r>
                        <a:rPr lang="en-US" sz="1600" dirty="0" smtClean="0"/>
                        <a:t>9</a:t>
                      </a:r>
                      <a:endParaRPr lang="en-US" sz="1600" dirty="0"/>
                    </a:p>
                  </a:txBody>
                  <a:tcPr marL="91443" marR="91443" marT="45724" marB="45724">
                    <a:lnT w="38100" cap="flat" cmpd="sng" algn="ctr">
                      <a:solidFill>
                        <a:schemeClr val="bg1"/>
                      </a:solidFill>
                      <a:prstDash val="solid"/>
                      <a:round/>
                      <a:headEnd type="none" w="med" len="med"/>
                      <a:tailEnd type="none" w="med" len="med"/>
                    </a:lnT>
                  </a:tcPr>
                </a:tc>
              </a:tr>
              <a:tr h="3708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Mean Percent of Bills Paid</a:t>
                      </a:r>
                      <a:endParaRPr lang="en-US" sz="1600" dirty="0"/>
                    </a:p>
                  </a:txBody>
                  <a:tcPr marL="91443" marR="91443" marT="45724" marB="45724">
                    <a:lnR w="38100" cap="flat" cmpd="sng" algn="ctr">
                      <a:solidFill>
                        <a:schemeClr val="bg1"/>
                      </a:solidFill>
                      <a:prstDash val="solid"/>
                      <a:round/>
                      <a:headEnd type="none" w="med" len="med"/>
                      <a:tailEnd type="none" w="med" len="med"/>
                    </a:lnR>
                  </a:tcPr>
                </a:tc>
                <a:tc>
                  <a:txBody>
                    <a:bodyPr/>
                    <a:lstStyle/>
                    <a:p>
                      <a:pPr algn="ctr"/>
                      <a:r>
                        <a:rPr lang="en-US" sz="1600" dirty="0" smtClean="0"/>
                        <a:t>110%</a:t>
                      </a:r>
                      <a:endParaRPr lang="en-US" sz="1600" dirty="0"/>
                    </a:p>
                  </a:txBody>
                  <a:tcPr marL="91443" marR="91443" marT="45724" marB="45724">
                    <a:lnL w="38100" cap="flat" cmpd="sng" algn="ctr">
                      <a:solidFill>
                        <a:schemeClr val="bg1"/>
                      </a:solidFill>
                      <a:prstDash val="solid"/>
                      <a:round/>
                      <a:headEnd type="none" w="med" len="med"/>
                      <a:tailEnd type="none" w="med" len="med"/>
                    </a:lnL>
                  </a:tcPr>
                </a:tc>
                <a:tc>
                  <a:txBody>
                    <a:bodyPr/>
                    <a:lstStyle/>
                    <a:p>
                      <a:pPr algn="ctr"/>
                      <a:r>
                        <a:rPr lang="en-US" sz="1600" dirty="0" smtClean="0"/>
                        <a:t>129%</a:t>
                      </a:r>
                      <a:endParaRPr lang="en-US" sz="1600" dirty="0"/>
                    </a:p>
                  </a:txBody>
                  <a:tcPr marL="91443" marR="91443" marT="45724" marB="45724">
                    <a:solidFill>
                      <a:srgbClr val="FFFF00"/>
                    </a:solidFill>
                  </a:tcPr>
                </a:tc>
                <a:tc>
                  <a:txBody>
                    <a:bodyPr/>
                    <a:lstStyle/>
                    <a:p>
                      <a:pPr algn="ctr"/>
                      <a:r>
                        <a:rPr lang="en-US" sz="1600" dirty="0" smtClean="0"/>
                        <a:t>97%</a:t>
                      </a:r>
                      <a:endParaRPr lang="en-US" sz="1600" dirty="0"/>
                    </a:p>
                  </a:txBody>
                  <a:tcPr marL="91443" marR="91443" marT="45724" marB="45724"/>
                </a:tc>
                <a:tc>
                  <a:txBody>
                    <a:bodyPr/>
                    <a:lstStyle/>
                    <a:p>
                      <a:pPr algn="ctr"/>
                      <a:r>
                        <a:rPr lang="en-US" sz="1600" dirty="0" smtClean="0"/>
                        <a:t>70%</a:t>
                      </a:r>
                      <a:endParaRPr lang="en-US" sz="1600" dirty="0"/>
                    </a:p>
                  </a:txBody>
                  <a:tcPr marL="91443" marR="91443" marT="45724" marB="45724">
                    <a:solidFill>
                      <a:srgbClr val="FFFF00"/>
                    </a:solidFill>
                  </a:tcPr>
                </a:tc>
              </a:tr>
            </a:tbl>
          </a:graphicData>
        </a:graphic>
      </p:graphicFrame>
      <p:sp>
        <p:nvSpPr>
          <p:cNvPr id="120936" name="TextBox 46"/>
          <p:cNvSpPr txBox="1">
            <a:spLocks noChangeArrowheads="1"/>
          </p:cNvSpPr>
          <p:nvPr/>
        </p:nvSpPr>
        <p:spPr bwMode="auto">
          <a:xfrm>
            <a:off x="0" y="5867400"/>
            <a:ext cx="518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 Note: Only customer payments are counted.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8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89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0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2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292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4" name="Rectangle 44"/>
          <p:cNvSpPr>
            <a:spLocks noGrp="1" noChangeArrowheads="1"/>
          </p:cNvSpPr>
          <p:nvPr>
            <p:ph type="title"/>
          </p:nvPr>
        </p:nvSpPr>
        <p:spPr>
          <a:xfrm>
            <a:off x="87313" y="168276"/>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sp>
        <p:nvSpPr>
          <p:cNvPr id="12292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2E0BE84-54F8-4B35-957D-327696A6AB8B}" type="slidenum">
              <a:rPr lang="en-US" altLang="en-US" sz="1000"/>
              <a:pPr eaLnBrk="1" hangingPunct="1">
                <a:spcBef>
                  <a:spcPct val="50000"/>
                </a:spcBef>
                <a:buFontTx/>
                <a:buNone/>
              </a:pPr>
              <a:t>59</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4233108385"/>
              </p:ext>
            </p:extLst>
          </p:nvPr>
        </p:nvGraphicFramePr>
        <p:xfrm>
          <a:off x="381000" y="2209800"/>
          <a:ext cx="8428039" cy="2641600"/>
        </p:xfrm>
        <a:graphic>
          <a:graphicData uri="http://schemas.openxmlformats.org/drawingml/2006/table">
            <a:tbl>
              <a:tblPr firstRow="1" bandRow="1">
                <a:tableStyleId>{5C22544A-7EE6-4342-B048-85BDC9FD1C3A}</a:tableStyleId>
              </a:tblPr>
              <a:tblGrid>
                <a:gridCol w="2026996"/>
                <a:gridCol w="1554539"/>
                <a:gridCol w="1737426"/>
                <a:gridCol w="1554539"/>
                <a:gridCol w="1554539"/>
              </a:tblGrid>
              <a:tr h="304800">
                <a:tc gridSpan="5">
                  <a:txBody>
                    <a:bodyPr/>
                    <a:lstStyle/>
                    <a:p>
                      <a:pPr algn="ctr"/>
                      <a:r>
                        <a:rPr lang="en-US" sz="1600" dirty="0" smtClean="0"/>
                        <a:t>Q1 &amp; Q2</a:t>
                      </a:r>
                      <a:r>
                        <a:rPr lang="en-US" sz="1600" baseline="0" dirty="0" smtClean="0"/>
                        <a:t> 2014 Recipients</a:t>
                      </a:r>
                      <a:endParaRPr lang="en-US" sz="1600" dirty="0">
                        <a:solidFill>
                          <a:schemeClr val="bg1"/>
                        </a:solidFill>
                      </a:endParaRPr>
                    </a:p>
                  </a:txBody>
                  <a:tcPr marL="91443" marR="91443"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822960">
                <a:tc>
                  <a:txBody>
                    <a:bodyPr/>
                    <a:lstStyle/>
                    <a:p>
                      <a:pPr algn="ctr"/>
                      <a:endParaRPr lang="en-US" sz="1600" b="1" dirty="0">
                        <a:solidFill>
                          <a:schemeClr val="bg1"/>
                        </a:solidFill>
                      </a:endParaRPr>
                    </a:p>
                  </a:txBody>
                  <a:tcPr marL="91443" marR="91443"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Ending</a:t>
                      </a:r>
                      <a:r>
                        <a:rPr lang="en-US" sz="1600" b="1" baseline="0" dirty="0" smtClean="0">
                          <a:solidFill>
                            <a:schemeClr val="bg1"/>
                          </a:solidFill>
                        </a:rPr>
                        <a:t> Balance &lt;$100</a:t>
                      </a:r>
                      <a:endParaRPr lang="en-US" sz="1600" b="1" dirty="0">
                        <a:solidFill>
                          <a:schemeClr val="bg1"/>
                        </a:solidFill>
                      </a:endParaRPr>
                    </a:p>
                  </a:txBody>
                  <a:tcPr marL="91443" marR="91443"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Declined, Ending Balance </a:t>
                      </a:r>
                    </a:p>
                    <a:p>
                      <a:pPr algn="ctr"/>
                      <a:r>
                        <a:rPr lang="en-US" sz="1600" b="1" dirty="0" smtClean="0">
                          <a:solidFill>
                            <a:schemeClr val="bg1"/>
                          </a:solidFill>
                        </a:rPr>
                        <a:t>≥ $100</a:t>
                      </a:r>
                      <a:endParaRPr lang="en-US" sz="1600" b="1" dirty="0">
                        <a:solidFill>
                          <a:schemeClr val="bg1"/>
                        </a:solidFill>
                      </a:endParaRPr>
                    </a:p>
                  </a:txBody>
                  <a:tcPr marL="91443" marR="91443"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&lt;$100</a:t>
                      </a:r>
                      <a:endParaRPr lang="en-US" sz="1600" b="1" dirty="0">
                        <a:solidFill>
                          <a:schemeClr val="bg1"/>
                        </a:solidFill>
                      </a:endParaRPr>
                    </a:p>
                  </a:txBody>
                  <a:tcPr marL="91443" marR="91443"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a:t>
                      </a:r>
                    </a:p>
                    <a:p>
                      <a:pPr algn="ctr"/>
                      <a:r>
                        <a:rPr lang="en-US" sz="1600" b="1" dirty="0" smtClean="0">
                          <a:solidFill>
                            <a:schemeClr val="bg1"/>
                          </a:solidFill>
                        </a:rPr>
                        <a:t>≥ $100</a:t>
                      </a:r>
                      <a:endParaRPr lang="en-US" sz="1600" b="1" dirty="0">
                        <a:solidFill>
                          <a:schemeClr val="bg1"/>
                        </a:solidFill>
                      </a:endParaRPr>
                    </a:p>
                  </a:txBody>
                  <a:tcPr marL="91443" marR="91443" anchor="ctr">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600" dirty="0" smtClean="0"/>
                        <a:t>Number of Customers</a:t>
                      </a:r>
                      <a:endParaRPr lang="en-US" sz="1600" dirty="0"/>
                    </a:p>
                  </a:txBody>
                  <a:tcPr marL="91443" marR="91443">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63</a:t>
                      </a:r>
                      <a:endParaRPr lang="en-US" sz="1600" kern="1200" dirty="0" smtClean="0">
                        <a:solidFill>
                          <a:schemeClr val="dk1"/>
                        </a:solidFill>
                        <a:latin typeface="+mn-lt"/>
                        <a:ea typeface="+mn-ea"/>
                        <a:cs typeface="+mn-cs"/>
                      </a:endParaRPr>
                    </a:p>
                  </a:txBody>
                  <a:tcPr marL="91443" marR="91443"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43" marR="9144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17</a:t>
                      </a:r>
                      <a:endParaRPr lang="en-US" sz="1600" kern="1200" dirty="0" smtClean="0">
                        <a:solidFill>
                          <a:schemeClr val="dk1"/>
                        </a:solidFill>
                        <a:latin typeface="+mn-lt"/>
                        <a:ea typeface="+mn-ea"/>
                        <a:cs typeface="+mn-cs"/>
                      </a:endParaRPr>
                    </a:p>
                  </a:txBody>
                  <a:tcPr marL="91443" marR="9144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179</a:t>
                      </a:r>
                      <a:endParaRPr lang="en-US" sz="1600" kern="1200" dirty="0" smtClean="0">
                        <a:solidFill>
                          <a:schemeClr val="dk1"/>
                        </a:solidFill>
                        <a:latin typeface="+mn-lt"/>
                        <a:ea typeface="+mn-ea"/>
                        <a:cs typeface="+mn-cs"/>
                      </a:endParaRPr>
                    </a:p>
                  </a:txBody>
                  <a:tcPr marL="91443" marR="91443"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Percent of Customers</a:t>
                      </a:r>
                      <a:endParaRPr lang="en-US" sz="1600" dirty="0"/>
                    </a:p>
                  </a:txBody>
                  <a:tcPr marL="91443" marR="91443">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20%</a:t>
                      </a:r>
                      <a:endParaRPr lang="en-US" sz="1600" kern="1200" dirty="0" smtClean="0">
                        <a:solidFill>
                          <a:schemeClr val="dk1"/>
                        </a:solidFill>
                        <a:latin typeface="+mn-lt"/>
                        <a:ea typeface="+mn-ea"/>
                        <a:cs typeface="+mn-cs"/>
                      </a:endParaRPr>
                    </a:p>
                  </a:txBody>
                  <a:tcPr marL="91443" marR="91443"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19%</a:t>
                      </a:r>
                      <a:endParaRPr lang="en-US" sz="1600" kern="1200" dirty="0" smtClean="0">
                        <a:solidFill>
                          <a:schemeClr val="dk1"/>
                        </a:solidFill>
                        <a:latin typeface="+mn-lt"/>
                        <a:ea typeface="+mn-ea"/>
                        <a:cs typeface="+mn-cs"/>
                      </a:endParaRPr>
                    </a:p>
                  </a:txBody>
                  <a:tcPr marL="91443" marR="91443"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a:t>
                      </a:r>
                      <a:endParaRPr lang="en-US" sz="1600" kern="1200" dirty="0" smtClean="0">
                        <a:solidFill>
                          <a:schemeClr val="dk1"/>
                        </a:solidFill>
                        <a:latin typeface="+mn-lt"/>
                        <a:ea typeface="+mn-ea"/>
                        <a:cs typeface="+mn-cs"/>
                      </a:endParaRPr>
                    </a:p>
                  </a:txBody>
                  <a:tcPr marL="91443" marR="91443"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43" marR="91443" anchor="ctr">
                    <a:lnB w="38100" cap="flat" cmpd="sng" algn="ctr">
                      <a:solidFill>
                        <a:schemeClr val="bg1"/>
                      </a:solidFill>
                      <a:prstDash val="solid"/>
                      <a:round/>
                      <a:headEnd type="none" w="med" len="med"/>
                      <a:tailEnd type="none" w="med" len="med"/>
                    </a:lnB>
                  </a:tcPr>
                </a:tc>
              </a:tr>
              <a:tr h="370840">
                <a:tc>
                  <a:txBody>
                    <a:bodyPr/>
                    <a:lstStyle/>
                    <a:p>
                      <a:r>
                        <a:rPr lang="en-US" sz="1600" dirty="0" smtClean="0"/>
                        <a:t>Mean Charges</a:t>
                      </a:r>
                      <a:endParaRPr lang="en-US" sz="1600" dirty="0"/>
                    </a:p>
                  </a:txBody>
                  <a:tcPr marL="91443" marR="91443">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$2,031</a:t>
                      </a:r>
                      <a:endParaRPr lang="en-US" sz="1600" kern="1200" dirty="0" smtClean="0">
                        <a:solidFill>
                          <a:schemeClr val="dk1"/>
                        </a:solidFill>
                        <a:latin typeface="+mn-lt"/>
                        <a:ea typeface="+mn-ea"/>
                        <a:cs typeface="+mn-cs"/>
                      </a:endParaRPr>
                    </a:p>
                  </a:txBody>
                  <a:tcPr marL="91443" marR="91443"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$2,729</a:t>
                      </a:r>
                      <a:endParaRPr lang="en-US" sz="1600" kern="1200" dirty="0" smtClean="0">
                        <a:solidFill>
                          <a:schemeClr val="dk1"/>
                        </a:solidFill>
                        <a:latin typeface="+mn-lt"/>
                        <a:ea typeface="+mn-ea"/>
                        <a:cs typeface="+mn-cs"/>
                      </a:endParaRPr>
                    </a:p>
                  </a:txBody>
                  <a:tcPr marL="91443" marR="91443" anchor="ctr">
                    <a:lnT w="38100" cap="flat" cmpd="sng" algn="ctr">
                      <a:solidFill>
                        <a:schemeClr val="bg1"/>
                      </a:solidFill>
                      <a:prstDash val="solid"/>
                      <a:round/>
                      <a:headEnd type="none" w="med" len="med"/>
                      <a:tailEnd type="none" w="med" len="med"/>
                    </a:lnT>
                    <a:solidFill>
                      <a:srgbClr val="FFFF00"/>
                    </a:solidFill>
                  </a:tcPr>
                </a:tc>
                <a:tc>
                  <a:txBody>
                    <a:bodyPr/>
                    <a:lstStyle/>
                    <a:p>
                      <a:pPr marL="0" algn="ctr" defTabSz="914400" rtl="0" eaLnBrk="1" latinLnBrk="0" hangingPunct="1"/>
                      <a:r>
                        <a:rPr lang="en-US" sz="1600" kern="1200" dirty="0" smtClean="0"/>
                        <a:t>$2,063</a:t>
                      </a:r>
                      <a:endParaRPr lang="en-US" sz="1600" kern="1200" dirty="0" smtClean="0">
                        <a:solidFill>
                          <a:schemeClr val="dk1"/>
                        </a:solidFill>
                        <a:latin typeface="+mn-lt"/>
                        <a:ea typeface="+mn-ea"/>
                        <a:cs typeface="+mn-cs"/>
                      </a:endParaRPr>
                    </a:p>
                  </a:txBody>
                  <a:tcPr marL="91443" marR="9144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$2,597</a:t>
                      </a:r>
                      <a:endParaRPr lang="en-US" sz="1600" kern="1200" dirty="0" smtClean="0">
                        <a:solidFill>
                          <a:schemeClr val="dk1"/>
                        </a:solidFill>
                        <a:latin typeface="+mn-lt"/>
                        <a:ea typeface="+mn-ea"/>
                        <a:cs typeface="+mn-cs"/>
                      </a:endParaRPr>
                    </a:p>
                  </a:txBody>
                  <a:tcPr marL="91443" marR="91443" anchor="ctr">
                    <a:lnT w="38100" cap="flat" cmpd="sng" algn="ctr">
                      <a:solidFill>
                        <a:schemeClr val="bg1"/>
                      </a:solidFill>
                      <a:prstDash val="solid"/>
                      <a:round/>
                      <a:headEnd type="none" w="med" len="med"/>
                      <a:tailEnd type="none" w="med" len="med"/>
                    </a:lnT>
                    <a:solidFill>
                      <a:srgbClr val="FFFF00"/>
                    </a:solidFill>
                  </a:tcPr>
                </a:tc>
              </a:tr>
              <a:tr h="370840">
                <a:tc>
                  <a:txBody>
                    <a:bodyPr/>
                    <a:lstStyle/>
                    <a:p>
                      <a:r>
                        <a:rPr lang="en-US" sz="1600" dirty="0" smtClean="0"/>
                        <a:t>Mean Payments</a:t>
                      </a:r>
                    </a:p>
                  </a:txBody>
                  <a:tcPr marL="91443" marR="91443">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$2,243</a:t>
                      </a:r>
                      <a:endParaRPr lang="en-US" sz="1600" kern="1200" dirty="0" smtClean="0">
                        <a:solidFill>
                          <a:schemeClr val="dk1"/>
                        </a:solidFill>
                        <a:latin typeface="+mn-lt"/>
                        <a:ea typeface="+mn-ea"/>
                        <a:cs typeface="+mn-cs"/>
                      </a:endParaRPr>
                    </a:p>
                  </a:txBody>
                  <a:tcPr marL="91443" marR="91443"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$3,475</a:t>
                      </a:r>
                      <a:endParaRPr lang="en-US" sz="1600" kern="1200" dirty="0" smtClean="0">
                        <a:solidFill>
                          <a:schemeClr val="dk1"/>
                        </a:solidFill>
                        <a:latin typeface="+mn-lt"/>
                        <a:ea typeface="+mn-ea"/>
                        <a:cs typeface="+mn-cs"/>
                      </a:endParaRPr>
                    </a:p>
                  </a:txBody>
                  <a:tcPr marL="91443" marR="91443" anchor="ctr">
                    <a:solidFill>
                      <a:srgbClr val="FFFF00"/>
                    </a:solidFill>
                  </a:tcPr>
                </a:tc>
                <a:tc>
                  <a:txBody>
                    <a:bodyPr/>
                    <a:lstStyle/>
                    <a:p>
                      <a:pPr marL="0" algn="ctr" defTabSz="914400" rtl="0" eaLnBrk="1" latinLnBrk="0" hangingPunct="1"/>
                      <a:r>
                        <a:rPr lang="en-US" sz="1600" kern="1200" dirty="0" smtClean="0"/>
                        <a:t>$2,017</a:t>
                      </a:r>
                      <a:endParaRPr lang="en-US" sz="1600" kern="1200" dirty="0" smtClean="0">
                        <a:solidFill>
                          <a:schemeClr val="dk1"/>
                        </a:solidFill>
                        <a:latin typeface="+mn-lt"/>
                        <a:ea typeface="+mn-ea"/>
                        <a:cs typeface="+mn-cs"/>
                      </a:endParaRPr>
                    </a:p>
                  </a:txBody>
                  <a:tcPr marL="91443" marR="91443" anchor="ctr"/>
                </a:tc>
                <a:tc>
                  <a:txBody>
                    <a:bodyPr/>
                    <a:lstStyle/>
                    <a:p>
                      <a:pPr marL="0" algn="ctr" defTabSz="914400" rtl="0" eaLnBrk="1" latinLnBrk="0" hangingPunct="1"/>
                      <a:r>
                        <a:rPr lang="en-US" sz="1600" kern="1200" dirty="0" smtClean="0"/>
                        <a:t>$1,848</a:t>
                      </a:r>
                      <a:endParaRPr lang="en-US" sz="1600" kern="1200" dirty="0" smtClean="0">
                        <a:solidFill>
                          <a:schemeClr val="dk1"/>
                        </a:solidFill>
                        <a:latin typeface="+mn-lt"/>
                        <a:ea typeface="+mn-ea"/>
                        <a:cs typeface="+mn-cs"/>
                      </a:endParaRPr>
                    </a:p>
                  </a:txBody>
                  <a:tcPr marL="91443" marR="91443" anchor="ctr">
                    <a:solidFill>
                      <a:srgbClr val="FFFF00"/>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642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2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2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28" name="Rectangle 44"/>
          <p:cNvSpPr>
            <a:spLocks noGrp="1" noChangeArrowheads="1"/>
          </p:cNvSpPr>
          <p:nvPr>
            <p:ph type="title"/>
          </p:nvPr>
        </p:nvSpPr>
        <p:spPr>
          <a:xfrm>
            <a:off x="246888" y="304800"/>
            <a:ext cx="7772400" cy="1143000"/>
          </a:xfrm>
        </p:spPr>
        <p:txBody>
          <a:bodyPr/>
          <a:lstStyle/>
          <a:p>
            <a:pPr algn="l" eaLnBrk="1" hangingPunct="1"/>
            <a:r>
              <a:rPr lang="en-US" altLang="en-US" sz="3300" b="1" dirty="0" smtClean="0">
                <a:solidFill>
                  <a:schemeClr val="tx1"/>
                </a:solidFill>
              </a:rPr>
              <a:t>NJ SHARES </a:t>
            </a:r>
            <a:r>
              <a:rPr lang="en-US" altLang="en-US" sz="3300" b="1" dirty="0" smtClean="0"/>
              <a:t>Database Analysis </a:t>
            </a:r>
            <a:br>
              <a:rPr lang="en-US" altLang="en-US" sz="3300" b="1" dirty="0" smtClean="0"/>
            </a:br>
            <a:r>
              <a:rPr lang="en-US" altLang="en-US" sz="2800" b="1" dirty="0" smtClean="0"/>
              <a:t>Grants Distributed by Grant Type</a:t>
            </a:r>
          </a:p>
        </p:txBody>
      </p:sp>
      <p:sp>
        <p:nvSpPr>
          <p:cNvPr id="16429" name="Text Box 46"/>
          <p:cNvSpPr txBox="1">
            <a:spLocks noChangeArrowheads="1"/>
          </p:cNvSpPr>
          <p:nvPr/>
        </p:nvSpPr>
        <p:spPr bwMode="auto">
          <a:xfrm>
            <a:off x="8610600" y="64008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2C78D2DD-585C-4586-984E-0F8E4191F4F5}" type="slidenum">
              <a:rPr lang="en-US" altLang="en-US" sz="1000"/>
              <a:pPr eaLnBrk="1" hangingPunct="1">
                <a:spcBef>
                  <a:spcPct val="50000"/>
                </a:spcBef>
                <a:buFontTx/>
                <a:buNone/>
              </a:pPr>
              <a:t>6</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2325848345"/>
              </p:ext>
            </p:extLst>
          </p:nvPr>
        </p:nvGraphicFramePr>
        <p:xfrm>
          <a:off x="296863" y="1889125"/>
          <a:ext cx="8382000" cy="3635831"/>
        </p:xfrm>
        <a:graphic>
          <a:graphicData uri="http://schemas.openxmlformats.org/drawingml/2006/table">
            <a:tbl>
              <a:tblPr firstRow="1" lastRow="1" bandRow="1">
                <a:tableStyleId>{5C22544A-7EE6-4342-B048-85BDC9FD1C3A}</a:tableStyleId>
              </a:tblPr>
              <a:tblGrid>
                <a:gridCol w="1676400"/>
                <a:gridCol w="1676400"/>
                <a:gridCol w="1676400"/>
                <a:gridCol w="1676400"/>
                <a:gridCol w="1676400"/>
              </a:tblGrid>
              <a:tr h="323970">
                <a:tc gridSpan="5">
                  <a:txBody>
                    <a:bodyPr/>
                    <a:lstStyle/>
                    <a:p>
                      <a:pPr algn="ctr"/>
                      <a:r>
                        <a:rPr lang="en-US" sz="1800" dirty="0" smtClean="0">
                          <a:solidFill>
                            <a:schemeClr val="bg1"/>
                          </a:solidFill>
                        </a:rPr>
                        <a:t>2014 Grants</a:t>
                      </a:r>
                      <a:endParaRPr lang="en-US" sz="1800" b="1" dirty="0">
                        <a:solidFill>
                          <a:schemeClr val="bg1"/>
                        </a:solidFill>
                      </a:endParaRPr>
                    </a:p>
                  </a:txBody>
                  <a:tcPr marT="45689" marB="45689" anchor="ctr">
                    <a:solidFill>
                      <a:srgbClr val="00CC99"/>
                    </a:solidFill>
                  </a:tcP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566990">
                <a:tc>
                  <a:txBody>
                    <a:bodyPr/>
                    <a:lstStyle/>
                    <a:p>
                      <a:pPr algn="ctr"/>
                      <a:r>
                        <a:rPr lang="en-US" sz="1800" b="1" smtClean="0">
                          <a:solidFill>
                            <a:schemeClr val="bg1"/>
                          </a:solidFill>
                        </a:rPr>
                        <a:t>Grant Type</a:t>
                      </a:r>
                      <a:endParaRPr lang="en-US" sz="1800" b="1" dirty="0">
                        <a:solidFill>
                          <a:schemeClr val="bg1"/>
                        </a:solidFill>
                      </a:endParaRPr>
                    </a:p>
                  </a:txBody>
                  <a:tcPr marT="45689" marB="4568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Number of Grants</a:t>
                      </a:r>
                      <a:endParaRPr lang="en-US" sz="1800" b="1" dirty="0">
                        <a:solidFill>
                          <a:schemeClr val="bg1"/>
                        </a:solidFill>
                      </a:endParaRPr>
                    </a:p>
                  </a:txBody>
                  <a:tcPr marT="45689" marB="4568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Percent of All Grants</a:t>
                      </a:r>
                      <a:endParaRPr lang="en-US" sz="1800" b="1" dirty="0">
                        <a:solidFill>
                          <a:schemeClr val="bg1"/>
                        </a:solidFill>
                      </a:endParaRPr>
                    </a:p>
                  </a:txBody>
                  <a:tcPr marT="45689" marB="4568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Grant Dollars</a:t>
                      </a:r>
                      <a:endParaRPr lang="en-US" sz="1800" b="1" dirty="0">
                        <a:solidFill>
                          <a:schemeClr val="bg1"/>
                        </a:solidFill>
                      </a:endParaRPr>
                    </a:p>
                  </a:txBody>
                  <a:tcPr marT="45689" marB="4568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 of Grant Dollars</a:t>
                      </a:r>
                      <a:endParaRPr lang="en-US" sz="1800" b="1" dirty="0">
                        <a:solidFill>
                          <a:schemeClr val="bg1"/>
                        </a:solidFill>
                      </a:endParaRPr>
                    </a:p>
                  </a:txBody>
                  <a:tcPr marT="45689" marB="45689" anchor="ctr">
                    <a:lnB w="38100" cap="flat" cmpd="sng" algn="ctr">
                      <a:solidFill>
                        <a:schemeClr val="bg1"/>
                      </a:solidFill>
                      <a:prstDash val="solid"/>
                      <a:round/>
                      <a:headEnd type="none" w="med" len="med"/>
                      <a:tailEnd type="none" w="med" len="med"/>
                    </a:lnB>
                    <a:solidFill>
                      <a:srgbClr val="00CC99"/>
                    </a:solidFill>
                  </a:tcPr>
                </a:tc>
              </a:tr>
              <a:tr h="526023">
                <a:tc>
                  <a:txBody>
                    <a:bodyPr/>
                    <a:lstStyle/>
                    <a:p>
                      <a:r>
                        <a:rPr lang="en-US" sz="1800" dirty="0" smtClean="0"/>
                        <a:t>Electric Only</a:t>
                      </a:r>
                      <a:endParaRPr lang="en-US" sz="1800" dirty="0"/>
                    </a:p>
                  </a:txBody>
                  <a:tcPr marT="45689" marB="4568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155</a:t>
                      </a:r>
                      <a:endParaRPr lang="en-US" sz="1800" dirty="0"/>
                    </a:p>
                  </a:txBody>
                  <a:tcPr marT="45689" marB="4568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800" dirty="0" smtClean="0"/>
                        <a:t>18%</a:t>
                      </a:r>
                      <a:endParaRPr lang="en-US" sz="1800" dirty="0"/>
                    </a:p>
                  </a:txBody>
                  <a:tcPr marT="45689" marB="45689" anchor="ctr">
                    <a:lnT w="38100" cap="flat" cmpd="sng" algn="ctr">
                      <a:solidFill>
                        <a:schemeClr val="bg1"/>
                      </a:solidFill>
                      <a:prstDash val="solid"/>
                      <a:round/>
                      <a:headEnd type="none" w="med" len="med"/>
                      <a:tailEnd type="none" w="med" len="med"/>
                    </a:lnT>
                  </a:tcPr>
                </a:tc>
                <a:tc>
                  <a:txBody>
                    <a:bodyPr/>
                    <a:lstStyle/>
                    <a:p>
                      <a:pPr algn="ctr"/>
                      <a:r>
                        <a:rPr lang="en-US" sz="1800" dirty="0" smtClean="0"/>
                        <a:t>$67,265</a:t>
                      </a:r>
                      <a:endParaRPr lang="en-US" sz="1800" dirty="0"/>
                    </a:p>
                  </a:txBody>
                  <a:tcPr marT="45689" marB="45689" anchor="ctr">
                    <a:lnT w="38100" cap="flat" cmpd="sng" algn="ctr">
                      <a:solidFill>
                        <a:schemeClr val="bg1"/>
                      </a:solidFill>
                      <a:prstDash val="solid"/>
                      <a:round/>
                      <a:headEnd type="none" w="med" len="med"/>
                      <a:tailEnd type="none" w="med" len="med"/>
                    </a:lnT>
                  </a:tcPr>
                </a:tc>
                <a:tc>
                  <a:txBody>
                    <a:bodyPr/>
                    <a:lstStyle/>
                    <a:p>
                      <a:pPr algn="ctr"/>
                      <a:r>
                        <a:rPr lang="en-US" sz="1800" dirty="0" smtClean="0"/>
                        <a:t>10%</a:t>
                      </a:r>
                      <a:endParaRPr lang="en-US" sz="1800" dirty="0"/>
                    </a:p>
                  </a:txBody>
                  <a:tcPr marT="45689" marB="45689" anchor="ctr">
                    <a:lnT w="38100" cap="flat" cmpd="sng" algn="ctr">
                      <a:solidFill>
                        <a:schemeClr val="bg1"/>
                      </a:solidFill>
                      <a:prstDash val="solid"/>
                      <a:round/>
                      <a:headEnd type="none" w="med" len="med"/>
                      <a:tailEnd type="none" w="med" len="med"/>
                    </a:lnT>
                  </a:tcPr>
                </a:tc>
              </a:tr>
              <a:tr h="526023">
                <a:tc>
                  <a:txBody>
                    <a:bodyPr/>
                    <a:lstStyle/>
                    <a:p>
                      <a:r>
                        <a:rPr lang="en-US" sz="1800" dirty="0" smtClean="0"/>
                        <a:t>Gas Only</a:t>
                      </a:r>
                      <a:endParaRPr lang="en-US" sz="1800" dirty="0"/>
                    </a:p>
                  </a:txBody>
                  <a:tcPr marT="45689" marB="45689" anchor="ctr">
                    <a:lnR w="38100" cap="flat" cmpd="sng" algn="ctr">
                      <a:solidFill>
                        <a:schemeClr val="bg1"/>
                      </a:solidFill>
                      <a:prstDash val="solid"/>
                      <a:round/>
                      <a:headEnd type="none" w="med" len="med"/>
                      <a:tailEnd type="none" w="med" len="med"/>
                    </a:lnR>
                  </a:tcPr>
                </a:tc>
                <a:tc>
                  <a:txBody>
                    <a:bodyPr/>
                    <a:lstStyle/>
                    <a:p>
                      <a:pPr algn="ctr"/>
                      <a:r>
                        <a:rPr lang="en-US" sz="1800" dirty="0" smtClean="0"/>
                        <a:t>125</a:t>
                      </a:r>
                      <a:endParaRPr lang="en-US" sz="1800" dirty="0"/>
                    </a:p>
                  </a:txBody>
                  <a:tcPr marT="45689" marB="45689" anchor="ctr">
                    <a:lnL w="38100" cap="flat" cmpd="sng" algn="ctr">
                      <a:solidFill>
                        <a:schemeClr val="bg1"/>
                      </a:solidFill>
                      <a:prstDash val="solid"/>
                      <a:round/>
                      <a:headEnd type="none" w="med" len="med"/>
                      <a:tailEnd type="none" w="med" len="med"/>
                    </a:lnL>
                  </a:tcPr>
                </a:tc>
                <a:tc>
                  <a:txBody>
                    <a:bodyPr/>
                    <a:lstStyle/>
                    <a:p>
                      <a:pPr algn="ctr"/>
                      <a:r>
                        <a:rPr lang="en-US" sz="1800" dirty="0" smtClean="0"/>
                        <a:t>15%</a:t>
                      </a:r>
                      <a:endParaRPr lang="en-US" sz="1800" dirty="0"/>
                    </a:p>
                  </a:txBody>
                  <a:tcPr marT="45689" marB="45689" anchor="ctr"/>
                </a:tc>
                <a:tc>
                  <a:txBody>
                    <a:bodyPr/>
                    <a:lstStyle/>
                    <a:p>
                      <a:pPr algn="ctr"/>
                      <a:r>
                        <a:rPr lang="en-US" sz="1800" dirty="0" smtClean="0"/>
                        <a:t>$73,390</a:t>
                      </a:r>
                      <a:endParaRPr lang="en-US" sz="1800" dirty="0"/>
                    </a:p>
                  </a:txBody>
                  <a:tcPr marT="45689" marB="45689" anchor="ctr"/>
                </a:tc>
                <a:tc>
                  <a:txBody>
                    <a:bodyPr/>
                    <a:lstStyle/>
                    <a:p>
                      <a:pPr algn="ctr"/>
                      <a:r>
                        <a:rPr lang="en-US" sz="1800" dirty="0" smtClean="0"/>
                        <a:t>11%</a:t>
                      </a:r>
                      <a:endParaRPr lang="en-US" sz="1800" dirty="0"/>
                    </a:p>
                  </a:txBody>
                  <a:tcPr marT="45689" marB="45689" anchor="ctr"/>
                </a:tc>
              </a:tr>
              <a:tr h="526023">
                <a:tc>
                  <a:txBody>
                    <a:bodyPr/>
                    <a:lstStyle/>
                    <a:p>
                      <a:r>
                        <a:rPr lang="en-US" sz="1800" dirty="0" smtClean="0"/>
                        <a:t>Electric &amp; Gas</a:t>
                      </a:r>
                      <a:endParaRPr lang="en-US" sz="1800" dirty="0"/>
                    </a:p>
                  </a:txBody>
                  <a:tcPr marT="45689" marB="45689" anchor="ctr">
                    <a:lnR w="38100" cap="flat" cmpd="sng" algn="ctr">
                      <a:solidFill>
                        <a:schemeClr val="bg1"/>
                      </a:solidFill>
                      <a:prstDash val="solid"/>
                      <a:round/>
                      <a:headEnd type="none" w="med" len="med"/>
                      <a:tailEnd type="none" w="med" len="med"/>
                    </a:lnR>
                  </a:tcPr>
                </a:tc>
                <a:tc>
                  <a:txBody>
                    <a:bodyPr/>
                    <a:lstStyle/>
                    <a:p>
                      <a:pPr algn="ctr"/>
                      <a:r>
                        <a:rPr lang="en-US" sz="1800" dirty="0" smtClean="0"/>
                        <a:t>512</a:t>
                      </a:r>
                      <a:endParaRPr lang="en-US" sz="1800" dirty="0"/>
                    </a:p>
                  </a:txBody>
                  <a:tcPr marT="45689" marB="45689" anchor="ctr">
                    <a:lnL w="38100" cap="flat" cmpd="sng" algn="ctr">
                      <a:solidFill>
                        <a:schemeClr val="bg1"/>
                      </a:solidFill>
                      <a:prstDash val="solid"/>
                      <a:round/>
                      <a:headEnd type="none" w="med" len="med"/>
                      <a:tailEnd type="none" w="med" len="med"/>
                    </a:lnL>
                  </a:tcPr>
                </a:tc>
                <a:tc>
                  <a:txBody>
                    <a:bodyPr/>
                    <a:lstStyle/>
                    <a:p>
                      <a:pPr algn="ctr"/>
                      <a:r>
                        <a:rPr lang="en-US" sz="1800" dirty="0" smtClean="0"/>
                        <a:t>60%</a:t>
                      </a:r>
                      <a:endParaRPr lang="en-US" sz="1800" dirty="0"/>
                    </a:p>
                  </a:txBody>
                  <a:tcPr marT="45689" marB="45689" anchor="ctr"/>
                </a:tc>
                <a:tc>
                  <a:txBody>
                    <a:bodyPr/>
                    <a:lstStyle/>
                    <a:p>
                      <a:pPr algn="ctr"/>
                      <a:r>
                        <a:rPr lang="en-US" sz="1800" dirty="0" smtClean="0"/>
                        <a:t>$482,635</a:t>
                      </a:r>
                      <a:endParaRPr lang="en-US" sz="1800" dirty="0"/>
                    </a:p>
                  </a:txBody>
                  <a:tcPr marT="45689" marB="45689" anchor="ctr"/>
                </a:tc>
                <a:tc>
                  <a:txBody>
                    <a:bodyPr/>
                    <a:lstStyle/>
                    <a:p>
                      <a:pPr algn="ctr"/>
                      <a:r>
                        <a:rPr lang="en-US" sz="1800" dirty="0" smtClean="0"/>
                        <a:t>73%</a:t>
                      </a:r>
                      <a:endParaRPr lang="en-US" sz="1800" dirty="0"/>
                    </a:p>
                  </a:txBody>
                  <a:tcPr marT="45689" marB="45689" anchor="ctr"/>
                </a:tc>
              </a:tr>
              <a:tr h="526023">
                <a:tc>
                  <a:txBody>
                    <a:bodyPr/>
                    <a:lstStyle/>
                    <a:p>
                      <a:r>
                        <a:rPr lang="en-US" sz="1800" dirty="0" smtClean="0"/>
                        <a:t>Electric Heat</a:t>
                      </a:r>
                      <a:endParaRPr lang="en-US" sz="1800" dirty="0"/>
                    </a:p>
                  </a:txBody>
                  <a:tcPr marT="45689" marB="45689" anchor="ctr">
                    <a:lnR w="38100" cap="flat" cmpd="sng" algn="ctr">
                      <a:solidFill>
                        <a:schemeClr val="bg1"/>
                      </a:solidFill>
                      <a:prstDash val="solid"/>
                      <a:round/>
                      <a:headEnd type="none" w="med" len="med"/>
                      <a:tailEnd type="none" w="med" len="med"/>
                    </a:lnR>
                  </a:tcPr>
                </a:tc>
                <a:tc>
                  <a:txBody>
                    <a:bodyPr/>
                    <a:lstStyle/>
                    <a:p>
                      <a:pPr algn="ctr"/>
                      <a:r>
                        <a:rPr lang="en-US" sz="1800" dirty="0" smtClean="0"/>
                        <a:t>60</a:t>
                      </a:r>
                      <a:endParaRPr lang="en-US" sz="1800" dirty="0"/>
                    </a:p>
                  </a:txBody>
                  <a:tcPr marT="45689" marB="45689" anchor="ctr">
                    <a:lnL w="38100" cap="flat" cmpd="sng" algn="ctr">
                      <a:solidFill>
                        <a:schemeClr val="bg1"/>
                      </a:solidFill>
                      <a:prstDash val="solid"/>
                      <a:round/>
                      <a:headEnd type="none" w="med" len="med"/>
                      <a:tailEnd type="none" w="med" len="med"/>
                    </a:lnL>
                  </a:tcPr>
                </a:tc>
                <a:tc>
                  <a:txBody>
                    <a:bodyPr/>
                    <a:lstStyle/>
                    <a:p>
                      <a:pPr algn="ctr"/>
                      <a:r>
                        <a:rPr lang="en-US" sz="1800" dirty="0" smtClean="0"/>
                        <a:t>7%</a:t>
                      </a:r>
                      <a:endParaRPr lang="en-US" sz="1800" dirty="0"/>
                    </a:p>
                  </a:txBody>
                  <a:tcPr marT="45689" marB="45689" anchor="ctr"/>
                </a:tc>
                <a:tc>
                  <a:txBody>
                    <a:bodyPr/>
                    <a:lstStyle/>
                    <a:p>
                      <a:pPr algn="ctr"/>
                      <a:r>
                        <a:rPr lang="en-US" sz="1800" dirty="0" smtClean="0"/>
                        <a:t>$38,931</a:t>
                      </a:r>
                      <a:endParaRPr lang="en-US" sz="1800" dirty="0"/>
                    </a:p>
                  </a:txBody>
                  <a:tcPr marT="45689" marB="45689" anchor="ctr"/>
                </a:tc>
                <a:tc>
                  <a:txBody>
                    <a:bodyPr/>
                    <a:lstStyle/>
                    <a:p>
                      <a:pPr algn="ctr"/>
                      <a:r>
                        <a:rPr lang="en-US" sz="1800" dirty="0" smtClean="0"/>
                        <a:t>6%</a:t>
                      </a:r>
                      <a:endParaRPr lang="en-US" sz="1800" dirty="0"/>
                    </a:p>
                  </a:txBody>
                  <a:tcPr marT="45689" marB="45689" anchor="ctr"/>
                </a:tc>
              </a:tr>
              <a:tr h="526023">
                <a:tc>
                  <a:txBody>
                    <a:bodyPr/>
                    <a:lstStyle/>
                    <a:p>
                      <a:r>
                        <a:rPr lang="en-US" sz="1800" dirty="0" smtClean="0"/>
                        <a:t>TOTAL</a:t>
                      </a:r>
                      <a:endParaRPr lang="en-US" sz="1800" b="1" dirty="0"/>
                    </a:p>
                  </a:txBody>
                  <a:tcPr marT="45689" marB="45689" anchor="ctr">
                    <a:lnR w="38100" cap="flat" cmpd="sng" algn="ctr">
                      <a:solidFill>
                        <a:schemeClr val="bg1"/>
                      </a:solidFill>
                      <a:prstDash val="solid"/>
                      <a:round/>
                      <a:headEnd type="none" w="med" len="med"/>
                      <a:tailEnd type="none" w="med" len="med"/>
                    </a:lnR>
                  </a:tcPr>
                </a:tc>
                <a:tc>
                  <a:txBody>
                    <a:bodyPr/>
                    <a:lstStyle/>
                    <a:p>
                      <a:pPr algn="ctr"/>
                      <a:r>
                        <a:rPr lang="en-US" sz="1800" dirty="0" smtClean="0"/>
                        <a:t>852</a:t>
                      </a:r>
                      <a:endParaRPr lang="en-US" sz="1800" b="1" dirty="0"/>
                    </a:p>
                  </a:txBody>
                  <a:tcPr marT="45689" marB="45689" anchor="ctr">
                    <a:lnL w="38100" cap="flat" cmpd="sng" algn="ctr">
                      <a:solidFill>
                        <a:schemeClr val="bg1"/>
                      </a:solidFill>
                      <a:prstDash val="solid"/>
                      <a:round/>
                      <a:headEnd type="none" w="med" len="med"/>
                      <a:tailEnd type="none" w="med" len="med"/>
                    </a:lnL>
                  </a:tcPr>
                </a:tc>
                <a:tc>
                  <a:txBody>
                    <a:bodyPr/>
                    <a:lstStyle/>
                    <a:p>
                      <a:pPr algn="ctr"/>
                      <a:r>
                        <a:rPr lang="en-US" sz="1800" dirty="0" smtClean="0"/>
                        <a:t>100%</a:t>
                      </a:r>
                      <a:endParaRPr lang="en-US" sz="1800" b="1" dirty="0"/>
                    </a:p>
                  </a:txBody>
                  <a:tcPr marT="45689" marB="45689" anchor="ctr"/>
                </a:tc>
                <a:tc>
                  <a:txBody>
                    <a:bodyPr/>
                    <a:lstStyle/>
                    <a:p>
                      <a:pPr algn="ctr"/>
                      <a:r>
                        <a:rPr lang="en-US" sz="1800" dirty="0" smtClean="0"/>
                        <a:t>$662,221</a:t>
                      </a:r>
                      <a:endParaRPr lang="en-US" sz="1800" b="1" dirty="0"/>
                    </a:p>
                  </a:txBody>
                  <a:tcPr marT="45689" marB="45689" anchor="ctr"/>
                </a:tc>
                <a:tc>
                  <a:txBody>
                    <a:bodyPr/>
                    <a:lstStyle/>
                    <a:p>
                      <a:pPr algn="ctr"/>
                      <a:r>
                        <a:rPr lang="en-US" sz="1800" dirty="0" smtClean="0"/>
                        <a:t>100%</a:t>
                      </a:r>
                      <a:endParaRPr lang="en-US" sz="1800" b="1" dirty="0"/>
                    </a:p>
                  </a:txBody>
                  <a:tcPr marT="45689" marB="45689" anchor="ct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9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49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9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72" name="Rectangle 44"/>
          <p:cNvSpPr>
            <a:spLocks noGrp="1" noChangeArrowheads="1"/>
          </p:cNvSpPr>
          <p:nvPr>
            <p:ph type="title"/>
          </p:nvPr>
        </p:nvSpPr>
        <p:spPr>
          <a:xfrm>
            <a:off x="54769" y="161925"/>
            <a:ext cx="7772400" cy="1143000"/>
          </a:xfrm>
        </p:spPr>
        <p:txBody>
          <a:bodyPr/>
          <a:lstStyle/>
          <a:p>
            <a:pPr algn="l" eaLnBrk="1" hangingPunct="1"/>
            <a:r>
              <a:rPr lang="en-US" altLang="en-US" sz="3300" b="1" dirty="0" smtClean="0">
                <a:solidFill>
                  <a:schemeClr val="tx1"/>
                </a:solidFill>
              </a:rPr>
              <a:t>Payment Compliance Analysis </a:t>
            </a:r>
            <a:r>
              <a:rPr lang="en-US" altLang="en-US" dirty="0" smtClean="0">
                <a:solidFill>
                  <a:schemeClr val="tx1"/>
                </a:solidFill>
              </a:rPr>
              <a:t/>
            </a:r>
            <a:br>
              <a:rPr lang="en-US" altLang="en-US" dirty="0" smtClean="0">
                <a:solidFill>
                  <a:schemeClr val="tx1"/>
                </a:solidFill>
              </a:rPr>
            </a:br>
            <a:r>
              <a:rPr lang="en-US" altLang="en-US" sz="3000" b="1" dirty="0" smtClean="0">
                <a:solidFill>
                  <a:schemeClr val="tx1"/>
                </a:solidFill>
              </a:rPr>
              <a:t>Segmentation Analysis</a:t>
            </a:r>
          </a:p>
        </p:txBody>
      </p:sp>
      <p:sp>
        <p:nvSpPr>
          <p:cNvPr id="12497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112034C-D449-48F0-9F35-A1DD8B9737C5}" type="slidenum">
              <a:rPr lang="en-US" altLang="en-US" sz="1000"/>
              <a:pPr eaLnBrk="1" hangingPunct="1">
                <a:spcBef>
                  <a:spcPct val="50000"/>
                </a:spcBef>
                <a:buFontTx/>
                <a:buNone/>
              </a:pPr>
              <a:t>60</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801124459"/>
              </p:ext>
            </p:extLst>
          </p:nvPr>
        </p:nvGraphicFramePr>
        <p:xfrm>
          <a:off x="685800" y="2209800"/>
          <a:ext cx="7772400" cy="3800476"/>
        </p:xfrm>
        <a:graphic>
          <a:graphicData uri="http://schemas.openxmlformats.org/drawingml/2006/table">
            <a:tbl>
              <a:tblPr firstRow="1" bandRow="1">
                <a:tableStyleId>{5C22544A-7EE6-4342-B048-85BDC9FD1C3A}</a:tableStyleId>
              </a:tblPr>
              <a:tblGrid>
                <a:gridCol w="2560320"/>
                <a:gridCol w="1737360"/>
                <a:gridCol w="1737360"/>
                <a:gridCol w="1737360"/>
              </a:tblGrid>
              <a:tr h="381064">
                <a:tc gridSpan="4">
                  <a:txBody>
                    <a:bodyPr/>
                    <a:lstStyle/>
                    <a:p>
                      <a:pPr algn="ctr"/>
                      <a:r>
                        <a:rPr lang="en-US" sz="1600" dirty="0" smtClean="0"/>
                        <a:t>Q1 &amp; Q2 2014 Recipients</a:t>
                      </a:r>
                      <a:endParaRPr lang="en-US" sz="1600" b="1" dirty="0">
                        <a:solidFill>
                          <a:schemeClr val="bg1"/>
                        </a:solidFill>
                      </a:endParaRPr>
                    </a:p>
                  </a:txBody>
                  <a:tcPr marT="45728" marB="45728"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823098">
                <a:tc>
                  <a:txBody>
                    <a:bodyPr/>
                    <a:lstStyle/>
                    <a:p>
                      <a:pPr algn="ctr"/>
                      <a:endParaRPr lang="en-US" sz="1600" b="1" dirty="0">
                        <a:solidFill>
                          <a:schemeClr val="bg1"/>
                        </a:solidFill>
                      </a:endParaRPr>
                    </a:p>
                  </a:txBody>
                  <a:tcPr marT="45728" marB="45728"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$100 - $399</a:t>
                      </a:r>
                      <a:endParaRPr lang="en-US" sz="1600" b="1" dirty="0">
                        <a:solidFill>
                          <a:schemeClr val="bg1"/>
                        </a:solidFill>
                      </a:endParaRPr>
                    </a:p>
                  </a:txBody>
                  <a:tcPr marT="45728" marB="4572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$400 - $999</a:t>
                      </a:r>
                      <a:endParaRPr lang="en-US" sz="1600" b="1" dirty="0">
                        <a:solidFill>
                          <a:schemeClr val="bg1"/>
                        </a:solidFill>
                      </a:endParaRPr>
                    </a:p>
                  </a:txBody>
                  <a:tcPr marT="45728" marB="45728"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$1,000 +</a:t>
                      </a:r>
                      <a:endParaRPr lang="en-US" sz="1600" b="1" dirty="0">
                        <a:solidFill>
                          <a:schemeClr val="bg1"/>
                        </a:solidFill>
                      </a:endParaRPr>
                    </a:p>
                  </a:txBody>
                  <a:tcPr marT="45728" marB="45728" anchor="ctr">
                    <a:lnB w="38100" cap="flat" cmpd="sng" algn="ctr">
                      <a:solidFill>
                        <a:schemeClr val="bg1"/>
                      </a:solidFill>
                      <a:prstDash val="solid"/>
                      <a:round/>
                      <a:headEnd type="none" w="med" len="med"/>
                      <a:tailEnd type="none" w="med" len="med"/>
                    </a:lnB>
                    <a:solidFill>
                      <a:srgbClr val="00CC99"/>
                    </a:solidFill>
                  </a:tcPr>
                </a:tc>
              </a:tr>
              <a:tr h="370902">
                <a:tc>
                  <a:txBody>
                    <a:bodyPr/>
                    <a:lstStyle/>
                    <a:p>
                      <a:r>
                        <a:rPr lang="en-US" sz="1600" dirty="0" smtClean="0"/>
                        <a:t>Number of Customers</a:t>
                      </a:r>
                      <a:endParaRPr lang="en-US" sz="1600" dirty="0"/>
                    </a:p>
                  </a:txBody>
                  <a:tcPr marT="45728" marB="4572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67</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75</a:t>
                      </a:r>
                      <a:endParaRPr lang="en-US" sz="1600" kern="1200" dirty="0" smtClean="0">
                        <a:solidFill>
                          <a:schemeClr val="dk1"/>
                        </a:solidFill>
                        <a:latin typeface="+mn-lt"/>
                        <a:ea typeface="+mn-ea"/>
                        <a:cs typeface="+mn-cs"/>
                      </a:endParaRPr>
                    </a:p>
                  </a:txBody>
                  <a:tcPr marT="45728" marB="45728"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37</a:t>
                      </a:r>
                      <a:endParaRPr lang="en-US" sz="1600" kern="1200" dirty="0" smtClean="0">
                        <a:solidFill>
                          <a:schemeClr val="dk1"/>
                        </a:solidFill>
                        <a:latin typeface="+mn-lt"/>
                        <a:ea typeface="+mn-ea"/>
                        <a:cs typeface="+mn-cs"/>
                      </a:endParaRPr>
                    </a:p>
                  </a:txBody>
                  <a:tcPr marT="45728" marB="45728" anchor="ctr">
                    <a:lnT w="38100" cap="flat" cmpd="sng" algn="ctr">
                      <a:solidFill>
                        <a:schemeClr val="bg1"/>
                      </a:solidFill>
                      <a:prstDash val="solid"/>
                      <a:round/>
                      <a:headEnd type="none" w="med" len="med"/>
                      <a:tailEnd type="none" w="med" len="med"/>
                    </a:lnT>
                  </a:tcPr>
                </a:tc>
              </a:tr>
              <a:tr h="370902">
                <a:tc>
                  <a:txBody>
                    <a:bodyPr/>
                    <a:lstStyle/>
                    <a:p>
                      <a:r>
                        <a:rPr lang="en-US" sz="1600" dirty="0" smtClean="0"/>
                        <a:t>Percent of Customers</a:t>
                      </a:r>
                      <a:endParaRPr lang="en-US" sz="1600" dirty="0"/>
                    </a:p>
                  </a:txBody>
                  <a:tcPr marT="45728" marB="45728">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21%</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24%</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12%</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r>
              <a:tr h="370902">
                <a:tc>
                  <a:txBody>
                    <a:bodyPr/>
                    <a:lstStyle/>
                    <a:p>
                      <a:r>
                        <a:rPr lang="en-US" sz="1600" dirty="0" smtClean="0"/>
                        <a:t>Mean Pre-Grant Balance</a:t>
                      </a:r>
                      <a:endParaRPr lang="en-US" sz="1600" dirty="0"/>
                    </a:p>
                  </a:txBody>
                  <a:tcPr marT="45728" marB="4572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$886</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$999</a:t>
                      </a:r>
                      <a:endParaRPr lang="en-US" sz="1600" kern="1200" dirty="0" smtClean="0">
                        <a:solidFill>
                          <a:schemeClr val="dk1"/>
                        </a:solidFill>
                        <a:latin typeface="+mn-lt"/>
                        <a:ea typeface="+mn-ea"/>
                        <a:cs typeface="+mn-cs"/>
                      </a:endParaRPr>
                    </a:p>
                  </a:txBody>
                  <a:tcPr marT="45728" marB="45728"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$1,326</a:t>
                      </a:r>
                      <a:endParaRPr lang="en-US" sz="1600" kern="1200" dirty="0" smtClean="0">
                        <a:solidFill>
                          <a:schemeClr val="dk1"/>
                        </a:solidFill>
                        <a:latin typeface="+mn-lt"/>
                        <a:ea typeface="+mn-ea"/>
                        <a:cs typeface="+mn-cs"/>
                      </a:endParaRPr>
                    </a:p>
                  </a:txBody>
                  <a:tcPr marT="45728" marB="45728" anchor="ctr">
                    <a:lnT w="38100" cap="flat" cmpd="sng" algn="ctr">
                      <a:solidFill>
                        <a:schemeClr val="bg1"/>
                      </a:solidFill>
                      <a:prstDash val="solid"/>
                      <a:round/>
                      <a:headEnd type="none" w="med" len="med"/>
                      <a:tailEnd type="none" w="med" len="med"/>
                    </a:lnT>
                    <a:solidFill>
                      <a:srgbClr val="FFFF00"/>
                    </a:solidFill>
                  </a:tcPr>
                </a:tc>
              </a:tr>
              <a:tr h="370902">
                <a:tc>
                  <a:txBody>
                    <a:bodyPr/>
                    <a:lstStyle/>
                    <a:p>
                      <a:r>
                        <a:rPr lang="en-US" sz="1600" dirty="0" smtClean="0"/>
                        <a:t>Mean Grant Amount</a:t>
                      </a:r>
                    </a:p>
                  </a:txBody>
                  <a:tcPr marT="45728" marB="45728">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$694</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$815</a:t>
                      </a:r>
                      <a:endParaRPr lang="en-US" sz="1600" kern="1200" dirty="0" smtClean="0">
                        <a:solidFill>
                          <a:schemeClr val="dk1"/>
                        </a:solidFill>
                        <a:latin typeface="+mn-lt"/>
                        <a:ea typeface="+mn-ea"/>
                        <a:cs typeface="+mn-cs"/>
                      </a:endParaRPr>
                    </a:p>
                  </a:txBody>
                  <a:tcPr marT="45728" marB="45728" anchor="ctr"/>
                </a:tc>
                <a:tc>
                  <a:txBody>
                    <a:bodyPr/>
                    <a:lstStyle/>
                    <a:p>
                      <a:pPr marL="0" algn="ctr" defTabSz="914400" rtl="0" eaLnBrk="1" latinLnBrk="0" hangingPunct="1"/>
                      <a:r>
                        <a:rPr lang="en-US" sz="1600" kern="1200" dirty="0" smtClean="0"/>
                        <a:t>$961</a:t>
                      </a:r>
                      <a:endParaRPr lang="en-US" sz="1600" kern="1200" dirty="0" smtClean="0">
                        <a:solidFill>
                          <a:schemeClr val="dk1"/>
                        </a:solidFill>
                        <a:latin typeface="+mn-lt"/>
                        <a:ea typeface="+mn-ea"/>
                        <a:cs typeface="+mn-cs"/>
                      </a:endParaRPr>
                    </a:p>
                  </a:txBody>
                  <a:tcPr marT="45728" marB="45728" anchor="ctr">
                    <a:solidFill>
                      <a:srgbClr val="FFFF00"/>
                    </a:solidFill>
                  </a:tcPr>
                </a:tc>
              </a:tr>
              <a:tr h="370902">
                <a:tc>
                  <a:txBody>
                    <a:bodyPr/>
                    <a:lstStyle/>
                    <a:p>
                      <a:r>
                        <a:rPr lang="en-US" sz="1600" dirty="0" smtClean="0"/>
                        <a:t>Mean Post-Grant Balance</a:t>
                      </a:r>
                      <a:endParaRPr lang="en-US" sz="1600" dirty="0"/>
                    </a:p>
                  </a:txBody>
                  <a:tcPr marT="45728" marB="45728">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lang="en-US" sz="1600" dirty="0" smtClean="0"/>
                        <a:t>$192</a:t>
                      </a:r>
                      <a:endParaRPr lang="en-US" sz="1600" dirty="0"/>
                    </a:p>
                  </a:txBody>
                  <a:tcPr marT="45728" marB="4572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algn="ctr"/>
                      <a:r>
                        <a:rPr lang="en-US" sz="1600" dirty="0" smtClean="0"/>
                        <a:t>$183</a:t>
                      </a:r>
                      <a:endParaRPr lang="en-US" sz="1600" dirty="0"/>
                    </a:p>
                  </a:txBody>
                  <a:tcPr marT="45728" marB="45728" anchor="ctr">
                    <a:lnB w="38100" cap="flat" cmpd="sng" algn="ctr">
                      <a:solidFill>
                        <a:schemeClr val="bg1"/>
                      </a:solidFill>
                      <a:prstDash val="solid"/>
                      <a:round/>
                      <a:headEnd type="none" w="med" len="med"/>
                      <a:tailEnd type="none" w="med" len="med"/>
                    </a:lnB>
                  </a:tcPr>
                </a:tc>
                <a:tc>
                  <a:txBody>
                    <a:bodyPr/>
                    <a:lstStyle/>
                    <a:p>
                      <a:pPr algn="ctr"/>
                      <a:r>
                        <a:rPr lang="en-US" sz="1600" dirty="0" smtClean="0"/>
                        <a:t>$365</a:t>
                      </a:r>
                      <a:endParaRPr lang="en-US" sz="1600" dirty="0"/>
                    </a:p>
                  </a:txBody>
                  <a:tcPr marT="45728" marB="45728" anchor="ctr">
                    <a:lnB w="38100" cap="flat" cmpd="sng" algn="ctr">
                      <a:solidFill>
                        <a:schemeClr val="bg1"/>
                      </a:solidFill>
                      <a:prstDash val="solid"/>
                      <a:round/>
                      <a:headEnd type="none" w="med" len="med"/>
                      <a:tailEnd type="none" w="med" len="med"/>
                    </a:lnB>
                    <a:solidFill>
                      <a:srgbClr val="FFFF00"/>
                    </a:solidFill>
                  </a:tcPr>
                </a:tc>
              </a:tr>
              <a:tr h="370902">
                <a:tc>
                  <a:txBody>
                    <a:bodyPr/>
                    <a:lstStyle/>
                    <a:p>
                      <a:r>
                        <a:rPr lang="en-US" sz="1600" dirty="0" smtClean="0"/>
                        <a:t>Mean Number</a:t>
                      </a:r>
                      <a:r>
                        <a:rPr lang="en-US" sz="1600" baseline="0" dirty="0" smtClean="0"/>
                        <a:t> of Payments*</a:t>
                      </a:r>
                      <a:endParaRPr lang="en-US" sz="1600" dirty="0"/>
                    </a:p>
                  </a:txBody>
                  <a:tcPr marT="45728" marB="4572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9</a:t>
                      </a:r>
                      <a:endParaRPr lang="en-US" sz="1600" dirty="0"/>
                    </a:p>
                  </a:txBody>
                  <a:tcPr marT="45728" marB="45728"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7</a:t>
                      </a:r>
                      <a:endParaRPr lang="en-US" sz="1600" dirty="0"/>
                    </a:p>
                  </a:txBody>
                  <a:tcPr marT="45728" marB="45728" anchor="ctr">
                    <a:lnT w="38100" cap="flat" cmpd="sng" algn="ctr">
                      <a:solidFill>
                        <a:schemeClr val="bg1"/>
                      </a:solidFill>
                      <a:prstDash val="solid"/>
                      <a:round/>
                      <a:headEnd type="none" w="med" len="med"/>
                      <a:tailEnd type="none" w="med" len="med"/>
                    </a:lnT>
                  </a:tcPr>
                </a:tc>
                <a:tc>
                  <a:txBody>
                    <a:bodyPr/>
                    <a:lstStyle/>
                    <a:p>
                      <a:pPr algn="ctr"/>
                      <a:r>
                        <a:rPr lang="en-US" sz="1600" dirty="0" smtClean="0"/>
                        <a:t>6</a:t>
                      </a:r>
                      <a:endParaRPr lang="en-US" sz="1600" dirty="0"/>
                    </a:p>
                  </a:txBody>
                  <a:tcPr marT="45728" marB="45728" anchor="ctr">
                    <a:lnT w="38100" cap="flat" cmpd="sng" algn="ctr">
                      <a:solidFill>
                        <a:schemeClr val="bg1"/>
                      </a:solidFill>
                      <a:prstDash val="solid"/>
                      <a:round/>
                      <a:headEnd type="none" w="med" len="med"/>
                      <a:tailEnd type="none" w="med" len="med"/>
                    </a:lnT>
                    <a:solidFill>
                      <a:srgbClr val="FFFF00"/>
                    </a:solidFill>
                  </a:tcPr>
                </a:tc>
              </a:tr>
              <a:tr h="370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Mean Percent of Bills Paid</a:t>
                      </a:r>
                      <a:endParaRPr lang="en-US" sz="1600" dirty="0"/>
                    </a:p>
                  </a:txBody>
                  <a:tcPr marT="45728" marB="45728">
                    <a:lnR w="38100" cap="flat" cmpd="sng" algn="ctr">
                      <a:solidFill>
                        <a:schemeClr val="bg1"/>
                      </a:solidFill>
                      <a:prstDash val="solid"/>
                      <a:round/>
                      <a:headEnd type="none" w="med" len="med"/>
                      <a:tailEnd type="none" w="med" len="med"/>
                    </a:lnR>
                  </a:tcPr>
                </a:tc>
                <a:tc>
                  <a:txBody>
                    <a:bodyPr/>
                    <a:lstStyle/>
                    <a:p>
                      <a:pPr algn="ctr"/>
                      <a:r>
                        <a:rPr lang="en-US" sz="1600" dirty="0" smtClean="0"/>
                        <a:t>84%</a:t>
                      </a:r>
                      <a:endParaRPr lang="en-US" sz="1600" dirty="0"/>
                    </a:p>
                  </a:txBody>
                  <a:tcPr marT="45728" marB="45728" anchor="ctr">
                    <a:lnL w="38100" cap="flat" cmpd="sng" algn="ctr">
                      <a:solidFill>
                        <a:schemeClr val="bg1"/>
                      </a:solidFill>
                      <a:prstDash val="solid"/>
                      <a:round/>
                      <a:headEnd type="none" w="med" len="med"/>
                      <a:tailEnd type="none" w="med" len="med"/>
                    </a:lnL>
                  </a:tcPr>
                </a:tc>
                <a:tc>
                  <a:txBody>
                    <a:bodyPr/>
                    <a:lstStyle/>
                    <a:p>
                      <a:pPr algn="ctr"/>
                      <a:r>
                        <a:rPr lang="en-US" sz="1600" dirty="0" smtClean="0"/>
                        <a:t>67%</a:t>
                      </a:r>
                      <a:endParaRPr lang="en-US" sz="1600" dirty="0"/>
                    </a:p>
                  </a:txBody>
                  <a:tcPr marT="45728" marB="45728" anchor="ctr"/>
                </a:tc>
                <a:tc>
                  <a:txBody>
                    <a:bodyPr/>
                    <a:lstStyle/>
                    <a:p>
                      <a:pPr algn="ctr"/>
                      <a:r>
                        <a:rPr lang="en-US" sz="1600" dirty="0" smtClean="0"/>
                        <a:t>51%</a:t>
                      </a:r>
                      <a:endParaRPr lang="en-US" sz="1600" dirty="0"/>
                    </a:p>
                  </a:txBody>
                  <a:tcPr marT="45728" marB="45728" anchor="ctr">
                    <a:solidFill>
                      <a:srgbClr val="FFFF00"/>
                    </a:solidFill>
                  </a:tcPr>
                </a:tc>
              </a:tr>
            </a:tbl>
          </a:graphicData>
        </a:graphic>
      </p:graphicFrame>
      <p:sp>
        <p:nvSpPr>
          <p:cNvPr id="125023" name="TextBox 46"/>
          <p:cNvSpPr txBox="1">
            <a:spLocks noChangeArrowheads="1"/>
          </p:cNvSpPr>
          <p:nvPr/>
        </p:nvSpPr>
        <p:spPr bwMode="auto">
          <a:xfrm>
            <a:off x="838200" y="6096000"/>
            <a:ext cx="518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t>* Note: Only customer payments are counted.</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7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701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01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01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020" name="Rectangle 44"/>
          <p:cNvSpPr>
            <a:spLocks noGrp="1" noChangeArrowheads="1"/>
          </p:cNvSpPr>
          <p:nvPr>
            <p:ph type="title"/>
          </p:nvPr>
        </p:nvSpPr>
        <p:spPr>
          <a:xfrm>
            <a:off x="101600" y="122238"/>
            <a:ext cx="7772400" cy="1143000"/>
          </a:xfrm>
        </p:spPr>
        <p:txBody>
          <a:bodyPr/>
          <a:lstStyle/>
          <a:p>
            <a:pPr algn="l" eaLnBrk="1" hangingPunct="1"/>
            <a:r>
              <a:rPr lang="en-US" altLang="en-US" sz="3300" b="1" dirty="0" smtClean="0">
                <a:solidFill>
                  <a:schemeClr val="tx1"/>
                </a:solidFill>
              </a:rPr>
              <a:t>Payment Compliance Analysis </a:t>
            </a:r>
            <a:r>
              <a:rPr lang="en-US" altLang="en-US" dirty="0" smtClean="0">
                <a:solidFill>
                  <a:schemeClr val="tx1"/>
                </a:solidFill>
              </a:rPr>
              <a:t/>
            </a:r>
            <a:br>
              <a:rPr lang="en-US" altLang="en-US" dirty="0" smtClean="0">
                <a:solidFill>
                  <a:schemeClr val="tx1"/>
                </a:solidFill>
              </a:rPr>
            </a:br>
            <a:r>
              <a:rPr lang="en-US" altLang="en-US" sz="3000" b="1" dirty="0" smtClean="0">
                <a:solidFill>
                  <a:schemeClr val="tx1"/>
                </a:solidFill>
              </a:rPr>
              <a:t>Segmentation Analysis</a:t>
            </a:r>
          </a:p>
        </p:txBody>
      </p:sp>
      <p:sp>
        <p:nvSpPr>
          <p:cNvPr id="12702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19C4230-0B07-4EAD-BE64-FB7CE4464873}" type="slidenum">
              <a:rPr lang="en-US" altLang="en-US" sz="1000"/>
              <a:pPr eaLnBrk="1" hangingPunct="1">
                <a:spcBef>
                  <a:spcPct val="50000"/>
                </a:spcBef>
                <a:buFontTx/>
                <a:buNone/>
              </a:pPr>
              <a:t>61</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1760214171"/>
              </p:ext>
            </p:extLst>
          </p:nvPr>
        </p:nvGraphicFramePr>
        <p:xfrm>
          <a:off x="730467" y="2377722"/>
          <a:ext cx="7683066" cy="2354972"/>
        </p:xfrm>
        <a:graphic>
          <a:graphicData uri="http://schemas.openxmlformats.org/drawingml/2006/table">
            <a:tbl>
              <a:tblPr firstRow="1" bandRow="1">
                <a:tableStyleId>{5C22544A-7EE6-4342-B048-85BDC9FD1C3A}</a:tableStyleId>
              </a:tblPr>
              <a:tblGrid>
                <a:gridCol w="2208882"/>
                <a:gridCol w="1824728"/>
                <a:gridCol w="1824728"/>
                <a:gridCol w="1824728"/>
              </a:tblGrid>
              <a:tr h="325608">
                <a:tc gridSpan="4">
                  <a:txBody>
                    <a:bodyPr/>
                    <a:lstStyle/>
                    <a:p>
                      <a:pPr algn="ctr"/>
                      <a:r>
                        <a:rPr lang="en-US" sz="1600" dirty="0" smtClean="0"/>
                        <a:t>Q1</a:t>
                      </a:r>
                      <a:r>
                        <a:rPr lang="en-US" sz="1600" baseline="0" dirty="0" smtClean="0"/>
                        <a:t> &amp; Q2 2014 Recipients</a:t>
                      </a:r>
                      <a:endParaRPr lang="en-US" sz="1600" b="1" dirty="0">
                        <a:solidFill>
                          <a:schemeClr val="bg1"/>
                        </a:solidFill>
                      </a:endParaRPr>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391795">
                <a:tc>
                  <a:txBody>
                    <a:bodyPr/>
                    <a:lstStyle/>
                    <a:p>
                      <a:pPr algn="ctr"/>
                      <a:endParaRPr lang="en-US" sz="1600" b="1" dirty="0">
                        <a:solidFill>
                          <a:schemeClr val="bg1"/>
                        </a:solidFill>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$100 - $399</a:t>
                      </a:r>
                      <a:endParaRPr lang="en-US" sz="1600" b="1" dirty="0">
                        <a:solidFill>
                          <a:schemeClr val="bg1"/>
                        </a:solidFill>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$400 - $999</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$1,000 +</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r>
              <a:tr h="360143">
                <a:tc>
                  <a:txBody>
                    <a:bodyPr/>
                    <a:lstStyle/>
                    <a:p>
                      <a:r>
                        <a:rPr lang="en-US" sz="1600" dirty="0" smtClean="0"/>
                        <a:t>Number of Customers</a:t>
                      </a:r>
                      <a:endParaRPr lang="en-US" sz="16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67</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75</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37</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r>
              <a:tr h="360143">
                <a:tc>
                  <a:txBody>
                    <a:bodyPr/>
                    <a:lstStyle/>
                    <a:p>
                      <a:r>
                        <a:rPr lang="en-US" sz="1600" dirty="0" smtClean="0"/>
                        <a:t>Percent of Customers</a:t>
                      </a:r>
                      <a:endParaRPr lang="en-US" sz="1600" dirty="0"/>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21%</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24%</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12%</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r>
              <a:tr h="360143">
                <a:tc>
                  <a:txBody>
                    <a:bodyPr/>
                    <a:lstStyle/>
                    <a:p>
                      <a:r>
                        <a:rPr lang="en-US" sz="1600" dirty="0" smtClean="0"/>
                        <a:t>Mean Charges</a:t>
                      </a:r>
                      <a:endParaRPr lang="en-US" sz="16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$1,873</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$2,526</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$4,052</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solidFill>
                      <a:srgbClr val="FFFF00"/>
                    </a:solidFill>
                  </a:tcPr>
                </a:tc>
              </a:tr>
              <a:tr h="360143">
                <a:tc>
                  <a:txBody>
                    <a:bodyPr/>
                    <a:lstStyle/>
                    <a:p>
                      <a:r>
                        <a:rPr lang="en-US" sz="1600" dirty="0" smtClean="0"/>
                        <a:t>Mean Payments</a:t>
                      </a:r>
                    </a:p>
                  </a:txBody>
                  <a:tcP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$1,627</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$1,865</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$2,213</a:t>
                      </a:r>
                      <a:endParaRPr lang="en-US" sz="1600" kern="1200" dirty="0" smtClean="0">
                        <a:solidFill>
                          <a:schemeClr val="dk1"/>
                        </a:solidFill>
                        <a:latin typeface="+mn-lt"/>
                        <a:ea typeface="+mn-ea"/>
                        <a:cs typeface="+mn-cs"/>
                      </a:endParaRPr>
                    </a:p>
                  </a:txBody>
                  <a:tcPr anchor="ctr">
                    <a:solidFill>
                      <a:srgbClr val="FFFF00"/>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7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7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7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7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7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8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09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0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1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1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11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111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11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11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116" name="Rectangle 44"/>
          <p:cNvSpPr>
            <a:spLocks noGrp="1" noChangeArrowheads="1"/>
          </p:cNvSpPr>
          <p:nvPr>
            <p:ph type="title"/>
          </p:nvPr>
        </p:nvSpPr>
        <p:spPr>
          <a:xfrm>
            <a:off x="85725" y="93663"/>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graphicFrame>
        <p:nvGraphicFramePr>
          <p:cNvPr id="48" name="Table 47"/>
          <p:cNvGraphicFramePr>
            <a:graphicFrameLocks noGrp="1"/>
          </p:cNvGraphicFramePr>
          <p:nvPr>
            <p:extLst>
              <p:ext uri="{D42A27DB-BD31-4B8C-83A1-F6EECF244321}">
                <p14:modId xmlns:p14="http://schemas.microsoft.com/office/powerpoint/2010/main" val="3911330698"/>
              </p:ext>
            </p:extLst>
          </p:nvPr>
        </p:nvGraphicFramePr>
        <p:xfrm>
          <a:off x="304800" y="1752600"/>
          <a:ext cx="8594725" cy="4495800"/>
        </p:xfrm>
        <a:graphic>
          <a:graphicData uri="http://schemas.openxmlformats.org/drawingml/2006/table">
            <a:tbl>
              <a:tblPr firstRow="1" bandRow="1">
                <a:tableStyleId>{5C22544A-7EE6-4342-B048-85BDC9FD1C3A}</a:tableStyleId>
              </a:tblPr>
              <a:tblGrid>
                <a:gridCol w="2194398"/>
                <a:gridCol w="1554365"/>
                <a:gridCol w="1737232"/>
                <a:gridCol w="1554365"/>
                <a:gridCol w="1554365"/>
              </a:tblGrid>
              <a:tr h="187325">
                <a:tc gridSpan="5">
                  <a:txBody>
                    <a:bodyPr/>
                    <a:lstStyle/>
                    <a:p>
                      <a:pPr algn="ctr"/>
                      <a:r>
                        <a:rPr lang="en-US" sz="1600" dirty="0" smtClean="0"/>
                        <a:t>Q1 &amp; Q2 2014 Recipients</a:t>
                      </a:r>
                      <a:endParaRPr lang="en-US" sz="1600" b="1" dirty="0">
                        <a:solidFill>
                          <a:schemeClr val="bg1"/>
                        </a:solidFill>
                      </a:endParaRPr>
                    </a:p>
                  </a:txBody>
                  <a:tcPr marL="91433" marR="91433"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822960">
                <a:tc>
                  <a:txBody>
                    <a:bodyPr/>
                    <a:lstStyle/>
                    <a:p>
                      <a:pPr algn="ctr"/>
                      <a:endParaRPr lang="en-US" sz="1600" b="1" dirty="0">
                        <a:solidFill>
                          <a:schemeClr val="bg1"/>
                        </a:solidFill>
                      </a:endParaRPr>
                    </a:p>
                  </a:txBody>
                  <a:tcPr marL="91433" marR="91433"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Ending</a:t>
                      </a:r>
                      <a:r>
                        <a:rPr lang="en-US" sz="1600" b="1" baseline="0" dirty="0" smtClean="0">
                          <a:solidFill>
                            <a:schemeClr val="bg1"/>
                          </a:solidFill>
                        </a:rPr>
                        <a:t> Balance &lt;$100</a:t>
                      </a:r>
                      <a:endParaRPr lang="en-US" sz="1600" b="1" dirty="0">
                        <a:solidFill>
                          <a:schemeClr val="bg1"/>
                        </a:solidFill>
                      </a:endParaRPr>
                    </a:p>
                  </a:txBody>
                  <a:tcPr marL="91433" marR="91433"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Declined, Ending Balance </a:t>
                      </a:r>
                    </a:p>
                    <a:p>
                      <a:pPr algn="ctr"/>
                      <a:r>
                        <a:rPr lang="en-US" sz="1600" b="1" dirty="0" smtClean="0">
                          <a:solidFill>
                            <a:schemeClr val="bg1"/>
                          </a:solidFill>
                        </a:rPr>
                        <a:t>≥ $100</a:t>
                      </a:r>
                      <a:endParaRPr lang="en-US" sz="1600" b="1" dirty="0">
                        <a:solidFill>
                          <a:schemeClr val="bg1"/>
                        </a:solidFill>
                      </a:endParaRPr>
                    </a:p>
                  </a:txBody>
                  <a:tcPr marL="91433" marR="91433"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&lt;$100</a:t>
                      </a:r>
                      <a:endParaRPr lang="en-US" sz="1600" b="1" dirty="0">
                        <a:solidFill>
                          <a:schemeClr val="bg1"/>
                        </a:solidFill>
                      </a:endParaRPr>
                    </a:p>
                  </a:txBody>
                  <a:tcPr marL="91433" marR="91433"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a:t>
                      </a:r>
                    </a:p>
                    <a:p>
                      <a:pPr algn="ctr"/>
                      <a:r>
                        <a:rPr lang="en-US" sz="1600" b="1" dirty="0" smtClean="0">
                          <a:solidFill>
                            <a:schemeClr val="bg1"/>
                          </a:solidFill>
                        </a:rPr>
                        <a:t>≥ $100</a:t>
                      </a:r>
                      <a:endParaRPr lang="en-US" sz="1600" b="1" dirty="0">
                        <a:solidFill>
                          <a:schemeClr val="bg1"/>
                        </a:solidFill>
                      </a:endParaRPr>
                    </a:p>
                  </a:txBody>
                  <a:tcPr marL="91433" marR="91433" anchor="ctr">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600" dirty="0" smtClean="0"/>
                        <a:t>Number of Customers</a:t>
                      </a:r>
                      <a:endParaRPr lang="en-US" sz="1600" dirty="0"/>
                    </a:p>
                  </a:txBody>
                  <a:tcPr marL="91433" marR="91433">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63</a:t>
                      </a:r>
                      <a:endParaRPr lang="en-US" sz="1600" kern="1200" dirty="0" smtClean="0">
                        <a:solidFill>
                          <a:schemeClr val="dk1"/>
                        </a:solidFill>
                        <a:latin typeface="+mn-lt"/>
                        <a:ea typeface="+mn-ea"/>
                        <a:cs typeface="+mn-cs"/>
                      </a:endParaRPr>
                    </a:p>
                  </a:txBody>
                  <a:tcPr marL="91433" marR="91433"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17</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179</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Percent of Customers</a:t>
                      </a:r>
                      <a:endParaRPr lang="en-US" sz="1600" dirty="0"/>
                    </a:p>
                  </a:txBody>
                  <a:tcPr marL="91433" marR="91433">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20%</a:t>
                      </a:r>
                      <a:endParaRPr lang="en-US" sz="1600" kern="1200" dirty="0" smtClean="0">
                        <a:solidFill>
                          <a:schemeClr val="dk1"/>
                        </a:solidFill>
                        <a:latin typeface="+mn-lt"/>
                        <a:ea typeface="+mn-ea"/>
                        <a:cs typeface="+mn-cs"/>
                      </a:endParaRPr>
                    </a:p>
                  </a:txBody>
                  <a:tcPr marL="91433" marR="91433"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18%</a:t>
                      </a:r>
                      <a:endParaRPr lang="en-US" sz="1600" kern="1200" dirty="0" smtClean="0">
                        <a:solidFill>
                          <a:schemeClr val="dk1"/>
                        </a:solidFill>
                        <a:latin typeface="+mn-lt"/>
                        <a:ea typeface="+mn-ea"/>
                        <a:cs typeface="+mn-cs"/>
                      </a:endParaRPr>
                    </a:p>
                  </a:txBody>
                  <a:tcPr marL="91433" marR="91433"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a:t>
                      </a:r>
                      <a:endParaRPr lang="en-US" sz="1600" kern="1200" dirty="0" smtClean="0">
                        <a:solidFill>
                          <a:schemeClr val="dk1"/>
                        </a:solidFill>
                        <a:latin typeface="+mn-lt"/>
                        <a:ea typeface="+mn-ea"/>
                        <a:cs typeface="+mn-cs"/>
                      </a:endParaRPr>
                    </a:p>
                  </a:txBody>
                  <a:tcPr marL="91433" marR="91433"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L="91433" marR="91433" anchor="ctr">
                    <a:lnB w="38100" cap="flat" cmpd="sng" algn="ctr">
                      <a:solidFill>
                        <a:schemeClr val="bg1"/>
                      </a:solidFill>
                      <a:prstDash val="solid"/>
                      <a:round/>
                      <a:headEnd type="none" w="med" len="med"/>
                      <a:tailEnd type="none" w="med" len="med"/>
                    </a:lnB>
                  </a:tcPr>
                </a:tc>
              </a:tr>
              <a:tr h="370840">
                <a:tc>
                  <a:txBody>
                    <a:bodyPr/>
                    <a:lstStyle/>
                    <a:p>
                      <a:r>
                        <a:rPr lang="en-US" sz="1600" dirty="0" smtClean="0"/>
                        <a:t>Median</a:t>
                      </a:r>
                      <a:r>
                        <a:rPr lang="en-US" sz="1600" baseline="0" dirty="0" smtClean="0"/>
                        <a:t> Annual Income</a:t>
                      </a:r>
                      <a:endParaRPr lang="en-US" sz="1600" dirty="0"/>
                    </a:p>
                  </a:txBody>
                  <a:tcPr marL="91433" marR="91433">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$46,656</a:t>
                      </a:r>
                      <a:endParaRPr lang="en-US" sz="1600" kern="1200" dirty="0" smtClean="0">
                        <a:solidFill>
                          <a:schemeClr val="dk1"/>
                        </a:solidFill>
                        <a:latin typeface="+mn-lt"/>
                        <a:ea typeface="+mn-ea"/>
                        <a:cs typeface="+mn-cs"/>
                      </a:endParaRPr>
                    </a:p>
                  </a:txBody>
                  <a:tcPr marL="91433" marR="91433"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$51,024</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$44,892</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$47,256</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r>
                        <a:rPr lang="en-US" sz="1600" dirty="0" smtClean="0"/>
                        <a:t>&lt; 225% FPL</a:t>
                      </a:r>
                      <a:endParaRPr lang="en-US" sz="1600" dirty="0"/>
                    </a:p>
                  </a:txBody>
                  <a:tcPr marL="91433" marR="91433">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14%</a:t>
                      </a:r>
                      <a:endParaRPr lang="en-US" sz="1600" kern="1200" dirty="0" smtClean="0">
                        <a:solidFill>
                          <a:schemeClr val="dk1"/>
                        </a:solidFill>
                        <a:latin typeface="+mn-lt"/>
                        <a:ea typeface="+mn-ea"/>
                        <a:cs typeface="+mn-cs"/>
                      </a:endParaRPr>
                    </a:p>
                  </a:txBody>
                  <a:tcPr marL="91433" marR="91433"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18%</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18%</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15%</a:t>
                      </a:r>
                      <a:endParaRPr lang="en-US" sz="1600" kern="1200" dirty="0" smtClean="0">
                        <a:solidFill>
                          <a:schemeClr val="dk1"/>
                        </a:solidFill>
                        <a:latin typeface="+mn-lt"/>
                        <a:ea typeface="+mn-ea"/>
                        <a:cs typeface="+mn-cs"/>
                      </a:endParaRPr>
                    </a:p>
                  </a:txBody>
                  <a:tcPr marL="91433" marR="91433"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225% - 249% FPL</a:t>
                      </a:r>
                      <a:endParaRPr lang="en-US" sz="1600" dirty="0"/>
                    </a:p>
                  </a:txBody>
                  <a:tcPr marL="91433" marR="91433">
                    <a:lnR w="38100" cap="flat" cmpd="sng" algn="ctr">
                      <a:solidFill>
                        <a:schemeClr val="bg1"/>
                      </a:solidFill>
                      <a:prstDash val="solid"/>
                      <a:round/>
                      <a:headEnd type="none" w="med" len="med"/>
                      <a:tailEnd type="none" w="med" len="med"/>
                    </a:lnR>
                  </a:tcPr>
                </a:tc>
                <a:tc>
                  <a:txBody>
                    <a:bodyPr/>
                    <a:lstStyle/>
                    <a:p>
                      <a:pPr algn="ctr"/>
                      <a:r>
                        <a:rPr lang="en-US" sz="1600" dirty="0" smtClean="0"/>
                        <a:t>22%</a:t>
                      </a:r>
                      <a:endParaRPr lang="en-US" sz="1600" dirty="0"/>
                    </a:p>
                  </a:txBody>
                  <a:tcPr marL="91433" marR="91433" anchor="ctr">
                    <a:lnL w="38100" cap="flat" cmpd="sng" algn="ctr">
                      <a:solidFill>
                        <a:schemeClr val="bg1"/>
                      </a:solidFill>
                      <a:prstDash val="solid"/>
                      <a:round/>
                      <a:headEnd type="none" w="med" len="med"/>
                      <a:tailEnd type="none" w="med" len="med"/>
                    </a:lnL>
                  </a:tcPr>
                </a:tc>
                <a:tc>
                  <a:txBody>
                    <a:bodyPr/>
                    <a:lstStyle/>
                    <a:p>
                      <a:pPr algn="ctr"/>
                      <a:r>
                        <a:rPr lang="en-US" sz="1600" dirty="0" smtClean="0"/>
                        <a:t>21%</a:t>
                      </a:r>
                      <a:endParaRPr lang="en-US" sz="1600" dirty="0"/>
                    </a:p>
                  </a:txBody>
                  <a:tcPr marL="91433" marR="91433" anchor="ctr"/>
                </a:tc>
                <a:tc>
                  <a:txBody>
                    <a:bodyPr/>
                    <a:lstStyle/>
                    <a:p>
                      <a:pPr algn="ctr"/>
                      <a:r>
                        <a:rPr lang="en-US" sz="1600" dirty="0" smtClean="0"/>
                        <a:t>18%</a:t>
                      </a:r>
                      <a:endParaRPr lang="en-US" sz="1600" dirty="0"/>
                    </a:p>
                  </a:txBody>
                  <a:tcPr marL="91433" marR="91433" anchor="ctr"/>
                </a:tc>
                <a:tc>
                  <a:txBody>
                    <a:bodyPr/>
                    <a:lstStyle/>
                    <a:p>
                      <a:pPr algn="ctr"/>
                      <a:r>
                        <a:rPr lang="en-US" sz="1600" dirty="0" smtClean="0"/>
                        <a:t>17%</a:t>
                      </a:r>
                      <a:endParaRPr lang="en-US" sz="1600" dirty="0"/>
                    </a:p>
                  </a:txBody>
                  <a:tcPr marL="91433" marR="91433" anchor="ctr"/>
                </a:tc>
              </a:tr>
              <a:tr h="370840">
                <a:tc>
                  <a:txBody>
                    <a:bodyPr/>
                    <a:lstStyle/>
                    <a:p>
                      <a:r>
                        <a:rPr lang="en-US" sz="1600" dirty="0" smtClean="0"/>
                        <a:t>250% - 299% FPL</a:t>
                      </a:r>
                      <a:endParaRPr lang="en-US" sz="1600" dirty="0"/>
                    </a:p>
                  </a:txBody>
                  <a:tcPr marL="91433" marR="91433">
                    <a:lnR w="38100" cap="flat" cmpd="sng" algn="ctr">
                      <a:solidFill>
                        <a:schemeClr val="bg1"/>
                      </a:solidFill>
                      <a:prstDash val="solid"/>
                      <a:round/>
                      <a:headEnd type="none" w="med" len="med"/>
                      <a:tailEnd type="none" w="med" len="med"/>
                    </a:lnR>
                  </a:tcPr>
                </a:tc>
                <a:tc>
                  <a:txBody>
                    <a:bodyPr/>
                    <a:lstStyle/>
                    <a:p>
                      <a:pPr algn="ctr"/>
                      <a:r>
                        <a:rPr lang="en-US" sz="1600" dirty="0" smtClean="0"/>
                        <a:t>21%</a:t>
                      </a:r>
                      <a:endParaRPr lang="en-US" sz="1600" dirty="0"/>
                    </a:p>
                  </a:txBody>
                  <a:tcPr marL="91433" marR="91433" anchor="ctr">
                    <a:lnL w="38100" cap="flat" cmpd="sng" algn="ctr">
                      <a:solidFill>
                        <a:schemeClr val="bg1"/>
                      </a:solidFill>
                      <a:prstDash val="solid"/>
                      <a:round/>
                      <a:headEnd type="none" w="med" len="med"/>
                      <a:tailEnd type="none" w="med" len="med"/>
                    </a:lnL>
                  </a:tcPr>
                </a:tc>
                <a:tc>
                  <a:txBody>
                    <a:bodyPr/>
                    <a:lstStyle/>
                    <a:p>
                      <a:pPr algn="ctr"/>
                      <a:r>
                        <a:rPr lang="en-US" sz="1600" dirty="0" smtClean="0"/>
                        <a:t>23%</a:t>
                      </a:r>
                      <a:endParaRPr lang="en-US" sz="1600" dirty="0"/>
                    </a:p>
                  </a:txBody>
                  <a:tcPr marL="91433" marR="91433" anchor="ctr"/>
                </a:tc>
                <a:tc>
                  <a:txBody>
                    <a:bodyPr/>
                    <a:lstStyle/>
                    <a:p>
                      <a:pPr algn="ctr"/>
                      <a:r>
                        <a:rPr lang="en-US" sz="1600" dirty="0" smtClean="0"/>
                        <a:t>35%</a:t>
                      </a:r>
                      <a:endParaRPr lang="en-US" sz="1600" dirty="0"/>
                    </a:p>
                  </a:txBody>
                  <a:tcPr marL="91433" marR="91433" anchor="ctr"/>
                </a:tc>
                <a:tc>
                  <a:txBody>
                    <a:bodyPr/>
                    <a:lstStyle/>
                    <a:p>
                      <a:pPr algn="ctr"/>
                      <a:r>
                        <a:rPr lang="en-US" sz="1600" dirty="0" smtClean="0"/>
                        <a:t>31%</a:t>
                      </a:r>
                      <a:endParaRPr lang="en-US" sz="1600" dirty="0"/>
                    </a:p>
                  </a:txBody>
                  <a:tcPr marL="91433" marR="91433" anchor="ctr"/>
                </a:tc>
              </a:tr>
              <a:tr h="370840">
                <a:tc>
                  <a:txBody>
                    <a:bodyPr/>
                    <a:lstStyle/>
                    <a:p>
                      <a:r>
                        <a:rPr lang="en-US" sz="1600" dirty="0" smtClean="0"/>
                        <a:t>≥ 300% FPL</a:t>
                      </a:r>
                      <a:endParaRPr lang="en-US" sz="1600" dirty="0"/>
                    </a:p>
                  </a:txBody>
                  <a:tcPr marL="91433" marR="91433">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lang="en-US" sz="1600" dirty="0" smtClean="0"/>
                        <a:t>43%</a:t>
                      </a:r>
                      <a:endParaRPr lang="en-US" sz="1600" dirty="0"/>
                    </a:p>
                  </a:txBody>
                  <a:tcPr marL="91433" marR="91433"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algn="ctr"/>
                      <a:r>
                        <a:rPr lang="en-US" sz="1600" dirty="0" smtClean="0"/>
                        <a:t>39%</a:t>
                      </a:r>
                      <a:endParaRPr lang="en-US" sz="1600" dirty="0"/>
                    </a:p>
                  </a:txBody>
                  <a:tcPr marL="91433" marR="91433" anchor="ctr">
                    <a:lnB w="38100" cap="flat" cmpd="sng" algn="ctr">
                      <a:solidFill>
                        <a:schemeClr val="bg1"/>
                      </a:solidFill>
                      <a:prstDash val="solid"/>
                      <a:round/>
                      <a:headEnd type="none" w="med" len="med"/>
                      <a:tailEnd type="none" w="med" len="med"/>
                    </a:lnB>
                  </a:tcPr>
                </a:tc>
                <a:tc>
                  <a:txBody>
                    <a:bodyPr/>
                    <a:lstStyle/>
                    <a:p>
                      <a:pPr algn="ctr"/>
                      <a:r>
                        <a:rPr lang="en-US" sz="1600" dirty="0" smtClean="0"/>
                        <a:t>29%</a:t>
                      </a:r>
                      <a:endParaRPr lang="en-US" sz="1600" dirty="0"/>
                    </a:p>
                  </a:txBody>
                  <a:tcPr marL="91433" marR="91433" anchor="ctr">
                    <a:lnB w="38100" cap="flat" cmpd="sng" algn="ctr">
                      <a:solidFill>
                        <a:schemeClr val="bg1"/>
                      </a:solidFill>
                      <a:prstDash val="solid"/>
                      <a:round/>
                      <a:headEnd type="none" w="med" len="med"/>
                      <a:tailEnd type="none" w="med" len="med"/>
                    </a:lnB>
                  </a:tcPr>
                </a:tc>
                <a:tc>
                  <a:txBody>
                    <a:bodyPr/>
                    <a:lstStyle/>
                    <a:p>
                      <a:pPr algn="ctr"/>
                      <a:r>
                        <a:rPr lang="en-US" sz="1600" dirty="0" smtClean="0"/>
                        <a:t>37%</a:t>
                      </a:r>
                      <a:endParaRPr lang="en-US" sz="1600" dirty="0"/>
                    </a:p>
                  </a:txBody>
                  <a:tcPr marL="91433" marR="91433" anchor="ctr">
                    <a:lnB w="38100" cap="flat" cmpd="sng" algn="ctr">
                      <a:solidFill>
                        <a:schemeClr val="bg1"/>
                      </a:solidFill>
                      <a:prstDash val="solid"/>
                      <a:round/>
                      <a:headEnd type="none" w="med" len="med"/>
                      <a:tailEnd type="none" w="med" len="med"/>
                    </a:lnB>
                  </a:tcPr>
                </a:tc>
              </a:tr>
              <a:tr h="370840">
                <a:tc>
                  <a:txBody>
                    <a:bodyPr/>
                    <a:lstStyle/>
                    <a:p>
                      <a:r>
                        <a:rPr lang="en-US" sz="1600" dirty="0" smtClean="0"/>
                        <a:t>Percent</a:t>
                      </a:r>
                      <a:r>
                        <a:rPr lang="en-US" sz="1600" baseline="0" dirty="0" smtClean="0"/>
                        <a:t> Single-Parent</a:t>
                      </a:r>
                      <a:endParaRPr lang="en-US" sz="1600" dirty="0"/>
                    </a:p>
                  </a:txBody>
                  <a:tcPr marL="91433" marR="91433">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14%</a:t>
                      </a:r>
                      <a:endParaRPr lang="en-US" sz="1600" dirty="0"/>
                    </a:p>
                  </a:txBody>
                  <a:tcPr marL="91433" marR="91433"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FFF00"/>
                    </a:solidFill>
                  </a:tcPr>
                </a:tc>
                <a:tc>
                  <a:txBody>
                    <a:bodyPr/>
                    <a:lstStyle/>
                    <a:p>
                      <a:pPr algn="ctr"/>
                      <a:r>
                        <a:rPr lang="en-US" sz="1600" dirty="0" smtClean="0"/>
                        <a:t>23%</a:t>
                      </a:r>
                      <a:endParaRPr lang="en-US" sz="1600" dirty="0"/>
                    </a:p>
                  </a:txBody>
                  <a:tcPr marL="91433" marR="91433" anchor="ctr">
                    <a:lnT w="38100" cap="flat" cmpd="sng" algn="ctr">
                      <a:solidFill>
                        <a:schemeClr val="bg1"/>
                      </a:solidFill>
                      <a:prstDash val="solid"/>
                      <a:round/>
                      <a:headEnd type="none" w="med" len="med"/>
                      <a:tailEnd type="none" w="med" len="med"/>
                    </a:lnT>
                  </a:tcPr>
                </a:tc>
                <a:tc>
                  <a:txBody>
                    <a:bodyPr/>
                    <a:lstStyle/>
                    <a:p>
                      <a:pPr algn="ctr"/>
                      <a:r>
                        <a:rPr lang="en-US" sz="1600" dirty="0" smtClean="0"/>
                        <a:t>24%</a:t>
                      </a:r>
                      <a:endParaRPr lang="en-US" sz="1600" dirty="0"/>
                    </a:p>
                  </a:txBody>
                  <a:tcPr marL="91433" marR="91433" anchor="ctr">
                    <a:lnT w="38100" cap="flat" cmpd="sng" algn="ctr">
                      <a:solidFill>
                        <a:schemeClr val="bg1"/>
                      </a:solidFill>
                      <a:prstDash val="solid"/>
                      <a:round/>
                      <a:headEnd type="none" w="med" len="med"/>
                      <a:tailEnd type="none" w="med" len="med"/>
                    </a:lnT>
                  </a:tcPr>
                </a:tc>
                <a:tc>
                  <a:txBody>
                    <a:bodyPr/>
                    <a:lstStyle/>
                    <a:p>
                      <a:pPr algn="ctr"/>
                      <a:r>
                        <a:rPr lang="en-US" sz="1600" dirty="0" smtClean="0"/>
                        <a:t>21%</a:t>
                      </a:r>
                      <a:endParaRPr lang="en-US" sz="1600" dirty="0"/>
                    </a:p>
                  </a:txBody>
                  <a:tcPr marL="91433" marR="91433"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Percent Elderly-Only</a:t>
                      </a:r>
                      <a:endParaRPr lang="en-US" sz="1600" dirty="0"/>
                    </a:p>
                  </a:txBody>
                  <a:tcPr marL="91433" marR="91433">
                    <a:lnR w="38100" cap="flat" cmpd="sng" algn="ctr">
                      <a:solidFill>
                        <a:schemeClr val="bg1"/>
                      </a:solidFill>
                      <a:prstDash val="solid"/>
                      <a:round/>
                      <a:headEnd type="none" w="med" len="med"/>
                      <a:tailEnd type="none" w="med" len="med"/>
                    </a:lnR>
                  </a:tcPr>
                </a:tc>
                <a:tc>
                  <a:txBody>
                    <a:bodyPr/>
                    <a:lstStyle/>
                    <a:p>
                      <a:pPr algn="ctr"/>
                      <a:r>
                        <a:rPr lang="en-US" sz="1600" dirty="0" smtClean="0"/>
                        <a:t>24%</a:t>
                      </a:r>
                      <a:endParaRPr lang="en-US" sz="1600" dirty="0"/>
                    </a:p>
                  </a:txBody>
                  <a:tcPr marL="91433" marR="91433" anchor="ctr">
                    <a:lnL w="38100" cap="flat" cmpd="sng" algn="ctr">
                      <a:solidFill>
                        <a:schemeClr val="bg1"/>
                      </a:solidFill>
                      <a:prstDash val="solid"/>
                      <a:round/>
                      <a:headEnd type="none" w="med" len="med"/>
                      <a:tailEnd type="none" w="med" len="med"/>
                    </a:lnL>
                    <a:solidFill>
                      <a:srgbClr val="FFFF00"/>
                    </a:solidFill>
                  </a:tcPr>
                </a:tc>
                <a:tc>
                  <a:txBody>
                    <a:bodyPr/>
                    <a:lstStyle/>
                    <a:p>
                      <a:pPr algn="ctr"/>
                      <a:r>
                        <a:rPr lang="en-US" sz="1600" dirty="0" smtClean="0"/>
                        <a:t>19%</a:t>
                      </a:r>
                      <a:endParaRPr lang="en-US" sz="1600" dirty="0"/>
                    </a:p>
                  </a:txBody>
                  <a:tcPr marL="91433" marR="91433" anchor="ctr"/>
                </a:tc>
                <a:tc>
                  <a:txBody>
                    <a:bodyPr/>
                    <a:lstStyle/>
                    <a:p>
                      <a:pPr algn="ctr"/>
                      <a:r>
                        <a:rPr lang="en-US" sz="1600" dirty="0" smtClean="0"/>
                        <a:t>0%</a:t>
                      </a:r>
                      <a:endParaRPr lang="en-US" sz="1600" dirty="0"/>
                    </a:p>
                  </a:txBody>
                  <a:tcPr marL="91433" marR="91433" anchor="ctr"/>
                </a:tc>
                <a:tc>
                  <a:txBody>
                    <a:bodyPr/>
                    <a:lstStyle/>
                    <a:p>
                      <a:pPr algn="ctr"/>
                      <a:r>
                        <a:rPr lang="en-US" sz="1600" dirty="0" smtClean="0"/>
                        <a:t>12%</a:t>
                      </a:r>
                      <a:endParaRPr lang="en-US" sz="1600" dirty="0"/>
                    </a:p>
                  </a:txBody>
                  <a:tcPr marL="91433" marR="91433" anchor="ctr"/>
                </a:tc>
              </a:tr>
            </a:tbl>
          </a:graphicData>
        </a:graphic>
      </p:graphicFrame>
      <p:sp>
        <p:nvSpPr>
          <p:cNvPr id="131187" name="Slide Number Placeholder 45"/>
          <p:cNvSpPr>
            <a:spLocks noGrp="1"/>
          </p:cNvSpPr>
          <p:nvPr>
            <p:ph type="sldNum" sz="quarter" idx="12"/>
          </p:nvPr>
        </p:nvSpPr>
        <p:spPr>
          <a:xfrm>
            <a:off x="8313738" y="6403975"/>
            <a:ext cx="390525" cy="392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97AD09E-09AF-44F6-8138-988B8CC08A13}" type="slidenum">
              <a:rPr lang="en-US" altLang="en-US" sz="1000" smtClean="0"/>
              <a:pPr>
                <a:spcBef>
                  <a:spcPct val="0"/>
                </a:spcBef>
                <a:buFontTx/>
                <a:buNone/>
              </a:pPr>
              <a:t>62</a:t>
            </a:fld>
            <a:endParaRPr lang="en-US" altLang="en-US" sz="10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31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4" name="Rectangle 44"/>
          <p:cNvSpPr>
            <a:spLocks noGrp="1" noChangeArrowheads="1"/>
          </p:cNvSpPr>
          <p:nvPr>
            <p:ph type="title"/>
          </p:nvPr>
        </p:nvSpPr>
        <p:spPr>
          <a:xfrm>
            <a:off x="87313" y="76200"/>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3000" b="1" dirty="0" smtClean="0"/>
              <a:t>Segmentation Analysis</a:t>
            </a:r>
          </a:p>
        </p:txBody>
      </p:sp>
      <p:sp>
        <p:nvSpPr>
          <p:cNvPr id="13316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5BC2F83-9BAA-45F4-B65A-9236828C1A09}" type="slidenum">
              <a:rPr lang="en-US" altLang="en-US" sz="1000"/>
              <a:pPr eaLnBrk="1" hangingPunct="1">
                <a:spcBef>
                  <a:spcPct val="50000"/>
                </a:spcBef>
                <a:buFontTx/>
                <a:buNone/>
              </a:pPr>
              <a:t>63</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794836818"/>
              </p:ext>
            </p:extLst>
          </p:nvPr>
        </p:nvGraphicFramePr>
        <p:xfrm>
          <a:off x="838201" y="1752600"/>
          <a:ext cx="7543800" cy="4460240"/>
        </p:xfrm>
        <a:graphic>
          <a:graphicData uri="http://schemas.openxmlformats.org/drawingml/2006/table">
            <a:tbl>
              <a:tblPr firstRow="1" bandRow="1">
                <a:tableStyleId>{5C22544A-7EE6-4342-B048-85BDC9FD1C3A}</a:tableStyleId>
              </a:tblPr>
              <a:tblGrid>
                <a:gridCol w="2089195"/>
                <a:gridCol w="1915537"/>
                <a:gridCol w="1769534"/>
                <a:gridCol w="1769534"/>
              </a:tblGrid>
              <a:tr h="263525">
                <a:tc gridSpan="4">
                  <a:txBody>
                    <a:bodyPr/>
                    <a:lstStyle/>
                    <a:p>
                      <a:pPr algn="ctr"/>
                      <a:r>
                        <a:rPr lang="en-US" sz="1600" dirty="0" smtClean="0"/>
                        <a:t>Q1 &amp; Q2 2014 Recipients</a:t>
                      </a:r>
                      <a:endParaRPr lang="en-US" sz="1600" b="1" dirty="0">
                        <a:solidFill>
                          <a:schemeClr val="bg1"/>
                        </a:solidFill>
                      </a:endParaRPr>
                    </a:p>
                  </a:txBody>
                  <a:tcPr marL="91448" marR="91448"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502920">
                <a:tc>
                  <a:txBody>
                    <a:bodyPr/>
                    <a:lstStyle/>
                    <a:p>
                      <a:pPr algn="ctr"/>
                      <a:endParaRPr lang="en-US" sz="1600" b="1" dirty="0">
                        <a:solidFill>
                          <a:schemeClr val="bg1"/>
                        </a:solidFill>
                      </a:endParaRPr>
                    </a:p>
                  </a:txBody>
                  <a:tcPr marL="91448" marR="91448"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$100 - $399</a:t>
                      </a:r>
                      <a:endParaRPr lang="en-US" sz="1600" b="1" dirty="0">
                        <a:solidFill>
                          <a:schemeClr val="bg1"/>
                        </a:solidFill>
                      </a:endParaRPr>
                    </a:p>
                  </a:txBody>
                  <a:tcPr marL="91448" marR="9144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$400 - $999</a:t>
                      </a:r>
                      <a:endParaRPr lang="en-US" sz="1600" b="1" dirty="0">
                        <a:solidFill>
                          <a:schemeClr val="bg1"/>
                        </a:solidFill>
                      </a:endParaRPr>
                    </a:p>
                  </a:txBody>
                  <a:tcPr marL="91448" marR="91448"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$1,000 +</a:t>
                      </a:r>
                      <a:endParaRPr lang="en-US" sz="1600" b="1" dirty="0">
                        <a:solidFill>
                          <a:schemeClr val="bg1"/>
                        </a:solidFill>
                      </a:endParaRPr>
                    </a:p>
                  </a:txBody>
                  <a:tcPr marL="91448" marR="91448" anchor="ctr">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600" dirty="0" smtClean="0"/>
                        <a:t>Number of Customers</a:t>
                      </a:r>
                      <a:endParaRPr lang="en-US" sz="1600" dirty="0"/>
                    </a:p>
                  </a:txBody>
                  <a:tcPr marL="91448" marR="9144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67</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75</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37</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Percent of Customers</a:t>
                      </a:r>
                      <a:endParaRPr lang="en-US" sz="1600" dirty="0"/>
                    </a:p>
                  </a:txBody>
                  <a:tcPr marL="91448" marR="91448">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21%</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24%</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12%</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r>
              <a:tr h="370840">
                <a:tc>
                  <a:txBody>
                    <a:bodyPr/>
                    <a:lstStyle/>
                    <a:p>
                      <a:r>
                        <a:rPr lang="en-US" sz="1600" dirty="0" smtClean="0"/>
                        <a:t>Median</a:t>
                      </a:r>
                      <a:r>
                        <a:rPr lang="en-US" sz="1600" baseline="0" dirty="0" smtClean="0"/>
                        <a:t> Annual Income</a:t>
                      </a:r>
                      <a:endParaRPr lang="en-US" sz="1600" dirty="0"/>
                    </a:p>
                  </a:txBody>
                  <a:tcPr marL="91448" marR="9144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$49,980</a:t>
                      </a:r>
                      <a:endParaRPr lang="en-US" sz="1600" b="0" kern="1200" dirty="0" smtClean="0">
                        <a:solidFill>
                          <a:schemeClr val="dk1"/>
                        </a:solidFill>
                        <a:latin typeface="+mn-lt"/>
                        <a:ea typeface="+mn-ea"/>
                        <a:cs typeface="+mn-cs"/>
                      </a:endParaRPr>
                    </a:p>
                  </a:txBody>
                  <a:tcPr marL="91448" marR="91448"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$42,684</a:t>
                      </a:r>
                      <a:endParaRPr lang="en-US" sz="1600" b="0" kern="1200" dirty="0" smtClean="0">
                        <a:solidFill>
                          <a:schemeClr val="dk1"/>
                        </a:solidFill>
                        <a:latin typeface="+mn-lt"/>
                        <a:ea typeface="+mn-ea"/>
                        <a:cs typeface="+mn-cs"/>
                      </a:endParaRPr>
                    </a:p>
                  </a:txBody>
                  <a:tcPr marL="91448" marR="91448"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$48,732</a:t>
                      </a:r>
                      <a:endParaRPr lang="en-US" sz="1600" kern="1200" dirty="0" smtClean="0">
                        <a:solidFill>
                          <a:schemeClr val="dk1"/>
                        </a:solidFill>
                        <a:latin typeface="+mn-lt"/>
                        <a:ea typeface="+mn-ea"/>
                        <a:cs typeface="+mn-cs"/>
                      </a:endParaRPr>
                    </a:p>
                  </a:txBody>
                  <a:tcPr marL="91448" marR="91448"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370840">
                <a:tc>
                  <a:txBody>
                    <a:bodyPr/>
                    <a:lstStyle/>
                    <a:p>
                      <a:r>
                        <a:rPr lang="en-US" sz="1600" dirty="0" smtClean="0"/>
                        <a:t>&lt; 225% FPL</a:t>
                      </a:r>
                      <a:endParaRPr lang="en-US" sz="1600" dirty="0"/>
                    </a:p>
                  </a:txBody>
                  <a:tcPr marL="91448" marR="9144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12%</a:t>
                      </a:r>
                      <a:endParaRPr lang="en-US" sz="1600" kern="1200" dirty="0" smtClean="0">
                        <a:solidFill>
                          <a:schemeClr val="dk1"/>
                        </a:solidFill>
                        <a:latin typeface="+mn-lt"/>
                        <a:ea typeface="+mn-ea"/>
                        <a:cs typeface="+mn-cs"/>
                      </a:endParaRPr>
                    </a:p>
                  </a:txBody>
                  <a:tcPr marL="91448" marR="91448"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21%</a:t>
                      </a:r>
                      <a:endParaRPr lang="en-US" sz="1600" kern="1200" dirty="0" smtClean="0">
                        <a:solidFill>
                          <a:schemeClr val="dk1"/>
                        </a:solidFill>
                        <a:latin typeface="+mn-lt"/>
                        <a:ea typeface="+mn-ea"/>
                        <a:cs typeface="+mn-cs"/>
                      </a:endParaRPr>
                    </a:p>
                  </a:txBody>
                  <a:tcPr marL="91448" marR="91448"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8%</a:t>
                      </a:r>
                      <a:endParaRPr lang="en-US" sz="1600" kern="1200" dirty="0" smtClean="0">
                        <a:solidFill>
                          <a:schemeClr val="dk1"/>
                        </a:solidFill>
                        <a:latin typeface="+mn-lt"/>
                        <a:ea typeface="+mn-ea"/>
                        <a:cs typeface="+mn-cs"/>
                      </a:endParaRPr>
                    </a:p>
                  </a:txBody>
                  <a:tcPr marL="91448" marR="91448"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225% - 249% FPL</a:t>
                      </a:r>
                      <a:endParaRPr lang="en-US" sz="1600" dirty="0"/>
                    </a:p>
                  </a:txBody>
                  <a:tcPr marL="91448" marR="91448">
                    <a:lnR w="38100" cap="flat" cmpd="sng" algn="ctr">
                      <a:solidFill>
                        <a:schemeClr val="bg1"/>
                      </a:solidFill>
                      <a:prstDash val="solid"/>
                      <a:round/>
                      <a:headEnd type="none" w="med" len="med"/>
                      <a:tailEnd type="none" w="med" len="med"/>
                    </a:lnR>
                  </a:tcPr>
                </a:tc>
                <a:tc>
                  <a:txBody>
                    <a:bodyPr/>
                    <a:lstStyle/>
                    <a:p>
                      <a:pPr algn="ctr"/>
                      <a:r>
                        <a:rPr lang="en-US" sz="1600" dirty="0" smtClean="0"/>
                        <a:t>22%</a:t>
                      </a:r>
                      <a:endParaRPr lang="en-US" sz="1600" dirty="0"/>
                    </a:p>
                  </a:txBody>
                  <a:tcPr marL="91448" marR="91448" anchor="ctr">
                    <a:lnL w="38100" cap="flat" cmpd="sng" algn="ctr">
                      <a:solidFill>
                        <a:schemeClr val="bg1"/>
                      </a:solidFill>
                      <a:prstDash val="solid"/>
                      <a:round/>
                      <a:headEnd type="none" w="med" len="med"/>
                      <a:tailEnd type="none" w="med" len="med"/>
                    </a:lnL>
                  </a:tcPr>
                </a:tc>
                <a:tc>
                  <a:txBody>
                    <a:bodyPr/>
                    <a:lstStyle/>
                    <a:p>
                      <a:pPr algn="ctr"/>
                      <a:r>
                        <a:rPr lang="en-US" sz="1600" dirty="0" smtClean="0"/>
                        <a:t>16%</a:t>
                      </a:r>
                      <a:endParaRPr lang="en-US" sz="1600" dirty="0"/>
                    </a:p>
                  </a:txBody>
                  <a:tcPr marL="91448" marR="91448" anchor="ctr"/>
                </a:tc>
                <a:tc>
                  <a:txBody>
                    <a:bodyPr/>
                    <a:lstStyle/>
                    <a:p>
                      <a:pPr algn="ctr"/>
                      <a:r>
                        <a:rPr lang="en-US" sz="1600" dirty="0" smtClean="0"/>
                        <a:t>8%</a:t>
                      </a:r>
                      <a:endParaRPr lang="en-US" sz="1600" dirty="0"/>
                    </a:p>
                  </a:txBody>
                  <a:tcPr marL="91448" marR="91448" anchor="ctr"/>
                </a:tc>
              </a:tr>
              <a:tr h="370840">
                <a:tc>
                  <a:txBody>
                    <a:bodyPr/>
                    <a:lstStyle/>
                    <a:p>
                      <a:r>
                        <a:rPr lang="en-US" sz="1600" dirty="0" smtClean="0"/>
                        <a:t>250% - 299% FPL</a:t>
                      </a:r>
                      <a:endParaRPr lang="en-US" sz="1600" dirty="0"/>
                    </a:p>
                  </a:txBody>
                  <a:tcPr marL="91448" marR="91448">
                    <a:lnR w="38100" cap="flat" cmpd="sng" algn="ctr">
                      <a:solidFill>
                        <a:schemeClr val="bg1"/>
                      </a:solidFill>
                      <a:prstDash val="solid"/>
                      <a:round/>
                      <a:headEnd type="none" w="med" len="med"/>
                      <a:tailEnd type="none" w="med" len="med"/>
                    </a:lnR>
                  </a:tcPr>
                </a:tc>
                <a:tc>
                  <a:txBody>
                    <a:bodyPr/>
                    <a:lstStyle/>
                    <a:p>
                      <a:pPr algn="ctr"/>
                      <a:r>
                        <a:rPr lang="en-US" sz="1600" dirty="0" smtClean="0"/>
                        <a:t>28%</a:t>
                      </a:r>
                      <a:endParaRPr lang="en-US" sz="1600" dirty="0"/>
                    </a:p>
                  </a:txBody>
                  <a:tcPr marL="91448" marR="91448" anchor="ctr">
                    <a:lnL w="38100" cap="flat" cmpd="sng" algn="ctr">
                      <a:solidFill>
                        <a:schemeClr val="bg1"/>
                      </a:solidFill>
                      <a:prstDash val="solid"/>
                      <a:round/>
                      <a:headEnd type="none" w="med" len="med"/>
                      <a:tailEnd type="none" w="med" len="med"/>
                    </a:lnL>
                  </a:tcPr>
                </a:tc>
                <a:tc>
                  <a:txBody>
                    <a:bodyPr/>
                    <a:lstStyle/>
                    <a:p>
                      <a:pPr algn="ctr"/>
                      <a:r>
                        <a:rPr lang="en-US" sz="1600" dirty="0" smtClean="0"/>
                        <a:t>33%</a:t>
                      </a:r>
                      <a:endParaRPr lang="en-US" sz="1600" dirty="0"/>
                    </a:p>
                  </a:txBody>
                  <a:tcPr marL="91448" marR="91448" anchor="ctr"/>
                </a:tc>
                <a:tc>
                  <a:txBody>
                    <a:bodyPr/>
                    <a:lstStyle/>
                    <a:p>
                      <a:pPr algn="ctr"/>
                      <a:r>
                        <a:rPr lang="en-US" sz="1600" dirty="0" smtClean="0"/>
                        <a:t>32%</a:t>
                      </a:r>
                      <a:endParaRPr lang="en-US" sz="1600" dirty="0"/>
                    </a:p>
                  </a:txBody>
                  <a:tcPr marL="91448" marR="91448" anchor="ctr"/>
                </a:tc>
              </a:tr>
              <a:tr h="370840">
                <a:tc>
                  <a:txBody>
                    <a:bodyPr/>
                    <a:lstStyle/>
                    <a:p>
                      <a:r>
                        <a:rPr lang="en-US" sz="1600" dirty="0" smtClean="0"/>
                        <a:t>≥ 300% FPL</a:t>
                      </a:r>
                      <a:endParaRPr lang="en-US" sz="1600" dirty="0"/>
                    </a:p>
                  </a:txBody>
                  <a:tcPr marL="91448" marR="91448">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lang="en-US" sz="1600" dirty="0" smtClean="0"/>
                        <a:t>37%</a:t>
                      </a:r>
                      <a:endParaRPr lang="en-US" sz="1600" dirty="0"/>
                    </a:p>
                  </a:txBody>
                  <a:tcPr marL="91448" marR="9144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algn="ctr"/>
                      <a:r>
                        <a:rPr lang="en-US" sz="1600" dirty="0" smtClean="0"/>
                        <a:t>29%</a:t>
                      </a:r>
                      <a:endParaRPr lang="en-US" sz="1600" dirty="0"/>
                    </a:p>
                  </a:txBody>
                  <a:tcPr marL="91448" marR="91448" anchor="ctr">
                    <a:lnB w="38100" cap="flat" cmpd="sng" algn="ctr">
                      <a:solidFill>
                        <a:schemeClr val="bg1"/>
                      </a:solidFill>
                      <a:prstDash val="solid"/>
                      <a:round/>
                      <a:headEnd type="none" w="med" len="med"/>
                      <a:tailEnd type="none" w="med" len="med"/>
                    </a:lnB>
                  </a:tcPr>
                </a:tc>
                <a:tc>
                  <a:txBody>
                    <a:bodyPr/>
                    <a:lstStyle/>
                    <a:p>
                      <a:pPr algn="ctr"/>
                      <a:r>
                        <a:rPr lang="en-US" sz="1600" dirty="0" smtClean="0"/>
                        <a:t>51%</a:t>
                      </a:r>
                      <a:endParaRPr lang="en-US" sz="1600" dirty="0"/>
                    </a:p>
                  </a:txBody>
                  <a:tcPr marL="91448" marR="91448" anchor="ctr">
                    <a:lnB w="38100" cap="flat" cmpd="sng" algn="ctr">
                      <a:solidFill>
                        <a:schemeClr val="bg1"/>
                      </a:solidFill>
                      <a:prstDash val="solid"/>
                      <a:round/>
                      <a:headEnd type="none" w="med" len="med"/>
                      <a:tailEnd type="none" w="med" len="med"/>
                    </a:lnB>
                    <a:solidFill>
                      <a:srgbClr val="FFFF00"/>
                    </a:solidFill>
                  </a:tcPr>
                </a:tc>
              </a:tr>
              <a:tr h="370840">
                <a:tc>
                  <a:txBody>
                    <a:bodyPr/>
                    <a:lstStyle/>
                    <a:p>
                      <a:r>
                        <a:rPr lang="en-US" sz="1600" dirty="0" smtClean="0"/>
                        <a:t>Percent</a:t>
                      </a:r>
                      <a:r>
                        <a:rPr lang="en-US" sz="1600" baseline="0" dirty="0" smtClean="0"/>
                        <a:t> Single-Parent</a:t>
                      </a:r>
                      <a:endParaRPr lang="en-US" sz="1600" dirty="0"/>
                    </a:p>
                  </a:txBody>
                  <a:tcPr marL="91448" marR="9144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600" dirty="0" smtClean="0"/>
                        <a:t>24%</a:t>
                      </a:r>
                      <a:endParaRPr lang="en-US" sz="1600" dirty="0"/>
                    </a:p>
                  </a:txBody>
                  <a:tcPr marL="91448" marR="91448"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20%</a:t>
                      </a:r>
                      <a:endParaRPr lang="en-US" sz="1600" dirty="0"/>
                    </a:p>
                  </a:txBody>
                  <a:tcPr marL="91448" marR="91448" anchor="ctr">
                    <a:lnT w="38100" cap="flat" cmpd="sng" algn="ctr">
                      <a:solidFill>
                        <a:schemeClr val="bg1"/>
                      </a:solidFill>
                      <a:prstDash val="solid"/>
                      <a:round/>
                      <a:headEnd type="none" w="med" len="med"/>
                      <a:tailEnd type="none" w="med" len="med"/>
                    </a:lnT>
                  </a:tcPr>
                </a:tc>
                <a:tc>
                  <a:txBody>
                    <a:bodyPr/>
                    <a:lstStyle/>
                    <a:p>
                      <a:pPr algn="ctr"/>
                      <a:r>
                        <a:rPr lang="en-US" sz="1600" dirty="0" smtClean="0"/>
                        <a:t>19%</a:t>
                      </a:r>
                      <a:endParaRPr lang="en-US" sz="1600" dirty="0"/>
                    </a:p>
                  </a:txBody>
                  <a:tcPr marL="91448" marR="91448" anchor="ctr">
                    <a:lnT w="38100" cap="flat" cmpd="sng" algn="ctr">
                      <a:solidFill>
                        <a:schemeClr val="bg1"/>
                      </a:solidFill>
                      <a:prstDash val="solid"/>
                      <a:round/>
                      <a:headEnd type="none" w="med" len="med"/>
                      <a:tailEnd type="none" w="med" len="med"/>
                    </a:lnT>
                  </a:tcPr>
                </a:tc>
              </a:tr>
              <a:tr h="370840">
                <a:tc>
                  <a:txBody>
                    <a:bodyPr/>
                    <a:lstStyle/>
                    <a:p>
                      <a:r>
                        <a:rPr lang="en-US" sz="1600" dirty="0" smtClean="0"/>
                        <a:t>Percent Elderly-Only</a:t>
                      </a:r>
                      <a:endParaRPr lang="en-US" sz="1600" dirty="0"/>
                    </a:p>
                  </a:txBody>
                  <a:tcPr marL="91448" marR="91448">
                    <a:lnR w="38100" cap="flat" cmpd="sng" algn="ctr">
                      <a:solidFill>
                        <a:schemeClr val="bg1"/>
                      </a:solidFill>
                      <a:prstDash val="solid"/>
                      <a:round/>
                      <a:headEnd type="none" w="med" len="med"/>
                      <a:tailEnd type="none" w="med" len="med"/>
                    </a:lnR>
                  </a:tcPr>
                </a:tc>
                <a:tc>
                  <a:txBody>
                    <a:bodyPr/>
                    <a:lstStyle/>
                    <a:p>
                      <a:pPr algn="ctr"/>
                      <a:r>
                        <a:rPr lang="en-US" sz="1600" dirty="0" smtClean="0"/>
                        <a:t>10%</a:t>
                      </a:r>
                      <a:endParaRPr lang="en-US" sz="1600" dirty="0"/>
                    </a:p>
                  </a:txBody>
                  <a:tcPr marL="91448" marR="91448" anchor="ctr">
                    <a:lnL w="38100" cap="flat" cmpd="sng" algn="ctr">
                      <a:solidFill>
                        <a:schemeClr val="bg1"/>
                      </a:solidFill>
                      <a:prstDash val="solid"/>
                      <a:round/>
                      <a:headEnd type="none" w="med" len="med"/>
                      <a:tailEnd type="none" w="med" len="med"/>
                    </a:lnL>
                  </a:tcPr>
                </a:tc>
                <a:tc>
                  <a:txBody>
                    <a:bodyPr/>
                    <a:lstStyle/>
                    <a:p>
                      <a:pPr algn="ctr"/>
                      <a:r>
                        <a:rPr lang="en-US" sz="1600" dirty="0" smtClean="0"/>
                        <a:t>16%</a:t>
                      </a:r>
                      <a:endParaRPr lang="en-US" sz="1600" dirty="0"/>
                    </a:p>
                  </a:txBody>
                  <a:tcPr marL="91448" marR="91448" anchor="ctr"/>
                </a:tc>
                <a:tc>
                  <a:txBody>
                    <a:bodyPr/>
                    <a:lstStyle/>
                    <a:p>
                      <a:pPr algn="ctr"/>
                      <a:r>
                        <a:rPr lang="en-US" sz="1600" dirty="0" smtClean="0"/>
                        <a:t>8%</a:t>
                      </a:r>
                      <a:endParaRPr lang="en-US" sz="1600" dirty="0"/>
                    </a:p>
                  </a:txBody>
                  <a:tcPr marL="91448" marR="91448" anchor="ct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31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4" name="Rectangle 44"/>
          <p:cNvSpPr>
            <a:spLocks noGrp="1" noChangeArrowheads="1"/>
          </p:cNvSpPr>
          <p:nvPr>
            <p:ph type="title"/>
          </p:nvPr>
        </p:nvSpPr>
        <p:spPr>
          <a:xfrm>
            <a:off x="92075" y="51272"/>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400" b="1" dirty="0" smtClean="0"/>
              <a:t>Segmentation Analysis of Elderly Households</a:t>
            </a:r>
            <a:endParaRPr lang="en-US" altLang="en-US" sz="3000" b="1" dirty="0" smtClean="0"/>
          </a:p>
        </p:txBody>
      </p:sp>
      <p:sp>
        <p:nvSpPr>
          <p:cNvPr id="13316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5BC2F83-9BAA-45F4-B65A-9236828C1A09}" type="slidenum">
              <a:rPr lang="en-US" altLang="en-US" sz="1000"/>
              <a:pPr eaLnBrk="1" hangingPunct="1">
                <a:spcBef>
                  <a:spcPct val="50000"/>
                </a:spcBef>
                <a:buFontTx/>
                <a:buNone/>
              </a:pPr>
              <a:t>64</a:t>
            </a:fld>
            <a:endParaRPr lang="en-US" altLang="en-US" sz="1000"/>
          </a:p>
        </p:txBody>
      </p:sp>
      <p:graphicFrame>
        <p:nvGraphicFramePr>
          <p:cNvPr id="6" name="Table 5"/>
          <p:cNvGraphicFramePr>
            <a:graphicFrameLocks noGrp="1"/>
          </p:cNvGraphicFramePr>
          <p:nvPr>
            <p:extLst>
              <p:ext uri="{D42A27DB-BD31-4B8C-83A1-F6EECF244321}">
                <p14:modId xmlns:p14="http://schemas.microsoft.com/office/powerpoint/2010/main" val="1213217450"/>
              </p:ext>
            </p:extLst>
          </p:nvPr>
        </p:nvGraphicFramePr>
        <p:xfrm>
          <a:off x="654050" y="1960869"/>
          <a:ext cx="7885113" cy="4079240"/>
        </p:xfrm>
        <a:graphic>
          <a:graphicData uri="http://schemas.openxmlformats.org/drawingml/2006/table">
            <a:tbl>
              <a:tblPr firstRow="1" bandRow="1">
                <a:tableStyleId>{5C22544A-7EE6-4342-B048-85BDC9FD1C3A}</a:tableStyleId>
              </a:tblPr>
              <a:tblGrid>
                <a:gridCol w="2414540"/>
                <a:gridCol w="1051731"/>
                <a:gridCol w="1051731"/>
                <a:gridCol w="1051731"/>
                <a:gridCol w="1051731"/>
                <a:gridCol w="1263649"/>
              </a:tblGrid>
              <a:tr h="370840">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Q1 &amp; Q2 2014 Recipients</a:t>
                      </a:r>
                    </a:p>
                  </a:txBody>
                  <a:tcPr>
                    <a:solidFill>
                      <a:srgbClr val="00CC99"/>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bg1"/>
                        </a:solidFill>
                      </a:endParaRPr>
                    </a:p>
                  </a:txBody>
                  <a:tcPr>
                    <a:lnL w="38100" cap="flat" cmpd="sng" algn="ctr">
                      <a:solidFill>
                        <a:schemeClr val="bg1"/>
                      </a:solidFill>
                      <a:prstDash val="solid"/>
                      <a:round/>
                      <a:headEnd type="none" w="med" len="med"/>
                      <a:tailEnd type="none" w="med" len="med"/>
                    </a:lnL>
                    <a:solidFill>
                      <a:srgbClr val="00CC99"/>
                    </a:solidFill>
                  </a:tcPr>
                </a:tc>
              </a:tr>
              <a:tr h="370840">
                <a:tc>
                  <a:txBody>
                    <a:bodyPr/>
                    <a:lstStyle/>
                    <a:p>
                      <a:endParaRPr lang="en-US" sz="1800" b="1" dirty="0">
                        <a:solidFill>
                          <a:schemeClr val="bg1"/>
                        </a:solidFill>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2">
                  <a:txBody>
                    <a:bodyPr/>
                    <a:lstStyle/>
                    <a:p>
                      <a:pPr algn="ctr"/>
                      <a:r>
                        <a:rPr lang="en-US" sz="1800" b="1" dirty="0" smtClean="0">
                          <a:solidFill>
                            <a:schemeClr val="bg1"/>
                          </a:solidFill>
                        </a:rPr>
                        <a:t>Elderly</a:t>
                      </a:r>
                      <a:r>
                        <a:rPr lang="en-US" sz="1800" b="1" baseline="0" dirty="0" smtClean="0">
                          <a:solidFill>
                            <a:schemeClr val="bg1"/>
                          </a:solidFill>
                        </a:rPr>
                        <a:t> Only</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hMerge="1">
                  <a:txBody>
                    <a:bodyPr/>
                    <a:lstStyle/>
                    <a:p>
                      <a:endParaRPr lang="en-US" dirty="0"/>
                    </a:p>
                  </a:txBody>
                  <a:tcPr/>
                </a:tc>
                <a:tc gridSpan="2">
                  <a:txBody>
                    <a:bodyPr/>
                    <a:lstStyle/>
                    <a:p>
                      <a:pPr algn="ctr"/>
                      <a:r>
                        <a:rPr lang="en-US" sz="1800" b="1" dirty="0" smtClean="0">
                          <a:solidFill>
                            <a:schemeClr val="bg1"/>
                          </a:solidFill>
                        </a:rPr>
                        <a:t>Non-Elderly Only</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hMerge="1">
                  <a:txBody>
                    <a:bodyPr/>
                    <a:lstStyle/>
                    <a:p>
                      <a:endParaRPr lang="en-US" dirty="0"/>
                    </a:p>
                  </a:txBody>
                  <a:tcPr/>
                </a:tc>
                <a:tc>
                  <a:txBody>
                    <a:bodyPr/>
                    <a:lstStyle/>
                    <a:p>
                      <a:pPr algn="ctr"/>
                      <a:r>
                        <a:rPr lang="en-US" sz="1800" b="1" dirty="0" smtClean="0">
                          <a:solidFill>
                            <a:schemeClr val="bg1"/>
                          </a:solidFill>
                        </a:rPr>
                        <a:t>Difference</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800" dirty="0" smtClean="0"/>
                        <a:t>Number of Customers</a:t>
                      </a:r>
                      <a:endParaRPr lang="en-US" sz="1800" dirty="0"/>
                    </a:p>
                  </a:txBody>
                  <a:tcPr marL="91448" marR="9144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gridSpan="2">
                  <a:txBody>
                    <a:bodyPr/>
                    <a:lstStyle/>
                    <a:p>
                      <a:pPr algn="ctr"/>
                      <a:r>
                        <a:rPr lang="en-US" dirty="0" smtClean="0"/>
                        <a:t>48</a:t>
                      </a:r>
                      <a:endParaRPr lang="en-US" dirty="0"/>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gridSpan="2">
                  <a:txBody>
                    <a:bodyPr/>
                    <a:lstStyle/>
                    <a:p>
                      <a:pPr marL="0" marR="0" algn="ctr">
                        <a:lnSpc>
                          <a:spcPct val="107000"/>
                        </a:lnSpc>
                        <a:spcBef>
                          <a:spcPts val="0"/>
                        </a:spcBef>
                        <a:spcAft>
                          <a:spcPts val="0"/>
                        </a:spcAft>
                      </a:pPr>
                      <a:r>
                        <a:rPr lang="en-US" sz="1800" kern="1200" dirty="0" smtClean="0">
                          <a:effectLst/>
                        </a:rPr>
                        <a:t>268</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smtClean="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70840">
                <a:tc>
                  <a:txBody>
                    <a:bodyPr/>
                    <a:lstStyle/>
                    <a:p>
                      <a:r>
                        <a:rPr lang="en-US" sz="1800" dirty="0" smtClean="0"/>
                        <a:t>Percent of Customers</a:t>
                      </a:r>
                      <a:endParaRPr lang="en-US" sz="1800" dirty="0"/>
                    </a:p>
                  </a:txBody>
                  <a:tcPr marL="91448" marR="91448">
                    <a:lnR w="38100" cap="flat" cmpd="sng" algn="ctr">
                      <a:solidFill>
                        <a:schemeClr val="bg1"/>
                      </a:solidFill>
                      <a:prstDash val="solid"/>
                      <a:round/>
                      <a:headEnd type="none" w="med" len="med"/>
                      <a:tailEnd type="none" w="med" len="med"/>
                    </a:lnR>
                  </a:tcPr>
                </a:tc>
                <a:tc gridSpan="2">
                  <a:txBody>
                    <a:bodyPr/>
                    <a:lstStyle/>
                    <a:p>
                      <a:pPr marL="0" marR="0" algn="ctr">
                        <a:lnSpc>
                          <a:spcPct val="107000"/>
                        </a:lnSpc>
                        <a:spcBef>
                          <a:spcPts val="0"/>
                        </a:spcBef>
                        <a:spcAft>
                          <a:spcPts val="0"/>
                        </a:spcAft>
                      </a:pPr>
                      <a:r>
                        <a:rPr lang="en-US" sz="1800" dirty="0" smtClean="0">
                          <a:effectLst/>
                        </a:rPr>
                        <a:t>15%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800" kern="1200" dirty="0" smtClean="0">
                          <a:effectLst/>
                        </a:rPr>
                        <a:t>85%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Pre-Grant Balance</a:t>
                      </a:r>
                    </a:p>
                  </a:txBody>
                  <a:tcPr>
                    <a:lnR w="38100" cap="flat" cmpd="sng" algn="ctr">
                      <a:solidFill>
                        <a:schemeClr val="bg1"/>
                      </a:solidFill>
                      <a:prstDash val="solid"/>
                      <a:round/>
                      <a:headEnd type="none" w="med" len="med"/>
                      <a:tailEnd type="none" w="med" len="med"/>
                    </a:lnR>
                  </a:tcPr>
                </a:tc>
                <a:tc gridSpan="2">
                  <a:txBody>
                    <a:bodyPr/>
                    <a:lstStyle/>
                    <a:p>
                      <a:pPr marL="0" marR="0" algn="ctr">
                        <a:lnSpc>
                          <a:spcPct val="107000"/>
                        </a:lnSpc>
                        <a:spcBef>
                          <a:spcPts val="0"/>
                        </a:spcBef>
                        <a:spcAft>
                          <a:spcPts val="0"/>
                        </a:spcAft>
                      </a:pPr>
                      <a:r>
                        <a:rPr lang="en-US" sz="1800" dirty="0" smtClean="0">
                          <a:effectLst/>
                        </a:rPr>
                        <a:t>$1,225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gridSpan="2">
                  <a:txBody>
                    <a:bodyPr/>
                    <a:lstStyle/>
                    <a:p>
                      <a:pPr marL="0" marR="0" algn="ctr">
                        <a:lnSpc>
                          <a:spcPct val="107000"/>
                        </a:lnSpc>
                        <a:spcBef>
                          <a:spcPts val="0"/>
                        </a:spcBef>
                        <a:spcAft>
                          <a:spcPts val="0"/>
                        </a:spcAft>
                      </a:pPr>
                      <a:r>
                        <a:rPr lang="en-US" sz="1800" kern="1200" dirty="0" smtClean="0">
                          <a:effectLst/>
                        </a:rPr>
                        <a:t>$1,284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smtClean="0">
                          <a:effectLst/>
                        </a:rPr>
                        <a:t>-$29</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Grant Amount</a:t>
                      </a:r>
                      <a:endParaRPr lang="en-US" sz="1800" dirty="0"/>
                    </a:p>
                  </a:txBody>
                  <a:tcPr>
                    <a:lnR w="38100" cap="flat" cmpd="sng" algn="ctr">
                      <a:solidFill>
                        <a:schemeClr val="bg1"/>
                      </a:solidFill>
                      <a:prstDash val="solid"/>
                      <a:round/>
                      <a:headEnd type="none" w="med" len="med"/>
                      <a:tailEnd type="none" w="med" len="med"/>
                    </a:lnR>
                  </a:tcPr>
                </a:tc>
                <a:tc gridSpan="2">
                  <a:txBody>
                    <a:bodyPr/>
                    <a:lstStyle/>
                    <a:p>
                      <a:pPr marL="0" marR="0" algn="ctr">
                        <a:lnSpc>
                          <a:spcPct val="107000"/>
                        </a:lnSpc>
                        <a:spcBef>
                          <a:spcPts val="0"/>
                        </a:spcBef>
                        <a:spcAft>
                          <a:spcPts val="0"/>
                        </a:spcAft>
                      </a:pPr>
                      <a:r>
                        <a:rPr lang="en-US" sz="1800" dirty="0" smtClean="0">
                          <a:effectLst/>
                        </a:rPr>
                        <a:t>$732</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1800" kern="1200" dirty="0" smtClean="0">
                          <a:effectLst/>
                        </a:rPr>
                        <a:t>$815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rPr>
                        <a:t>-$83</a:t>
                      </a:r>
                      <a:r>
                        <a:rPr lang="en-US" sz="1800" baseline="30000" dirty="0" smtClean="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Post-Grant Balance</a:t>
                      </a:r>
                      <a:endParaRPr lang="en-US" sz="1800" dirty="0"/>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800" dirty="0" smtClean="0">
                          <a:effectLst/>
                        </a:rPr>
                        <a:t>$523</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800" kern="1200" dirty="0" smtClean="0">
                          <a:effectLst/>
                        </a:rPr>
                        <a:t>$469</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$54</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370840">
                <a:tc>
                  <a:txBody>
                    <a:bodyPr/>
                    <a:lstStyle/>
                    <a:p>
                      <a:endParaRPr lang="en-US" sz="1800" b="1" kern="1200" dirty="0">
                        <a:solidFill>
                          <a:schemeClr val="bg1"/>
                        </a:solidFill>
                        <a:latin typeface="+mn-lt"/>
                        <a:ea typeface="+mn-ea"/>
                        <a:cs typeface="+mn-cs"/>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Difference</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800" dirty="0" smtClean="0"/>
                        <a:t>Success</a:t>
                      </a:r>
                      <a:endParaRPr lang="en-US" sz="18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a:effectLst/>
                        </a:rPr>
                        <a:t>26</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a:effectLst/>
                        </a:rPr>
                        <a:t>54%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FF00"/>
                    </a:solidFill>
                  </a:tcPr>
                </a:tc>
                <a:tc>
                  <a:txBody>
                    <a:bodyPr/>
                    <a:lstStyle/>
                    <a:p>
                      <a:pPr marL="0" marR="0" algn="ctr">
                        <a:lnSpc>
                          <a:spcPct val="107000"/>
                        </a:lnSpc>
                        <a:spcBef>
                          <a:spcPts val="0"/>
                        </a:spcBef>
                        <a:spcAft>
                          <a:spcPts val="0"/>
                        </a:spcAft>
                      </a:pPr>
                      <a:r>
                        <a:rPr lang="en-US" sz="1800" dirty="0">
                          <a:effectLst/>
                        </a:rPr>
                        <a:t>94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a:effectLst/>
                        </a:rPr>
                        <a:t>35%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FF00"/>
                    </a:solidFill>
                  </a:tcPr>
                </a:tc>
                <a:tc>
                  <a:txBody>
                    <a:bodyPr/>
                    <a:lstStyle/>
                    <a:p>
                      <a:pPr marL="0" marR="0" algn="ctr">
                        <a:lnSpc>
                          <a:spcPct val="107000"/>
                        </a:lnSpc>
                        <a:spcBef>
                          <a:spcPts val="0"/>
                        </a:spcBef>
                        <a:spcAft>
                          <a:spcPts val="0"/>
                        </a:spcAft>
                      </a:pPr>
                      <a:r>
                        <a:rPr lang="en-US" sz="1800" dirty="0" smtClean="0">
                          <a:effectLst/>
                        </a:rPr>
                        <a:t>19</a:t>
                      </a:r>
                      <a:r>
                        <a:rPr lang="en-US" sz="1800" dirty="0">
                          <a:effectLst/>
                        </a:rPr>
                        <a:t>%</a:t>
                      </a:r>
                      <a:r>
                        <a:rPr lang="en-US" sz="1800" baseline="30000" dirty="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70840">
                <a:tc>
                  <a:txBody>
                    <a:bodyPr/>
                    <a:lstStyle/>
                    <a:p>
                      <a:r>
                        <a:rPr lang="en-US" sz="1800" dirty="0" smtClean="0"/>
                        <a:t>Marginal Success</a:t>
                      </a:r>
                      <a:endParaRPr lang="en-US" sz="1800" dirty="0"/>
                    </a:p>
                  </a:txBody>
                  <a:tcP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17</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a:effectLst/>
                        </a:rPr>
                        <a:t>6%</a:t>
                      </a:r>
                      <a:endParaRPr lang="en-US" sz="180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-6%</a:t>
                      </a:r>
                      <a:r>
                        <a:rPr lang="en-US" sz="1800" baseline="30000" dirty="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Needs More</a:t>
                      </a:r>
                      <a:r>
                        <a:rPr lang="en-US" sz="1800" baseline="0" dirty="0" smtClean="0"/>
                        <a:t> Help</a:t>
                      </a:r>
                      <a:endParaRPr lang="en-US" sz="1800" dirty="0"/>
                    </a:p>
                  </a:txBody>
                  <a:tcP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22</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dirty="0">
                          <a:effectLst/>
                        </a:rPr>
                        <a:t>46%</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157</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dirty="0">
                          <a:effectLst/>
                        </a:rPr>
                        <a:t>59%</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-13%</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bl>
          </a:graphicData>
        </a:graphic>
      </p:graphicFrame>
      <p:sp>
        <p:nvSpPr>
          <p:cNvPr id="7" name="Rectangle 6"/>
          <p:cNvSpPr/>
          <p:nvPr/>
        </p:nvSpPr>
        <p:spPr>
          <a:xfrm>
            <a:off x="739776" y="6055667"/>
            <a:ext cx="4572000" cy="461665"/>
          </a:xfrm>
          <a:prstGeom prst="rect">
            <a:avLst/>
          </a:prstGeom>
        </p:spPr>
        <p:txBody>
          <a:bodyPr>
            <a:spAutoFit/>
          </a:bodyPr>
          <a:lstStyle/>
          <a:p>
            <a:pPr marL="0" marR="0">
              <a:spcBef>
                <a:spcPts val="0"/>
              </a:spcBef>
              <a:spcAft>
                <a:spcPts val="0"/>
              </a:spcAft>
            </a:pPr>
            <a:r>
              <a:rPr lang="en-US" sz="1200" baseline="30000" dirty="0">
                <a:latin typeface="+mj-lt"/>
                <a:ea typeface="Calibri" panose="020F0502020204030204" pitchFamily="34" charset="0"/>
                <a:cs typeface="Times New Roman" panose="02020603050405020304" pitchFamily="18" charset="0"/>
              </a:rPr>
              <a:t>** </a:t>
            </a:r>
            <a:r>
              <a:rPr lang="en-US" sz="1200" dirty="0" smtClean="0">
                <a:latin typeface="+mj-lt"/>
                <a:ea typeface="Calibri" panose="020F0502020204030204" pitchFamily="34" charset="0"/>
                <a:cs typeface="Times New Roman" panose="02020603050405020304" pitchFamily="18" charset="0"/>
              </a:rPr>
              <a:t>Statistically significant at the 95% level</a:t>
            </a:r>
            <a:endParaRPr lang="en-US" sz="1200" dirty="0">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1200" baseline="30000" dirty="0">
                <a:latin typeface="+mj-lt"/>
                <a:ea typeface="Calibri" panose="020F0502020204030204" pitchFamily="34" charset="0"/>
                <a:cs typeface="Times New Roman" panose="02020603050405020304" pitchFamily="18" charset="0"/>
              </a:rPr>
              <a:t>* </a:t>
            </a:r>
            <a:r>
              <a:rPr lang="en-US" sz="1200" dirty="0" smtClean="0">
                <a:latin typeface="+mj-lt"/>
                <a:ea typeface="Calibri" panose="020F0502020204030204" pitchFamily="34" charset="0"/>
                <a:cs typeface="Times New Roman" panose="02020603050405020304" pitchFamily="18" charset="0"/>
              </a:rPr>
              <a:t>Statistically significant at the 90% level</a:t>
            </a:r>
            <a:endParaRPr lang="en-US" sz="1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1880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1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2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3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4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25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725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5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60" name="Rectangle 44"/>
          <p:cNvSpPr>
            <a:spLocks noGrp="1" noChangeArrowheads="1"/>
          </p:cNvSpPr>
          <p:nvPr>
            <p:ph type="title"/>
          </p:nvPr>
        </p:nvSpPr>
        <p:spPr>
          <a:xfrm>
            <a:off x="85725" y="258763"/>
            <a:ext cx="7772400" cy="1143000"/>
          </a:xfrm>
        </p:spPr>
        <p:txBody>
          <a:bodyPr/>
          <a:lstStyle/>
          <a:p>
            <a:pPr algn="l" eaLnBrk="1" hangingPunct="1"/>
            <a:r>
              <a:rPr lang="en-US" altLang="en-US" sz="3300" b="1" dirty="0" smtClean="0"/>
              <a:t>Receipt of Energy Assistance</a:t>
            </a:r>
            <a:r>
              <a:rPr lang="en-US" altLang="en-US" dirty="0" smtClean="0"/>
              <a:t/>
            </a:r>
            <a:br>
              <a:rPr lang="en-US" altLang="en-US" dirty="0" smtClean="0"/>
            </a:br>
            <a:r>
              <a:rPr lang="en-US" altLang="en-US" sz="2600" b="1" dirty="0" smtClean="0"/>
              <a:t>Percent Who Received USF or LIHEAP</a:t>
            </a:r>
            <a:br>
              <a:rPr lang="en-US" altLang="en-US" sz="2600" b="1" dirty="0" smtClean="0"/>
            </a:br>
            <a:r>
              <a:rPr lang="en-US" altLang="en-US" sz="2600" b="1" dirty="0" smtClean="0"/>
              <a:t>In the 12 Months Following Grant Receipt</a:t>
            </a:r>
          </a:p>
        </p:txBody>
      </p:sp>
      <p:sp>
        <p:nvSpPr>
          <p:cNvPr id="13726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C4570C6-D04A-4575-AF56-C650796E0573}" type="slidenum">
              <a:rPr lang="en-US" altLang="en-US" sz="1000"/>
              <a:pPr eaLnBrk="1" hangingPunct="1">
                <a:spcBef>
                  <a:spcPct val="50000"/>
                </a:spcBef>
                <a:buFontTx/>
                <a:buNone/>
              </a:pPr>
              <a:t>65</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635346784"/>
              </p:ext>
            </p:extLst>
          </p:nvPr>
        </p:nvGraphicFramePr>
        <p:xfrm>
          <a:off x="894333" y="2362200"/>
          <a:ext cx="7182867" cy="2348564"/>
        </p:xfrm>
        <a:graphic>
          <a:graphicData uri="http://schemas.openxmlformats.org/drawingml/2006/table">
            <a:tbl>
              <a:tblPr firstRow="1" lastRow="1" bandRow="1">
                <a:tableStyleId>{5C22544A-7EE6-4342-B048-85BDC9FD1C3A}</a:tableStyleId>
              </a:tblPr>
              <a:tblGrid>
                <a:gridCol w="1074067"/>
                <a:gridCol w="2431134"/>
                <a:gridCol w="3677666"/>
              </a:tblGrid>
              <a:tr h="360947">
                <a:tc gridSpan="3">
                  <a:txBody>
                    <a:bodyPr/>
                    <a:lstStyle/>
                    <a:p>
                      <a:pPr algn="ctr"/>
                      <a:r>
                        <a:rPr lang="en-US" sz="1800" b="1" dirty="0" smtClean="0">
                          <a:solidFill>
                            <a:schemeClr val="bg1"/>
                          </a:solidFill>
                        </a:rPr>
                        <a:t>Q1 &amp; Q2 2014 Recipients</a:t>
                      </a:r>
                      <a:endParaRPr lang="en-US" sz="1800" b="1" dirty="0">
                        <a:solidFill>
                          <a:schemeClr val="bg1"/>
                        </a:solidFill>
                      </a:endParaRPr>
                    </a:p>
                  </a:txBody>
                  <a:tcPr anchor="ctr">
                    <a:solidFill>
                      <a:srgbClr val="00CC99"/>
                    </a:solidFill>
                  </a:tcPr>
                </a:tc>
                <a:tc hMerge="1">
                  <a:txBody>
                    <a:bodyPr/>
                    <a:lstStyle/>
                    <a:p>
                      <a:endParaRPr lang="en-US"/>
                    </a:p>
                  </a:txBody>
                  <a:tcPr/>
                </a:tc>
                <a:tc hMerge="1">
                  <a:txBody>
                    <a:bodyPr/>
                    <a:lstStyle/>
                    <a:p>
                      <a:pPr algn="ctr"/>
                      <a:endParaRPr lang="en-US" sz="1800" dirty="0"/>
                    </a:p>
                  </a:txBody>
                  <a:tcPr anchor="ctr"/>
                </a:tc>
              </a:tr>
              <a:tr h="519764">
                <a:tc>
                  <a:txBody>
                    <a:bodyPr/>
                    <a:lstStyle/>
                    <a:p>
                      <a:pPr algn="ctr"/>
                      <a:r>
                        <a:rPr lang="en-US" sz="1800" b="1" dirty="0" smtClean="0">
                          <a:solidFill>
                            <a:schemeClr val="bg1"/>
                          </a:solidFill>
                        </a:rPr>
                        <a:t>Utility</a:t>
                      </a:r>
                      <a:endParaRPr lang="en-US" sz="1800" b="1" dirty="0">
                        <a:solidFill>
                          <a:schemeClr val="bg1"/>
                        </a:solidFill>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Number</a:t>
                      </a:r>
                      <a:r>
                        <a:rPr lang="en-US" sz="1800" b="1" baseline="0" dirty="0" smtClean="0">
                          <a:solidFill>
                            <a:schemeClr val="bg1"/>
                          </a:solidFill>
                        </a:rPr>
                        <a:t> of Customers</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 Received</a:t>
                      </a:r>
                      <a:r>
                        <a:rPr lang="en-US" sz="1800" b="1" baseline="0" dirty="0" smtClean="0">
                          <a:solidFill>
                            <a:schemeClr val="bg1"/>
                          </a:solidFill>
                        </a:rPr>
                        <a:t> USF or LIHEAP</a:t>
                      </a:r>
                      <a:endParaRPr lang="en-US" sz="18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r>
              <a:tr h="351322">
                <a:tc>
                  <a:txBody>
                    <a:bodyPr/>
                    <a:lstStyle/>
                    <a:p>
                      <a:r>
                        <a:rPr lang="en-US" sz="1800" dirty="0" smtClean="0"/>
                        <a:t>JCP&amp;L</a:t>
                      </a:r>
                      <a:endParaRPr lang="en-US" sz="18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34</a:t>
                      </a:r>
                      <a:endParaRPr lang="en-US" sz="1800" dirty="0"/>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6%</a:t>
                      </a:r>
                      <a:endParaRPr lang="en-US" sz="18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r>
              <a:tr h="351322">
                <a:tc>
                  <a:txBody>
                    <a:bodyPr/>
                    <a:lstStyle/>
                    <a:p>
                      <a:r>
                        <a:rPr lang="en-US" sz="1800" dirty="0" smtClean="0"/>
                        <a:t>NJNG</a:t>
                      </a:r>
                      <a:endParaRPr lang="en-US" sz="1800" dirty="0"/>
                    </a:p>
                  </a:txBody>
                  <a:tcPr>
                    <a:lnR w="38100" cap="flat" cmpd="sng" algn="ctr">
                      <a:solidFill>
                        <a:schemeClr val="bg1"/>
                      </a:solidFill>
                      <a:prstDash val="solid"/>
                      <a:round/>
                      <a:headEnd type="none" w="med" len="med"/>
                      <a:tailEnd type="none" w="med" len="med"/>
                    </a:lnR>
                  </a:tcPr>
                </a:tc>
                <a:tc>
                  <a:txBody>
                    <a:bodyPr/>
                    <a:lstStyle/>
                    <a:p>
                      <a:pPr algn="ctr"/>
                      <a:r>
                        <a:rPr lang="en-US" sz="1800" dirty="0" smtClean="0"/>
                        <a:t>17</a:t>
                      </a:r>
                      <a:endParaRPr lang="en-US" sz="18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12%</a:t>
                      </a:r>
                      <a:endParaRPr lang="en-US" sz="1800" kern="1200" dirty="0" smtClean="0">
                        <a:solidFill>
                          <a:schemeClr val="dk1"/>
                        </a:solidFill>
                        <a:latin typeface="+mn-lt"/>
                        <a:ea typeface="+mn-ea"/>
                        <a:cs typeface="+mn-cs"/>
                      </a:endParaRPr>
                    </a:p>
                  </a:txBody>
                  <a:tcPr anchor="ctr"/>
                </a:tc>
              </a:tr>
              <a:tr h="351322">
                <a:tc>
                  <a:txBody>
                    <a:bodyPr/>
                    <a:lstStyle/>
                    <a:p>
                      <a:r>
                        <a:rPr lang="en-US" sz="1800" dirty="0" smtClean="0"/>
                        <a:t>PSE&amp;G</a:t>
                      </a:r>
                      <a:endParaRPr lang="en-US" sz="1800" dirty="0"/>
                    </a:p>
                  </a:txBody>
                  <a:tcPr>
                    <a:lnR w="38100" cap="flat" cmpd="sng" algn="ctr">
                      <a:solidFill>
                        <a:schemeClr val="bg1"/>
                      </a:solidFill>
                      <a:prstDash val="solid"/>
                      <a:round/>
                      <a:headEnd type="none" w="med" len="med"/>
                      <a:tailEnd type="none" w="med" len="med"/>
                    </a:lnR>
                  </a:tcPr>
                </a:tc>
                <a:tc>
                  <a:txBody>
                    <a:bodyPr/>
                    <a:lstStyle/>
                    <a:p>
                      <a:pPr algn="ctr"/>
                      <a:r>
                        <a:rPr lang="en-US" sz="1800" dirty="0" smtClean="0"/>
                        <a:t>265</a:t>
                      </a:r>
                      <a:endParaRPr lang="en-US" sz="18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8%</a:t>
                      </a:r>
                      <a:endParaRPr lang="en-US" sz="1800" kern="1200" dirty="0" smtClean="0">
                        <a:solidFill>
                          <a:schemeClr val="dk1"/>
                        </a:solidFill>
                        <a:latin typeface="+mn-lt"/>
                        <a:ea typeface="+mn-ea"/>
                        <a:cs typeface="+mn-cs"/>
                      </a:endParaRPr>
                    </a:p>
                  </a:txBody>
                  <a:tcPr anchor="ctr"/>
                </a:tc>
              </a:tr>
              <a:tr h="351322">
                <a:tc>
                  <a:txBody>
                    <a:bodyPr/>
                    <a:lstStyle/>
                    <a:p>
                      <a:r>
                        <a:rPr lang="en-US" sz="1800" dirty="0" smtClean="0"/>
                        <a:t>TOTAL</a:t>
                      </a:r>
                      <a:endParaRPr lang="en-US" sz="1800" b="0" dirty="0"/>
                    </a:p>
                  </a:txBody>
                  <a:tcPr>
                    <a:lnR w="38100" cap="flat" cmpd="sng" algn="ctr">
                      <a:solidFill>
                        <a:schemeClr val="bg1"/>
                      </a:solidFill>
                      <a:prstDash val="solid"/>
                      <a:round/>
                      <a:headEnd type="none" w="med" len="med"/>
                      <a:tailEnd type="none" w="med" len="med"/>
                    </a:lnR>
                  </a:tcPr>
                </a:tc>
                <a:tc>
                  <a:txBody>
                    <a:bodyPr/>
                    <a:lstStyle/>
                    <a:p>
                      <a:pPr algn="ctr"/>
                      <a:r>
                        <a:rPr lang="en-US" sz="1800" dirty="0" smtClean="0"/>
                        <a:t>316</a:t>
                      </a:r>
                      <a:endParaRPr lang="en-US" sz="1800" b="1"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8%</a:t>
                      </a:r>
                      <a:endParaRPr lang="en-US" sz="1800" b="1"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6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6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6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7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8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29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0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0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0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0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930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930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30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30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308" name="Rectangle 44"/>
          <p:cNvSpPr>
            <a:spLocks noGrp="1" noChangeArrowheads="1"/>
          </p:cNvSpPr>
          <p:nvPr>
            <p:ph type="title"/>
          </p:nvPr>
        </p:nvSpPr>
        <p:spPr>
          <a:xfrm>
            <a:off x="87313" y="273177"/>
            <a:ext cx="7772400" cy="1143000"/>
          </a:xfrm>
        </p:spPr>
        <p:txBody>
          <a:bodyPr/>
          <a:lstStyle/>
          <a:p>
            <a:pPr algn="l" eaLnBrk="1" hangingPunct="1"/>
            <a:r>
              <a:rPr lang="en-US" altLang="en-US" sz="3300" b="1" dirty="0" smtClean="0"/>
              <a:t>Receipt of Energy Assistance</a:t>
            </a:r>
            <a:r>
              <a:rPr lang="en-US" altLang="en-US" dirty="0" smtClean="0"/>
              <a:t/>
            </a:r>
            <a:br>
              <a:rPr lang="en-US" altLang="en-US" dirty="0" smtClean="0"/>
            </a:br>
            <a:r>
              <a:rPr lang="en-US" altLang="en-US" sz="2600" b="1" dirty="0" smtClean="0"/>
              <a:t>Percent Who Received USF or LIHEAP </a:t>
            </a:r>
            <a:br>
              <a:rPr lang="en-US" altLang="en-US" sz="2600" b="1" dirty="0" smtClean="0"/>
            </a:br>
            <a:r>
              <a:rPr lang="en-US" altLang="en-US" sz="2600" b="1" dirty="0" smtClean="0"/>
              <a:t>In the “Good Faith” Period</a:t>
            </a:r>
          </a:p>
        </p:txBody>
      </p:sp>
      <p:sp>
        <p:nvSpPr>
          <p:cNvPr id="13930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917B108D-6331-4377-B991-1BB2517D739A}" type="slidenum">
              <a:rPr lang="en-US" altLang="en-US" sz="1000"/>
              <a:pPr eaLnBrk="1" hangingPunct="1">
                <a:spcBef>
                  <a:spcPct val="50000"/>
                </a:spcBef>
                <a:buFontTx/>
                <a:buNone/>
              </a:pPr>
              <a:t>66</a:t>
            </a:fld>
            <a:endParaRPr lang="en-US" altLang="en-US" sz="1000"/>
          </a:p>
        </p:txBody>
      </p:sp>
      <p:graphicFrame>
        <p:nvGraphicFramePr>
          <p:cNvPr id="49" name="Table 48"/>
          <p:cNvGraphicFramePr>
            <a:graphicFrameLocks noGrp="1"/>
          </p:cNvGraphicFramePr>
          <p:nvPr>
            <p:extLst>
              <p:ext uri="{D42A27DB-BD31-4B8C-83A1-F6EECF244321}">
                <p14:modId xmlns:p14="http://schemas.microsoft.com/office/powerpoint/2010/main" val="3332955177"/>
              </p:ext>
            </p:extLst>
          </p:nvPr>
        </p:nvGraphicFramePr>
        <p:xfrm>
          <a:off x="914400" y="2359152"/>
          <a:ext cx="7154136" cy="2248080"/>
        </p:xfrm>
        <a:graphic>
          <a:graphicData uri="http://schemas.openxmlformats.org/drawingml/2006/table">
            <a:tbl>
              <a:tblPr firstRow="1" lastRow="1" bandRow="1">
                <a:tableStyleId>{5C22544A-7EE6-4342-B048-85BDC9FD1C3A}</a:tableStyleId>
              </a:tblPr>
              <a:tblGrid>
                <a:gridCol w="1026620"/>
                <a:gridCol w="2469916"/>
                <a:gridCol w="3657600"/>
              </a:tblGrid>
              <a:tr h="365742">
                <a:tc gridSpan="3">
                  <a:txBody>
                    <a:bodyPr/>
                    <a:lstStyle/>
                    <a:p>
                      <a:pPr algn="ctr"/>
                      <a:r>
                        <a:rPr lang="en-US" sz="1800" dirty="0" smtClean="0"/>
                        <a:t>Q1 &amp; Q2 2014</a:t>
                      </a:r>
                      <a:r>
                        <a:rPr lang="en-US" sz="1800" baseline="0" dirty="0" smtClean="0"/>
                        <a:t> Recipients</a:t>
                      </a:r>
                      <a:endParaRPr lang="en-US" sz="1800" b="1" dirty="0">
                        <a:solidFill>
                          <a:schemeClr val="bg1"/>
                        </a:solidFill>
                      </a:endParaRPr>
                    </a:p>
                  </a:txBody>
                  <a:tcPr marT="45711" marB="45711" anchor="ctr"/>
                </a:tc>
                <a:tc hMerge="1">
                  <a:txBody>
                    <a:bodyPr/>
                    <a:lstStyle/>
                    <a:p>
                      <a:endParaRPr lang="en-US"/>
                    </a:p>
                  </a:txBody>
                  <a:tcPr/>
                </a:tc>
                <a:tc hMerge="1">
                  <a:txBody>
                    <a:bodyPr/>
                    <a:lstStyle/>
                    <a:p>
                      <a:pPr algn="ctr"/>
                      <a:endParaRPr lang="en-US" sz="1800" dirty="0"/>
                    </a:p>
                  </a:txBody>
                  <a:tcPr anchor="ctr"/>
                </a:tc>
              </a:tr>
              <a:tr h="399306">
                <a:tc>
                  <a:txBody>
                    <a:bodyPr/>
                    <a:lstStyle/>
                    <a:p>
                      <a:pPr algn="ctr"/>
                      <a:r>
                        <a:rPr lang="en-US" sz="1800" b="1" dirty="0" smtClean="0">
                          <a:solidFill>
                            <a:schemeClr val="bg1"/>
                          </a:solidFill>
                        </a:rPr>
                        <a:t>Utility</a:t>
                      </a:r>
                      <a:endParaRPr lang="en-US" sz="1800" b="1" dirty="0">
                        <a:solidFill>
                          <a:schemeClr val="bg1"/>
                        </a:solidFill>
                      </a:endParaRPr>
                    </a:p>
                  </a:txBody>
                  <a:tcPr marT="45711" marB="45711"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smtClean="0">
                          <a:solidFill>
                            <a:schemeClr val="bg1"/>
                          </a:solidFill>
                        </a:rPr>
                        <a:t>Number</a:t>
                      </a:r>
                      <a:r>
                        <a:rPr lang="en-US" sz="1800" b="1" baseline="0" smtClean="0">
                          <a:solidFill>
                            <a:schemeClr val="bg1"/>
                          </a:solidFill>
                        </a:rPr>
                        <a:t> of Customers</a:t>
                      </a:r>
                      <a:endParaRPr lang="en-US" sz="1800" b="1" baseline="0" dirty="0" smtClean="0">
                        <a:solidFill>
                          <a:schemeClr val="bg1"/>
                        </a:solidFill>
                      </a:endParaRPr>
                    </a:p>
                  </a:txBody>
                  <a:tcPr marT="45711" marB="45711"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 Received</a:t>
                      </a:r>
                      <a:r>
                        <a:rPr lang="en-US" sz="1800" b="1" baseline="0" dirty="0" smtClean="0">
                          <a:solidFill>
                            <a:schemeClr val="bg1"/>
                          </a:solidFill>
                        </a:rPr>
                        <a:t> USF or LIHEAP</a:t>
                      </a:r>
                      <a:endParaRPr lang="en-US" sz="1800" b="1" dirty="0">
                        <a:solidFill>
                          <a:schemeClr val="bg1"/>
                        </a:solidFill>
                      </a:endParaRPr>
                    </a:p>
                  </a:txBody>
                  <a:tcPr marT="45711" marB="45711" anchor="ctr">
                    <a:lnB w="38100" cap="flat" cmpd="sng" algn="ctr">
                      <a:solidFill>
                        <a:schemeClr val="bg1"/>
                      </a:solidFill>
                      <a:prstDash val="solid"/>
                      <a:round/>
                      <a:headEnd type="none" w="med" len="med"/>
                      <a:tailEnd type="none" w="med" len="med"/>
                    </a:lnB>
                    <a:solidFill>
                      <a:srgbClr val="00CC99"/>
                    </a:solidFill>
                  </a:tcPr>
                </a:tc>
              </a:tr>
              <a:tr h="370758">
                <a:tc>
                  <a:txBody>
                    <a:bodyPr/>
                    <a:lstStyle/>
                    <a:p>
                      <a:r>
                        <a:rPr lang="en-US" sz="1800" dirty="0" smtClean="0"/>
                        <a:t>JCP&amp;L</a:t>
                      </a:r>
                      <a:endParaRPr lang="en-US" sz="1800" dirty="0"/>
                    </a:p>
                  </a:txBody>
                  <a:tcPr marT="45711" marB="45711">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800" dirty="0" smtClean="0"/>
                        <a:t>34</a:t>
                      </a:r>
                      <a:endParaRPr lang="en-US" sz="1800" dirty="0"/>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3%</a:t>
                      </a:r>
                      <a:endParaRPr lang="en-US" sz="1800" kern="1200" dirty="0" smtClean="0">
                        <a:solidFill>
                          <a:schemeClr val="dk1"/>
                        </a:solidFill>
                        <a:latin typeface="+mn-lt"/>
                        <a:ea typeface="+mn-ea"/>
                        <a:cs typeface="+mn-cs"/>
                      </a:endParaRPr>
                    </a:p>
                  </a:txBody>
                  <a:tcPr marT="45711" marB="45711" anchor="ctr">
                    <a:lnT w="38100" cap="flat" cmpd="sng" algn="ctr">
                      <a:solidFill>
                        <a:schemeClr val="bg1"/>
                      </a:solidFill>
                      <a:prstDash val="solid"/>
                      <a:round/>
                      <a:headEnd type="none" w="med" len="med"/>
                      <a:tailEnd type="none" w="med" len="med"/>
                    </a:lnT>
                  </a:tcPr>
                </a:tc>
              </a:tr>
              <a:tr h="370758">
                <a:tc>
                  <a:txBody>
                    <a:bodyPr/>
                    <a:lstStyle/>
                    <a:p>
                      <a:r>
                        <a:rPr lang="en-US" sz="1800" dirty="0" smtClean="0"/>
                        <a:t>NJNG</a:t>
                      </a:r>
                      <a:endParaRPr lang="en-US" sz="1800" dirty="0"/>
                    </a:p>
                  </a:txBody>
                  <a:tcPr marT="45711" marB="45711">
                    <a:lnR w="38100" cap="flat" cmpd="sng" algn="ctr">
                      <a:solidFill>
                        <a:schemeClr val="bg1"/>
                      </a:solidFill>
                      <a:prstDash val="solid"/>
                      <a:round/>
                      <a:headEnd type="none" w="med" len="med"/>
                      <a:tailEnd type="none" w="med" len="med"/>
                    </a:lnR>
                  </a:tcPr>
                </a:tc>
                <a:tc>
                  <a:txBody>
                    <a:bodyPr/>
                    <a:lstStyle/>
                    <a:p>
                      <a:pPr algn="ctr"/>
                      <a:r>
                        <a:rPr lang="en-US" sz="1800" dirty="0" smtClean="0"/>
                        <a:t>17</a:t>
                      </a:r>
                      <a:endParaRPr lang="en-US" sz="18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0%</a:t>
                      </a:r>
                      <a:endParaRPr lang="en-US" sz="1800" kern="1200" dirty="0" smtClean="0">
                        <a:solidFill>
                          <a:schemeClr val="dk1"/>
                        </a:solidFill>
                        <a:latin typeface="+mn-lt"/>
                        <a:ea typeface="+mn-ea"/>
                        <a:cs typeface="+mn-cs"/>
                      </a:endParaRPr>
                    </a:p>
                  </a:txBody>
                  <a:tcPr marT="45711" marB="45711" anchor="ctr"/>
                </a:tc>
              </a:tr>
              <a:tr h="370758">
                <a:tc>
                  <a:txBody>
                    <a:bodyPr/>
                    <a:lstStyle/>
                    <a:p>
                      <a:r>
                        <a:rPr lang="en-US" sz="1800" dirty="0" smtClean="0"/>
                        <a:t>PSE&amp;G</a:t>
                      </a:r>
                      <a:endParaRPr lang="en-US" sz="1800" dirty="0"/>
                    </a:p>
                  </a:txBody>
                  <a:tcPr marT="45711" marB="45711">
                    <a:lnR w="38100" cap="flat" cmpd="sng" algn="ctr">
                      <a:solidFill>
                        <a:schemeClr val="bg1"/>
                      </a:solidFill>
                      <a:prstDash val="solid"/>
                      <a:round/>
                      <a:headEnd type="none" w="med" len="med"/>
                      <a:tailEnd type="none" w="med" len="med"/>
                    </a:lnR>
                  </a:tcPr>
                </a:tc>
                <a:tc>
                  <a:txBody>
                    <a:bodyPr/>
                    <a:lstStyle/>
                    <a:p>
                      <a:pPr algn="ctr"/>
                      <a:r>
                        <a:rPr lang="en-US" sz="1800" dirty="0" smtClean="0"/>
                        <a:t>265</a:t>
                      </a:r>
                      <a:endParaRPr lang="en-US" sz="1800"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a:t>
                      </a:r>
                      <a:endParaRPr lang="en-US" sz="1800" kern="1200" dirty="0" smtClean="0">
                        <a:solidFill>
                          <a:schemeClr val="dk1"/>
                        </a:solidFill>
                        <a:latin typeface="+mn-lt"/>
                        <a:ea typeface="+mn-ea"/>
                        <a:cs typeface="+mn-cs"/>
                      </a:endParaRPr>
                    </a:p>
                  </a:txBody>
                  <a:tcPr marT="45711" marB="45711" anchor="ctr"/>
                </a:tc>
              </a:tr>
              <a:tr h="370758">
                <a:tc>
                  <a:txBody>
                    <a:bodyPr/>
                    <a:lstStyle/>
                    <a:p>
                      <a:r>
                        <a:rPr lang="en-US" sz="1800" dirty="0" smtClean="0"/>
                        <a:t>TOTAL</a:t>
                      </a:r>
                      <a:endParaRPr lang="en-US" sz="1800" b="0" dirty="0"/>
                    </a:p>
                  </a:txBody>
                  <a:tcPr marT="45711" marB="45711">
                    <a:lnR w="38100" cap="flat" cmpd="sng" algn="ctr">
                      <a:solidFill>
                        <a:schemeClr val="bg1"/>
                      </a:solidFill>
                      <a:prstDash val="solid"/>
                      <a:round/>
                      <a:headEnd type="none" w="med" len="med"/>
                      <a:tailEnd type="none" w="med" len="med"/>
                    </a:lnR>
                  </a:tcPr>
                </a:tc>
                <a:tc>
                  <a:txBody>
                    <a:bodyPr/>
                    <a:lstStyle/>
                    <a:p>
                      <a:pPr algn="ctr"/>
                      <a:r>
                        <a:rPr lang="en-US" sz="1800" dirty="0" smtClean="0"/>
                        <a:t>316</a:t>
                      </a:r>
                      <a:endParaRPr lang="en-US" sz="1800" b="1" dirty="0"/>
                    </a:p>
                  </a:txBody>
                  <a:tcP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a:t>
                      </a:r>
                      <a:endParaRPr lang="en-US" sz="1800" b="1" kern="1200" dirty="0" smtClean="0">
                        <a:solidFill>
                          <a:schemeClr val="dk1"/>
                        </a:solidFill>
                        <a:latin typeface="+mn-lt"/>
                        <a:ea typeface="+mn-ea"/>
                        <a:cs typeface="+mn-cs"/>
                      </a:endParaRPr>
                    </a:p>
                  </a:txBody>
                  <a:tcPr marT="45711" marB="45711" anchor="ct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13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54"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56" name="Rectangle 45"/>
          <p:cNvSpPr>
            <a:spLocks noGrp="1" noChangeArrowheads="1"/>
          </p:cNvSpPr>
          <p:nvPr>
            <p:ph type="body" idx="1"/>
          </p:nvPr>
        </p:nvSpPr>
        <p:spPr>
          <a:xfrm>
            <a:off x="447676" y="1295400"/>
            <a:ext cx="8243888" cy="5105400"/>
          </a:xfrm>
          <a:solidFill>
            <a:schemeClr val="bg1"/>
          </a:solidFill>
        </p:spPr>
        <p:txBody>
          <a:bodyPr/>
          <a:lstStyle/>
          <a:p>
            <a:pPr eaLnBrk="1" hangingPunct="1"/>
            <a:r>
              <a:rPr lang="en-US" altLang="en-US" sz="2200" dirty="0" smtClean="0"/>
              <a:t>NJ SHARES serves needy households</a:t>
            </a:r>
          </a:p>
          <a:p>
            <a:pPr lvl="1" eaLnBrk="1" hangingPunct="1"/>
            <a:r>
              <a:rPr lang="en-US" altLang="en-US" sz="1800" dirty="0" smtClean="0"/>
              <a:t>Children under the age of six:  20%</a:t>
            </a:r>
          </a:p>
          <a:p>
            <a:pPr lvl="1" eaLnBrk="1" hangingPunct="1"/>
            <a:r>
              <a:rPr lang="en-US" altLang="en-US" sz="1800" dirty="0" smtClean="0"/>
              <a:t>Single parent households:  22%</a:t>
            </a:r>
          </a:p>
          <a:p>
            <a:pPr lvl="1" eaLnBrk="1" hangingPunct="1"/>
            <a:r>
              <a:rPr lang="en-US" altLang="en-US" sz="1800" dirty="0" smtClean="0"/>
              <a:t>Annual income below $50,000:  58%</a:t>
            </a:r>
          </a:p>
          <a:p>
            <a:pPr lvl="1" eaLnBrk="1" hangingPunct="1"/>
            <a:r>
              <a:rPr lang="en-US" altLang="en-US" sz="1800" dirty="0" smtClean="0"/>
              <a:t>Have family member over 60:  22%</a:t>
            </a:r>
          </a:p>
          <a:p>
            <a:pPr eaLnBrk="1" hangingPunct="1"/>
            <a:r>
              <a:rPr lang="en-US" altLang="en-US" sz="2200" dirty="0"/>
              <a:t>NJ SHARES serves </a:t>
            </a:r>
            <a:r>
              <a:rPr lang="en-US" altLang="en-US" sz="2200" dirty="0" smtClean="0"/>
              <a:t>the working poor</a:t>
            </a:r>
            <a:endParaRPr lang="en-US" altLang="en-US" sz="2200" dirty="0"/>
          </a:p>
          <a:p>
            <a:pPr lvl="1" eaLnBrk="1" hangingPunct="1"/>
            <a:r>
              <a:rPr lang="en-US" altLang="en-US" sz="1800" dirty="0" smtClean="0"/>
              <a:t>82% of households have employment income</a:t>
            </a:r>
          </a:p>
          <a:p>
            <a:pPr lvl="1" eaLnBrk="1" hangingPunct="1"/>
            <a:r>
              <a:rPr lang="en-US" altLang="en-US" sz="1800" dirty="0" smtClean="0"/>
              <a:t>6% of households receive unemployment benefits</a:t>
            </a:r>
          </a:p>
          <a:p>
            <a:pPr lvl="2" eaLnBrk="1" hangingPunct="1"/>
            <a:r>
              <a:rPr lang="en-US" altLang="en-US" sz="1600" dirty="0" smtClean="0"/>
              <a:t>10% of 2013 grantees received unemployment benefits</a:t>
            </a:r>
          </a:p>
          <a:p>
            <a:pPr lvl="2" eaLnBrk="1" hangingPunct="1"/>
            <a:r>
              <a:rPr lang="en-US" altLang="en-US" sz="1600" dirty="0" smtClean="0"/>
              <a:t>5% received unemployment from 2006-2008 (pre-recession)</a:t>
            </a:r>
          </a:p>
          <a:p>
            <a:pPr eaLnBrk="1" hangingPunct="1"/>
            <a:r>
              <a:rPr lang="en-US" altLang="en-US" sz="2200" dirty="0" smtClean="0"/>
              <a:t>NJ SHARES provides grants to those in temporary need of assistance</a:t>
            </a:r>
          </a:p>
          <a:p>
            <a:pPr lvl="1" eaLnBrk="1" hangingPunct="1"/>
            <a:r>
              <a:rPr lang="en-US" altLang="en-US" sz="1800" dirty="0" smtClean="0"/>
              <a:t>77% received a grant in only one of the past 9 years</a:t>
            </a:r>
          </a:p>
          <a:p>
            <a:pPr lvl="1" eaLnBrk="1" hangingPunct="1"/>
            <a:r>
              <a:rPr lang="en-US" altLang="en-US" sz="1800" dirty="0" smtClean="0"/>
              <a:t>Only 8% received a grant in more than two of the past 9 years</a:t>
            </a:r>
          </a:p>
          <a:p>
            <a:pPr lvl="1" eaLnBrk="1" hangingPunct="1"/>
            <a:r>
              <a:rPr lang="en-US" altLang="en-US" sz="1800" dirty="0" smtClean="0"/>
              <a:t>In 90 days before grant, recipients averaged</a:t>
            </a:r>
            <a:r>
              <a:rPr lang="en-US" altLang="en-US" sz="2000" dirty="0" smtClean="0"/>
              <a:t> </a:t>
            </a:r>
            <a:r>
              <a:rPr lang="en-US" altLang="en-US" sz="1600" dirty="0" smtClean="0"/>
              <a:t>2.2 payments and $434 in payments</a:t>
            </a:r>
          </a:p>
          <a:p>
            <a:pPr lvl="1" eaLnBrk="1" hangingPunct="1"/>
            <a:endParaRPr lang="en-US" altLang="en-US" sz="1800" dirty="0" smtClean="0"/>
          </a:p>
          <a:p>
            <a:pPr eaLnBrk="1" hangingPunct="1">
              <a:buFontTx/>
              <a:buNone/>
            </a:pPr>
            <a:endParaRPr lang="en-US" altLang="en-US" sz="1800" dirty="0" smtClean="0"/>
          </a:p>
        </p:txBody>
      </p:sp>
      <p:sp>
        <p:nvSpPr>
          <p:cNvPr id="14135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83AD1F2-0100-4307-8E3C-E5DFC50316F7}" type="slidenum">
              <a:rPr lang="en-US" altLang="en-US" sz="1000"/>
              <a:pPr eaLnBrk="1" hangingPunct="1">
                <a:spcBef>
                  <a:spcPct val="50000"/>
                </a:spcBef>
                <a:buFontTx/>
                <a:buNone/>
              </a:pPr>
              <a:t>67</a:t>
            </a:fld>
            <a:endParaRPr lang="en-US" altLang="en-US" sz="1000"/>
          </a:p>
        </p:txBody>
      </p:sp>
      <p:pic>
        <p:nvPicPr>
          <p:cNvPr id="1413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44"/>
          <p:cNvSpPr txBox="1">
            <a:spLocks noChangeArrowheads="1"/>
          </p:cNvSpPr>
          <p:nvPr/>
        </p:nvSpPr>
        <p:spPr bwMode="auto">
          <a:xfrm>
            <a:off x="155575" y="136638"/>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Key Findings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13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54"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56" name="Rectangle 45"/>
          <p:cNvSpPr>
            <a:spLocks noGrp="1" noChangeArrowheads="1"/>
          </p:cNvSpPr>
          <p:nvPr>
            <p:ph type="body" idx="1"/>
          </p:nvPr>
        </p:nvSpPr>
        <p:spPr>
          <a:xfrm>
            <a:off x="347663" y="1604963"/>
            <a:ext cx="8243888" cy="5105400"/>
          </a:xfrm>
          <a:solidFill>
            <a:schemeClr val="bg1"/>
          </a:solidFill>
        </p:spPr>
        <p:txBody>
          <a:bodyPr/>
          <a:lstStyle/>
          <a:p>
            <a:pPr eaLnBrk="1" hangingPunct="1"/>
            <a:r>
              <a:rPr lang="en-US" altLang="en-US" sz="2400" dirty="0"/>
              <a:t>Clients </a:t>
            </a:r>
            <a:r>
              <a:rPr lang="en-US" altLang="en-US" sz="2400" dirty="0" smtClean="0"/>
              <a:t>are waiting </a:t>
            </a:r>
            <a:r>
              <a:rPr lang="en-US" altLang="en-US" sz="2400" dirty="0"/>
              <a:t>longer to apply for </a:t>
            </a:r>
            <a:r>
              <a:rPr lang="en-US" altLang="en-US" sz="2400" dirty="0" smtClean="0"/>
              <a:t>assistance</a:t>
            </a:r>
          </a:p>
          <a:p>
            <a:pPr lvl="1" eaLnBrk="1" hangingPunct="1"/>
            <a:r>
              <a:rPr lang="en-US" altLang="en-US" sz="2000" dirty="0" smtClean="0"/>
              <a:t>13% of clients came in after their service was shut off</a:t>
            </a:r>
          </a:p>
          <a:p>
            <a:pPr lvl="2" eaLnBrk="1" hangingPunct="1"/>
            <a:r>
              <a:rPr lang="en-US" altLang="en-US" sz="1800" dirty="0" smtClean="0"/>
              <a:t>Compared to 8% in 2012 and 10% in 2013</a:t>
            </a:r>
          </a:p>
          <a:p>
            <a:pPr lvl="1" eaLnBrk="1" hangingPunct="1"/>
            <a:r>
              <a:rPr lang="en-US" altLang="en-US" sz="2000" dirty="0" smtClean="0"/>
              <a:t>The percent of clients that came in after their shut off date passed remains high</a:t>
            </a:r>
          </a:p>
          <a:p>
            <a:pPr lvl="2" eaLnBrk="1" hangingPunct="1"/>
            <a:r>
              <a:rPr lang="en-US" altLang="en-US" sz="1600" dirty="0" smtClean="0"/>
              <a:t>40% in 2013 and 38% in 2014</a:t>
            </a:r>
          </a:p>
          <a:p>
            <a:pPr lvl="2" eaLnBrk="1" hangingPunct="1"/>
            <a:r>
              <a:rPr lang="en-US" altLang="en-US" sz="1600" dirty="0" smtClean="0"/>
              <a:t>Compared to 27% in 2011 and 34% in 2012</a:t>
            </a:r>
          </a:p>
          <a:p>
            <a:pPr lvl="1" eaLnBrk="1" hangingPunct="1"/>
            <a:r>
              <a:rPr lang="en-US" altLang="en-US" sz="2000" dirty="0" smtClean="0"/>
              <a:t>Balance at grant application </a:t>
            </a:r>
            <a:r>
              <a:rPr lang="en-US" altLang="en-US" sz="2000" dirty="0"/>
              <a:t>increased to $1,248 in 2014 </a:t>
            </a:r>
            <a:endParaRPr lang="en-US" altLang="en-US" sz="2000" dirty="0" smtClean="0"/>
          </a:p>
          <a:p>
            <a:pPr lvl="2" eaLnBrk="1" hangingPunct="1"/>
            <a:r>
              <a:rPr lang="en-US" altLang="en-US" sz="1600" dirty="0"/>
              <a:t>Compared to $1,028 in 2012 and $1,124 in </a:t>
            </a:r>
            <a:r>
              <a:rPr lang="en-US" altLang="en-US" sz="1600" dirty="0" smtClean="0"/>
              <a:t>2013</a:t>
            </a:r>
          </a:p>
          <a:p>
            <a:pPr eaLnBrk="1" hangingPunct="1">
              <a:defRPr/>
            </a:pPr>
            <a:r>
              <a:rPr lang="en-US" altLang="en-US" sz="2400" dirty="0" smtClean="0"/>
              <a:t>Opportunity for referrals</a:t>
            </a:r>
          </a:p>
          <a:p>
            <a:pPr lvl="1" eaLnBrk="1" hangingPunct="1">
              <a:defRPr/>
            </a:pPr>
            <a:r>
              <a:rPr lang="en-US" altLang="en-US" sz="2000" dirty="0" smtClean="0"/>
              <a:t>23</a:t>
            </a:r>
            <a:r>
              <a:rPr lang="en-US" altLang="en-US" sz="2000" dirty="0"/>
              <a:t>% have income below 225% of poverty and are eligible for </a:t>
            </a:r>
            <a:r>
              <a:rPr lang="en-US" altLang="en-US" sz="2000" dirty="0" smtClean="0"/>
              <a:t>NJCP</a:t>
            </a:r>
          </a:p>
          <a:p>
            <a:pPr eaLnBrk="1" hangingPunct="1">
              <a:buFontTx/>
              <a:buNone/>
            </a:pPr>
            <a:endParaRPr lang="en-US" altLang="en-US" sz="1800" b="1" dirty="0" smtClean="0"/>
          </a:p>
        </p:txBody>
      </p:sp>
      <p:sp>
        <p:nvSpPr>
          <p:cNvPr id="14135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83AD1F2-0100-4307-8E3C-E5DFC50316F7}" type="slidenum">
              <a:rPr lang="en-US" altLang="en-US" sz="1000"/>
              <a:pPr eaLnBrk="1" hangingPunct="1">
                <a:spcBef>
                  <a:spcPct val="50000"/>
                </a:spcBef>
                <a:buFontTx/>
                <a:buNone/>
              </a:pPr>
              <a:t>68</a:t>
            </a:fld>
            <a:endParaRPr lang="en-US" altLang="en-US" sz="1000"/>
          </a:p>
        </p:txBody>
      </p:sp>
      <p:pic>
        <p:nvPicPr>
          <p:cNvPr id="1413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44"/>
          <p:cNvSpPr txBox="1">
            <a:spLocks noChangeArrowheads="1"/>
          </p:cNvSpPr>
          <p:nvPr/>
        </p:nvSpPr>
        <p:spPr bwMode="auto">
          <a:xfrm>
            <a:off x="155575" y="136638"/>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Key Findings</a:t>
            </a:r>
          </a:p>
        </p:txBody>
      </p:sp>
    </p:spTree>
    <p:extLst>
      <p:ext uri="{BB962C8B-B14F-4D97-AF65-F5344CB8AC3E}">
        <p14:creationId xmlns:p14="http://schemas.microsoft.com/office/powerpoint/2010/main" val="3756201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0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34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97" name="Rectangle 45"/>
          <p:cNvSpPr>
            <a:spLocks noGrp="1" noChangeArrowheads="1"/>
          </p:cNvSpPr>
          <p:nvPr>
            <p:ph type="body" idx="1"/>
          </p:nvPr>
        </p:nvSpPr>
        <p:spPr>
          <a:xfrm>
            <a:off x="119820" y="1540033"/>
            <a:ext cx="8951986" cy="4419600"/>
          </a:xfrm>
        </p:spPr>
        <p:txBody>
          <a:bodyPr/>
          <a:lstStyle/>
          <a:p>
            <a:pPr eaLnBrk="1" hangingPunct="1">
              <a:defRPr/>
            </a:pPr>
            <a:r>
              <a:rPr lang="en-US" altLang="en-US" sz="2200" dirty="0" smtClean="0"/>
              <a:t>Increase in electric-only </a:t>
            </a:r>
            <a:r>
              <a:rPr lang="en-US" altLang="en-US" sz="2200" dirty="0"/>
              <a:t>grant amount from $300 to $500 </a:t>
            </a:r>
            <a:r>
              <a:rPr lang="en-US" altLang="en-US" sz="2200" dirty="0" smtClean="0"/>
              <a:t>was effective </a:t>
            </a:r>
          </a:p>
          <a:p>
            <a:pPr lvl="1" eaLnBrk="1" hangingPunct="1">
              <a:defRPr/>
            </a:pPr>
            <a:r>
              <a:rPr lang="en-US" altLang="en-US" sz="2000" dirty="0" smtClean="0"/>
              <a:t>63% of electric-only 2014 grantees received the maximum amount </a:t>
            </a:r>
          </a:p>
          <a:p>
            <a:pPr lvl="2" eaLnBrk="1" hangingPunct="1">
              <a:defRPr/>
            </a:pPr>
            <a:r>
              <a:rPr lang="en-US" altLang="en-US" sz="1800" dirty="0" smtClean="0"/>
              <a:t>Compared to 84% in both 2012 and 2013</a:t>
            </a:r>
          </a:p>
          <a:p>
            <a:pPr lvl="1" eaLnBrk="1" hangingPunct="1">
              <a:defRPr/>
            </a:pPr>
            <a:r>
              <a:rPr lang="en-US" sz="2000" dirty="0" smtClean="0"/>
              <a:t>78</a:t>
            </a:r>
            <a:r>
              <a:rPr lang="en-US" sz="2000" dirty="0"/>
              <a:t>% </a:t>
            </a:r>
            <a:r>
              <a:rPr lang="en-US" sz="2000" dirty="0" smtClean="0"/>
              <a:t>of </a:t>
            </a:r>
            <a:r>
              <a:rPr lang="en-US" sz="2000" dirty="0"/>
              <a:t>pre-grant balances </a:t>
            </a:r>
            <a:r>
              <a:rPr lang="en-US" sz="2000" dirty="0" smtClean="0"/>
              <a:t>were covered </a:t>
            </a:r>
            <a:r>
              <a:rPr lang="en-US" sz="2000" dirty="0"/>
              <a:t>by electric-only grants </a:t>
            </a:r>
            <a:endParaRPr lang="en-US" altLang="en-US" sz="2000" dirty="0" smtClean="0"/>
          </a:p>
          <a:p>
            <a:pPr lvl="2" eaLnBrk="1" hangingPunct="1">
              <a:defRPr/>
            </a:pPr>
            <a:r>
              <a:rPr lang="en-US" altLang="en-US" sz="1800" dirty="0" smtClean="0"/>
              <a:t>Compared to </a:t>
            </a:r>
            <a:r>
              <a:rPr lang="en-US" sz="1800" dirty="0" smtClean="0"/>
              <a:t>58% in 2012 and 70% in 2013 </a:t>
            </a:r>
          </a:p>
          <a:p>
            <a:pPr marL="457200" lvl="1" indent="0" eaLnBrk="1" hangingPunct="1">
              <a:buNone/>
              <a:defRPr/>
            </a:pPr>
            <a:endParaRPr lang="en-US" altLang="en-US" sz="1800" dirty="0" smtClean="0"/>
          </a:p>
          <a:p>
            <a:pPr eaLnBrk="1" hangingPunct="1">
              <a:defRPr/>
            </a:pPr>
            <a:r>
              <a:rPr lang="en-US" altLang="en-US" sz="2200" dirty="0" smtClean="0"/>
              <a:t>Consider increase in maximum electric heat grant?</a:t>
            </a:r>
            <a:endParaRPr lang="en-US" altLang="en-US" sz="2200" dirty="0"/>
          </a:p>
          <a:p>
            <a:pPr lvl="1" eaLnBrk="1" hangingPunct="1">
              <a:defRPr/>
            </a:pPr>
            <a:r>
              <a:rPr lang="en-US" sz="2000" dirty="0"/>
              <a:t>73% of </a:t>
            </a:r>
            <a:r>
              <a:rPr lang="en-US" sz="2000" dirty="0" smtClean="0"/>
              <a:t>electric </a:t>
            </a:r>
            <a:r>
              <a:rPr lang="en-US" sz="2000" dirty="0"/>
              <a:t>heat </a:t>
            </a:r>
            <a:r>
              <a:rPr lang="en-US" sz="2000" dirty="0" smtClean="0"/>
              <a:t>recipients received the </a:t>
            </a:r>
            <a:r>
              <a:rPr lang="en-US" sz="2000" dirty="0"/>
              <a:t>maximum </a:t>
            </a:r>
            <a:r>
              <a:rPr lang="en-US" sz="2000" dirty="0" smtClean="0"/>
              <a:t>of </a:t>
            </a:r>
            <a:r>
              <a:rPr lang="en-US" sz="2000" dirty="0"/>
              <a:t>$</a:t>
            </a:r>
            <a:r>
              <a:rPr lang="en-US" sz="2000" dirty="0" smtClean="0"/>
              <a:t>700</a:t>
            </a:r>
          </a:p>
          <a:p>
            <a:pPr lvl="1" eaLnBrk="1" hangingPunct="1">
              <a:defRPr/>
            </a:pPr>
            <a:r>
              <a:rPr lang="en-US" sz="2000" dirty="0"/>
              <a:t>E</a:t>
            </a:r>
            <a:r>
              <a:rPr lang="en-US" sz="2000" dirty="0" smtClean="0"/>
              <a:t>lectric </a:t>
            </a:r>
            <a:r>
              <a:rPr lang="en-US" sz="2000" dirty="0"/>
              <a:t>heat grants cover </a:t>
            </a:r>
            <a:r>
              <a:rPr lang="en-US" sz="2000" dirty="0" smtClean="0"/>
              <a:t>69</a:t>
            </a:r>
            <a:r>
              <a:rPr lang="en-US" sz="2000" dirty="0"/>
              <a:t>% of </a:t>
            </a:r>
            <a:r>
              <a:rPr lang="en-US" sz="2000" dirty="0" smtClean="0"/>
              <a:t>pre-grant balances</a:t>
            </a:r>
          </a:p>
          <a:p>
            <a:pPr lvl="2" eaLnBrk="1" hangingPunct="1">
              <a:defRPr/>
            </a:pPr>
            <a:r>
              <a:rPr lang="en-US" sz="1800" dirty="0" smtClean="0"/>
              <a:t>Compared to 78% for electric-only grants, 77% for gas-only grants, and 85% for electric and gas grants</a:t>
            </a:r>
          </a:p>
        </p:txBody>
      </p:sp>
      <p:sp>
        <p:nvSpPr>
          <p:cNvPr id="143406"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D0F3C8F8-626C-4ACE-939E-CE330322BCD8}" type="slidenum">
              <a:rPr lang="en-US" altLang="en-US" sz="1000"/>
              <a:pPr eaLnBrk="1" hangingPunct="1">
                <a:spcBef>
                  <a:spcPct val="50000"/>
                </a:spcBef>
                <a:buFontTx/>
                <a:buNone/>
              </a:pPr>
              <a:t>69</a:t>
            </a:fld>
            <a:endParaRPr lang="en-US" altLang="en-US" sz="1000"/>
          </a:p>
        </p:txBody>
      </p:sp>
      <p:sp>
        <p:nvSpPr>
          <p:cNvPr id="49" name="Rectangle 44"/>
          <p:cNvSpPr txBox="1">
            <a:spLocks noChangeArrowheads="1"/>
          </p:cNvSpPr>
          <p:nvPr/>
        </p:nvSpPr>
        <p:spPr bwMode="auto">
          <a:xfrm>
            <a:off x="155575" y="136638"/>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Key Findings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847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76" name="Rectangle 44"/>
          <p:cNvSpPr>
            <a:spLocks noGrp="1" noChangeArrowheads="1"/>
          </p:cNvSpPr>
          <p:nvPr>
            <p:ph type="title"/>
          </p:nvPr>
        </p:nvSpPr>
        <p:spPr>
          <a:xfrm>
            <a:off x="243465" y="304800"/>
            <a:ext cx="7772400" cy="1143000"/>
          </a:xfrm>
        </p:spPr>
        <p:txBody>
          <a:bodyPr/>
          <a:lstStyle/>
          <a:p>
            <a:pPr algn="l" eaLnBrk="1" hangingPunct="1"/>
            <a:r>
              <a:rPr lang="en-US" altLang="en-US" sz="3300" b="1" dirty="0" smtClean="0"/>
              <a:t>NJ SHARES Database Analysis </a:t>
            </a:r>
            <a:br>
              <a:rPr lang="en-US" altLang="en-US" sz="3300" b="1" dirty="0" smtClean="0"/>
            </a:br>
            <a:r>
              <a:rPr lang="en-US" altLang="en-US" sz="2800" b="1" dirty="0" smtClean="0"/>
              <a:t>Grants Distributed by County</a:t>
            </a:r>
          </a:p>
        </p:txBody>
      </p:sp>
      <p:sp>
        <p:nvSpPr>
          <p:cNvPr id="18477" name="Text Box 46"/>
          <p:cNvSpPr txBox="1">
            <a:spLocks noChangeArrowheads="1"/>
          </p:cNvSpPr>
          <p:nvPr/>
        </p:nvSpPr>
        <p:spPr bwMode="auto">
          <a:xfrm>
            <a:off x="8610600" y="64008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7E6C2F3-F8B7-4A16-8798-3ED54DE6D4D0}" type="slidenum">
              <a:rPr lang="en-US" altLang="en-US" sz="1000"/>
              <a:pPr eaLnBrk="1" hangingPunct="1">
                <a:spcBef>
                  <a:spcPct val="50000"/>
                </a:spcBef>
                <a:buFontTx/>
                <a:buNone/>
              </a:pPr>
              <a:t>7</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487295656"/>
              </p:ext>
            </p:extLst>
          </p:nvPr>
        </p:nvGraphicFramePr>
        <p:xfrm>
          <a:off x="685800" y="1524000"/>
          <a:ext cx="7523164" cy="5060951"/>
        </p:xfrm>
        <a:graphic>
          <a:graphicData uri="http://schemas.openxmlformats.org/drawingml/2006/table">
            <a:tbl>
              <a:tblPr firstRow="1" bandRow="1">
                <a:tableStyleId>{5C22544A-7EE6-4342-B048-85BDC9FD1C3A}</a:tableStyleId>
              </a:tblPr>
              <a:tblGrid>
                <a:gridCol w="1462978"/>
                <a:gridCol w="1005798"/>
                <a:gridCol w="1188670"/>
                <a:gridCol w="208272"/>
                <a:gridCol w="1462978"/>
                <a:gridCol w="1005798"/>
                <a:gridCol w="1188670"/>
              </a:tblGrid>
              <a:tr h="396925">
                <a:tc gridSpan="7">
                  <a:txBody>
                    <a:bodyPr/>
                    <a:lstStyle/>
                    <a:p>
                      <a:pPr algn="ctr"/>
                      <a:r>
                        <a:rPr lang="en-US" sz="1800" dirty="0" smtClean="0"/>
                        <a:t>2014</a:t>
                      </a:r>
                      <a:r>
                        <a:rPr lang="en-US" sz="1800" baseline="0" dirty="0" smtClean="0"/>
                        <a:t> Grant Recipients</a:t>
                      </a:r>
                      <a:endParaRPr lang="en-US" sz="1800" b="1" dirty="0">
                        <a:solidFill>
                          <a:schemeClr val="bg1"/>
                        </a:solidFill>
                      </a:endParaRPr>
                    </a:p>
                  </a:txBody>
                  <a:tcPr marL="91436" marR="91436" marT="45726" marB="45726" anchor="ctr"/>
                </a:tc>
                <a:tc hMerge="1">
                  <a:txBody>
                    <a:bodyPr/>
                    <a:lstStyle/>
                    <a:p>
                      <a:pPr algn="ctr"/>
                      <a:endParaRPr lang="en-US" sz="1800" dirty="0"/>
                    </a:p>
                  </a:txBody>
                  <a:tcPr anchor="ctr"/>
                </a:tc>
                <a:tc hMerge="1">
                  <a:txBody>
                    <a:bodyPr/>
                    <a:lstStyle/>
                    <a:p>
                      <a:pPr algn="ctr"/>
                      <a:endParaRPr lang="en-US" sz="1800" dirty="0"/>
                    </a:p>
                  </a:txBody>
                  <a:tcPr anchor="ctr"/>
                </a:tc>
                <a:tc hMerge="1">
                  <a:txBody>
                    <a:bodyPr/>
                    <a:lstStyle/>
                    <a:p>
                      <a:pPr algn="ctr"/>
                      <a:endParaRPr lang="en-US" sz="200" dirty="0"/>
                    </a:p>
                  </a:txBody>
                  <a:tcPr anchor="ctr">
                    <a:lnT w="12700" cmpd="sng">
                      <a:noFill/>
                    </a:lnT>
                    <a:lnB w="25400" cmpd="sng">
                      <a:noFill/>
                    </a:lnB>
                  </a:tcPr>
                </a:tc>
                <a:tc hMerge="1">
                  <a:txBody>
                    <a:bodyPr/>
                    <a:lstStyle/>
                    <a:p>
                      <a:pPr algn="ctr"/>
                      <a:endParaRPr lang="en-US" sz="1800" dirty="0"/>
                    </a:p>
                  </a:txBody>
                  <a:tcPr anchor="ctr"/>
                </a:tc>
                <a:tc hMerge="1">
                  <a:txBody>
                    <a:bodyPr/>
                    <a:lstStyle/>
                    <a:p>
                      <a:pPr algn="ctr"/>
                      <a:endParaRPr lang="en-US" sz="1800" dirty="0"/>
                    </a:p>
                  </a:txBody>
                  <a:tcPr anchor="ctr"/>
                </a:tc>
                <a:tc hMerge="1">
                  <a:txBody>
                    <a:bodyPr/>
                    <a:lstStyle/>
                    <a:p>
                      <a:pPr algn="ctr"/>
                      <a:endParaRPr lang="en-US" sz="1800" dirty="0"/>
                    </a:p>
                  </a:txBody>
                  <a:tcPr anchor="ctr"/>
                </a:tc>
              </a:tr>
              <a:tr h="640160">
                <a:tc>
                  <a:txBody>
                    <a:bodyPr/>
                    <a:lstStyle/>
                    <a:p>
                      <a:pPr algn="ctr"/>
                      <a:r>
                        <a:rPr lang="en-US" sz="1800" b="1" dirty="0" smtClean="0">
                          <a:solidFill>
                            <a:schemeClr val="bg1"/>
                          </a:solidFill>
                        </a:rPr>
                        <a:t>County</a:t>
                      </a:r>
                      <a:endParaRPr lang="en-US" sz="1800" b="1" dirty="0">
                        <a:solidFill>
                          <a:schemeClr val="bg1"/>
                        </a:solidFill>
                      </a:endParaRPr>
                    </a:p>
                  </a:txBody>
                  <a:tcPr marL="91436" marR="91436" marT="45726" marB="45726"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Number Served</a:t>
                      </a:r>
                      <a:endParaRPr lang="en-US" sz="1800" b="1" dirty="0">
                        <a:solidFill>
                          <a:schemeClr val="bg1"/>
                        </a:solidFill>
                      </a:endParaRPr>
                    </a:p>
                  </a:txBody>
                  <a:tcPr marL="91436" marR="91436" marT="45726" marB="45726"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a:t>
                      </a:r>
                      <a:r>
                        <a:rPr lang="en-US" sz="1800" b="1" baseline="0" dirty="0" smtClean="0">
                          <a:solidFill>
                            <a:schemeClr val="bg1"/>
                          </a:solidFill>
                        </a:rPr>
                        <a:t> of Total</a:t>
                      </a:r>
                      <a:endParaRPr lang="en-US" sz="1800" b="1" dirty="0">
                        <a:solidFill>
                          <a:schemeClr val="bg1"/>
                        </a:solidFill>
                      </a:endParaRPr>
                    </a:p>
                  </a:txBody>
                  <a:tcPr marL="91436" marR="91436" marT="45726" marB="45726" anchor="ctr">
                    <a:lnB w="38100" cap="flat" cmpd="sng" algn="ctr">
                      <a:solidFill>
                        <a:schemeClr val="bg1"/>
                      </a:solidFill>
                      <a:prstDash val="solid"/>
                      <a:round/>
                      <a:headEnd type="none" w="med" len="med"/>
                      <a:tailEnd type="none" w="med" len="med"/>
                    </a:lnB>
                    <a:solidFill>
                      <a:srgbClr val="00CC99"/>
                    </a:solidFill>
                  </a:tcPr>
                </a:tc>
                <a:tc rowSpan="12">
                  <a:txBody>
                    <a:bodyPr/>
                    <a:lstStyle/>
                    <a:p>
                      <a:pPr algn="ctr"/>
                      <a:endParaRPr lang="en-US" sz="200" b="1" dirty="0">
                        <a:solidFill>
                          <a:schemeClr val="bg1"/>
                        </a:solidFill>
                      </a:endParaRPr>
                    </a:p>
                  </a:txBody>
                  <a:tcPr marL="91436" marR="91436" marT="45726" marB="45726" anchor="ctr"/>
                </a:tc>
                <a:tc>
                  <a:txBody>
                    <a:bodyPr/>
                    <a:lstStyle/>
                    <a:p>
                      <a:pPr algn="ctr"/>
                      <a:r>
                        <a:rPr lang="en-US" sz="1800" b="1" dirty="0" smtClean="0">
                          <a:solidFill>
                            <a:schemeClr val="bg1"/>
                          </a:solidFill>
                        </a:rPr>
                        <a:t>County</a:t>
                      </a:r>
                      <a:endParaRPr lang="en-US" sz="1800" b="1" dirty="0">
                        <a:solidFill>
                          <a:schemeClr val="bg1"/>
                        </a:solidFill>
                      </a:endParaRPr>
                    </a:p>
                  </a:txBody>
                  <a:tcPr marL="91436" marR="91436" marT="45726" marB="45726"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Number Served</a:t>
                      </a:r>
                      <a:endParaRPr lang="en-US" sz="1800" b="1" dirty="0">
                        <a:solidFill>
                          <a:schemeClr val="bg1"/>
                        </a:solidFill>
                      </a:endParaRPr>
                    </a:p>
                  </a:txBody>
                  <a:tcPr marL="91436" marR="91436" marT="45726" marB="45726"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Percent of Total</a:t>
                      </a:r>
                      <a:endParaRPr lang="en-US" sz="1800" b="1" dirty="0">
                        <a:solidFill>
                          <a:schemeClr val="bg1"/>
                        </a:solidFill>
                      </a:endParaRPr>
                    </a:p>
                  </a:txBody>
                  <a:tcPr marL="91436" marR="91436" marT="45726" marB="45726" anchor="ctr">
                    <a:lnB w="38100" cap="flat" cmpd="sng" algn="ctr">
                      <a:solidFill>
                        <a:schemeClr val="bg1"/>
                      </a:solidFill>
                      <a:prstDash val="solid"/>
                      <a:round/>
                      <a:headEnd type="none" w="med" len="med"/>
                      <a:tailEnd type="none" w="med" len="med"/>
                    </a:lnB>
                    <a:solidFill>
                      <a:srgbClr val="00CC99"/>
                    </a:solidFill>
                  </a:tcPr>
                </a:tc>
              </a:tr>
              <a:tr h="365806">
                <a:tc>
                  <a:txBody>
                    <a:bodyPr/>
                    <a:lstStyle/>
                    <a:p>
                      <a:pPr algn="ctr"/>
                      <a:r>
                        <a:rPr lang="en-US" sz="1800" dirty="0" smtClean="0"/>
                        <a:t>Atlantic</a:t>
                      </a:r>
                      <a:endParaRPr lang="en-US" sz="1800" dirty="0"/>
                    </a:p>
                  </a:txBody>
                  <a:tcPr marL="91436" marR="91436" marT="45726" marB="45726" anchor="ctr">
                    <a:lnT w="38100" cap="flat" cmpd="sng" algn="ctr">
                      <a:solidFill>
                        <a:schemeClr val="bg1"/>
                      </a:solidFill>
                      <a:prstDash val="solid"/>
                      <a:round/>
                      <a:headEnd type="none" w="med" len="med"/>
                      <a:tailEnd type="none" w="med" len="med"/>
                    </a:lnT>
                  </a:tcPr>
                </a:tc>
                <a:tc>
                  <a:txBody>
                    <a:bodyPr/>
                    <a:lstStyle/>
                    <a:p>
                      <a:pPr algn="ctr" fontAlgn="b"/>
                      <a:r>
                        <a:rPr lang="en-US" sz="1800" u="none" strike="noStrike" dirty="0" smtClean="0"/>
                        <a:t>15</a:t>
                      </a:r>
                      <a:endParaRPr lang="en-US" sz="1800" b="0" i="0" u="none" strike="noStrike" dirty="0">
                        <a:solidFill>
                          <a:srgbClr val="000000"/>
                        </a:solidFill>
                        <a:latin typeface="+mn-lt"/>
                      </a:endParaRPr>
                    </a:p>
                  </a:txBody>
                  <a:tcPr marL="9525" marR="9525" marT="9526" marB="0" anchor="ctr">
                    <a:lnT w="38100" cap="flat" cmpd="sng" algn="ctr">
                      <a:solidFill>
                        <a:schemeClr val="bg1"/>
                      </a:solidFill>
                      <a:prstDash val="solid"/>
                      <a:round/>
                      <a:headEnd type="none" w="med" len="med"/>
                      <a:tailEnd type="none" w="med" len="med"/>
                    </a:lnT>
                  </a:tcPr>
                </a:tc>
                <a:tc>
                  <a:txBody>
                    <a:bodyPr/>
                    <a:lstStyle/>
                    <a:p>
                      <a:pPr algn="ctr" fontAlgn="b"/>
                      <a:r>
                        <a:rPr lang="en-US" sz="1800" u="none" strike="noStrike" dirty="0" smtClean="0"/>
                        <a:t>2%</a:t>
                      </a:r>
                      <a:endParaRPr lang="en-US" sz="1800" b="0" i="0" u="none" strike="noStrike" dirty="0">
                        <a:solidFill>
                          <a:srgbClr val="000000"/>
                        </a:solidFill>
                        <a:latin typeface="Times New Roman"/>
                      </a:endParaRPr>
                    </a:p>
                  </a:txBody>
                  <a:tcPr marL="9525" marR="9525" marT="9526" marB="0" anchor="ctr">
                    <a:lnT w="38100" cap="flat" cmpd="sng" algn="ctr">
                      <a:solidFill>
                        <a:schemeClr val="bg1"/>
                      </a:solidFill>
                      <a:prstDash val="solid"/>
                      <a:round/>
                      <a:headEnd type="none" w="med" len="med"/>
                      <a:tailEnd type="none" w="med" len="med"/>
                    </a:lnT>
                  </a:tcPr>
                </a:tc>
                <a:tc vMerge="1">
                  <a:txBody>
                    <a:bodyPr/>
                    <a:lstStyle/>
                    <a:p>
                      <a:pPr algn="ctr"/>
                      <a:endParaRPr lang="en-US" sz="1800" dirty="0"/>
                    </a:p>
                  </a:txBody>
                  <a:tcPr marL="91436" marR="91436" marT="45726" marB="45726" anchor="ctr"/>
                </a:tc>
                <a:tc>
                  <a:txBody>
                    <a:bodyPr/>
                    <a:lstStyle/>
                    <a:p>
                      <a:pPr algn="ctr"/>
                      <a:r>
                        <a:rPr lang="en-US" sz="1800" dirty="0" smtClean="0"/>
                        <a:t>Middlesex</a:t>
                      </a:r>
                      <a:endParaRPr lang="en-US" sz="1800" dirty="0"/>
                    </a:p>
                  </a:txBody>
                  <a:tcPr marL="91436" marR="91436" marT="45726" marB="45726" anchor="ctr">
                    <a:lnT w="38100" cap="flat" cmpd="sng" algn="ctr">
                      <a:solidFill>
                        <a:schemeClr val="bg1"/>
                      </a:solidFill>
                      <a:prstDash val="solid"/>
                      <a:round/>
                      <a:headEnd type="none" w="med" len="med"/>
                      <a:tailEnd type="none" w="med" len="med"/>
                    </a:lnT>
                  </a:tcPr>
                </a:tc>
                <a:tc>
                  <a:txBody>
                    <a:bodyPr/>
                    <a:lstStyle/>
                    <a:p>
                      <a:pPr algn="ctr" fontAlgn="b"/>
                      <a:r>
                        <a:rPr lang="en-US" sz="1800" u="none" strike="noStrike" dirty="0" smtClean="0"/>
                        <a:t>39</a:t>
                      </a:r>
                      <a:endParaRPr lang="en-US" sz="1800" b="0" i="0" u="none" strike="noStrike" dirty="0">
                        <a:solidFill>
                          <a:srgbClr val="000000"/>
                        </a:solidFill>
                        <a:latin typeface="Times New Roman"/>
                      </a:endParaRPr>
                    </a:p>
                  </a:txBody>
                  <a:tcPr marL="9525" marR="9525" marT="9526" marB="0" anchor="ctr">
                    <a:lnT w="38100" cap="flat" cmpd="sng" algn="ctr">
                      <a:solidFill>
                        <a:schemeClr val="bg1"/>
                      </a:solidFill>
                      <a:prstDash val="solid"/>
                      <a:round/>
                      <a:headEnd type="none" w="med" len="med"/>
                      <a:tailEnd type="none" w="med" len="med"/>
                    </a:lnT>
                  </a:tcPr>
                </a:tc>
                <a:tc>
                  <a:txBody>
                    <a:bodyPr/>
                    <a:lstStyle/>
                    <a:p>
                      <a:pPr algn="ctr" fontAlgn="b"/>
                      <a:r>
                        <a:rPr lang="en-US" sz="1800" u="none" strike="noStrike" dirty="0" smtClean="0"/>
                        <a:t>5%</a:t>
                      </a:r>
                      <a:endParaRPr lang="en-US" sz="1800" b="0" i="0" u="none" strike="noStrike" dirty="0">
                        <a:solidFill>
                          <a:srgbClr val="000000"/>
                        </a:solidFill>
                        <a:latin typeface="Times New Roman"/>
                      </a:endParaRPr>
                    </a:p>
                  </a:txBody>
                  <a:tcPr marL="9525" marR="9525" marT="9526" marB="0" anchor="ctr">
                    <a:lnT w="38100" cap="flat" cmpd="sng" algn="ctr">
                      <a:solidFill>
                        <a:schemeClr val="bg1"/>
                      </a:solidFill>
                      <a:prstDash val="solid"/>
                      <a:round/>
                      <a:headEnd type="none" w="med" len="med"/>
                      <a:tailEnd type="none" w="med" len="med"/>
                    </a:lnT>
                  </a:tcPr>
                </a:tc>
              </a:tr>
              <a:tr h="365806">
                <a:tc>
                  <a:txBody>
                    <a:bodyPr/>
                    <a:lstStyle/>
                    <a:p>
                      <a:pPr algn="ctr"/>
                      <a:r>
                        <a:rPr lang="en-US" sz="1800" dirty="0" smtClean="0"/>
                        <a:t>Bergen</a:t>
                      </a:r>
                      <a:endParaRPr lang="en-US" sz="1800" dirty="0"/>
                    </a:p>
                  </a:txBody>
                  <a:tcPr marL="91436" marR="91436" marT="45726" marB="45726" anchor="ctr">
                    <a:solidFill>
                      <a:srgbClr val="FFFF00"/>
                    </a:solidFill>
                  </a:tcPr>
                </a:tc>
                <a:tc>
                  <a:txBody>
                    <a:bodyPr/>
                    <a:lstStyle/>
                    <a:p>
                      <a:pPr algn="ctr" fontAlgn="b"/>
                      <a:r>
                        <a:rPr lang="en-US" sz="1800" u="none" strike="noStrike" dirty="0" smtClean="0"/>
                        <a:t>81</a:t>
                      </a:r>
                      <a:endParaRPr lang="en-US" sz="1800" b="0" i="0" u="none" strike="noStrike" dirty="0">
                        <a:solidFill>
                          <a:srgbClr val="000000"/>
                        </a:solidFill>
                        <a:latin typeface="+mn-lt"/>
                      </a:endParaRPr>
                    </a:p>
                  </a:txBody>
                  <a:tcPr marL="9525" marR="9525" marT="9526" marB="0" anchor="ctr">
                    <a:solidFill>
                      <a:srgbClr val="FFFF00"/>
                    </a:solidFill>
                  </a:tcPr>
                </a:tc>
                <a:tc>
                  <a:txBody>
                    <a:bodyPr/>
                    <a:lstStyle/>
                    <a:p>
                      <a:pPr algn="ctr" fontAlgn="b"/>
                      <a:r>
                        <a:rPr lang="en-US" sz="1800" u="none" strike="noStrike" dirty="0" smtClean="0"/>
                        <a:t>10%</a:t>
                      </a:r>
                      <a:endParaRPr lang="en-US" sz="1800" b="0" i="0" u="none" strike="noStrike" dirty="0">
                        <a:solidFill>
                          <a:srgbClr val="000000"/>
                        </a:solidFill>
                        <a:latin typeface="Times New Roman"/>
                      </a:endParaRPr>
                    </a:p>
                  </a:txBody>
                  <a:tcPr marL="9525" marR="9525" marT="9526" marB="0" anchor="ctr">
                    <a:solidFill>
                      <a:srgbClr val="FFFF00"/>
                    </a:solidFill>
                  </a:tcPr>
                </a:tc>
                <a:tc vMerge="1">
                  <a:txBody>
                    <a:bodyPr/>
                    <a:lstStyle/>
                    <a:p>
                      <a:pPr algn="ctr"/>
                      <a:endParaRPr lang="en-US" sz="1800" dirty="0"/>
                    </a:p>
                  </a:txBody>
                  <a:tcPr anchor="ctr"/>
                </a:tc>
                <a:tc>
                  <a:txBody>
                    <a:bodyPr/>
                    <a:lstStyle/>
                    <a:p>
                      <a:pPr algn="ctr"/>
                      <a:r>
                        <a:rPr lang="en-US" sz="1800" dirty="0" smtClean="0"/>
                        <a:t>Monmouth</a:t>
                      </a:r>
                      <a:endParaRPr lang="en-US" sz="1800" dirty="0"/>
                    </a:p>
                  </a:txBody>
                  <a:tcPr marL="91436" marR="91436" marT="45726" marB="45726" anchor="ctr"/>
                </a:tc>
                <a:tc>
                  <a:txBody>
                    <a:bodyPr/>
                    <a:lstStyle/>
                    <a:p>
                      <a:pPr algn="ctr" fontAlgn="b"/>
                      <a:r>
                        <a:rPr lang="en-US" sz="1800" u="none" strike="noStrike" dirty="0" smtClean="0"/>
                        <a:t>27</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3%</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Burlington</a:t>
                      </a:r>
                      <a:endParaRPr lang="en-US" sz="1800" dirty="0"/>
                    </a:p>
                  </a:txBody>
                  <a:tcPr marL="91436" marR="91436" marT="45726" marB="45726" anchor="ctr"/>
                </a:tc>
                <a:tc>
                  <a:txBody>
                    <a:bodyPr/>
                    <a:lstStyle/>
                    <a:p>
                      <a:pPr algn="ctr" fontAlgn="b"/>
                      <a:r>
                        <a:rPr lang="en-US" sz="1800" u="none" strike="noStrike" dirty="0" smtClean="0"/>
                        <a:t>55</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6%</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solidFill>
                      <a:srgbClr val="CBCBCB"/>
                    </a:solidFill>
                  </a:tcPr>
                </a:tc>
                <a:tc>
                  <a:txBody>
                    <a:bodyPr/>
                    <a:lstStyle/>
                    <a:p>
                      <a:pPr algn="ctr"/>
                      <a:r>
                        <a:rPr lang="en-US" sz="1800" dirty="0" smtClean="0"/>
                        <a:t>Morris</a:t>
                      </a:r>
                      <a:endParaRPr lang="en-US" sz="1800" dirty="0"/>
                    </a:p>
                  </a:txBody>
                  <a:tcPr marL="91436" marR="91436" marT="45726" marB="45726" anchor="ctr"/>
                </a:tc>
                <a:tc>
                  <a:txBody>
                    <a:bodyPr/>
                    <a:lstStyle/>
                    <a:p>
                      <a:pPr algn="ctr" fontAlgn="b"/>
                      <a:r>
                        <a:rPr lang="en-US" sz="1800" u="none" strike="noStrike" dirty="0" smtClean="0"/>
                        <a:t>51</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6%</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Camden</a:t>
                      </a:r>
                      <a:endParaRPr lang="en-US" sz="1800" dirty="0"/>
                    </a:p>
                  </a:txBody>
                  <a:tcPr marL="91436" marR="91436" marT="45726" marB="45726" anchor="ctr"/>
                </a:tc>
                <a:tc>
                  <a:txBody>
                    <a:bodyPr/>
                    <a:lstStyle/>
                    <a:p>
                      <a:pPr algn="ctr" fontAlgn="b"/>
                      <a:r>
                        <a:rPr lang="en-US" sz="1800" u="none" strike="noStrike" dirty="0" smtClean="0"/>
                        <a:t>42</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5%</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tc>
                <a:tc>
                  <a:txBody>
                    <a:bodyPr/>
                    <a:lstStyle/>
                    <a:p>
                      <a:pPr algn="ctr"/>
                      <a:r>
                        <a:rPr lang="en-US" sz="1800" dirty="0" smtClean="0"/>
                        <a:t>Ocean</a:t>
                      </a:r>
                      <a:endParaRPr lang="en-US" sz="1800" dirty="0"/>
                    </a:p>
                  </a:txBody>
                  <a:tcPr marL="91436" marR="91436" marT="45726" marB="45726" anchor="ctr"/>
                </a:tc>
                <a:tc>
                  <a:txBody>
                    <a:bodyPr/>
                    <a:lstStyle/>
                    <a:p>
                      <a:pPr algn="ctr" fontAlgn="b"/>
                      <a:r>
                        <a:rPr lang="en-US" sz="1800" u="none" strike="noStrike" dirty="0" smtClean="0"/>
                        <a:t>27</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3%</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Cape May</a:t>
                      </a:r>
                      <a:endParaRPr lang="en-US" sz="1800" dirty="0"/>
                    </a:p>
                  </a:txBody>
                  <a:tcPr marL="91436" marR="91436" marT="45726" marB="45726" anchor="ctr"/>
                </a:tc>
                <a:tc>
                  <a:txBody>
                    <a:bodyPr/>
                    <a:lstStyle/>
                    <a:p>
                      <a:pPr algn="ctr" fontAlgn="b"/>
                      <a:r>
                        <a:rPr lang="en-US" sz="1800" u="none" strike="noStrike" dirty="0" smtClean="0"/>
                        <a:t>0</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0%</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solidFill>
                      <a:srgbClr val="CBCBCB"/>
                    </a:solidFill>
                  </a:tcPr>
                </a:tc>
                <a:tc>
                  <a:txBody>
                    <a:bodyPr/>
                    <a:lstStyle/>
                    <a:p>
                      <a:pPr algn="ctr"/>
                      <a:r>
                        <a:rPr lang="en-US" sz="1800" dirty="0" smtClean="0"/>
                        <a:t>Passaic</a:t>
                      </a:r>
                      <a:endParaRPr lang="en-US" sz="1800" dirty="0"/>
                    </a:p>
                  </a:txBody>
                  <a:tcPr marL="91436" marR="91436" marT="45726" marB="45726" anchor="ctr"/>
                </a:tc>
                <a:tc>
                  <a:txBody>
                    <a:bodyPr/>
                    <a:lstStyle/>
                    <a:p>
                      <a:pPr algn="ctr" fontAlgn="b"/>
                      <a:r>
                        <a:rPr lang="en-US" sz="1800" u="none" strike="noStrike" dirty="0" smtClean="0"/>
                        <a:t>47</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6%</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Cumberland</a:t>
                      </a:r>
                      <a:endParaRPr lang="en-US" sz="1800" dirty="0"/>
                    </a:p>
                  </a:txBody>
                  <a:tcPr marL="91436" marR="91436" marT="45726" marB="45726" anchor="ctr"/>
                </a:tc>
                <a:tc>
                  <a:txBody>
                    <a:bodyPr/>
                    <a:lstStyle/>
                    <a:p>
                      <a:pPr algn="ctr" fontAlgn="b"/>
                      <a:r>
                        <a:rPr lang="en-US" sz="1800" u="none" strike="noStrike" dirty="0" smtClean="0"/>
                        <a:t>9</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1%</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tc>
                <a:tc>
                  <a:txBody>
                    <a:bodyPr/>
                    <a:lstStyle/>
                    <a:p>
                      <a:pPr algn="ctr"/>
                      <a:r>
                        <a:rPr lang="en-US" sz="1800" dirty="0" smtClean="0"/>
                        <a:t>Salem</a:t>
                      </a:r>
                      <a:endParaRPr lang="en-US" sz="1800" dirty="0"/>
                    </a:p>
                  </a:txBody>
                  <a:tcPr marL="91436" marR="91436" marT="45726" marB="45726" anchor="ctr"/>
                </a:tc>
                <a:tc>
                  <a:txBody>
                    <a:bodyPr/>
                    <a:lstStyle/>
                    <a:p>
                      <a:pPr algn="ctr" fontAlgn="b"/>
                      <a:r>
                        <a:rPr lang="en-US" sz="1800" u="none" strike="noStrike" dirty="0" smtClean="0"/>
                        <a:t>8</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1%</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Essex</a:t>
                      </a:r>
                      <a:endParaRPr lang="en-US" sz="1800" dirty="0"/>
                    </a:p>
                  </a:txBody>
                  <a:tcPr marL="91436" marR="91436" marT="45726" marB="45726" anchor="ctr">
                    <a:solidFill>
                      <a:srgbClr val="FFFF00"/>
                    </a:solidFill>
                  </a:tcPr>
                </a:tc>
                <a:tc>
                  <a:txBody>
                    <a:bodyPr/>
                    <a:lstStyle/>
                    <a:p>
                      <a:pPr algn="ctr" fontAlgn="b"/>
                      <a:r>
                        <a:rPr lang="en-US" sz="1800" u="none" strike="noStrike" dirty="0" smtClean="0"/>
                        <a:t>211</a:t>
                      </a:r>
                      <a:endParaRPr lang="en-US" sz="1800" b="0" i="0" u="none" strike="noStrike" dirty="0">
                        <a:solidFill>
                          <a:srgbClr val="000000"/>
                        </a:solidFill>
                        <a:latin typeface="+mn-lt"/>
                      </a:endParaRPr>
                    </a:p>
                  </a:txBody>
                  <a:tcPr marL="9525" marR="9525" marT="9526" marB="0" anchor="ctr">
                    <a:solidFill>
                      <a:srgbClr val="FFFF00"/>
                    </a:solidFill>
                  </a:tcPr>
                </a:tc>
                <a:tc>
                  <a:txBody>
                    <a:bodyPr/>
                    <a:lstStyle/>
                    <a:p>
                      <a:pPr algn="ctr" fontAlgn="b"/>
                      <a:r>
                        <a:rPr lang="en-US" sz="1800" u="none" strike="noStrike" dirty="0" smtClean="0"/>
                        <a:t>25%</a:t>
                      </a:r>
                      <a:endParaRPr lang="en-US" sz="1800" b="0" i="0" u="none" strike="noStrike" dirty="0">
                        <a:solidFill>
                          <a:srgbClr val="000000"/>
                        </a:solidFill>
                        <a:latin typeface="Times New Roman"/>
                      </a:endParaRPr>
                    </a:p>
                  </a:txBody>
                  <a:tcPr marL="9525" marR="9525" marT="9526" marB="0" anchor="ctr">
                    <a:solidFill>
                      <a:srgbClr val="FFFF00"/>
                    </a:solidFill>
                  </a:tcPr>
                </a:tc>
                <a:tc vMerge="1">
                  <a:txBody>
                    <a:bodyPr/>
                    <a:lstStyle/>
                    <a:p>
                      <a:pPr algn="ctr"/>
                      <a:endParaRPr lang="en-US" sz="1800" dirty="0"/>
                    </a:p>
                  </a:txBody>
                  <a:tcPr anchor="ctr">
                    <a:solidFill>
                      <a:srgbClr val="CBCBCB"/>
                    </a:solidFill>
                  </a:tcPr>
                </a:tc>
                <a:tc>
                  <a:txBody>
                    <a:bodyPr/>
                    <a:lstStyle/>
                    <a:p>
                      <a:pPr algn="ctr"/>
                      <a:r>
                        <a:rPr lang="en-US" sz="1800" dirty="0" smtClean="0"/>
                        <a:t>Somerset</a:t>
                      </a:r>
                      <a:endParaRPr lang="en-US" sz="1800" dirty="0"/>
                    </a:p>
                  </a:txBody>
                  <a:tcPr marL="91436" marR="91436" marT="45726" marB="45726" anchor="ctr"/>
                </a:tc>
                <a:tc>
                  <a:txBody>
                    <a:bodyPr/>
                    <a:lstStyle/>
                    <a:p>
                      <a:pPr algn="ctr" fontAlgn="b"/>
                      <a:r>
                        <a:rPr lang="en-US" sz="1800" u="none" strike="noStrike" dirty="0" smtClean="0"/>
                        <a:t>10</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1%</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Gloucester</a:t>
                      </a:r>
                      <a:endParaRPr lang="en-US" sz="1800" dirty="0"/>
                    </a:p>
                  </a:txBody>
                  <a:tcPr marL="91436" marR="91436" marT="45726" marB="45726" anchor="ctr"/>
                </a:tc>
                <a:tc>
                  <a:txBody>
                    <a:bodyPr/>
                    <a:lstStyle/>
                    <a:p>
                      <a:pPr algn="ctr" fontAlgn="b"/>
                      <a:r>
                        <a:rPr lang="en-US" sz="1800" u="none" strike="noStrike" dirty="0" smtClean="0"/>
                        <a:t>18</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2%</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tc>
                <a:tc>
                  <a:txBody>
                    <a:bodyPr/>
                    <a:lstStyle/>
                    <a:p>
                      <a:pPr algn="ctr"/>
                      <a:r>
                        <a:rPr lang="en-US" sz="1800" dirty="0" smtClean="0"/>
                        <a:t>Sussex</a:t>
                      </a:r>
                      <a:endParaRPr lang="en-US" sz="1800" dirty="0"/>
                    </a:p>
                  </a:txBody>
                  <a:tcPr marL="91436" marR="91436" marT="45726" marB="45726" anchor="ctr"/>
                </a:tc>
                <a:tc>
                  <a:txBody>
                    <a:bodyPr/>
                    <a:lstStyle/>
                    <a:p>
                      <a:pPr algn="ctr" fontAlgn="b"/>
                      <a:r>
                        <a:rPr lang="en-US" sz="1800" u="none" strike="noStrike" dirty="0" smtClean="0"/>
                        <a:t>3</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&lt;1%</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Hudson</a:t>
                      </a:r>
                      <a:endParaRPr lang="en-US" sz="1800" dirty="0"/>
                    </a:p>
                  </a:txBody>
                  <a:tcPr marL="91436" marR="91436" marT="45726" marB="45726" anchor="ctr"/>
                </a:tc>
                <a:tc>
                  <a:txBody>
                    <a:bodyPr/>
                    <a:lstStyle/>
                    <a:p>
                      <a:pPr algn="ctr" fontAlgn="b"/>
                      <a:r>
                        <a:rPr lang="en-US" sz="1800" u="none" strike="noStrike" dirty="0" smtClean="0"/>
                        <a:t>40</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5%</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solidFill>
                      <a:srgbClr val="CBCBCB"/>
                    </a:solidFill>
                  </a:tcPr>
                </a:tc>
                <a:tc>
                  <a:txBody>
                    <a:bodyPr/>
                    <a:lstStyle/>
                    <a:p>
                      <a:pPr algn="ctr"/>
                      <a:r>
                        <a:rPr lang="en-US" sz="1800" dirty="0" smtClean="0"/>
                        <a:t>Union</a:t>
                      </a:r>
                      <a:endParaRPr lang="en-US" sz="1800" dirty="0"/>
                    </a:p>
                  </a:txBody>
                  <a:tcPr marL="91436" marR="91436" marT="45726" marB="45726" anchor="ctr"/>
                </a:tc>
                <a:tc>
                  <a:txBody>
                    <a:bodyPr/>
                    <a:lstStyle/>
                    <a:p>
                      <a:pPr algn="ctr" fontAlgn="b"/>
                      <a:r>
                        <a:rPr lang="en-US" sz="1800" u="none" strike="noStrike" dirty="0" smtClean="0"/>
                        <a:t>57</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7%</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Hunterdon</a:t>
                      </a:r>
                      <a:endParaRPr lang="en-US" sz="1800" dirty="0"/>
                    </a:p>
                  </a:txBody>
                  <a:tcPr marL="91436" marR="91436" marT="45726" marB="45726" anchor="ctr"/>
                </a:tc>
                <a:tc>
                  <a:txBody>
                    <a:bodyPr/>
                    <a:lstStyle/>
                    <a:p>
                      <a:pPr algn="ctr" fontAlgn="b"/>
                      <a:r>
                        <a:rPr lang="en-US" sz="1800" u="none" strike="noStrike" dirty="0" smtClean="0"/>
                        <a:t>2</a:t>
                      </a:r>
                      <a:endParaRPr lang="en-US" sz="1800" b="0" i="0" u="none" strike="noStrike" dirty="0">
                        <a:solidFill>
                          <a:srgbClr val="000000"/>
                        </a:solidFill>
                        <a:latin typeface="+mn-lt"/>
                      </a:endParaRPr>
                    </a:p>
                  </a:txBody>
                  <a:tcPr marL="9525" marR="9525" marT="9526" marB="0" anchor="ctr"/>
                </a:tc>
                <a:tc>
                  <a:txBody>
                    <a:bodyPr/>
                    <a:lstStyle/>
                    <a:p>
                      <a:pPr algn="ctr" fontAlgn="b"/>
                      <a:r>
                        <a:rPr lang="en-US" sz="1800" u="none" strike="noStrike" dirty="0" smtClean="0"/>
                        <a:t>&lt;1%</a:t>
                      </a:r>
                      <a:endParaRPr lang="en-US" sz="1800" b="0" i="0" u="none" strike="noStrike" dirty="0">
                        <a:solidFill>
                          <a:srgbClr val="000000"/>
                        </a:solidFill>
                        <a:latin typeface="Times New Roman"/>
                      </a:endParaRPr>
                    </a:p>
                  </a:txBody>
                  <a:tcPr marL="9525" marR="9525" marT="9526" marB="0" anchor="ctr"/>
                </a:tc>
                <a:tc vMerge="1">
                  <a:txBody>
                    <a:bodyPr/>
                    <a:lstStyle/>
                    <a:p>
                      <a:pPr algn="ctr"/>
                      <a:endParaRPr lang="en-US" sz="1800" dirty="0"/>
                    </a:p>
                  </a:txBody>
                  <a:tcPr anchor="ctr">
                    <a:lnB w="28575" cap="flat" cmpd="sng" algn="ctr">
                      <a:solidFill>
                        <a:schemeClr val="tx1"/>
                      </a:solidFill>
                      <a:prstDash val="solid"/>
                      <a:round/>
                      <a:headEnd type="none" w="med" len="med"/>
                      <a:tailEnd type="none" w="med" len="med"/>
                    </a:lnB>
                  </a:tcPr>
                </a:tc>
                <a:tc>
                  <a:txBody>
                    <a:bodyPr/>
                    <a:lstStyle/>
                    <a:p>
                      <a:pPr algn="ctr"/>
                      <a:r>
                        <a:rPr lang="en-US" sz="1800" dirty="0" smtClean="0"/>
                        <a:t>Warren</a:t>
                      </a:r>
                      <a:endParaRPr lang="en-US" sz="1800" dirty="0"/>
                    </a:p>
                  </a:txBody>
                  <a:tcPr marL="91436" marR="91436" marT="45726" marB="45726" anchor="ctr"/>
                </a:tc>
                <a:tc>
                  <a:txBody>
                    <a:bodyPr/>
                    <a:lstStyle/>
                    <a:p>
                      <a:pPr algn="ctr" fontAlgn="b"/>
                      <a:r>
                        <a:rPr lang="en-US" sz="1800" u="none" strike="noStrike" dirty="0" smtClean="0"/>
                        <a:t>6</a:t>
                      </a:r>
                      <a:endParaRPr lang="en-US" sz="1800" b="0" i="0" u="none" strike="noStrike" dirty="0">
                        <a:solidFill>
                          <a:srgbClr val="000000"/>
                        </a:solidFill>
                        <a:latin typeface="Times New Roman"/>
                      </a:endParaRPr>
                    </a:p>
                  </a:txBody>
                  <a:tcPr marL="9525" marR="9525" marT="9526" marB="0" anchor="ctr"/>
                </a:tc>
                <a:tc>
                  <a:txBody>
                    <a:bodyPr/>
                    <a:lstStyle/>
                    <a:p>
                      <a:pPr algn="ctr" fontAlgn="b"/>
                      <a:r>
                        <a:rPr lang="en-US" sz="1800" u="none" strike="noStrike" dirty="0" smtClean="0"/>
                        <a:t>1%</a:t>
                      </a:r>
                      <a:endParaRPr lang="en-US" sz="1800" b="0" i="0" u="none" strike="noStrike" dirty="0">
                        <a:solidFill>
                          <a:srgbClr val="000000"/>
                        </a:solidFill>
                        <a:latin typeface="Times New Roman"/>
                      </a:endParaRPr>
                    </a:p>
                  </a:txBody>
                  <a:tcPr marL="9525" marR="9525" marT="9526" marB="0" anchor="ctr"/>
                </a:tc>
              </a:tr>
              <a:tr h="365806">
                <a:tc>
                  <a:txBody>
                    <a:bodyPr/>
                    <a:lstStyle/>
                    <a:p>
                      <a:pPr algn="ctr"/>
                      <a:r>
                        <a:rPr lang="en-US" sz="1800" dirty="0" smtClean="0"/>
                        <a:t>Mercer</a:t>
                      </a:r>
                      <a:endParaRPr lang="en-US" sz="1800" dirty="0"/>
                    </a:p>
                  </a:txBody>
                  <a:tcPr marL="91436" marR="91436" marT="45726" marB="45726" anchor="ctr">
                    <a:solidFill>
                      <a:srgbClr val="FFFF00"/>
                    </a:solidFill>
                  </a:tcPr>
                </a:tc>
                <a:tc>
                  <a:txBody>
                    <a:bodyPr/>
                    <a:lstStyle/>
                    <a:p>
                      <a:pPr algn="ctr" fontAlgn="b"/>
                      <a:r>
                        <a:rPr lang="en-US" sz="1800" u="none" strike="noStrike" dirty="0" smtClean="0"/>
                        <a:t>104</a:t>
                      </a:r>
                      <a:endParaRPr lang="en-US" sz="1800" b="0" i="0" u="none" strike="noStrike" dirty="0">
                        <a:solidFill>
                          <a:srgbClr val="000000"/>
                        </a:solidFill>
                        <a:latin typeface="+mn-lt"/>
                      </a:endParaRPr>
                    </a:p>
                  </a:txBody>
                  <a:tcPr marL="9525" marR="9525" marT="9526" marB="0" anchor="ctr">
                    <a:solidFill>
                      <a:srgbClr val="FFFF00"/>
                    </a:solidFill>
                  </a:tcPr>
                </a:tc>
                <a:tc>
                  <a:txBody>
                    <a:bodyPr/>
                    <a:lstStyle/>
                    <a:p>
                      <a:pPr algn="ctr" fontAlgn="b"/>
                      <a:r>
                        <a:rPr lang="en-US" sz="1800" u="none" strike="noStrike" dirty="0" smtClean="0"/>
                        <a:t>12%</a:t>
                      </a:r>
                      <a:endParaRPr lang="en-US" sz="1800" b="0" i="0" u="none" strike="noStrike" dirty="0">
                        <a:solidFill>
                          <a:srgbClr val="000000"/>
                        </a:solidFill>
                        <a:latin typeface="Times New Roman"/>
                      </a:endParaRPr>
                    </a:p>
                  </a:txBody>
                  <a:tcPr marL="9525" marR="9525" marT="9526" marB="0" anchor="ctr">
                    <a:solidFill>
                      <a:srgbClr val="FFFF00"/>
                    </a:solidFill>
                  </a:tcPr>
                </a:tc>
                <a:tc vMerge="1">
                  <a:txBody>
                    <a:bodyPr/>
                    <a:lstStyle/>
                    <a:p>
                      <a:pPr algn="ctr"/>
                      <a:endParaRPr lang="en-US" sz="1800"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CBCBCB"/>
                    </a:solidFill>
                  </a:tcPr>
                </a:tc>
                <a:tc>
                  <a:txBody>
                    <a:bodyPr/>
                    <a:lstStyle/>
                    <a:p>
                      <a:pPr algn="ctr"/>
                      <a:r>
                        <a:rPr lang="en-US" sz="1800" b="1" dirty="0" smtClean="0">
                          <a:solidFill>
                            <a:schemeClr val="bg1"/>
                          </a:solidFill>
                        </a:rPr>
                        <a:t>TOTAL</a:t>
                      </a:r>
                      <a:endParaRPr lang="en-US" sz="1800" b="1" dirty="0">
                        <a:solidFill>
                          <a:schemeClr val="bg1"/>
                        </a:solidFill>
                      </a:endParaRPr>
                    </a:p>
                  </a:txBody>
                  <a:tcPr marL="91436" marR="91436" marT="45726" marB="45726" anchor="ctr">
                    <a:solidFill>
                      <a:srgbClr val="00CC99"/>
                    </a:solidFill>
                  </a:tcPr>
                </a:tc>
                <a:tc>
                  <a:txBody>
                    <a:bodyPr/>
                    <a:lstStyle/>
                    <a:p>
                      <a:pPr algn="ctr"/>
                      <a:r>
                        <a:rPr lang="en-US" sz="1800" b="1" dirty="0" smtClean="0">
                          <a:solidFill>
                            <a:schemeClr val="bg1"/>
                          </a:solidFill>
                        </a:rPr>
                        <a:t>852</a:t>
                      </a:r>
                      <a:endParaRPr lang="en-US" sz="1800" b="1" dirty="0">
                        <a:solidFill>
                          <a:schemeClr val="bg1"/>
                        </a:solidFill>
                      </a:endParaRPr>
                    </a:p>
                  </a:txBody>
                  <a:tcPr marL="91436" marR="91436" marT="45726" marB="45726" anchor="ctr">
                    <a:solidFill>
                      <a:srgbClr val="00CC99"/>
                    </a:solidFill>
                  </a:tcPr>
                </a:tc>
                <a:tc>
                  <a:txBody>
                    <a:bodyPr/>
                    <a:lstStyle/>
                    <a:p>
                      <a:pPr algn="ctr"/>
                      <a:r>
                        <a:rPr lang="en-US" sz="1800" b="1" dirty="0" smtClean="0">
                          <a:solidFill>
                            <a:schemeClr val="bg1"/>
                          </a:solidFill>
                        </a:rPr>
                        <a:t>100%</a:t>
                      </a:r>
                      <a:endParaRPr lang="en-US" sz="1800" b="1" dirty="0">
                        <a:solidFill>
                          <a:schemeClr val="bg1"/>
                        </a:solidFill>
                      </a:endParaRPr>
                    </a:p>
                  </a:txBody>
                  <a:tcPr marL="91436" marR="91436" marT="45726" marB="45726" anchor="ctr">
                    <a:solidFill>
                      <a:srgbClr val="00CC99"/>
                    </a:solidFill>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5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6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7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8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49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749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49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49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501" name="Rectangle 45"/>
          <p:cNvSpPr>
            <a:spLocks noGrp="1" noChangeArrowheads="1"/>
          </p:cNvSpPr>
          <p:nvPr>
            <p:ph type="body" idx="1"/>
          </p:nvPr>
        </p:nvSpPr>
        <p:spPr>
          <a:xfrm>
            <a:off x="236453" y="1371600"/>
            <a:ext cx="8507412" cy="4876800"/>
          </a:xfrm>
          <a:noFill/>
        </p:spPr>
        <p:txBody>
          <a:bodyPr/>
          <a:lstStyle/>
          <a:p>
            <a:pPr eaLnBrk="1" hangingPunct="1"/>
            <a:r>
              <a:rPr lang="en-US" altLang="en-US" sz="2400" dirty="0" smtClean="0"/>
              <a:t>Q1 &amp; Q2 2014 grant recipients had higher levels of success than those in past years</a:t>
            </a:r>
          </a:p>
          <a:p>
            <a:pPr lvl="1" eaLnBrk="1" hangingPunct="1"/>
            <a:r>
              <a:rPr lang="en-US" altLang="en-US" sz="2000" dirty="0" smtClean="0"/>
              <a:t>38% of Q1 &amp; Q2 2014 recipients were successful in the first year after receiving a grant</a:t>
            </a:r>
          </a:p>
          <a:p>
            <a:pPr lvl="2" eaLnBrk="1" hangingPunct="1"/>
            <a:r>
              <a:rPr lang="en-US" altLang="en-US" sz="1800" dirty="0"/>
              <a:t>C</a:t>
            </a:r>
            <a:r>
              <a:rPr lang="en-US" altLang="en-US" sz="1800" dirty="0" smtClean="0"/>
              <a:t>ompared to 26% of Q1 2012 recipients and 29% of Q1 2013 recipients</a:t>
            </a:r>
          </a:p>
          <a:p>
            <a:pPr eaLnBrk="1" hangingPunct="1"/>
            <a:r>
              <a:rPr lang="en-US" altLang="en-US" sz="2400" dirty="0" smtClean="0"/>
              <a:t>NJ SHARES works well for the elderly</a:t>
            </a:r>
          </a:p>
          <a:p>
            <a:pPr lvl="1" eaLnBrk="1" hangingPunct="1"/>
            <a:r>
              <a:rPr lang="en-US" altLang="en-US" sz="2000" dirty="0" smtClean="0"/>
              <a:t>54% of elderly only households were successful</a:t>
            </a:r>
          </a:p>
          <a:p>
            <a:pPr lvl="2" eaLnBrk="1" hangingPunct="1"/>
            <a:r>
              <a:rPr lang="en-US" altLang="en-US" sz="1800" dirty="0"/>
              <a:t>C</a:t>
            </a:r>
            <a:r>
              <a:rPr lang="en-US" altLang="en-US" sz="1800" dirty="0" smtClean="0"/>
              <a:t>ompared to 35% of other households</a:t>
            </a:r>
          </a:p>
          <a:p>
            <a:pPr lvl="2" eaLnBrk="1" hangingPunct="1"/>
            <a:r>
              <a:rPr lang="en-US" altLang="en-US" sz="1800" dirty="0" smtClean="0"/>
              <a:t>Did not see same result in previous years</a:t>
            </a:r>
          </a:p>
          <a:p>
            <a:pPr eaLnBrk="1" hangingPunct="1"/>
            <a:r>
              <a:rPr lang="en-US" altLang="en-US" sz="2400" dirty="0" smtClean="0"/>
              <a:t>Grant recipients may need more than one year to get back on their feet</a:t>
            </a:r>
          </a:p>
          <a:p>
            <a:pPr lvl="1" eaLnBrk="1" hangingPunct="1"/>
            <a:r>
              <a:rPr lang="en-US" altLang="en-US" sz="2000" dirty="0" smtClean="0"/>
              <a:t>67% of Q1 2013 recipients were successful in the second year</a:t>
            </a:r>
          </a:p>
          <a:p>
            <a:pPr lvl="1" eaLnBrk="1" hangingPunct="1"/>
            <a:r>
              <a:rPr lang="en-US" altLang="en-US" sz="2000" dirty="0" smtClean="0"/>
              <a:t>Also an improvement over previous years</a:t>
            </a:r>
          </a:p>
          <a:p>
            <a:pPr lvl="2" eaLnBrk="1" hangingPunct="1"/>
            <a:r>
              <a:rPr lang="en-US" altLang="en-US" sz="1600" dirty="0" smtClean="0"/>
              <a:t>53% of Q1 2012 recipients and 50% of Q1 2011 recipients were successful in the second year</a:t>
            </a:r>
          </a:p>
        </p:txBody>
      </p:sp>
      <p:sp>
        <p:nvSpPr>
          <p:cNvPr id="147502"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FF1E0A6B-21D5-4AEC-9DA0-692665F399F3}" type="slidenum">
              <a:rPr lang="en-US" altLang="en-US" sz="1000"/>
              <a:pPr eaLnBrk="1" hangingPunct="1">
                <a:spcBef>
                  <a:spcPct val="50000"/>
                </a:spcBef>
                <a:buFontTx/>
                <a:buNone/>
              </a:pPr>
              <a:t>70</a:t>
            </a:fld>
            <a:endParaRPr lang="en-US" altLang="en-US" sz="1000"/>
          </a:p>
        </p:txBody>
      </p:sp>
      <p:sp>
        <p:nvSpPr>
          <p:cNvPr id="49" name="Rectangle 44"/>
          <p:cNvSpPr txBox="1">
            <a:spLocks noChangeArrowheads="1"/>
          </p:cNvSpPr>
          <p:nvPr/>
        </p:nvSpPr>
        <p:spPr bwMode="auto">
          <a:xfrm>
            <a:off x="152486" y="207963"/>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Key Findings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2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052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4" name="Rectangle 44"/>
          <p:cNvSpPr>
            <a:spLocks noGrp="1" noChangeArrowheads="1"/>
          </p:cNvSpPr>
          <p:nvPr>
            <p:ph type="title"/>
          </p:nvPr>
        </p:nvSpPr>
        <p:spPr>
          <a:xfrm>
            <a:off x="246888" y="301753"/>
            <a:ext cx="6013450" cy="1146047"/>
          </a:xfrm>
        </p:spPr>
        <p:txBody>
          <a:bodyPr/>
          <a:lstStyle/>
          <a:p>
            <a:pPr algn="l" eaLnBrk="1" hangingPunct="1"/>
            <a:r>
              <a:rPr lang="en-US" altLang="en-US" sz="3300" b="1" dirty="0" smtClean="0">
                <a:solidFill>
                  <a:schemeClr val="tx1"/>
                </a:solidFill>
              </a:rPr>
              <a:t>NJ SHARES Database Analysis </a:t>
            </a:r>
            <a:r>
              <a:rPr lang="en-US" altLang="en-US" sz="3300" dirty="0" smtClean="0">
                <a:solidFill>
                  <a:schemeClr val="tx1"/>
                </a:solidFill>
              </a:rPr>
              <a:t/>
            </a:r>
            <a:br>
              <a:rPr lang="en-US" altLang="en-US" sz="3300" dirty="0" smtClean="0">
                <a:solidFill>
                  <a:schemeClr val="tx1"/>
                </a:solidFill>
              </a:rPr>
            </a:br>
            <a:r>
              <a:rPr lang="en-US" altLang="en-US" sz="2800" b="1" dirty="0" smtClean="0">
                <a:solidFill>
                  <a:schemeClr val="tx1"/>
                </a:solidFill>
              </a:rPr>
              <a:t>Grants Distributed by Agency Type</a:t>
            </a:r>
          </a:p>
        </p:txBody>
      </p:sp>
      <p:sp>
        <p:nvSpPr>
          <p:cNvPr id="20525" name="Text Box 46"/>
          <p:cNvSpPr txBox="1">
            <a:spLocks noChangeArrowheads="1"/>
          </p:cNvSpPr>
          <p:nvPr/>
        </p:nvSpPr>
        <p:spPr bwMode="auto">
          <a:xfrm>
            <a:off x="8382000" y="64008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BCEBD2CA-F149-44D0-AF21-930E9639BC0E}" type="slidenum">
              <a:rPr lang="en-US" altLang="en-US" sz="1000"/>
              <a:pPr eaLnBrk="1" hangingPunct="1">
                <a:spcBef>
                  <a:spcPct val="50000"/>
                </a:spcBef>
                <a:buFontTx/>
                <a:buNone/>
              </a:pPr>
              <a:t>8</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136494661"/>
              </p:ext>
            </p:extLst>
          </p:nvPr>
        </p:nvGraphicFramePr>
        <p:xfrm>
          <a:off x="447676" y="1924958"/>
          <a:ext cx="8467728" cy="2880982"/>
        </p:xfrm>
        <a:graphic>
          <a:graphicData uri="http://schemas.openxmlformats.org/drawingml/2006/table">
            <a:tbl>
              <a:tblPr firstRow="1" lastRow="1" bandRow="1">
                <a:tableStyleId>{5C22544A-7EE6-4342-B048-85BDC9FD1C3A}</a:tableStyleId>
              </a:tblPr>
              <a:tblGrid>
                <a:gridCol w="1005672"/>
                <a:gridCol w="583287"/>
                <a:gridCol w="482721"/>
                <a:gridCol w="583287"/>
                <a:gridCol w="482721"/>
                <a:gridCol w="583287"/>
                <a:gridCol w="482721"/>
                <a:gridCol w="583287"/>
                <a:gridCol w="482721"/>
                <a:gridCol w="583287"/>
                <a:gridCol w="482721"/>
                <a:gridCol w="583287"/>
                <a:gridCol w="482721"/>
                <a:gridCol w="583287"/>
                <a:gridCol w="482721"/>
              </a:tblGrid>
              <a:tr h="842892">
                <a:tc rowSpan="2">
                  <a:txBody>
                    <a:bodyPr/>
                    <a:lstStyle/>
                    <a:p>
                      <a:pPr algn="ctr"/>
                      <a:r>
                        <a:rPr lang="en-US" sz="1500" dirty="0" smtClean="0"/>
                        <a:t>Agency Type</a:t>
                      </a:r>
                      <a:endParaRPr lang="en-US" sz="1500" b="1" i="0" dirty="0">
                        <a:solidFill>
                          <a:schemeClr val="bg1"/>
                        </a:solidFill>
                      </a:endParaRPr>
                    </a:p>
                  </a:txBody>
                  <a:tcPr marL="91433" marR="91433" marT="45719" marB="4571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pPr algn="ctr"/>
                      <a:r>
                        <a:rPr lang="en-US" sz="1500" dirty="0" smtClean="0"/>
                        <a:t>2008</a:t>
                      </a:r>
                      <a:endParaRPr lang="en-US" sz="1500" b="1" dirty="0">
                        <a:solidFill>
                          <a:schemeClr val="bg1"/>
                        </a:solidFill>
                      </a:endParaRPr>
                    </a:p>
                  </a:txBody>
                  <a:tcPr marL="91433" marR="91433" marT="45719" marB="45719" anchor="ctr">
                    <a:lnL w="38100" cap="flat" cmpd="sng" algn="ctr">
                      <a:solidFill>
                        <a:schemeClr val="bg1"/>
                      </a:solidFill>
                      <a:prstDash val="solid"/>
                      <a:round/>
                      <a:headEnd type="none" w="med" len="med"/>
                      <a:tailEnd type="none" w="med" len="med"/>
                    </a:lnL>
                  </a:tcPr>
                </a:tc>
                <a:tc hMerge="1">
                  <a:txBody>
                    <a:bodyPr/>
                    <a:lstStyle/>
                    <a:p>
                      <a:pPr algn="ctr"/>
                      <a:endParaRPr lang="en-US" sz="2200" dirty="0"/>
                    </a:p>
                  </a:txBody>
                  <a:tcPr anchor="ctr"/>
                </a:tc>
                <a:tc gridSpan="2">
                  <a:txBody>
                    <a:bodyPr/>
                    <a:lstStyle/>
                    <a:p>
                      <a:pPr algn="ctr"/>
                      <a:r>
                        <a:rPr lang="en-US" sz="1500" dirty="0" smtClean="0"/>
                        <a:t>2009</a:t>
                      </a:r>
                      <a:endParaRPr lang="en-US" sz="1500" b="1" dirty="0">
                        <a:solidFill>
                          <a:schemeClr val="bg1"/>
                        </a:solidFill>
                      </a:endParaRPr>
                    </a:p>
                  </a:txBody>
                  <a:tcPr marL="91433" marR="91433" marT="45719" marB="45719" anchor="ctr"/>
                </a:tc>
                <a:tc hMerge="1">
                  <a:txBody>
                    <a:bodyPr/>
                    <a:lstStyle/>
                    <a:p>
                      <a:pPr algn="ctr"/>
                      <a:endParaRPr lang="en-US" sz="2200" dirty="0"/>
                    </a:p>
                  </a:txBody>
                  <a:tcPr anchor="ctr"/>
                </a:tc>
                <a:tc gridSpan="2">
                  <a:txBody>
                    <a:bodyPr/>
                    <a:lstStyle/>
                    <a:p>
                      <a:pPr algn="ctr"/>
                      <a:r>
                        <a:rPr lang="en-US" sz="1500" dirty="0" smtClean="0"/>
                        <a:t>2010</a:t>
                      </a:r>
                      <a:endParaRPr lang="en-US" sz="1500" b="1" dirty="0">
                        <a:solidFill>
                          <a:schemeClr val="bg1"/>
                        </a:solidFill>
                      </a:endParaRPr>
                    </a:p>
                  </a:txBody>
                  <a:tcPr marL="91433" marR="91433" marT="45719" marB="45719" anchor="ctr"/>
                </a:tc>
                <a:tc hMerge="1">
                  <a:txBody>
                    <a:bodyPr/>
                    <a:lstStyle/>
                    <a:p>
                      <a:pPr algn="ct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2011</a:t>
                      </a:r>
                      <a:endParaRPr lang="en-US" sz="1500" b="1" dirty="0">
                        <a:solidFill>
                          <a:schemeClr val="bg1"/>
                        </a:solidFill>
                      </a:endParaRPr>
                    </a:p>
                  </a:txBody>
                  <a:tcPr marL="91433" marR="91433" marT="45719" marB="45719" anchor="ctr"/>
                </a:tc>
                <a:tc hMerge="1">
                  <a:txBody>
                    <a:bodyPr/>
                    <a:lstStyle/>
                    <a:p>
                      <a:pPr algn="ct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2012</a:t>
                      </a:r>
                      <a:endParaRPr lang="en-US" sz="1500" b="1" dirty="0">
                        <a:solidFill>
                          <a:schemeClr val="bg1"/>
                        </a:solidFill>
                      </a:endParaRPr>
                    </a:p>
                  </a:txBody>
                  <a:tcPr marL="91433" marR="91433" marT="45719" marB="45719"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2013</a:t>
                      </a:r>
                      <a:endParaRPr lang="en-US" sz="1500" b="1" dirty="0">
                        <a:solidFill>
                          <a:schemeClr val="bg1"/>
                        </a:solidFill>
                      </a:endParaRPr>
                    </a:p>
                  </a:txBody>
                  <a:tcPr marL="91433" marR="91433" marT="45719" marB="45719"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2014</a:t>
                      </a:r>
                      <a:endParaRPr lang="en-US" sz="1500" b="1" dirty="0" smtClean="0">
                        <a:solidFill>
                          <a:schemeClr val="bg1"/>
                        </a:solidFill>
                      </a:endParaRPr>
                    </a:p>
                  </a:txBody>
                  <a:tcPr marL="91433" marR="91433" marT="45719" marB="45719" anchor="ctr"/>
                </a:tc>
                <a:tc hMerge="1">
                  <a:txBody>
                    <a:bodyPr/>
                    <a:lstStyle/>
                    <a:p>
                      <a:endParaRPr lang="en-US"/>
                    </a:p>
                  </a:txBody>
                  <a:tcPr/>
                </a:tc>
              </a:tr>
              <a:tr h="300108">
                <a:tc vMerge="1">
                  <a:txBody>
                    <a:bodyPr/>
                    <a:lstStyle/>
                    <a:p>
                      <a:endParaRPr lang="en-US" sz="1500" b="1" dirty="0">
                        <a:solidFill>
                          <a:schemeClr val="bg1"/>
                        </a:solidFill>
                      </a:endParaRPr>
                    </a:p>
                  </a:txBody>
                  <a:tcPr marL="91433" marR="91433" marT="45719" marB="45719">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500" b="1" dirty="0" smtClean="0">
                          <a:solidFill>
                            <a:schemeClr val="bg1"/>
                          </a:solidFill>
                        </a:rPr>
                        <a:t>%</a:t>
                      </a:r>
                      <a:endParaRPr lang="en-US" sz="1500" b="1" dirty="0">
                        <a:solidFill>
                          <a:schemeClr val="bg1"/>
                        </a:solidFill>
                      </a:endParaRPr>
                    </a:p>
                  </a:txBody>
                  <a:tcPr marL="91433" marR="91433" marT="45719" marB="45719" anchor="ctr">
                    <a:lnB w="38100" cap="flat" cmpd="sng" algn="ctr">
                      <a:solidFill>
                        <a:schemeClr val="bg1"/>
                      </a:solidFill>
                      <a:prstDash val="solid"/>
                      <a:round/>
                      <a:headEnd type="none" w="med" len="med"/>
                      <a:tailEnd type="none" w="med" len="med"/>
                    </a:lnB>
                    <a:solidFill>
                      <a:srgbClr val="00CC99"/>
                    </a:solidFill>
                  </a:tcPr>
                </a:tc>
              </a:tr>
              <a:tr h="561535">
                <a:tc>
                  <a:txBody>
                    <a:bodyPr/>
                    <a:lstStyle/>
                    <a:p>
                      <a:r>
                        <a:rPr lang="en-US" sz="1200" dirty="0" smtClean="0"/>
                        <a:t>Legislative</a:t>
                      </a:r>
                    </a:p>
                    <a:p>
                      <a:r>
                        <a:rPr lang="en-US" sz="1200" dirty="0" smtClean="0"/>
                        <a:t>Office</a:t>
                      </a:r>
                      <a:endParaRPr lang="en-US" sz="1200" b="1" dirty="0"/>
                    </a:p>
                  </a:txBody>
                  <a:tcPr marL="91433" marR="91433" marT="45719" marB="4571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100" dirty="0" smtClean="0"/>
                        <a:t>296</a:t>
                      </a:r>
                      <a:endParaRPr lang="en-US" sz="1100" dirty="0"/>
                    </a:p>
                  </a:txBody>
                  <a:tcPr marL="91433" marR="91433" marT="45719" marB="4571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100" dirty="0" smtClean="0"/>
                        <a:t>2%</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1,900</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10%</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1,190</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10%</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251</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8%</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183</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7%</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202</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8%</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46</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c>
                  <a:txBody>
                    <a:bodyPr/>
                    <a:lstStyle/>
                    <a:p>
                      <a:pPr algn="ctr"/>
                      <a:r>
                        <a:rPr lang="en-US" sz="1100" dirty="0" smtClean="0"/>
                        <a:t>5%</a:t>
                      </a:r>
                      <a:endParaRPr lang="en-US" sz="1100" dirty="0"/>
                    </a:p>
                  </a:txBody>
                  <a:tcPr marL="91433" marR="91433" marT="45719" marB="45719" anchor="ctr">
                    <a:lnT w="38100" cap="flat" cmpd="sng" algn="ctr">
                      <a:solidFill>
                        <a:schemeClr val="bg1"/>
                      </a:solidFill>
                      <a:prstDash val="solid"/>
                      <a:round/>
                      <a:headEnd type="none" w="med" len="med"/>
                      <a:tailEnd type="none" w="med" len="med"/>
                    </a:lnT>
                  </a:tcPr>
                </a:tc>
              </a:tr>
              <a:tr h="561535">
                <a:tc>
                  <a:txBody>
                    <a:bodyPr/>
                    <a:lstStyle/>
                    <a:p>
                      <a:r>
                        <a:rPr lang="en-US" sz="1200" dirty="0" smtClean="0"/>
                        <a:t>Other Nonprofit</a:t>
                      </a:r>
                      <a:endParaRPr lang="en-US" sz="1200" b="1" dirty="0"/>
                    </a:p>
                  </a:txBody>
                  <a:tcPr marL="91433" marR="91433" marT="45719" marB="45719" anchor="ctr">
                    <a:lnR w="38100" cap="flat" cmpd="sng" algn="ctr">
                      <a:solidFill>
                        <a:schemeClr val="bg1"/>
                      </a:solidFill>
                      <a:prstDash val="solid"/>
                      <a:round/>
                      <a:headEnd type="none" w="med" len="med"/>
                      <a:tailEnd type="none" w="med" len="med"/>
                    </a:lnR>
                  </a:tcPr>
                </a:tc>
                <a:tc>
                  <a:txBody>
                    <a:bodyPr/>
                    <a:lstStyle/>
                    <a:p>
                      <a:pPr algn="ctr"/>
                      <a:r>
                        <a:rPr lang="en-US" sz="1100" dirty="0" smtClean="0"/>
                        <a:t>11,654</a:t>
                      </a:r>
                      <a:endParaRPr lang="en-US" sz="1100" dirty="0"/>
                    </a:p>
                  </a:txBody>
                  <a:tcPr marL="91433" marR="91433" marT="45719" marB="45719" anchor="ctr">
                    <a:lnL w="38100" cap="flat" cmpd="sng" algn="ctr">
                      <a:solidFill>
                        <a:schemeClr val="bg1"/>
                      </a:solidFill>
                      <a:prstDash val="solid"/>
                      <a:round/>
                      <a:headEnd type="none" w="med" len="med"/>
                      <a:tailEnd type="none" w="med" len="med"/>
                    </a:lnL>
                  </a:tcPr>
                </a:tc>
                <a:tc>
                  <a:txBody>
                    <a:bodyPr/>
                    <a:lstStyle/>
                    <a:p>
                      <a:pPr algn="ctr"/>
                      <a:r>
                        <a:rPr lang="en-US" sz="1100" dirty="0" smtClean="0"/>
                        <a:t>98%</a:t>
                      </a:r>
                      <a:endParaRPr lang="en-US" sz="1100" dirty="0"/>
                    </a:p>
                  </a:txBody>
                  <a:tcPr marL="91433" marR="91433" marT="45719" marB="45719" anchor="ctr"/>
                </a:tc>
                <a:tc>
                  <a:txBody>
                    <a:bodyPr/>
                    <a:lstStyle/>
                    <a:p>
                      <a:pPr algn="ctr"/>
                      <a:r>
                        <a:rPr lang="en-US" sz="1100" dirty="0" smtClean="0"/>
                        <a:t>16,634</a:t>
                      </a:r>
                      <a:endParaRPr lang="en-US" sz="1100" dirty="0"/>
                    </a:p>
                  </a:txBody>
                  <a:tcPr marL="91433" marR="91433" marT="45719" marB="45719" anchor="ctr"/>
                </a:tc>
                <a:tc>
                  <a:txBody>
                    <a:bodyPr/>
                    <a:lstStyle/>
                    <a:p>
                      <a:pPr algn="ctr"/>
                      <a:r>
                        <a:rPr lang="en-US" sz="1100" dirty="0" smtClean="0"/>
                        <a:t>90%</a:t>
                      </a:r>
                      <a:endParaRPr lang="en-US" sz="1100" dirty="0"/>
                    </a:p>
                  </a:txBody>
                  <a:tcPr marL="91433" marR="91433" marT="45719" marB="45719" anchor="ctr"/>
                </a:tc>
                <a:tc>
                  <a:txBody>
                    <a:bodyPr/>
                    <a:lstStyle/>
                    <a:p>
                      <a:pPr algn="ctr"/>
                      <a:r>
                        <a:rPr lang="en-US" sz="1100" dirty="0" smtClean="0"/>
                        <a:t>10,445</a:t>
                      </a:r>
                      <a:endParaRPr lang="en-US" sz="1100" dirty="0"/>
                    </a:p>
                  </a:txBody>
                  <a:tcPr marL="91433" marR="91433" marT="45719" marB="45719" anchor="ctr"/>
                </a:tc>
                <a:tc>
                  <a:txBody>
                    <a:bodyPr/>
                    <a:lstStyle/>
                    <a:p>
                      <a:pPr algn="ctr"/>
                      <a:r>
                        <a:rPr lang="en-US" sz="1100" dirty="0" smtClean="0"/>
                        <a:t>90%</a:t>
                      </a:r>
                      <a:endParaRPr lang="en-US" sz="1100" dirty="0"/>
                    </a:p>
                  </a:txBody>
                  <a:tcPr marL="91433" marR="91433" marT="45719" marB="45719" anchor="ctr"/>
                </a:tc>
                <a:tc>
                  <a:txBody>
                    <a:bodyPr/>
                    <a:lstStyle/>
                    <a:p>
                      <a:pPr algn="ctr"/>
                      <a:r>
                        <a:rPr lang="en-US" sz="1100" dirty="0" smtClean="0"/>
                        <a:t>2,942</a:t>
                      </a:r>
                      <a:endParaRPr lang="en-US" sz="1100" dirty="0"/>
                    </a:p>
                  </a:txBody>
                  <a:tcPr marL="91433" marR="91433" marT="45719" marB="45719" anchor="ctr"/>
                </a:tc>
                <a:tc>
                  <a:txBody>
                    <a:bodyPr/>
                    <a:lstStyle/>
                    <a:p>
                      <a:pPr algn="ctr"/>
                      <a:r>
                        <a:rPr lang="en-US" sz="1100" dirty="0" smtClean="0"/>
                        <a:t>92%</a:t>
                      </a:r>
                      <a:endParaRPr lang="en-US" sz="1100" dirty="0"/>
                    </a:p>
                  </a:txBody>
                  <a:tcPr marL="91433" marR="91433" marT="45719" marB="45719" anchor="ctr"/>
                </a:tc>
                <a:tc>
                  <a:txBody>
                    <a:bodyPr/>
                    <a:lstStyle/>
                    <a:p>
                      <a:pPr algn="ctr"/>
                      <a:r>
                        <a:rPr lang="en-US" sz="1100" dirty="0" smtClean="0"/>
                        <a:t>2,278</a:t>
                      </a:r>
                      <a:endParaRPr lang="en-US" sz="1100" dirty="0"/>
                    </a:p>
                  </a:txBody>
                  <a:tcPr marL="91433" marR="91433" marT="45719" marB="45719" anchor="ctr"/>
                </a:tc>
                <a:tc>
                  <a:txBody>
                    <a:bodyPr/>
                    <a:lstStyle/>
                    <a:p>
                      <a:pPr algn="ctr"/>
                      <a:r>
                        <a:rPr lang="en-US" sz="1100" dirty="0" smtClean="0"/>
                        <a:t>93%</a:t>
                      </a:r>
                      <a:endParaRPr lang="en-US" sz="1100" dirty="0"/>
                    </a:p>
                  </a:txBody>
                  <a:tcPr marL="91433" marR="91433" marT="45719" marB="45719" anchor="ctr"/>
                </a:tc>
                <a:tc>
                  <a:txBody>
                    <a:bodyPr/>
                    <a:lstStyle/>
                    <a:p>
                      <a:pPr algn="ctr"/>
                      <a:r>
                        <a:rPr lang="en-US" sz="1100" dirty="0" smtClean="0"/>
                        <a:t>2,243</a:t>
                      </a:r>
                      <a:endParaRPr lang="en-US" sz="1100" dirty="0"/>
                    </a:p>
                  </a:txBody>
                  <a:tcPr marL="91433" marR="91433" marT="45719" marB="45719" anchor="ctr"/>
                </a:tc>
                <a:tc>
                  <a:txBody>
                    <a:bodyPr/>
                    <a:lstStyle/>
                    <a:p>
                      <a:pPr algn="ctr"/>
                      <a:r>
                        <a:rPr lang="en-US" sz="1100" dirty="0" smtClean="0"/>
                        <a:t>92%</a:t>
                      </a:r>
                      <a:endParaRPr lang="en-US" sz="1100" dirty="0"/>
                    </a:p>
                  </a:txBody>
                  <a:tcPr marL="91433" marR="91433" marT="45719" marB="45719" anchor="ctr"/>
                </a:tc>
                <a:tc>
                  <a:txBody>
                    <a:bodyPr/>
                    <a:lstStyle/>
                    <a:p>
                      <a:pPr algn="ctr"/>
                      <a:r>
                        <a:rPr lang="en-US" sz="1100" dirty="0" smtClean="0"/>
                        <a:t>806</a:t>
                      </a:r>
                      <a:endParaRPr lang="en-US" sz="1100" dirty="0"/>
                    </a:p>
                  </a:txBody>
                  <a:tcPr marL="91433" marR="91433" marT="45719" marB="45719" anchor="ctr"/>
                </a:tc>
                <a:tc>
                  <a:txBody>
                    <a:bodyPr/>
                    <a:lstStyle/>
                    <a:p>
                      <a:pPr algn="ctr"/>
                      <a:r>
                        <a:rPr lang="en-US" sz="1100" dirty="0" smtClean="0"/>
                        <a:t>95%</a:t>
                      </a:r>
                      <a:endParaRPr lang="en-US" sz="1100" dirty="0"/>
                    </a:p>
                  </a:txBody>
                  <a:tcPr marL="91433" marR="91433" marT="45719" marB="45719" anchor="ctr"/>
                </a:tc>
              </a:tr>
              <a:tr h="594982">
                <a:tc>
                  <a:txBody>
                    <a:bodyPr/>
                    <a:lstStyle/>
                    <a:p>
                      <a:r>
                        <a:rPr lang="en-US" sz="1400" dirty="0" smtClean="0"/>
                        <a:t>TOTAL</a:t>
                      </a:r>
                      <a:endParaRPr lang="en-US" sz="1400" b="1" dirty="0"/>
                    </a:p>
                  </a:txBody>
                  <a:tcPr marL="91433" marR="91433" marT="45719" marB="45719" anchor="ctr">
                    <a:lnR w="38100" cap="flat" cmpd="sng" algn="ctr">
                      <a:solidFill>
                        <a:schemeClr val="bg1"/>
                      </a:solidFill>
                      <a:prstDash val="solid"/>
                      <a:round/>
                      <a:headEnd type="none" w="med" len="med"/>
                      <a:tailEnd type="none" w="med" len="med"/>
                    </a:lnR>
                  </a:tcPr>
                </a:tc>
                <a:tc gridSpan="2">
                  <a:txBody>
                    <a:bodyPr/>
                    <a:lstStyle/>
                    <a:p>
                      <a:pPr algn="ctr"/>
                      <a:r>
                        <a:rPr lang="en-US" sz="1200" dirty="0" smtClean="0"/>
                        <a:t>11,950</a:t>
                      </a:r>
                      <a:endParaRPr lang="en-US" sz="1200" b="1" dirty="0"/>
                    </a:p>
                  </a:txBody>
                  <a:tcPr marL="91433" marR="91433" marT="45719" marB="45719" anchor="ctr">
                    <a:lnL w="38100" cap="flat" cmpd="sng" algn="ctr">
                      <a:solidFill>
                        <a:schemeClr val="bg1"/>
                      </a:solidFill>
                      <a:prstDash val="solid"/>
                      <a:round/>
                      <a:headEnd type="none" w="med" len="med"/>
                      <a:tailEnd type="none" w="med" len="med"/>
                    </a:lnL>
                  </a:tcPr>
                </a:tc>
                <a:tc hMerge="1">
                  <a:txBody>
                    <a:bodyPr/>
                    <a:lstStyle/>
                    <a:p>
                      <a:pPr algn="ctr"/>
                      <a:endParaRPr lang="en-US" sz="2200" dirty="0"/>
                    </a:p>
                  </a:txBody>
                  <a:tcPr anchor="ctr"/>
                </a:tc>
                <a:tc gridSpan="2">
                  <a:txBody>
                    <a:bodyPr/>
                    <a:lstStyle/>
                    <a:p>
                      <a:pPr algn="ctr"/>
                      <a:r>
                        <a:rPr lang="en-US" sz="1200" dirty="0" smtClean="0"/>
                        <a:t>18,534</a:t>
                      </a:r>
                      <a:endParaRPr lang="en-US" sz="1200" b="1" dirty="0"/>
                    </a:p>
                  </a:txBody>
                  <a:tcPr marL="91433" marR="91433" marT="45719" marB="45719" anchor="ctr"/>
                </a:tc>
                <a:tc hMerge="1">
                  <a:txBody>
                    <a:bodyPr/>
                    <a:lstStyle/>
                    <a:p>
                      <a:pPr algn="ctr"/>
                      <a:endParaRPr lang="en-US" sz="1800" b="0" dirty="0"/>
                    </a:p>
                  </a:txBody>
                  <a:tcPr anchor="ctr"/>
                </a:tc>
                <a:tc gridSpan="2">
                  <a:txBody>
                    <a:bodyPr/>
                    <a:lstStyle/>
                    <a:p>
                      <a:pPr algn="ctr"/>
                      <a:r>
                        <a:rPr lang="en-US" sz="1200" dirty="0" smtClean="0"/>
                        <a:t>11,635</a:t>
                      </a:r>
                      <a:endParaRPr lang="en-US" sz="1200" b="1" dirty="0"/>
                    </a:p>
                  </a:txBody>
                  <a:tcPr marL="91433" marR="91433" marT="45719" marB="45719" anchor="ctr"/>
                </a:tc>
                <a:tc hMerge="1">
                  <a:txBody>
                    <a:bodyPr/>
                    <a:lstStyle/>
                    <a:p>
                      <a:pPr algn="ctr"/>
                      <a:endParaRPr lang="en-US" sz="1800" b="0" dirty="0"/>
                    </a:p>
                  </a:txBody>
                  <a:tcPr anchor="ctr">
                    <a:solidFill>
                      <a:srgbClr val="CBCBCB"/>
                    </a:solidFill>
                  </a:tcPr>
                </a:tc>
                <a:tc gridSpan="2">
                  <a:txBody>
                    <a:bodyPr/>
                    <a:lstStyle/>
                    <a:p>
                      <a:pPr algn="ctr"/>
                      <a:r>
                        <a:rPr lang="en-US" sz="1200" dirty="0" smtClean="0"/>
                        <a:t>3,193</a:t>
                      </a:r>
                      <a:endParaRPr lang="en-US" sz="1200" b="1" dirty="0">
                        <a:solidFill>
                          <a:schemeClr val="tx1"/>
                        </a:solidFill>
                      </a:endParaRPr>
                    </a:p>
                  </a:txBody>
                  <a:tcPr marL="91433" marR="91433" marT="45719" marB="45719" anchor="ctr"/>
                </a:tc>
                <a:tc hMerge="1">
                  <a:txBody>
                    <a:bodyPr/>
                    <a:lstStyle/>
                    <a:p>
                      <a:pPr algn="ctr"/>
                      <a:endParaRPr lang="en-US" sz="1700" b="0" dirty="0"/>
                    </a:p>
                  </a:txBody>
                  <a:tcPr anchor="ctr">
                    <a:solidFill>
                      <a:srgbClr val="CBCBCB"/>
                    </a:solidFill>
                  </a:tcPr>
                </a:tc>
                <a:tc gridSpan="2">
                  <a:txBody>
                    <a:bodyPr/>
                    <a:lstStyle/>
                    <a:p>
                      <a:pPr algn="ctr"/>
                      <a:r>
                        <a:rPr lang="en-US" sz="1200" dirty="0" smtClean="0"/>
                        <a:t>2,461</a:t>
                      </a:r>
                      <a:endParaRPr lang="en-US" sz="1200" b="1" dirty="0"/>
                    </a:p>
                  </a:txBody>
                  <a:tcPr marL="91433" marR="91433" marT="45719" marB="45719" anchor="ctr"/>
                </a:tc>
                <a:tc hMerge="1">
                  <a:txBody>
                    <a:bodyPr/>
                    <a:lstStyle/>
                    <a:p>
                      <a:pPr algn="ctr"/>
                      <a:endParaRPr lang="en-US" sz="1510" b="0" dirty="0"/>
                    </a:p>
                  </a:txBody>
                  <a:tcPr anchor="ctr">
                    <a:solidFill>
                      <a:srgbClr val="CBCBCB"/>
                    </a:solidFill>
                  </a:tcPr>
                </a:tc>
                <a:tc gridSpan="2">
                  <a:txBody>
                    <a:bodyPr/>
                    <a:lstStyle/>
                    <a:p>
                      <a:pPr algn="ctr"/>
                      <a:r>
                        <a:rPr lang="en-US" sz="1200" dirty="0" smtClean="0"/>
                        <a:t>2,445</a:t>
                      </a:r>
                      <a:endParaRPr lang="en-US" sz="1200" b="1" dirty="0"/>
                    </a:p>
                  </a:txBody>
                  <a:tcPr marL="91433" marR="91433" marT="45719" marB="45719" anchor="ctr"/>
                </a:tc>
                <a:tc hMerge="1">
                  <a:txBody>
                    <a:bodyPr/>
                    <a:lstStyle/>
                    <a:p>
                      <a:endParaRPr lang="en-US"/>
                    </a:p>
                  </a:txBody>
                  <a:tcPr/>
                </a:tc>
                <a:tc gridSpan="2">
                  <a:txBody>
                    <a:bodyPr/>
                    <a:lstStyle/>
                    <a:p>
                      <a:pPr algn="ctr"/>
                      <a:r>
                        <a:rPr lang="en-US" sz="1200" dirty="0" smtClean="0"/>
                        <a:t>852</a:t>
                      </a:r>
                      <a:endParaRPr lang="en-US" sz="1200" b="1" dirty="0"/>
                    </a:p>
                  </a:txBody>
                  <a:tcPr marL="91433" marR="91433" marT="45719" marB="45719" anchor="ctr"/>
                </a:tc>
                <a:tc hMerge="1">
                  <a:txBody>
                    <a:bodyPr/>
                    <a:lstStyle/>
                    <a:p>
                      <a:endParaRPr lang="en-US"/>
                    </a:p>
                  </a:txBody>
                  <a:tcPr/>
                </a:tc>
              </a:tr>
            </a:tbl>
          </a:graphicData>
        </a:graphic>
      </p:graphicFrame>
      <p:sp>
        <p:nvSpPr>
          <p:cNvPr id="20610" name="TextBox 1"/>
          <p:cNvSpPr txBox="1">
            <a:spLocks noChangeArrowheads="1"/>
          </p:cNvSpPr>
          <p:nvPr/>
        </p:nvSpPr>
        <p:spPr bwMode="auto">
          <a:xfrm>
            <a:off x="654050" y="4799013"/>
            <a:ext cx="684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200" dirty="0"/>
              <a:t>Note: NJ SHARES began working with legislative offices in 2008.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a:xfrm>
            <a:off x="242888" y="314325"/>
            <a:ext cx="7772400" cy="1143000"/>
          </a:xfrm>
        </p:spPr>
        <p:txBody>
          <a:bodyPr/>
          <a:lstStyle/>
          <a:p>
            <a:pPr algn="l" eaLnBrk="1" hangingPunct="1"/>
            <a:r>
              <a:rPr lang="en-US" altLang="en-US" sz="3300" b="1" dirty="0" smtClean="0">
                <a:solidFill>
                  <a:schemeClr val="tx1"/>
                </a:solidFill>
              </a:rPr>
              <a:t>NJ SHARES Database Analysis </a:t>
            </a:r>
            <a:r>
              <a:rPr lang="en-US" altLang="en-US" sz="3300" dirty="0" smtClean="0">
                <a:solidFill>
                  <a:schemeClr val="tx1"/>
                </a:solidFill>
              </a:rPr>
              <a:t/>
            </a:r>
            <a:br>
              <a:rPr lang="en-US" altLang="en-US" sz="3300" dirty="0" smtClean="0">
                <a:solidFill>
                  <a:schemeClr val="tx1"/>
                </a:solidFill>
              </a:rPr>
            </a:br>
            <a:r>
              <a:rPr lang="en-US" altLang="en-US" sz="2800" b="1" dirty="0" smtClean="0">
                <a:solidFill>
                  <a:schemeClr val="tx1"/>
                </a:solidFill>
              </a:rPr>
              <a:t>Repeat NJ SHARES Recipients</a:t>
            </a:r>
          </a:p>
        </p:txBody>
      </p:sp>
      <p:sp>
        <p:nvSpPr>
          <p:cNvPr id="2257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23CBF6B-EA3F-4ECA-BA1E-0F769C124D75}" type="slidenum">
              <a:rPr lang="en-US" altLang="en-US" sz="1000"/>
              <a:pPr eaLnBrk="1" hangingPunct="1">
                <a:spcBef>
                  <a:spcPct val="50000"/>
                </a:spcBef>
                <a:buFontTx/>
                <a:buNone/>
              </a:pPr>
              <a:t>9</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405147960"/>
              </p:ext>
            </p:extLst>
          </p:nvPr>
        </p:nvGraphicFramePr>
        <p:xfrm>
          <a:off x="563562" y="2057400"/>
          <a:ext cx="7978776" cy="2967427"/>
        </p:xfrm>
        <a:graphic>
          <a:graphicData uri="http://schemas.openxmlformats.org/drawingml/2006/table">
            <a:tbl>
              <a:tblPr firstRow="1" bandRow="1">
                <a:tableStyleId>{5C22544A-7EE6-4342-B048-85BDC9FD1C3A}</a:tableStyleId>
              </a:tblPr>
              <a:tblGrid>
                <a:gridCol w="1189038"/>
                <a:gridCol w="1131623"/>
                <a:gridCol w="1131623"/>
                <a:gridCol w="1131623"/>
                <a:gridCol w="1131623"/>
                <a:gridCol w="1131623"/>
                <a:gridCol w="1131623"/>
              </a:tblGrid>
              <a:tr h="406949">
                <a:tc rowSpan="2">
                  <a:txBody>
                    <a:bodyPr/>
                    <a:lstStyle/>
                    <a:p>
                      <a:pPr marL="0" marR="0" algn="ctr">
                        <a:lnSpc>
                          <a:spcPct val="115000"/>
                        </a:lnSpc>
                        <a:spcBef>
                          <a:spcPts val="0"/>
                        </a:spcBef>
                        <a:spcAft>
                          <a:spcPts val="0"/>
                        </a:spcAft>
                      </a:pPr>
                      <a:r>
                        <a:rPr lang="en-US" sz="1600" kern="1200" dirty="0" smtClean="0"/>
                        <a:t>Years of NJ SHARES Receipt</a:t>
                      </a:r>
                      <a:endParaRPr lang="en-US" sz="1050" dirty="0">
                        <a:solidFill>
                          <a:schemeClr val="bg1"/>
                        </a:solidFill>
                        <a:latin typeface="Calibri"/>
                        <a:ea typeface="Calibri"/>
                        <a:cs typeface="Times New Roman"/>
                      </a:endParaRPr>
                    </a:p>
                  </a:txBody>
                  <a:tcPr marT="45717" marB="45717"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6">
                  <a:txBody>
                    <a:bodyPr/>
                    <a:lstStyle/>
                    <a:p>
                      <a:pPr marL="0" marR="0" algn="ctr">
                        <a:lnSpc>
                          <a:spcPct val="115000"/>
                        </a:lnSpc>
                        <a:spcBef>
                          <a:spcPts val="0"/>
                        </a:spcBef>
                        <a:spcAft>
                          <a:spcPts val="0"/>
                        </a:spcAft>
                      </a:pPr>
                      <a:r>
                        <a:rPr lang="en-US" sz="1800" kern="1200" dirty="0"/>
                        <a:t>Percent of </a:t>
                      </a:r>
                      <a:r>
                        <a:rPr lang="en-US" sz="1800" kern="1200" dirty="0" smtClean="0"/>
                        <a:t>All Grant </a:t>
                      </a:r>
                      <a:r>
                        <a:rPr lang="en-US" sz="1800" kern="1200" dirty="0"/>
                        <a:t>Recipients </a:t>
                      </a:r>
                      <a:r>
                        <a:rPr lang="en-US" sz="1800" kern="1200" dirty="0" smtClean="0"/>
                        <a:t>2005 to Date</a:t>
                      </a:r>
                      <a:endParaRPr lang="en-US" sz="1100" dirty="0">
                        <a:solidFill>
                          <a:schemeClr val="bg1"/>
                        </a:solidFill>
                        <a:latin typeface="Calibri"/>
                        <a:ea typeface="Calibri"/>
                        <a:cs typeface="Times New Roman"/>
                      </a:endParaRPr>
                    </a:p>
                  </a:txBody>
                  <a:tcPr marT="45717" marB="45717"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T="45717" marB="457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31251">
                <a:tc v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600" b="1" dirty="0" smtClean="0">
                          <a:solidFill>
                            <a:schemeClr val="bg1"/>
                          </a:solidFill>
                        </a:rPr>
                        <a:t>2010</a:t>
                      </a:r>
                      <a:endParaRPr lang="en-US" sz="1600" b="1" dirty="0">
                        <a:solidFill>
                          <a:schemeClr val="bg1"/>
                        </a:solidFill>
                        <a:latin typeface="+mn-lt"/>
                        <a:ea typeface="Calibri"/>
                        <a:cs typeface="Times New Roman"/>
                      </a:endParaRPr>
                    </a:p>
                  </a:txBody>
                  <a:tcPr marT="45717" marB="45717"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bg1"/>
                          </a:solidFill>
                        </a:rPr>
                        <a:t>2011 </a:t>
                      </a:r>
                      <a:endParaRPr lang="en-US" sz="1600" b="1" dirty="0" smtClean="0">
                        <a:solidFill>
                          <a:schemeClr val="bg1"/>
                        </a:solidFill>
                        <a:latin typeface="+mn-lt"/>
                        <a:ea typeface="Calibri"/>
                        <a:cs typeface="Times New Roman"/>
                      </a:endParaRPr>
                    </a:p>
                  </a:txBody>
                  <a:tcPr marT="45717" marB="45717"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bg1"/>
                          </a:solidFill>
                        </a:rPr>
                        <a:t>2012 </a:t>
                      </a:r>
                      <a:endParaRPr lang="en-US" sz="1600" b="1" dirty="0">
                        <a:solidFill>
                          <a:schemeClr val="bg1"/>
                        </a:solidFill>
                        <a:latin typeface="+mn-lt"/>
                        <a:ea typeface="Calibri"/>
                        <a:cs typeface="Times New Roman"/>
                      </a:endParaRPr>
                    </a:p>
                  </a:txBody>
                  <a:tcPr marT="45717" marB="45717"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bg1"/>
                          </a:solidFill>
                        </a:rPr>
                        <a:t>2013</a:t>
                      </a:r>
                      <a:endParaRPr lang="en-US" sz="1600" b="1" dirty="0">
                        <a:solidFill>
                          <a:schemeClr val="bg1"/>
                        </a:solidFill>
                        <a:latin typeface="+mn-lt"/>
                        <a:ea typeface="Calibri"/>
                        <a:cs typeface="Times New Roman"/>
                      </a:endParaRPr>
                    </a:p>
                  </a:txBody>
                  <a:tcPr marT="45717" marB="45717"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bg1"/>
                          </a:solidFill>
                        </a:rPr>
                        <a:t>2014</a:t>
                      </a:r>
                      <a:endParaRPr lang="en-US" sz="1600" b="1" dirty="0" smtClean="0">
                        <a:solidFill>
                          <a:schemeClr val="bg1"/>
                        </a:solidFill>
                        <a:latin typeface="+mn-lt"/>
                        <a:ea typeface="Calibri"/>
                        <a:cs typeface="Times New Roman"/>
                      </a:endParaRPr>
                    </a:p>
                  </a:txBody>
                  <a:tcPr marT="45717" marB="45717"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bg1"/>
                          </a:solidFill>
                        </a:rPr>
                        <a:t>2015 </a:t>
                      </a:r>
                      <a:endParaRPr lang="en-US" sz="1600" b="1" dirty="0">
                        <a:solidFill>
                          <a:schemeClr val="bg1"/>
                        </a:solidFill>
                        <a:latin typeface="+mn-lt"/>
                        <a:ea typeface="Calibri"/>
                        <a:cs typeface="Times New Roman"/>
                      </a:endParaRPr>
                    </a:p>
                  </a:txBody>
                  <a:tcPr marT="45717" marB="45717"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r>
              <a:tr h="406949">
                <a:tc>
                  <a:txBody>
                    <a:bodyPr/>
                    <a:lstStyle/>
                    <a:p>
                      <a:pPr marL="0" marR="0" algn="l">
                        <a:lnSpc>
                          <a:spcPct val="115000"/>
                        </a:lnSpc>
                        <a:spcBef>
                          <a:spcPts val="0"/>
                        </a:spcBef>
                        <a:spcAft>
                          <a:spcPts val="0"/>
                        </a:spcAft>
                      </a:pPr>
                      <a:r>
                        <a:rPr lang="en-US" sz="1500" kern="1200" dirty="0"/>
                        <a:t>1 Year </a:t>
                      </a:r>
                      <a:endParaRPr lang="en-US" sz="1500" dirty="0">
                        <a:latin typeface="Calibri"/>
                        <a:ea typeface="Calibri"/>
                        <a:cs typeface="Times New Roman"/>
                      </a:endParaRPr>
                    </a:p>
                  </a:txBody>
                  <a:tcPr marT="45717" marB="45717"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kern="1200" dirty="0" smtClean="0"/>
                        <a:t>78% </a:t>
                      </a:r>
                      <a:endParaRPr lang="en-US" sz="1800" dirty="0">
                        <a:latin typeface="Calibri"/>
                        <a:ea typeface="Calibri"/>
                        <a:cs typeface="Times New Roman"/>
                      </a:endParaRPr>
                    </a:p>
                  </a:txBody>
                  <a:tcPr marT="45717" marB="45717">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kern="1200" dirty="0" smtClean="0"/>
                        <a:t>79% </a:t>
                      </a:r>
                      <a:endParaRPr lang="en-US" sz="1800" dirty="0">
                        <a:latin typeface="Calibri"/>
                        <a:ea typeface="Calibri"/>
                        <a:cs typeface="Times New Roman"/>
                      </a:endParaRPr>
                    </a:p>
                  </a:txBody>
                  <a:tcPr marT="45717" marB="45717">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kern="1200" dirty="0" smtClean="0"/>
                        <a:t>77% </a:t>
                      </a:r>
                      <a:endParaRPr lang="en-US" sz="1800" dirty="0">
                        <a:latin typeface="Calibri"/>
                        <a:ea typeface="Calibri"/>
                        <a:cs typeface="Times New Roman"/>
                      </a:endParaRPr>
                    </a:p>
                  </a:txBody>
                  <a:tcPr marT="45717" marB="45717">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77%</a:t>
                      </a:r>
                      <a:endParaRPr lang="en-US" sz="1800" dirty="0">
                        <a:latin typeface="+mn-lt"/>
                        <a:ea typeface="Calibri"/>
                        <a:cs typeface="Times New Roman"/>
                      </a:endParaRPr>
                    </a:p>
                  </a:txBody>
                  <a:tcPr marT="45717" marB="45717">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78%</a:t>
                      </a:r>
                      <a:endParaRPr lang="en-US" sz="1800" dirty="0">
                        <a:latin typeface="+mn-lt"/>
                        <a:ea typeface="Calibri"/>
                        <a:cs typeface="Times New Roman"/>
                      </a:endParaRPr>
                    </a:p>
                  </a:txBody>
                  <a:tcPr marT="45717" marB="45717">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smtClean="0"/>
                        <a:t>77%</a:t>
                      </a:r>
                      <a:endParaRPr lang="en-US" sz="1800" dirty="0">
                        <a:latin typeface="+mn-lt"/>
                        <a:ea typeface="Calibri"/>
                        <a:cs typeface="Times New Roman"/>
                      </a:endParaRPr>
                    </a:p>
                  </a:txBody>
                  <a:tcPr marT="45717" marB="45717">
                    <a:lnT w="38100" cap="flat" cmpd="sng" algn="ctr">
                      <a:solidFill>
                        <a:schemeClr val="bg1"/>
                      </a:solidFill>
                      <a:prstDash val="solid"/>
                      <a:round/>
                      <a:headEnd type="none" w="med" len="med"/>
                      <a:tailEnd type="none" w="med" len="med"/>
                    </a:lnT>
                  </a:tcPr>
                </a:tc>
              </a:tr>
              <a:tr h="406949">
                <a:tc>
                  <a:txBody>
                    <a:bodyPr/>
                    <a:lstStyle/>
                    <a:p>
                      <a:pPr marL="0" marR="0" algn="l">
                        <a:lnSpc>
                          <a:spcPct val="115000"/>
                        </a:lnSpc>
                        <a:spcBef>
                          <a:spcPts val="0"/>
                        </a:spcBef>
                        <a:spcAft>
                          <a:spcPts val="0"/>
                        </a:spcAft>
                      </a:pPr>
                      <a:r>
                        <a:rPr lang="en-US" sz="1500" kern="1200" dirty="0"/>
                        <a:t>2 Years </a:t>
                      </a:r>
                      <a:endParaRPr lang="en-US" sz="1500" dirty="0">
                        <a:latin typeface="Calibri"/>
                        <a:ea typeface="Calibri"/>
                        <a:cs typeface="Times New Roman"/>
                      </a:endParaRPr>
                    </a:p>
                  </a:txBody>
                  <a:tcPr marT="45717" marB="45717"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kern="1200" dirty="0" smtClean="0"/>
                        <a:t>15% </a:t>
                      </a:r>
                      <a:endParaRPr lang="en-US" sz="1800" dirty="0">
                        <a:latin typeface="Calibri"/>
                        <a:ea typeface="Calibri"/>
                        <a:cs typeface="Times New Roman"/>
                      </a:endParaRPr>
                    </a:p>
                  </a:txBody>
                  <a:tcPr marT="45717" marB="45717">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kern="1200" dirty="0" smtClean="0"/>
                        <a:t>14% </a:t>
                      </a:r>
                      <a:endParaRPr lang="en-US" sz="1800" dirty="0">
                        <a:latin typeface="Calibri"/>
                        <a:ea typeface="Calibri"/>
                        <a:cs typeface="Times New Roman"/>
                      </a:endParaRPr>
                    </a:p>
                  </a:txBody>
                  <a:tcPr marT="45717" marB="45717"/>
                </a:tc>
                <a:tc>
                  <a:txBody>
                    <a:bodyPr/>
                    <a:lstStyle/>
                    <a:p>
                      <a:pPr marL="0" marR="0" algn="ctr">
                        <a:lnSpc>
                          <a:spcPct val="115000"/>
                        </a:lnSpc>
                        <a:spcBef>
                          <a:spcPts val="0"/>
                        </a:spcBef>
                        <a:spcAft>
                          <a:spcPts val="0"/>
                        </a:spcAft>
                      </a:pPr>
                      <a:r>
                        <a:rPr lang="en-US" sz="1800" kern="1200" dirty="0" smtClean="0"/>
                        <a:t>15% </a:t>
                      </a:r>
                      <a:endParaRPr lang="en-US" sz="1800" dirty="0">
                        <a:latin typeface="Calibri"/>
                        <a:ea typeface="Calibri"/>
                        <a:cs typeface="Times New Roman"/>
                      </a:endParaRPr>
                    </a:p>
                  </a:txBody>
                  <a:tcPr marT="45717" marB="45717"/>
                </a:tc>
                <a:tc>
                  <a:txBody>
                    <a:bodyPr/>
                    <a:lstStyle/>
                    <a:p>
                      <a:pPr marL="0" marR="0" algn="ctr">
                        <a:lnSpc>
                          <a:spcPct val="115000"/>
                        </a:lnSpc>
                        <a:spcBef>
                          <a:spcPts val="0"/>
                        </a:spcBef>
                        <a:spcAft>
                          <a:spcPts val="0"/>
                        </a:spcAft>
                      </a:pPr>
                      <a:r>
                        <a:rPr lang="en-US" sz="1800" dirty="0" smtClean="0"/>
                        <a:t>15%</a:t>
                      </a:r>
                      <a:endParaRPr lang="en-US" sz="1800" dirty="0">
                        <a:latin typeface="+mn-lt"/>
                        <a:ea typeface="Calibri"/>
                        <a:cs typeface="Times New Roman"/>
                      </a:endParaRPr>
                    </a:p>
                  </a:txBody>
                  <a:tcPr marT="45717" marB="45717"/>
                </a:tc>
                <a:tc>
                  <a:txBody>
                    <a:bodyPr/>
                    <a:lstStyle/>
                    <a:p>
                      <a:pPr marL="0" marR="0" algn="ctr">
                        <a:lnSpc>
                          <a:spcPct val="115000"/>
                        </a:lnSpc>
                        <a:spcBef>
                          <a:spcPts val="0"/>
                        </a:spcBef>
                        <a:spcAft>
                          <a:spcPts val="0"/>
                        </a:spcAft>
                      </a:pPr>
                      <a:r>
                        <a:rPr lang="en-US" sz="1800" dirty="0" smtClean="0"/>
                        <a:t>15%</a:t>
                      </a:r>
                      <a:endParaRPr lang="en-US" sz="1800" dirty="0">
                        <a:latin typeface="+mn-lt"/>
                        <a:ea typeface="Calibri"/>
                        <a:cs typeface="Times New Roman"/>
                      </a:endParaRPr>
                    </a:p>
                  </a:txBody>
                  <a:tcPr marT="45717" marB="45717"/>
                </a:tc>
                <a:tc>
                  <a:txBody>
                    <a:bodyPr/>
                    <a:lstStyle/>
                    <a:p>
                      <a:pPr marL="0" marR="0" algn="ctr">
                        <a:lnSpc>
                          <a:spcPct val="115000"/>
                        </a:lnSpc>
                        <a:spcBef>
                          <a:spcPts val="0"/>
                        </a:spcBef>
                        <a:spcAft>
                          <a:spcPts val="0"/>
                        </a:spcAft>
                      </a:pPr>
                      <a:r>
                        <a:rPr lang="en-US" sz="1800" dirty="0" smtClean="0"/>
                        <a:t>15%</a:t>
                      </a:r>
                      <a:endParaRPr lang="en-US" sz="1800" dirty="0">
                        <a:latin typeface="+mn-lt"/>
                        <a:ea typeface="Calibri"/>
                        <a:cs typeface="Times New Roman"/>
                      </a:endParaRPr>
                    </a:p>
                  </a:txBody>
                  <a:tcPr marT="45717" marB="45717"/>
                </a:tc>
              </a:tr>
              <a:tr h="406949">
                <a:tc>
                  <a:txBody>
                    <a:bodyPr/>
                    <a:lstStyle/>
                    <a:p>
                      <a:pPr marL="0" marR="0" algn="l">
                        <a:lnSpc>
                          <a:spcPct val="115000"/>
                        </a:lnSpc>
                        <a:spcBef>
                          <a:spcPts val="0"/>
                        </a:spcBef>
                        <a:spcAft>
                          <a:spcPts val="0"/>
                        </a:spcAft>
                      </a:pPr>
                      <a:r>
                        <a:rPr lang="en-US" sz="1500" kern="1200" dirty="0"/>
                        <a:t>3 Years </a:t>
                      </a:r>
                      <a:endParaRPr lang="en-US" sz="1500" dirty="0">
                        <a:latin typeface="Calibri"/>
                        <a:ea typeface="Calibri"/>
                        <a:cs typeface="Times New Roman"/>
                      </a:endParaRPr>
                    </a:p>
                  </a:txBody>
                  <a:tcPr marT="45717" marB="45717" anchor="ctr">
                    <a:lnR w="38100" cap="flat" cmpd="sng" algn="ctr">
                      <a:solidFill>
                        <a:schemeClr val="bg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800" kern="1200" dirty="0"/>
                        <a:t>4</a:t>
                      </a:r>
                      <a:r>
                        <a:rPr lang="en-US" sz="1800" kern="1200" dirty="0" smtClean="0"/>
                        <a:t>% </a:t>
                      </a:r>
                      <a:endParaRPr lang="en-US" sz="1800" dirty="0">
                        <a:latin typeface="Calibri"/>
                        <a:ea typeface="Calibri"/>
                        <a:cs typeface="Times New Roman"/>
                      </a:endParaRPr>
                    </a:p>
                  </a:txBody>
                  <a:tcPr marT="45717" marB="45717">
                    <a:lnL w="38100" cap="flat" cmpd="sng" algn="ctr">
                      <a:solidFill>
                        <a:schemeClr val="bg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kern="1200" dirty="0"/>
                        <a:t>4</a:t>
                      </a:r>
                      <a:r>
                        <a:rPr lang="en-US" sz="1800" kern="1200" dirty="0" smtClean="0"/>
                        <a:t>% </a:t>
                      </a:r>
                      <a:endParaRPr lang="en-US" sz="1800" dirty="0">
                        <a:latin typeface="Calibri"/>
                        <a:ea typeface="Calibri"/>
                        <a:cs typeface="Times New Roman"/>
                      </a:endParaRPr>
                    </a:p>
                  </a:txBody>
                  <a:tcPr marT="45717" marB="45717"/>
                </a:tc>
                <a:tc>
                  <a:txBody>
                    <a:bodyPr/>
                    <a:lstStyle/>
                    <a:p>
                      <a:pPr marL="0" marR="0" algn="ctr">
                        <a:lnSpc>
                          <a:spcPct val="115000"/>
                        </a:lnSpc>
                        <a:spcBef>
                          <a:spcPts val="0"/>
                        </a:spcBef>
                        <a:spcAft>
                          <a:spcPts val="0"/>
                        </a:spcAft>
                      </a:pPr>
                      <a:r>
                        <a:rPr lang="en-US" sz="1800" kern="1200" dirty="0"/>
                        <a:t>5</a:t>
                      </a:r>
                      <a:r>
                        <a:rPr lang="en-US" sz="1800" kern="1200" dirty="0" smtClean="0"/>
                        <a:t>% </a:t>
                      </a:r>
                      <a:endParaRPr lang="en-US" sz="1800" dirty="0">
                        <a:latin typeface="Calibri"/>
                        <a:ea typeface="Calibri"/>
                        <a:cs typeface="Times New Roman"/>
                      </a:endParaRPr>
                    </a:p>
                  </a:txBody>
                  <a:tcPr marT="45717" marB="45717"/>
                </a:tc>
                <a:tc>
                  <a:txBody>
                    <a:bodyPr/>
                    <a:lstStyle/>
                    <a:p>
                      <a:pPr marL="0" marR="0" algn="ctr">
                        <a:lnSpc>
                          <a:spcPct val="115000"/>
                        </a:lnSpc>
                        <a:spcBef>
                          <a:spcPts val="0"/>
                        </a:spcBef>
                        <a:spcAft>
                          <a:spcPts val="0"/>
                        </a:spcAft>
                      </a:pPr>
                      <a:r>
                        <a:rPr lang="en-US" sz="1800" dirty="0" smtClean="0"/>
                        <a:t>5%</a:t>
                      </a:r>
                      <a:endParaRPr lang="en-US" sz="1800" dirty="0">
                        <a:latin typeface="+mn-lt"/>
                        <a:ea typeface="Calibri"/>
                        <a:cs typeface="Times New Roman"/>
                      </a:endParaRPr>
                    </a:p>
                  </a:txBody>
                  <a:tcPr marT="45717" marB="45717"/>
                </a:tc>
                <a:tc>
                  <a:txBody>
                    <a:bodyPr/>
                    <a:lstStyle/>
                    <a:p>
                      <a:pPr marL="0" marR="0" algn="ctr">
                        <a:lnSpc>
                          <a:spcPct val="115000"/>
                        </a:lnSpc>
                        <a:spcBef>
                          <a:spcPts val="0"/>
                        </a:spcBef>
                        <a:spcAft>
                          <a:spcPts val="0"/>
                        </a:spcAft>
                      </a:pPr>
                      <a:r>
                        <a:rPr lang="en-US" sz="1800" dirty="0" smtClean="0"/>
                        <a:t>5%</a:t>
                      </a:r>
                      <a:endParaRPr lang="en-US" sz="1800" dirty="0">
                        <a:latin typeface="+mn-lt"/>
                        <a:ea typeface="Calibri"/>
                        <a:cs typeface="Times New Roman"/>
                      </a:endParaRPr>
                    </a:p>
                  </a:txBody>
                  <a:tcPr marT="45717" marB="45717"/>
                </a:tc>
                <a:tc>
                  <a:txBody>
                    <a:bodyPr/>
                    <a:lstStyle/>
                    <a:p>
                      <a:pPr marL="0" marR="0" algn="ctr">
                        <a:lnSpc>
                          <a:spcPct val="115000"/>
                        </a:lnSpc>
                        <a:spcBef>
                          <a:spcPts val="0"/>
                        </a:spcBef>
                        <a:spcAft>
                          <a:spcPts val="0"/>
                        </a:spcAft>
                      </a:pPr>
                      <a:r>
                        <a:rPr lang="en-US" sz="1800" dirty="0" smtClean="0"/>
                        <a:t>5%</a:t>
                      </a:r>
                      <a:endParaRPr lang="en-US" sz="1800" dirty="0">
                        <a:latin typeface="+mn-lt"/>
                        <a:ea typeface="Calibri"/>
                        <a:cs typeface="Times New Roman"/>
                      </a:endParaRPr>
                    </a:p>
                  </a:txBody>
                  <a:tcPr marT="45717" marB="45717"/>
                </a:tc>
              </a:tr>
              <a:tr h="406949">
                <a:tc>
                  <a:txBody>
                    <a:bodyPr/>
                    <a:lstStyle/>
                    <a:p>
                      <a:pPr marL="0" marR="0" algn="l" defTabSz="914400" rtl="0" eaLnBrk="1" latinLnBrk="0" hangingPunct="1">
                        <a:lnSpc>
                          <a:spcPct val="115000"/>
                        </a:lnSpc>
                        <a:spcBef>
                          <a:spcPts val="0"/>
                        </a:spcBef>
                        <a:spcAft>
                          <a:spcPts val="0"/>
                        </a:spcAft>
                      </a:pPr>
                      <a:r>
                        <a:rPr lang="en-US" sz="1500" kern="1200" dirty="0" smtClean="0"/>
                        <a:t>4 Years</a:t>
                      </a:r>
                      <a:endParaRPr lang="en-US" sz="1500" kern="1200" dirty="0">
                        <a:solidFill>
                          <a:srgbClr val="000000"/>
                        </a:solidFill>
                        <a:latin typeface="Times New Roman"/>
                        <a:ea typeface="Times New Roman"/>
                        <a:cs typeface="Times New Roman"/>
                      </a:endParaRPr>
                    </a:p>
                  </a:txBody>
                  <a:tcPr marT="45717" marB="45717" anchor="ctr">
                    <a:lnR w="38100" cap="flat" cmpd="sng" algn="ctr">
                      <a:solidFill>
                        <a:schemeClr val="bg1"/>
                      </a:solidFill>
                      <a:prstDash val="solid"/>
                      <a:round/>
                      <a:headEnd type="none" w="med" len="med"/>
                      <a:tailEnd type="none" w="med" len="med"/>
                    </a:lnR>
                  </a:tcPr>
                </a:tc>
                <a:tc>
                  <a:txBody>
                    <a:bodyPr/>
                    <a:lstStyle/>
                    <a:p>
                      <a:pPr marL="0" marR="0" algn="ctr" defTabSz="914400" rtl="0" eaLnBrk="1" latinLnBrk="0" hangingPunct="1">
                        <a:lnSpc>
                          <a:spcPct val="115000"/>
                        </a:lnSpc>
                        <a:spcBef>
                          <a:spcPts val="0"/>
                        </a:spcBef>
                        <a:spcAft>
                          <a:spcPts val="0"/>
                        </a:spcAft>
                      </a:pPr>
                      <a:r>
                        <a:rPr lang="en-US" sz="1800" kern="1200" dirty="0" smtClean="0"/>
                        <a:t>2%</a:t>
                      </a:r>
                      <a:endParaRPr lang="en-US" sz="1800" kern="1200" dirty="0">
                        <a:solidFill>
                          <a:srgbClr val="000000"/>
                        </a:solidFill>
                        <a:latin typeface="Times New Roman"/>
                        <a:ea typeface="Times New Roman"/>
                        <a:cs typeface="Times New Roman"/>
                      </a:endParaRPr>
                    </a:p>
                  </a:txBody>
                  <a:tcPr marT="45717" marB="45717">
                    <a:lnL w="38100" cap="flat" cmpd="sng" algn="ctr">
                      <a:solidFill>
                        <a:schemeClr val="bg1"/>
                      </a:solidFill>
                      <a:prstDash val="solid"/>
                      <a:round/>
                      <a:headEnd type="none" w="med" len="med"/>
                      <a:tailEnd type="none" w="med" len="med"/>
                    </a:lnL>
                  </a:tcPr>
                </a:tc>
                <a:tc>
                  <a:txBody>
                    <a:bodyPr/>
                    <a:lstStyle/>
                    <a:p>
                      <a:pPr marL="0" marR="0" algn="ctr" defTabSz="914400" rtl="0" eaLnBrk="1" latinLnBrk="0" hangingPunct="1">
                        <a:lnSpc>
                          <a:spcPct val="115000"/>
                        </a:lnSpc>
                        <a:spcBef>
                          <a:spcPts val="0"/>
                        </a:spcBef>
                        <a:spcAft>
                          <a:spcPts val="0"/>
                        </a:spcAft>
                      </a:pPr>
                      <a:r>
                        <a:rPr lang="en-US" sz="1800" kern="1200" dirty="0" smtClean="0"/>
                        <a:t>2%</a:t>
                      </a:r>
                      <a:endParaRPr lang="en-US" sz="1800" kern="1200" dirty="0">
                        <a:solidFill>
                          <a:srgbClr val="000000"/>
                        </a:solidFill>
                        <a:latin typeface="Times New Roman"/>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2%</a:t>
                      </a:r>
                      <a:endParaRPr lang="en-US" sz="1800" kern="1200" dirty="0">
                        <a:solidFill>
                          <a:srgbClr val="000000"/>
                        </a:solidFill>
                        <a:latin typeface="Times New Roman"/>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2%</a:t>
                      </a:r>
                      <a:endParaRPr lang="en-US" sz="1800" kern="1200" dirty="0">
                        <a:solidFill>
                          <a:srgbClr val="000000"/>
                        </a:solidFill>
                        <a:latin typeface="+mn-lt"/>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2%</a:t>
                      </a:r>
                      <a:endParaRPr lang="en-US" sz="1800" kern="1200" dirty="0">
                        <a:solidFill>
                          <a:srgbClr val="000000"/>
                        </a:solidFill>
                        <a:latin typeface="+mn-lt"/>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2%</a:t>
                      </a:r>
                      <a:endParaRPr lang="en-US" sz="1800" kern="1200" dirty="0">
                        <a:solidFill>
                          <a:srgbClr val="000000"/>
                        </a:solidFill>
                        <a:latin typeface="+mn-lt"/>
                        <a:ea typeface="Times New Roman"/>
                        <a:cs typeface="Times New Roman"/>
                      </a:endParaRPr>
                    </a:p>
                  </a:txBody>
                  <a:tcPr marT="45717" marB="45717"/>
                </a:tc>
              </a:tr>
              <a:tr h="40694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500" kern="1200" dirty="0" smtClean="0"/>
                        <a:t>5 Years</a:t>
                      </a:r>
                      <a:endParaRPr lang="en-US" sz="1500" kern="1200" dirty="0">
                        <a:solidFill>
                          <a:srgbClr val="000000"/>
                        </a:solidFill>
                        <a:latin typeface="Times New Roman"/>
                        <a:ea typeface="Times New Roman"/>
                        <a:cs typeface="Times New Roman"/>
                      </a:endParaRPr>
                    </a:p>
                  </a:txBody>
                  <a:tcPr marT="45717" marB="45717" anchor="ctr">
                    <a:lnR w="38100" cap="flat" cmpd="sng" algn="ctr">
                      <a:solidFill>
                        <a:schemeClr val="bg1"/>
                      </a:solidFill>
                      <a:prstDash val="solid"/>
                      <a:round/>
                      <a:headEnd type="none" w="med" len="med"/>
                      <a:tailEnd type="none" w="med" len="med"/>
                    </a:lnR>
                  </a:tcPr>
                </a:tc>
                <a:tc>
                  <a:txBody>
                    <a:bodyPr/>
                    <a:lstStyle/>
                    <a:p>
                      <a:pPr marL="0" marR="0" algn="ctr" defTabSz="914400" rtl="0" eaLnBrk="1" latinLnBrk="0" hangingPunct="1">
                        <a:lnSpc>
                          <a:spcPct val="115000"/>
                        </a:lnSpc>
                        <a:spcBef>
                          <a:spcPts val="0"/>
                        </a:spcBef>
                        <a:spcAft>
                          <a:spcPts val="0"/>
                        </a:spcAft>
                      </a:pPr>
                      <a:r>
                        <a:rPr lang="en-US" sz="1800" kern="1200" dirty="0" smtClean="0"/>
                        <a:t>1</a:t>
                      </a:r>
                      <a:r>
                        <a:rPr lang="en-US" sz="1800" kern="1200" dirty="0"/>
                        <a:t>%</a:t>
                      </a:r>
                      <a:endParaRPr lang="en-US" sz="1800" kern="1200" dirty="0">
                        <a:solidFill>
                          <a:srgbClr val="000000"/>
                        </a:solidFill>
                        <a:latin typeface="Times New Roman"/>
                        <a:ea typeface="Times New Roman"/>
                        <a:cs typeface="Times New Roman"/>
                      </a:endParaRPr>
                    </a:p>
                  </a:txBody>
                  <a:tcPr marT="45717" marB="45717">
                    <a:lnL w="38100" cap="flat" cmpd="sng" algn="ctr">
                      <a:solidFill>
                        <a:schemeClr val="bg1"/>
                      </a:solidFill>
                      <a:prstDash val="solid"/>
                      <a:round/>
                      <a:headEnd type="none" w="med" len="med"/>
                      <a:tailEnd type="none" w="med" len="med"/>
                    </a:lnL>
                  </a:tcPr>
                </a:tc>
                <a:tc>
                  <a:txBody>
                    <a:bodyPr/>
                    <a:lstStyle/>
                    <a:p>
                      <a:pPr marL="0" marR="0" algn="ctr" defTabSz="914400" rtl="0" eaLnBrk="1" latinLnBrk="0" hangingPunct="1">
                        <a:lnSpc>
                          <a:spcPct val="115000"/>
                        </a:lnSpc>
                        <a:spcBef>
                          <a:spcPts val="0"/>
                        </a:spcBef>
                        <a:spcAft>
                          <a:spcPts val="0"/>
                        </a:spcAft>
                      </a:pPr>
                      <a:r>
                        <a:rPr lang="en-US" sz="1800" kern="1200" dirty="0" smtClean="0"/>
                        <a:t>1</a:t>
                      </a:r>
                      <a:r>
                        <a:rPr lang="en-US" sz="1800" kern="1200" dirty="0"/>
                        <a:t>%</a:t>
                      </a:r>
                      <a:endParaRPr lang="en-US" sz="1800" kern="1200" dirty="0">
                        <a:solidFill>
                          <a:srgbClr val="000000"/>
                        </a:solidFill>
                        <a:latin typeface="Times New Roman"/>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1</a:t>
                      </a:r>
                      <a:r>
                        <a:rPr lang="en-US" sz="1800" kern="1200" dirty="0"/>
                        <a:t>%</a:t>
                      </a:r>
                      <a:endParaRPr lang="en-US" sz="1800" kern="1200" dirty="0">
                        <a:solidFill>
                          <a:srgbClr val="000000"/>
                        </a:solidFill>
                        <a:latin typeface="Times New Roman"/>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1%</a:t>
                      </a:r>
                      <a:endParaRPr lang="en-US" sz="1800" kern="1200" dirty="0">
                        <a:solidFill>
                          <a:srgbClr val="000000"/>
                        </a:solidFill>
                        <a:latin typeface="+mn-lt"/>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1%</a:t>
                      </a:r>
                      <a:endParaRPr lang="en-US" sz="1800" kern="1200" dirty="0">
                        <a:solidFill>
                          <a:srgbClr val="000000"/>
                        </a:solidFill>
                        <a:latin typeface="+mn-lt"/>
                        <a:ea typeface="Times New Roman"/>
                        <a:cs typeface="Times New Roman"/>
                      </a:endParaRPr>
                    </a:p>
                  </a:txBody>
                  <a:tcPr marT="45717" marB="45717"/>
                </a:tc>
                <a:tc>
                  <a:txBody>
                    <a:bodyPr/>
                    <a:lstStyle/>
                    <a:p>
                      <a:pPr marL="0" marR="0" algn="ctr" defTabSz="914400" rtl="0" eaLnBrk="1" latinLnBrk="0" hangingPunct="1">
                        <a:lnSpc>
                          <a:spcPct val="115000"/>
                        </a:lnSpc>
                        <a:spcBef>
                          <a:spcPts val="0"/>
                        </a:spcBef>
                        <a:spcAft>
                          <a:spcPts val="0"/>
                        </a:spcAft>
                      </a:pPr>
                      <a:r>
                        <a:rPr lang="en-US" sz="1800" kern="1200" dirty="0" smtClean="0"/>
                        <a:t>1%</a:t>
                      </a:r>
                      <a:endParaRPr lang="en-US" sz="1800" kern="1200" dirty="0">
                        <a:solidFill>
                          <a:srgbClr val="000000"/>
                        </a:solidFill>
                        <a:latin typeface="+mn-lt"/>
                        <a:ea typeface="Times New Roman"/>
                        <a:cs typeface="Times New Roman"/>
                      </a:endParaRPr>
                    </a:p>
                  </a:txBody>
                  <a:tcPr marT="45717" marB="45717"/>
                </a:tc>
              </a:tr>
            </a:tbl>
          </a:graphicData>
        </a:graphic>
      </p:graphicFrame>
      <p:sp>
        <p:nvSpPr>
          <p:cNvPr id="22627" name="TextBox 1"/>
          <p:cNvSpPr txBox="1">
            <a:spLocks noChangeArrowheads="1"/>
          </p:cNvSpPr>
          <p:nvPr/>
        </p:nvSpPr>
        <p:spPr bwMode="auto">
          <a:xfrm>
            <a:off x="508000" y="5334000"/>
            <a:ext cx="4625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200" dirty="0"/>
              <a:t>Note: Fewer than one percent received grants in six or more years.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20819</TotalTime>
  <Words>5201</Words>
  <Application>Microsoft Office PowerPoint</Application>
  <PresentationFormat>On-screen Show (4:3)</PresentationFormat>
  <Paragraphs>2136</Paragraphs>
  <Slides>70</Slides>
  <Notes>70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Times New Roman</vt:lpstr>
      <vt:lpstr>Power Point Template - Cover and Page</vt:lpstr>
      <vt:lpstr>NJ SHARES   Evaluation of 2014 Grants</vt:lpstr>
      <vt:lpstr>Evaluation Goals</vt:lpstr>
      <vt:lpstr>PowerPoint Presentation</vt:lpstr>
      <vt:lpstr>NJ SHARES Database Analysis Grants Distributed</vt:lpstr>
      <vt:lpstr>NJ SHARES Database Analysis Grants Distributed by Utility</vt:lpstr>
      <vt:lpstr>NJ SHARES Database Analysis  Grants Distributed by Grant Type</vt:lpstr>
      <vt:lpstr>NJ SHARES Database Analysis  Grants Distributed by County</vt:lpstr>
      <vt:lpstr>NJ SHARES Database Analysis  Grants Distributed by Agency Type</vt:lpstr>
      <vt:lpstr>NJ SHARES Database Analysis  Repeat NJ SHARES Recipients</vt:lpstr>
      <vt:lpstr>NJ SHARES Database Analysis  Recipient Income Sources</vt:lpstr>
      <vt:lpstr>NJ SHARES Database Analysis  Annual Household Income</vt:lpstr>
      <vt:lpstr>NJ SHARES Database Analysis  Recipient Poverty Level</vt:lpstr>
      <vt:lpstr>NJ SHARES Database Analysis  Household Composition</vt:lpstr>
      <vt:lpstr>NJ SHARES Database Analysis  Household Composition</vt:lpstr>
      <vt:lpstr>NJ SHARES Database Analysis  Agencies Focused on Seniors  by Household Composition</vt:lpstr>
      <vt:lpstr>NJ SHARES Database Analysis  Agencies Focused on Seniors</vt:lpstr>
      <vt:lpstr>NJ SHARES Database Analysis  Main Heating Fuel</vt:lpstr>
      <vt:lpstr>NJ SHARES Database Analysis  Recipient-Reported  Bill Balance at Grant Application</vt:lpstr>
      <vt:lpstr>NJ SHARES Database Analysis  Mean Reported  Bill Balance at Grant Application</vt:lpstr>
      <vt:lpstr>NJ SHARES Database Analysis  Collections Actions Pending at Application</vt:lpstr>
      <vt:lpstr>NJ SHARES Database Analysis  Reason for Grant Application</vt:lpstr>
      <vt:lpstr>NJ SHARES Database Analysis  Detailed 2014 Recipients’ “Other”  Reasons for Grant Application</vt:lpstr>
      <vt:lpstr>NJ SHARES Database Analysis  Grant Guidelines - Maximum Grant Amounts</vt:lpstr>
      <vt:lpstr>NJ SHARES Database Analysis  Grant Amounts</vt:lpstr>
      <vt:lpstr>NJ SHARES Database Analysis  % Receiving Max Grant</vt:lpstr>
      <vt:lpstr>NJ SHARES Database Analysis  Mean Grant Amount By Utility</vt:lpstr>
      <vt:lpstr>PART 2 Utility Data Analysis  Methodology</vt:lpstr>
      <vt:lpstr>PowerPoint Presentation</vt:lpstr>
      <vt:lpstr>Utility Data Analysis  Sample Group Definitions</vt:lpstr>
      <vt:lpstr>Good Faith Payment Analysis Good Faith Period Definition </vt:lpstr>
      <vt:lpstr>Good Faith Payment Analysis Attrition Analysis</vt:lpstr>
      <vt:lpstr>Good Faith Payment Analysis Percent Making Good Faith Payment </vt:lpstr>
      <vt:lpstr>Good Faith Payment Analysis Percent Making Good Faith Payment  By Utility </vt:lpstr>
      <vt:lpstr>Good Faith Payment Analysis  Amount of Good Faith Payments Made</vt:lpstr>
      <vt:lpstr>Good Faith Payment Analysis  Amount of Good Faith Payments Made By Utility</vt:lpstr>
      <vt:lpstr>Good Faith Payment Analysis Amount of Good Faith Payments Made By Poverty Level </vt:lpstr>
      <vt:lpstr>Good Faith Payment Analysis  Number of Payments for Those  Paying at Least $100</vt:lpstr>
      <vt:lpstr>Grant Coverage Analysis Attrition Analysis</vt:lpstr>
      <vt:lpstr>Grant Coverage Analysis Grant Coverage </vt:lpstr>
      <vt:lpstr>Grant Coverage Analysis  Grant Coverage By Utility</vt:lpstr>
      <vt:lpstr>Grant Coverage Analysis  Grant Coverage By Grant Type</vt:lpstr>
      <vt:lpstr>Grant Coverage Analysis  Grant Coverage By Main Heating Fuel</vt:lpstr>
      <vt:lpstr>Payment Compliance Analysis Attrition Analysis</vt:lpstr>
      <vt:lpstr>Payment Compliance Analysis  Mean Percent of Bills Paid </vt:lpstr>
      <vt:lpstr>Payment Compliance Analysis  Mean Percent of Bills Paid </vt:lpstr>
      <vt:lpstr>Payment Compliance Analysis  Mean Percent of Bills Paid By Utility </vt:lpstr>
      <vt:lpstr>Payment Compliance Analysis  Percent That Paid More Than  90 and 100 Percent of Billed Amount </vt:lpstr>
      <vt:lpstr>Payment Compliance Analysis  Percent That Paid More Than 100 Percent of Billed Amount  </vt:lpstr>
      <vt:lpstr>Payment Compliance Analysis  Percent That Paid More Than 90 Percent of Billed Amount  </vt:lpstr>
      <vt:lpstr>Payment Compliance Analysis  By Utility</vt:lpstr>
      <vt:lpstr>Payment Compliance Analysis  Mean Bill Balance By Utility</vt:lpstr>
      <vt:lpstr>Payment Compliance Analysis  Segmentation Analysis</vt:lpstr>
      <vt:lpstr>Payment Compliance Analysis  Segmentation Analysis </vt:lpstr>
      <vt:lpstr>Payment Compliance Analysis  Segmentation Analysis</vt:lpstr>
      <vt:lpstr>Payment Compliance Analysis  Segmentation Analysis</vt:lpstr>
      <vt:lpstr>Payment Compliance Analysis  Segmentation Analysis </vt:lpstr>
      <vt:lpstr>Payment Compliance Analysis  Segmentation Analysis By Utility</vt:lpstr>
      <vt:lpstr>Payment Compliance Analysis  Segmentation Analysis</vt:lpstr>
      <vt:lpstr>Payment Compliance Analysis  Segmentation Analysis</vt:lpstr>
      <vt:lpstr>Payment Compliance Analysis  Segmentation Analysis</vt:lpstr>
      <vt:lpstr>Payment Compliance Analysis  Segmentation Analysis</vt:lpstr>
      <vt:lpstr>Payment Compliance Analysis  Segmentation Analysis</vt:lpstr>
      <vt:lpstr>Payment Compliance Analysis  Segmentation Analysis</vt:lpstr>
      <vt:lpstr>Payment Compliance Analysis  Segmentation Analysis of Elderly Households</vt:lpstr>
      <vt:lpstr>Receipt of Energy Assistance Percent Who Received USF or LIHEAP In the 12 Months Following Grant Receipt</vt:lpstr>
      <vt:lpstr>Receipt of Energy Assistance Percent Who Received USF or LIHEAP  In the “Good Faith” Period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erin-cochran</dc:creator>
  <cp:lastModifiedBy>Brina Seidel</cp:lastModifiedBy>
  <cp:revision>2042</cp:revision>
  <cp:lastPrinted>2015-10-05T15:51:22Z</cp:lastPrinted>
  <dcterms:created xsi:type="dcterms:W3CDTF">2007-10-17T13:25:57Z</dcterms:created>
  <dcterms:modified xsi:type="dcterms:W3CDTF">2015-10-23T19:59:31Z</dcterms:modified>
</cp:coreProperties>
</file>