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5"/>
  </p:handoutMasterIdLst>
  <p:sldIdLst>
    <p:sldId id="256" r:id="rId2"/>
    <p:sldId id="257" r:id="rId3"/>
    <p:sldId id="258" r:id="rId4"/>
    <p:sldId id="289" r:id="rId5"/>
    <p:sldId id="290" r:id="rId6"/>
    <p:sldId id="350" r:id="rId7"/>
    <p:sldId id="291" r:id="rId8"/>
    <p:sldId id="292" r:id="rId9"/>
    <p:sldId id="293" r:id="rId10"/>
    <p:sldId id="294" r:id="rId11"/>
    <p:sldId id="295" r:id="rId12"/>
    <p:sldId id="341" r:id="rId13"/>
    <p:sldId id="261" r:id="rId14"/>
    <p:sldId id="297" r:id="rId15"/>
    <p:sldId id="298" r:id="rId16"/>
    <p:sldId id="299" r:id="rId17"/>
    <p:sldId id="342" r:id="rId18"/>
    <p:sldId id="282" r:id="rId19"/>
    <p:sldId id="300" r:id="rId20"/>
    <p:sldId id="301" r:id="rId21"/>
    <p:sldId id="302" r:id="rId22"/>
    <p:sldId id="303" r:id="rId23"/>
    <p:sldId id="307" r:id="rId24"/>
    <p:sldId id="311" r:id="rId25"/>
    <p:sldId id="312" r:id="rId26"/>
    <p:sldId id="344" r:id="rId27"/>
    <p:sldId id="343" r:id="rId28"/>
    <p:sldId id="284" r:id="rId29"/>
    <p:sldId id="314" r:id="rId30"/>
    <p:sldId id="316" r:id="rId31"/>
    <p:sldId id="318" r:id="rId32"/>
    <p:sldId id="317" r:id="rId33"/>
    <p:sldId id="319" r:id="rId34"/>
    <p:sldId id="351" r:id="rId35"/>
    <p:sldId id="345" r:id="rId36"/>
    <p:sldId id="285" r:id="rId37"/>
    <p:sldId id="320" r:id="rId38"/>
    <p:sldId id="322" r:id="rId39"/>
    <p:sldId id="321" r:id="rId40"/>
    <p:sldId id="324" r:id="rId41"/>
    <p:sldId id="352" r:id="rId42"/>
    <p:sldId id="346" r:id="rId43"/>
    <p:sldId id="286" r:id="rId44"/>
    <p:sldId id="326" r:id="rId45"/>
    <p:sldId id="328" r:id="rId46"/>
    <p:sldId id="329" r:id="rId47"/>
    <p:sldId id="347" r:id="rId48"/>
    <p:sldId id="354" r:id="rId49"/>
    <p:sldId id="325" r:id="rId50"/>
    <p:sldId id="330" r:id="rId51"/>
    <p:sldId id="331" r:id="rId52"/>
    <p:sldId id="348" r:id="rId53"/>
    <p:sldId id="287" r:id="rId54"/>
    <p:sldId id="333" r:id="rId55"/>
    <p:sldId id="335" r:id="rId56"/>
    <p:sldId id="349" r:id="rId57"/>
    <p:sldId id="288" r:id="rId58"/>
    <p:sldId id="336" r:id="rId59"/>
    <p:sldId id="338" r:id="rId60"/>
    <p:sldId id="337" r:id="rId61"/>
    <p:sldId id="356" r:id="rId62"/>
    <p:sldId id="339" r:id="rId63"/>
    <p:sldId id="340" r:id="rId64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32002-A2EA-4FC1-8E35-A9D480C3837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8532EA-228E-449A-8638-9EC6D4D91FFA}">
      <dgm:prSet phldrT="[Text]"/>
      <dgm:spPr/>
      <dgm:t>
        <a:bodyPr/>
        <a:lstStyle/>
        <a:p>
          <a:r>
            <a:rPr lang="en-US" dirty="0" smtClean="0"/>
            <a:t>Program Statistics</a:t>
          </a:r>
          <a:endParaRPr lang="en-US" dirty="0"/>
        </a:p>
      </dgm:t>
    </dgm:pt>
    <dgm:pt modelId="{413C6E08-3B9E-4DFA-82FC-5589CA95F3E7}" type="parTrans" cxnId="{01612EE1-D32E-4E20-9EC4-E3553DA47BD3}">
      <dgm:prSet/>
      <dgm:spPr/>
      <dgm:t>
        <a:bodyPr/>
        <a:lstStyle/>
        <a:p>
          <a:endParaRPr lang="en-US"/>
        </a:p>
      </dgm:t>
    </dgm:pt>
    <dgm:pt modelId="{027E50D2-0144-49F8-9BA5-9C23511184E6}" type="sibTrans" cxnId="{01612EE1-D32E-4E20-9EC4-E3553DA47BD3}">
      <dgm:prSet/>
      <dgm:spPr/>
      <dgm:t>
        <a:bodyPr/>
        <a:lstStyle/>
        <a:p>
          <a:endParaRPr lang="en-US"/>
        </a:p>
      </dgm:t>
    </dgm:pt>
    <dgm:pt modelId="{E4CBF09E-D474-438E-8119-17B8860E8B98}">
      <dgm:prSet phldrT="[Text]"/>
      <dgm:spPr/>
      <dgm:t>
        <a:bodyPr/>
        <a:lstStyle/>
        <a:p>
          <a:r>
            <a:rPr lang="en-US" dirty="0" smtClean="0"/>
            <a:t>Refine</a:t>
          </a:r>
          <a:endParaRPr lang="en-US" dirty="0"/>
        </a:p>
      </dgm:t>
    </dgm:pt>
    <dgm:pt modelId="{9555E5B1-C13A-422D-B780-96449B6809A0}" type="parTrans" cxnId="{DE8D5CBB-05E5-473D-A9C7-1E58CCD4C066}">
      <dgm:prSet/>
      <dgm:spPr/>
      <dgm:t>
        <a:bodyPr/>
        <a:lstStyle/>
        <a:p>
          <a:endParaRPr lang="en-US"/>
        </a:p>
      </dgm:t>
    </dgm:pt>
    <dgm:pt modelId="{325B6EC0-2DCB-4041-B3AE-3E7B3A44CF9D}" type="sibTrans" cxnId="{DE8D5CBB-05E5-473D-A9C7-1E58CCD4C066}">
      <dgm:prSet/>
      <dgm:spPr/>
      <dgm:t>
        <a:bodyPr/>
        <a:lstStyle/>
        <a:p>
          <a:endParaRPr lang="en-US"/>
        </a:p>
      </dgm:t>
    </dgm:pt>
    <dgm:pt modelId="{EB056737-FDE0-4856-AFAD-AC424076FEEE}">
      <dgm:prSet phldrT="[Text]"/>
      <dgm:spPr/>
      <dgm:t>
        <a:bodyPr/>
        <a:lstStyle/>
        <a:p>
          <a:r>
            <a:rPr lang="en-US" dirty="0" smtClean="0"/>
            <a:t>Pilot Changes</a:t>
          </a:r>
          <a:endParaRPr lang="en-US" dirty="0"/>
        </a:p>
      </dgm:t>
    </dgm:pt>
    <dgm:pt modelId="{747E2592-162A-4781-ACA7-7A511EB322B9}" type="parTrans" cxnId="{D960AFED-FBA8-4282-9201-74CDADAD2843}">
      <dgm:prSet/>
      <dgm:spPr/>
      <dgm:t>
        <a:bodyPr/>
        <a:lstStyle/>
        <a:p>
          <a:endParaRPr lang="en-US"/>
        </a:p>
      </dgm:t>
    </dgm:pt>
    <dgm:pt modelId="{8FB6BE03-F10D-4E97-A890-1C3E889FC0CD}" type="sibTrans" cxnId="{D960AFED-FBA8-4282-9201-74CDADAD2843}">
      <dgm:prSet/>
      <dgm:spPr/>
      <dgm:t>
        <a:bodyPr/>
        <a:lstStyle/>
        <a:p>
          <a:endParaRPr lang="en-US"/>
        </a:p>
      </dgm:t>
    </dgm:pt>
    <dgm:pt modelId="{715BD08B-2D82-40AA-A17A-3CA7F8A9C854}">
      <dgm:prSet phldrT="[Text]"/>
      <dgm:spPr/>
      <dgm:t>
        <a:bodyPr/>
        <a:lstStyle/>
        <a:p>
          <a:r>
            <a:rPr lang="en-US" dirty="0" smtClean="0"/>
            <a:t>Quality Control</a:t>
          </a:r>
          <a:endParaRPr lang="en-US" dirty="0"/>
        </a:p>
      </dgm:t>
    </dgm:pt>
    <dgm:pt modelId="{CF03DB53-02E5-4148-AC01-446CAA2FCFAC}" type="parTrans" cxnId="{EA1CFDBE-3635-4B5F-9CCF-33C55CABA0F4}">
      <dgm:prSet/>
      <dgm:spPr/>
      <dgm:t>
        <a:bodyPr/>
        <a:lstStyle/>
        <a:p>
          <a:endParaRPr lang="en-US"/>
        </a:p>
      </dgm:t>
    </dgm:pt>
    <dgm:pt modelId="{146009B5-0DF2-4E63-8DA4-61A9BE155E14}" type="sibTrans" cxnId="{EA1CFDBE-3635-4B5F-9CCF-33C55CABA0F4}">
      <dgm:prSet/>
      <dgm:spPr/>
      <dgm:t>
        <a:bodyPr/>
        <a:lstStyle/>
        <a:p>
          <a:endParaRPr lang="en-US"/>
        </a:p>
      </dgm:t>
    </dgm:pt>
    <dgm:pt modelId="{34472ED2-5896-408D-8E14-9CA0C408349A}">
      <dgm:prSet phldrT="[Text]"/>
      <dgm:spPr/>
      <dgm:t>
        <a:bodyPr/>
        <a:lstStyle/>
        <a:p>
          <a:r>
            <a:rPr lang="en-US" dirty="0" smtClean="0"/>
            <a:t>Hold Contractors Accountable</a:t>
          </a:r>
          <a:endParaRPr lang="en-US" dirty="0"/>
        </a:p>
      </dgm:t>
    </dgm:pt>
    <dgm:pt modelId="{7553CCA3-A34B-4400-8DF4-12D6C66300D3}" type="parTrans" cxnId="{CFECFBED-5B43-4F33-9F15-16DECAEF5779}">
      <dgm:prSet/>
      <dgm:spPr/>
      <dgm:t>
        <a:bodyPr/>
        <a:lstStyle/>
        <a:p>
          <a:endParaRPr lang="en-US"/>
        </a:p>
      </dgm:t>
    </dgm:pt>
    <dgm:pt modelId="{6C6C3736-1085-420F-88A9-E46542D9E475}" type="sibTrans" cxnId="{CFECFBED-5B43-4F33-9F15-16DECAEF5779}">
      <dgm:prSet/>
      <dgm:spPr/>
      <dgm:t>
        <a:bodyPr/>
        <a:lstStyle/>
        <a:p>
          <a:endParaRPr lang="en-US"/>
        </a:p>
      </dgm:t>
    </dgm:pt>
    <dgm:pt modelId="{0747D403-3737-41DC-A6A8-66721F227954}">
      <dgm:prSet phldrT="[Text]"/>
      <dgm:spPr/>
      <dgm:t>
        <a:bodyPr/>
        <a:lstStyle/>
        <a:p>
          <a:r>
            <a:rPr lang="en-US" dirty="0" smtClean="0"/>
            <a:t>Assess Inputs and Outputs</a:t>
          </a:r>
          <a:endParaRPr lang="en-US" dirty="0"/>
        </a:p>
      </dgm:t>
    </dgm:pt>
    <dgm:pt modelId="{FEFCF1AC-3006-40AB-8105-3C96DB38A3F4}" type="parTrans" cxnId="{23BE00DB-919A-4CC1-830C-5AA0CC1675CD}">
      <dgm:prSet/>
      <dgm:spPr/>
      <dgm:t>
        <a:bodyPr/>
        <a:lstStyle/>
        <a:p>
          <a:endParaRPr lang="en-US"/>
        </a:p>
      </dgm:t>
    </dgm:pt>
    <dgm:pt modelId="{EEC7AA50-C4FF-4051-BE2B-1D68B0CF504B}" type="sibTrans" cxnId="{23BE00DB-919A-4CC1-830C-5AA0CC1675CD}">
      <dgm:prSet/>
      <dgm:spPr/>
      <dgm:t>
        <a:bodyPr/>
        <a:lstStyle/>
        <a:p>
          <a:endParaRPr lang="en-US"/>
        </a:p>
      </dgm:t>
    </dgm:pt>
    <dgm:pt modelId="{96CF537E-C5C2-4BF8-A5BF-ACAE7A220D25}">
      <dgm:prSet phldrT="[Text]"/>
      <dgm:spPr/>
      <dgm:t>
        <a:bodyPr/>
        <a:lstStyle/>
        <a:p>
          <a:r>
            <a:rPr lang="en-US" dirty="0" smtClean="0"/>
            <a:t>Assess Inspection Results</a:t>
          </a:r>
          <a:endParaRPr lang="en-US" dirty="0"/>
        </a:p>
      </dgm:t>
    </dgm:pt>
    <dgm:pt modelId="{5CEFF807-6570-4B26-A7F2-C0CBF5BB8B8C}" type="parTrans" cxnId="{B2757C2D-F04E-4107-93A7-DA10EFC96DCF}">
      <dgm:prSet/>
      <dgm:spPr/>
      <dgm:t>
        <a:bodyPr/>
        <a:lstStyle/>
        <a:p>
          <a:endParaRPr lang="en-US"/>
        </a:p>
      </dgm:t>
    </dgm:pt>
    <dgm:pt modelId="{358FED28-5023-4285-B362-DBBEF51ACE4F}" type="sibTrans" cxnId="{B2757C2D-F04E-4107-93A7-DA10EFC96DCF}">
      <dgm:prSet/>
      <dgm:spPr/>
      <dgm:t>
        <a:bodyPr/>
        <a:lstStyle/>
        <a:p>
          <a:endParaRPr lang="en-US"/>
        </a:p>
      </dgm:t>
    </dgm:pt>
    <dgm:pt modelId="{07B1C88B-EA41-42F8-880D-169D79DD5B5A}">
      <dgm:prSet phldrT="[Text]"/>
      <dgm:spPr/>
      <dgm:t>
        <a:bodyPr/>
        <a:lstStyle/>
        <a:p>
          <a:r>
            <a:rPr lang="en-US" dirty="0" smtClean="0"/>
            <a:t>Assess Energy Savings</a:t>
          </a:r>
          <a:endParaRPr lang="en-US" dirty="0"/>
        </a:p>
      </dgm:t>
    </dgm:pt>
    <dgm:pt modelId="{06E0B0B2-355E-465B-A778-9F4A83FD5636}" type="parTrans" cxnId="{370D0329-4EA0-4FE0-9B4C-F5B8296306A6}">
      <dgm:prSet/>
      <dgm:spPr/>
      <dgm:t>
        <a:bodyPr/>
        <a:lstStyle/>
        <a:p>
          <a:endParaRPr lang="en-US"/>
        </a:p>
      </dgm:t>
    </dgm:pt>
    <dgm:pt modelId="{361EE18A-6563-4D7E-AC82-8B0FBB5ADDBF}" type="sibTrans" cxnId="{370D0329-4EA0-4FE0-9B4C-F5B8296306A6}">
      <dgm:prSet/>
      <dgm:spPr/>
      <dgm:t>
        <a:bodyPr/>
        <a:lstStyle/>
        <a:p>
          <a:endParaRPr lang="en-US"/>
        </a:p>
      </dgm:t>
    </dgm:pt>
    <dgm:pt modelId="{C54C0DDF-262F-4131-A0B2-017684A18736}" type="pres">
      <dgm:prSet presAssocID="{21332002-A2EA-4FC1-8E35-A9D480C383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08CE79-6687-4C7F-9E69-DA82393C5BF7}" type="pres">
      <dgm:prSet presAssocID="{21332002-A2EA-4FC1-8E35-A9D480C3837E}" presName="cycle" presStyleCnt="0"/>
      <dgm:spPr/>
    </dgm:pt>
    <dgm:pt modelId="{37B4068F-D5CF-42D8-AA5E-87B13FE0D985}" type="pres">
      <dgm:prSet presAssocID="{E08532EA-228E-449A-8638-9EC6D4D91FFA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13A6C-B927-428F-89FA-1110D7D92CB6}" type="pres">
      <dgm:prSet presAssocID="{027E50D2-0144-49F8-9BA5-9C23511184E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2C6ABFF-3891-43E8-98AA-5A37CE612509}" type="pres">
      <dgm:prSet presAssocID="{E4CBF09E-D474-438E-8119-17B8860E8B98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0A0BD-000F-4671-80F4-961D2B935573}" type="pres">
      <dgm:prSet presAssocID="{EB056737-FDE0-4856-AFAD-AC424076FEEE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ADDE7-EDD4-4848-9717-8AC9640DFBCD}" type="pres">
      <dgm:prSet presAssocID="{715BD08B-2D82-40AA-A17A-3CA7F8A9C854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D5F18-1D3D-4CFD-978C-50F91051AC94}" type="pres">
      <dgm:prSet presAssocID="{34472ED2-5896-408D-8E14-9CA0C408349A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1C448-10F0-4156-8D26-CA55C3B6ED23}" type="pres">
      <dgm:prSet presAssocID="{0747D403-3737-41DC-A6A8-66721F227954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C2937-41FB-4333-B2D3-421853E72A07}" type="pres">
      <dgm:prSet presAssocID="{96CF537E-C5C2-4BF8-A5BF-ACAE7A220D25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EDD60-016E-4D60-AA80-BD15BB8669F4}" type="pres">
      <dgm:prSet presAssocID="{07B1C88B-EA41-42F8-880D-169D79DD5B5A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33EDD1-15BB-4180-9426-744C416B83FD}" type="presOf" srcId="{027E50D2-0144-49F8-9BA5-9C23511184E6}" destId="{E7713A6C-B927-428F-89FA-1110D7D92CB6}" srcOrd="0" destOrd="0" presId="urn:microsoft.com/office/officeart/2005/8/layout/cycle3"/>
    <dgm:cxn modelId="{B2757C2D-F04E-4107-93A7-DA10EFC96DCF}" srcId="{21332002-A2EA-4FC1-8E35-A9D480C3837E}" destId="{96CF537E-C5C2-4BF8-A5BF-ACAE7A220D25}" srcOrd="6" destOrd="0" parTransId="{5CEFF807-6570-4B26-A7F2-C0CBF5BB8B8C}" sibTransId="{358FED28-5023-4285-B362-DBBEF51ACE4F}"/>
    <dgm:cxn modelId="{15107D6B-793B-4B1E-B8BA-8752933523B6}" type="presOf" srcId="{96CF537E-C5C2-4BF8-A5BF-ACAE7A220D25}" destId="{F60C2937-41FB-4333-B2D3-421853E72A07}" srcOrd="0" destOrd="0" presId="urn:microsoft.com/office/officeart/2005/8/layout/cycle3"/>
    <dgm:cxn modelId="{0298C61E-1F0B-4FEA-AFB6-B5C3A8336B49}" type="presOf" srcId="{E08532EA-228E-449A-8638-9EC6D4D91FFA}" destId="{37B4068F-D5CF-42D8-AA5E-87B13FE0D985}" srcOrd="0" destOrd="0" presId="urn:microsoft.com/office/officeart/2005/8/layout/cycle3"/>
    <dgm:cxn modelId="{23BE00DB-919A-4CC1-830C-5AA0CC1675CD}" srcId="{21332002-A2EA-4FC1-8E35-A9D480C3837E}" destId="{0747D403-3737-41DC-A6A8-66721F227954}" srcOrd="5" destOrd="0" parTransId="{FEFCF1AC-3006-40AB-8105-3C96DB38A3F4}" sibTransId="{EEC7AA50-C4FF-4051-BE2B-1D68B0CF504B}"/>
    <dgm:cxn modelId="{CFECFBED-5B43-4F33-9F15-16DECAEF5779}" srcId="{21332002-A2EA-4FC1-8E35-A9D480C3837E}" destId="{34472ED2-5896-408D-8E14-9CA0C408349A}" srcOrd="4" destOrd="0" parTransId="{7553CCA3-A34B-4400-8DF4-12D6C66300D3}" sibTransId="{6C6C3736-1085-420F-88A9-E46542D9E475}"/>
    <dgm:cxn modelId="{4741B52A-A1CF-4E6D-B5DB-A623C7EB3E90}" type="presOf" srcId="{715BD08B-2D82-40AA-A17A-3CA7F8A9C854}" destId="{00DADDE7-EDD4-4848-9717-8AC9640DFBCD}" srcOrd="0" destOrd="0" presId="urn:microsoft.com/office/officeart/2005/8/layout/cycle3"/>
    <dgm:cxn modelId="{F1E6E1E8-6811-4B97-B5DD-D3CFC3B5E059}" type="presOf" srcId="{EB056737-FDE0-4856-AFAD-AC424076FEEE}" destId="{DCD0A0BD-000F-4671-80F4-961D2B935573}" srcOrd="0" destOrd="0" presId="urn:microsoft.com/office/officeart/2005/8/layout/cycle3"/>
    <dgm:cxn modelId="{608A2766-AE63-4F02-8C39-9AF902B30DA3}" type="presOf" srcId="{21332002-A2EA-4FC1-8E35-A9D480C3837E}" destId="{C54C0DDF-262F-4131-A0B2-017684A18736}" srcOrd="0" destOrd="0" presId="urn:microsoft.com/office/officeart/2005/8/layout/cycle3"/>
    <dgm:cxn modelId="{EA1CFDBE-3635-4B5F-9CCF-33C55CABA0F4}" srcId="{21332002-A2EA-4FC1-8E35-A9D480C3837E}" destId="{715BD08B-2D82-40AA-A17A-3CA7F8A9C854}" srcOrd="3" destOrd="0" parTransId="{CF03DB53-02E5-4148-AC01-446CAA2FCFAC}" sibTransId="{146009B5-0DF2-4E63-8DA4-61A9BE155E14}"/>
    <dgm:cxn modelId="{370D0329-4EA0-4FE0-9B4C-F5B8296306A6}" srcId="{21332002-A2EA-4FC1-8E35-A9D480C3837E}" destId="{07B1C88B-EA41-42F8-880D-169D79DD5B5A}" srcOrd="7" destOrd="0" parTransId="{06E0B0B2-355E-465B-A778-9F4A83FD5636}" sibTransId="{361EE18A-6563-4D7E-AC82-8B0FBB5ADDBF}"/>
    <dgm:cxn modelId="{42FC6C72-0923-4708-8D7B-52C04A366ACB}" type="presOf" srcId="{E4CBF09E-D474-438E-8119-17B8860E8B98}" destId="{82C6ABFF-3891-43E8-98AA-5A37CE612509}" srcOrd="0" destOrd="0" presId="urn:microsoft.com/office/officeart/2005/8/layout/cycle3"/>
    <dgm:cxn modelId="{4ABE318A-4D81-408A-B16F-71BC75B03443}" type="presOf" srcId="{07B1C88B-EA41-42F8-880D-169D79DD5B5A}" destId="{A4DEDD60-016E-4D60-AA80-BD15BB8669F4}" srcOrd="0" destOrd="0" presId="urn:microsoft.com/office/officeart/2005/8/layout/cycle3"/>
    <dgm:cxn modelId="{BA42CEA7-2AAC-4E1D-B9CD-1646393BF58F}" type="presOf" srcId="{34472ED2-5896-408D-8E14-9CA0C408349A}" destId="{63ED5F18-1D3D-4CFD-978C-50F91051AC94}" srcOrd="0" destOrd="0" presId="urn:microsoft.com/office/officeart/2005/8/layout/cycle3"/>
    <dgm:cxn modelId="{A63D8058-97B6-4783-8296-430D272B7B7A}" type="presOf" srcId="{0747D403-3737-41DC-A6A8-66721F227954}" destId="{BE71C448-10F0-4156-8D26-CA55C3B6ED23}" srcOrd="0" destOrd="0" presId="urn:microsoft.com/office/officeart/2005/8/layout/cycle3"/>
    <dgm:cxn modelId="{DE8D5CBB-05E5-473D-A9C7-1E58CCD4C066}" srcId="{21332002-A2EA-4FC1-8E35-A9D480C3837E}" destId="{E4CBF09E-D474-438E-8119-17B8860E8B98}" srcOrd="1" destOrd="0" parTransId="{9555E5B1-C13A-422D-B780-96449B6809A0}" sibTransId="{325B6EC0-2DCB-4041-B3AE-3E7B3A44CF9D}"/>
    <dgm:cxn modelId="{D960AFED-FBA8-4282-9201-74CDADAD2843}" srcId="{21332002-A2EA-4FC1-8E35-A9D480C3837E}" destId="{EB056737-FDE0-4856-AFAD-AC424076FEEE}" srcOrd="2" destOrd="0" parTransId="{747E2592-162A-4781-ACA7-7A511EB322B9}" sibTransId="{8FB6BE03-F10D-4E97-A890-1C3E889FC0CD}"/>
    <dgm:cxn modelId="{01612EE1-D32E-4E20-9EC4-E3553DA47BD3}" srcId="{21332002-A2EA-4FC1-8E35-A9D480C3837E}" destId="{E08532EA-228E-449A-8638-9EC6D4D91FFA}" srcOrd="0" destOrd="0" parTransId="{413C6E08-3B9E-4DFA-82FC-5589CA95F3E7}" sibTransId="{027E50D2-0144-49F8-9BA5-9C23511184E6}"/>
    <dgm:cxn modelId="{0EFA076D-1BC4-4033-9174-8779FA0F37F8}" type="presParOf" srcId="{C54C0DDF-262F-4131-A0B2-017684A18736}" destId="{AA08CE79-6687-4C7F-9E69-DA82393C5BF7}" srcOrd="0" destOrd="0" presId="urn:microsoft.com/office/officeart/2005/8/layout/cycle3"/>
    <dgm:cxn modelId="{A5D97D43-62A8-44A3-97D4-C33F22F75FEC}" type="presParOf" srcId="{AA08CE79-6687-4C7F-9E69-DA82393C5BF7}" destId="{37B4068F-D5CF-42D8-AA5E-87B13FE0D985}" srcOrd="0" destOrd="0" presId="urn:microsoft.com/office/officeart/2005/8/layout/cycle3"/>
    <dgm:cxn modelId="{8F1CB0A6-DF27-4B5D-B6F7-606B1C80E3F9}" type="presParOf" srcId="{AA08CE79-6687-4C7F-9E69-DA82393C5BF7}" destId="{E7713A6C-B927-428F-89FA-1110D7D92CB6}" srcOrd="1" destOrd="0" presId="urn:microsoft.com/office/officeart/2005/8/layout/cycle3"/>
    <dgm:cxn modelId="{641D4F22-30AA-4738-9FA6-456048B516CB}" type="presParOf" srcId="{AA08CE79-6687-4C7F-9E69-DA82393C5BF7}" destId="{82C6ABFF-3891-43E8-98AA-5A37CE612509}" srcOrd="2" destOrd="0" presId="urn:microsoft.com/office/officeart/2005/8/layout/cycle3"/>
    <dgm:cxn modelId="{EA5559C4-9C20-4245-A994-238B82FDC339}" type="presParOf" srcId="{AA08CE79-6687-4C7F-9E69-DA82393C5BF7}" destId="{DCD0A0BD-000F-4671-80F4-961D2B935573}" srcOrd="3" destOrd="0" presId="urn:microsoft.com/office/officeart/2005/8/layout/cycle3"/>
    <dgm:cxn modelId="{B73862BB-E009-4948-AA68-20A31BAAED82}" type="presParOf" srcId="{AA08CE79-6687-4C7F-9E69-DA82393C5BF7}" destId="{00DADDE7-EDD4-4848-9717-8AC9640DFBCD}" srcOrd="4" destOrd="0" presId="urn:microsoft.com/office/officeart/2005/8/layout/cycle3"/>
    <dgm:cxn modelId="{124AFF7B-5C16-44F0-9001-2DD3E5C1CAC4}" type="presParOf" srcId="{AA08CE79-6687-4C7F-9E69-DA82393C5BF7}" destId="{63ED5F18-1D3D-4CFD-978C-50F91051AC94}" srcOrd="5" destOrd="0" presId="urn:microsoft.com/office/officeart/2005/8/layout/cycle3"/>
    <dgm:cxn modelId="{E2CB8DBE-FAFF-47CD-885B-8E3249DFBE61}" type="presParOf" srcId="{AA08CE79-6687-4C7F-9E69-DA82393C5BF7}" destId="{BE71C448-10F0-4156-8D26-CA55C3B6ED23}" srcOrd="6" destOrd="0" presId="urn:microsoft.com/office/officeart/2005/8/layout/cycle3"/>
    <dgm:cxn modelId="{95444A39-8DF4-42C8-892B-18E41169E89D}" type="presParOf" srcId="{AA08CE79-6687-4C7F-9E69-DA82393C5BF7}" destId="{F60C2937-41FB-4333-B2D3-421853E72A07}" srcOrd="7" destOrd="0" presId="urn:microsoft.com/office/officeart/2005/8/layout/cycle3"/>
    <dgm:cxn modelId="{4D17E6B0-61A6-4365-BFB6-7848B67282CB}" type="presParOf" srcId="{AA08CE79-6687-4C7F-9E69-DA82393C5BF7}" destId="{A4DEDD60-016E-4D60-AA80-BD15BB8669F4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13A6C-B927-428F-89FA-1110D7D92CB6}">
      <dsp:nvSpPr>
        <dsp:cNvPr id="0" name=""/>
        <dsp:cNvSpPr/>
      </dsp:nvSpPr>
      <dsp:spPr>
        <a:xfrm>
          <a:off x="1255594" y="-50096"/>
          <a:ext cx="5724085" cy="5724085"/>
        </a:xfrm>
        <a:prstGeom prst="circularArrow">
          <a:avLst>
            <a:gd name="adj1" fmla="val 5544"/>
            <a:gd name="adj2" fmla="val 330680"/>
            <a:gd name="adj3" fmla="val 14639674"/>
            <a:gd name="adj4" fmla="val 1687966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4068F-D5CF-42D8-AA5E-87B13FE0D985}">
      <dsp:nvSpPr>
        <dsp:cNvPr id="0" name=""/>
        <dsp:cNvSpPr/>
      </dsp:nvSpPr>
      <dsp:spPr>
        <a:xfrm>
          <a:off x="3305369" y="655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Program Statistics</a:t>
          </a:r>
          <a:endParaRPr lang="en-US" sz="1500" kern="1200" dirty="0"/>
        </a:p>
      </dsp:txBody>
      <dsp:txXfrm>
        <a:off x="3345021" y="40307"/>
        <a:ext cx="1545232" cy="732964"/>
      </dsp:txXfrm>
    </dsp:sp>
    <dsp:sp modelId="{82C6ABFF-3891-43E8-98AA-5A37CE612509}">
      <dsp:nvSpPr>
        <dsp:cNvPr id="0" name=""/>
        <dsp:cNvSpPr/>
      </dsp:nvSpPr>
      <dsp:spPr>
        <a:xfrm>
          <a:off x="5031398" y="715600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Refine</a:t>
          </a:r>
          <a:endParaRPr lang="en-US" sz="1500" kern="1200" dirty="0"/>
        </a:p>
      </dsp:txBody>
      <dsp:txXfrm>
        <a:off x="5071050" y="755252"/>
        <a:ext cx="1545232" cy="732964"/>
      </dsp:txXfrm>
    </dsp:sp>
    <dsp:sp modelId="{DCD0A0BD-000F-4671-80F4-961D2B935573}">
      <dsp:nvSpPr>
        <dsp:cNvPr id="0" name=""/>
        <dsp:cNvSpPr/>
      </dsp:nvSpPr>
      <dsp:spPr>
        <a:xfrm>
          <a:off x="5746343" y="2441629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Pilot Changes</a:t>
          </a:r>
          <a:endParaRPr lang="en-US" sz="1500" kern="1200" dirty="0"/>
        </a:p>
      </dsp:txBody>
      <dsp:txXfrm>
        <a:off x="5785995" y="2481281"/>
        <a:ext cx="1545232" cy="732964"/>
      </dsp:txXfrm>
    </dsp:sp>
    <dsp:sp modelId="{00DADDE7-EDD4-4848-9717-8AC9640DFBCD}">
      <dsp:nvSpPr>
        <dsp:cNvPr id="0" name=""/>
        <dsp:cNvSpPr/>
      </dsp:nvSpPr>
      <dsp:spPr>
        <a:xfrm>
          <a:off x="5031398" y="4167659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Quality Control</a:t>
          </a:r>
          <a:endParaRPr lang="en-US" sz="1500" kern="1200" dirty="0"/>
        </a:p>
      </dsp:txBody>
      <dsp:txXfrm>
        <a:off x="5071050" y="4207311"/>
        <a:ext cx="1545232" cy="732964"/>
      </dsp:txXfrm>
    </dsp:sp>
    <dsp:sp modelId="{63ED5F18-1D3D-4CFD-978C-50F91051AC94}">
      <dsp:nvSpPr>
        <dsp:cNvPr id="0" name=""/>
        <dsp:cNvSpPr/>
      </dsp:nvSpPr>
      <dsp:spPr>
        <a:xfrm>
          <a:off x="3305369" y="4882604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Hold Contractors Accountable</a:t>
          </a:r>
          <a:endParaRPr lang="en-US" sz="1500" kern="1200" dirty="0"/>
        </a:p>
      </dsp:txBody>
      <dsp:txXfrm>
        <a:off x="3345021" y="4922256"/>
        <a:ext cx="1545232" cy="732964"/>
      </dsp:txXfrm>
    </dsp:sp>
    <dsp:sp modelId="{BE71C448-10F0-4156-8D26-CA55C3B6ED23}">
      <dsp:nvSpPr>
        <dsp:cNvPr id="0" name=""/>
        <dsp:cNvSpPr/>
      </dsp:nvSpPr>
      <dsp:spPr>
        <a:xfrm>
          <a:off x="1579339" y="4167659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Assess Inputs and Outputs</a:t>
          </a:r>
          <a:endParaRPr lang="en-US" sz="1500" kern="1200" dirty="0"/>
        </a:p>
      </dsp:txBody>
      <dsp:txXfrm>
        <a:off x="1618991" y="4207311"/>
        <a:ext cx="1545232" cy="732964"/>
      </dsp:txXfrm>
    </dsp:sp>
    <dsp:sp modelId="{F60C2937-41FB-4333-B2D3-421853E72A07}">
      <dsp:nvSpPr>
        <dsp:cNvPr id="0" name=""/>
        <dsp:cNvSpPr/>
      </dsp:nvSpPr>
      <dsp:spPr>
        <a:xfrm>
          <a:off x="864394" y="2441629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Assess Inspection Results</a:t>
          </a:r>
          <a:endParaRPr lang="en-US" sz="1500" kern="1200" dirty="0"/>
        </a:p>
      </dsp:txBody>
      <dsp:txXfrm>
        <a:off x="904046" y="2481281"/>
        <a:ext cx="1545232" cy="732964"/>
      </dsp:txXfrm>
    </dsp:sp>
    <dsp:sp modelId="{A4DEDD60-016E-4D60-AA80-BD15BB8669F4}">
      <dsp:nvSpPr>
        <dsp:cNvPr id="0" name=""/>
        <dsp:cNvSpPr/>
      </dsp:nvSpPr>
      <dsp:spPr>
        <a:xfrm>
          <a:off x="1579339" y="715600"/>
          <a:ext cx="1624536" cy="812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Assess Energy Savings</a:t>
          </a:r>
          <a:endParaRPr lang="en-US" sz="1500" kern="1200" dirty="0"/>
        </a:p>
      </dsp:txBody>
      <dsp:txXfrm>
        <a:off x="1618991" y="755252"/>
        <a:ext cx="1545232" cy="732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6CDBC81-9C9D-492F-ADD2-14E14DD50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91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D787A-725E-4CBD-BC10-FB32076CD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A7198-F53B-46E1-AA63-0AC428373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3D7D0-DE5C-4135-A284-B6997DC8E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E484C-B40E-4EFF-A01C-220ADFFA2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E77AA-8CED-4A73-B0D8-A06004071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465B6-6039-406B-92B0-66DE039FF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098BC-EC7D-44E3-A12A-6522840B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7912E-A6A5-45F8-9097-78153BB0F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A9CC6-D405-46B7-B2B1-30E10279E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AFC92-A642-4972-B4F5-95FB6ADB0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A9C1A-1DD1-4A89-BFCD-F2A3BA2BF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F95BF8-4AA6-4C26-84B2-8351F8322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dirty="0" smtClean="0"/>
              <a:t>Best Practices In </a:t>
            </a:r>
            <a:br>
              <a:rPr lang="en-US" dirty="0" smtClean="0"/>
            </a:br>
            <a:r>
              <a:rPr lang="en-US" dirty="0" smtClean="0"/>
              <a:t>Low-Income Programming</a:t>
            </a:r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Jackie Berger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ACI Home Performance Conference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May 6, 2015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Goals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Serve high need customers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provides benefits to those who may suffer most from unaffordable energy bills.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may not provide the most cost-effective program if these are not the highest energy users.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10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Goals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Innovative usage reduction measures</a:t>
            </a:r>
          </a:p>
          <a:p>
            <a:r>
              <a:rPr lang="en-US" sz="4000" dirty="0" smtClean="0"/>
              <a:t>Innovative program delivery systems</a:t>
            </a:r>
          </a:p>
          <a:p>
            <a:pPr lvl="1"/>
            <a:r>
              <a:rPr lang="en-US" sz="2400" i="1" dirty="0" smtClean="0"/>
              <a:t>Advantages</a:t>
            </a:r>
            <a:r>
              <a:rPr lang="en-US" sz="2400" dirty="0" smtClean="0"/>
              <a:t>: </a:t>
            </a:r>
          </a:p>
          <a:p>
            <a:pPr lvl="2"/>
            <a:r>
              <a:rPr lang="en-US" sz="2000" dirty="0" smtClean="0"/>
              <a:t>Allows for testing of these new measures and systems that may prove to be cost-effective in the long-run.</a:t>
            </a:r>
          </a:p>
          <a:p>
            <a:pPr lvl="2"/>
            <a:r>
              <a:rPr lang="en-US" sz="2000" dirty="0" smtClean="0"/>
              <a:t>May lead to more effective program.</a:t>
            </a:r>
          </a:p>
          <a:p>
            <a:pPr lvl="1"/>
            <a:r>
              <a:rPr lang="en-US" sz="2400" i="1" dirty="0" smtClean="0"/>
              <a:t>Disadvantages</a:t>
            </a:r>
            <a:r>
              <a:rPr lang="en-US" sz="2400" dirty="0" smtClean="0"/>
              <a:t>: </a:t>
            </a:r>
          </a:p>
          <a:p>
            <a:pPr lvl="2"/>
            <a:r>
              <a:rPr lang="en-US" sz="2000" dirty="0" smtClean="0"/>
              <a:t>Due the to learning curve, program may not be as cost-effective.</a:t>
            </a:r>
          </a:p>
          <a:p>
            <a:pPr lvl="2"/>
            <a:r>
              <a:rPr lang="en-US" sz="2000" dirty="0" smtClean="0"/>
              <a:t>Need opportunity to pilot test.</a:t>
            </a:r>
            <a:endParaRPr lang="en-US" sz="2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11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Goals</a:t>
            </a:r>
            <a:br>
              <a:rPr lang="en-US" dirty="0" smtClean="0"/>
            </a:br>
            <a:r>
              <a:rPr lang="en-US" sz="4200" dirty="0" smtClean="0"/>
              <a:t>Best Practices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3600" dirty="0" smtClean="0"/>
              <a:t>Relates to program’s mission</a:t>
            </a:r>
          </a:p>
          <a:p>
            <a:r>
              <a:rPr lang="en-US" sz="3600" dirty="0" smtClean="0"/>
              <a:t>Concrete</a:t>
            </a:r>
          </a:p>
          <a:p>
            <a:pPr lvl="1"/>
            <a:r>
              <a:rPr lang="en-US" dirty="0" smtClean="0"/>
              <a:t>Save X </a:t>
            </a:r>
            <a:r>
              <a:rPr lang="en-US" dirty="0" err="1" smtClean="0"/>
              <a:t>ccf</a:t>
            </a:r>
            <a:r>
              <a:rPr lang="en-US" dirty="0" smtClean="0"/>
              <a:t>/kWh on average per home served</a:t>
            </a:r>
          </a:p>
          <a:p>
            <a:pPr lvl="1"/>
            <a:r>
              <a:rPr lang="en-US" dirty="0" smtClean="0"/>
              <a:t>Reach 1.25 benefit-cost ratio</a:t>
            </a:r>
          </a:p>
          <a:p>
            <a:pPr lvl="1"/>
            <a:r>
              <a:rPr lang="en-US" dirty="0" smtClean="0"/>
              <a:t>Reduce ratepayer burden by 5%</a:t>
            </a:r>
          </a:p>
          <a:p>
            <a:r>
              <a:rPr lang="en-US" sz="3600" dirty="0" smtClean="0"/>
              <a:t>Measurable</a:t>
            </a:r>
          </a:p>
          <a:p>
            <a:pPr lvl="1"/>
            <a:r>
              <a:rPr lang="en-US" dirty="0" smtClean="0"/>
              <a:t>Plan for how you are going to measure</a:t>
            </a:r>
          </a:p>
          <a:p>
            <a:r>
              <a:rPr lang="en-US" sz="3600" dirty="0" smtClean="0"/>
              <a:t>Challenging, but achievable</a:t>
            </a:r>
          </a:p>
          <a:p>
            <a:pPr lvl="1"/>
            <a:r>
              <a:rPr lang="en-US" dirty="0" smtClean="0"/>
              <a:t>Based on past results or other benchmark</a:t>
            </a:r>
          </a:p>
          <a:p>
            <a:endParaRPr lang="en-US" sz="24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12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Management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13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Management</a:t>
            </a:r>
            <a:br>
              <a:rPr lang="en-US" dirty="0" smtClean="0"/>
            </a:br>
            <a:r>
              <a:rPr lang="en-US" sz="4200" dirty="0" smtClean="0"/>
              <a:t>Options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Public Utility Commission</a:t>
            </a:r>
          </a:p>
          <a:p>
            <a:r>
              <a:rPr lang="en-US" sz="4000" dirty="0" smtClean="0"/>
              <a:t>State</a:t>
            </a:r>
          </a:p>
          <a:p>
            <a:r>
              <a:rPr lang="en-US" sz="4000" dirty="0" smtClean="0"/>
              <a:t>Team of Utilities</a:t>
            </a:r>
          </a:p>
          <a:p>
            <a:r>
              <a:rPr lang="en-US" sz="4000" dirty="0" smtClean="0"/>
              <a:t>Individual Utility</a:t>
            </a:r>
          </a:p>
          <a:p>
            <a:r>
              <a:rPr lang="en-US" sz="4000" dirty="0" smtClean="0"/>
              <a:t>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Party Administrator</a:t>
            </a:r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14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Management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Centralized program – PUC or State</a:t>
            </a:r>
          </a:p>
          <a:p>
            <a:pPr lvl="1"/>
            <a:r>
              <a:rPr lang="en-US" sz="2400" i="1" dirty="0" smtClean="0"/>
              <a:t>Advantages</a:t>
            </a:r>
          </a:p>
          <a:p>
            <a:pPr lvl="2"/>
            <a:r>
              <a:rPr lang="en-US" sz="2000" dirty="0" smtClean="0"/>
              <a:t>Customers across the state receive equivalent benefits.</a:t>
            </a:r>
          </a:p>
          <a:p>
            <a:pPr lvl="2"/>
            <a:r>
              <a:rPr lang="en-US" sz="2000" dirty="0" smtClean="0"/>
              <a:t>Utilities may work together to develop best practices for combined approach.</a:t>
            </a:r>
          </a:p>
          <a:p>
            <a:pPr lvl="2"/>
            <a:r>
              <a:rPr lang="en-US" sz="2000" dirty="0" smtClean="0"/>
              <a:t>May be greater opportunity for joint delivery across electric/gas utilities.</a:t>
            </a:r>
          </a:p>
          <a:p>
            <a:pPr lvl="1"/>
            <a:r>
              <a:rPr lang="en-US" sz="2400" i="1" dirty="0" smtClean="0"/>
              <a:t>Disadvantages</a:t>
            </a:r>
          </a:p>
          <a:p>
            <a:pPr lvl="2"/>
            <a:r>
              <a:rPr lang="en-US" sz="2000" dirty="0" smtClean="0"/>
              <a:t>Utilities may not have the same program commitment and involvement.</a:t>
            </a:r>
          </a:p>
          <a:p>
            <a:pPr lvl="2"/>
            <a:r>
              <a:rPr lang="en-US" sz="2000" dirty="0" smtClean="0"/>
              <a:t>May lose utility-specific customer knowledge.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15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Management</a:t>
            </a:r>
            <a:br>
              <a:rPr lang="en-US" dirty="0" smtClean="0"/>
            </a:br>
            <a:r>
              <a:rPr lang="en-US" sz="4200" dirty="0" smtClean="0"/>
              <a:t>Examples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3600" dirty="0" smtClean="0"/>
              <a:t>Pennsylvania: Each utility manages its own usage reduction program.</a:t>
            </a:r>
          </a:p>
          <a:p>
            <a:r>
              <a:rPr lang="en-US" sz="3600" dirty="0" smtClean="0"/>
              <a:t>New Jersey: Utilities work together on joint program.</a:t>
            </a:r>
          </a:p>
          <a:p>
            <a:r>
              <a:rPr lang="en-US" sz="3600" dirty="0" smtClean="0"/>
              <a:t>Ohio: Electric Partnership Program managed by the state.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16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Management</a:t>
            </a:r>
            <a:br>
              <a:rPr lang="en-US" dirty="0" smtClean="0"/>
            </a:br>
            <a:r>
              <a:rPr lang="en-US" sz="4200" dirty="0" smtClean="0"/>
              <a:t>Best Practices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3600" dirty="0" smtClean="0"/>
              <a:t>Opportunities</a:t>
            </a:r>
          </a:p>
          <a:p>
            <a:pPr lvl="1"/>
            <a:r>
              <a:rPr lang="en-US" dirty="0" smtClean="0"/>
              <a:t>What is there to gain from each option?</a:t>
            </a:r>
          </a:p>
          <a:p>
            <a:r>
              <a:rPr lang="en-US" sz="3600" dirty="0" smtClean="0"/>
              <a:t>Capabilities</a:t>
            </a:r>
          </a:p>
          <a:p>
            <a:pPr lvl="1"/>
            <a:r>
              <a:rPr lang="en-US" dirty="0" smtClean="0"/>
              <a:t>Which organization is best positioned to manage?</a:t>
            </a:r>
          </a:p>
          <a:p>
            <a:r>
              <a:rPr lang="en-US" sz="3600" dirty="0" smtClean="0"/>
              <a:t>Constraints</a:t>
            </a:r>
          </a:p>
          <a:p>
            <a:pPr lvl="1"/>
            <a:r>
              <a:rPr lang="en-US" dirty="0" smtClean="0"/>
              <a:t>What staffing or resource constraints are faced?</a:t>
            </a:r>
          </a:p>
          <a:p>
            <a:endParaRPr lang="en-US" sz="3600" dirty="0" smtClean="0"/>
          </a:p>
          <a:p>
            <a:pPr>
              <a:buNone/>
            </a:pPr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17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Eligibility </a:t>
            </a:r>
            <a:br>
              <a:rPr lang="en-US" dirty="0" smtClean="0"/>
            </a:br>
            <a:r>
              <a:rPr lang="en-US" dirty="0" smtClean="0"/>
              <a:t>targeting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18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Eligibility and Targeting</a:t>
            </a:r>
            <a:br>
              <a:rPr lang="en-US" dirty="0" smtClean="0"/>
            </a:br>
            <a:r>
              <a:rPr lang="en-US" sz="4200" dirty="0" smtClean="0"/>
              <a:t>Options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114800"/>
          </a:xfrm>
        </p:spPr>
        <p:txBody>
          <a:bodyPr/>
          <a:lstStyle/>
          <a:p>
            <a:r>
              <a:rPr lang="en-US" dirty="0" smtClean="0"/>
              <a:t>Income level</a:t>
            </a:r>
          </a:p>
          <a:p>
            <a:pPr lvl="1"/>
            <a:r>
              <a:rPr lang="en-US" dirty="0" smtClean="0"/>
              <a:t>Usually150% or 200% of Federal Poverty Level</a:t>
            </a:r>
          </a:p>
          <a:p>
            <a:r>
              <a:rPr lang="en-US" dirty="0" smtClean="0"/>
              <a:t>Home Ownership</a:t>
            </a:r>
          </a:p>
          <a:p>
            <a:r>
              <a:rPr lang="en-US" dirty="0" smtClean="0"/>
              <a:t>Usage Guidelines</a:t>
            </a:r>
          </a:p>
          <a:p>
            <a:r>
              <a:rPr lang="en-US" dirty="0" smtClean="0"/>
              <a:t>Participation in payment assistance program</a:t>
            </a:r>
          </a:p>
          <a:p>
            <a:r>
              <a:rPr lang="en-US" dirty="0" smtClean="0"/>
              <a:t>Payment-troubled customers</a:t>
            </a:r>
          </a:p>
          <a:p>
            <a:r>
              <a:rPr lang="en-US" dirty="0" smtClean="0"/>
              <a:t>Vulnerable households (young children, elderly, disabled)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19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Presentation Outline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Program Goals</a:t>
            </a:r>
          </a:p>
          <a:p>
            <a:r>
              <a:rPr lang="en-US" dirty="0" smtClean="0"/>
              <a:t>Management</a:t>
            </a:r>
          </a:p>
          <a:p>
            <a:r>
              <a:rPr lang="en-US" dirty="0" smtClean="0"/>
              <a:t>Eligibility and Targeting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Energy Education</a:t>
            </a:r>
          </a:p>
          <a:p>
            <a:r>
              <a:rPr lang="en-US" dirty="0" smtClean="0"/>
              <a:t>Service Delivery</a:t>
            </a:r>
          </a:p>
          <a:p>
            <a:r>
              <a:rPr lang="en-US" dirty="0" smtClean="0"/>
              <a:t>Data Management</a:t>
            </a:r>
          </a:p>
          <a:p>
            <a:r>
              <a:rPr lang="en-US" dirty="0" smtClean="0"/>
              <a:t>Quality Control</a:t>
            </a:r>
          </a:p>
          <a:p>
            <a:r>
              <a:rPr lang="en-US" dirty="0" smtClean="0"/>
              <a:t>Evaluation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Eligibility and Targeting 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Income level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more restrictive income limits mean that those with the least ability to pay their bills receive services.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more restrictive income limits may mean that the highest use customers are may not be served.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20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Eligibility and Targeting 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Home Ownership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Home owners may be more likely to remain in home and see benefits over time.</a:t>
            </a:r>
          </a:p>
          <a:p>
            <a:pPr lvl="2"/>
            <a:r>
              <a:rPr lang="en-US" dirty="0" smtClean="0"/>
              <a:t>Landlord permission is not needed.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some needy households are not served.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21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Eligibility and Targeting 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Usage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Usually results in greatest energy savings.</a:t>
            </a:r>
          </a:p>
          <a:p>
            <a:pPr lvl="2"/>
            <a:r>
              <a:rPr lang="en-US" dirty="0" smtClean="0"/>
              <a:t>Utilities can develop lists.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May not focus on needs due to other characteristics – vulnerability, burden, other.</a:t>
            </a:r>
          </a:p>
          <a:p>
            <a:pPr lvl="2"/>
            <a:r>
              <a:rPr lang="en-US" dirty="0" smtClean="0"/>
              <a:t>Conditions in highest usage homes may prevent major measures.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22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Eligibility and Targeting 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Participation in bill payment assistance programs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reductions in usage result in reduction in subsidies that burden the ratepayers.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Other needy customers not served.</a:t>
            </a:r>
          </a:p>
          <a:p>
            <a:pPr lvl="2"/>
            <a:r>
              <a:rPr lang="en-US" dirty="0" smtClean="0"/>
              <a:t>May be less incentive  for participants to take energy-saving actions.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23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Eligibility and Targeting 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114800"/>
          </a:xfrm>
        </p:spPr>
        <p:txBody>
          <a:bodyPr/>
          <a:lstStyle/>
          <a:p>
            <a:r>
              <a:rPr lang="en-US" sz="4000" dirty="0" smtClean="0"/>
              <a:t>Payment troubled customers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May increase bill payment coverage rates.</a:t>
            </a:r>
          </a:p>
          <a:p>
            <a:pPr lvl="2"/>
            <a:r>
              <a:rPr lang="en-US" dirty="0" smtClean="0"/>
              <a:t>Customers may be motivated to reduce usage.</a:t>
            </a:r>
          </a:p>
          <a:p>
            <a:pPr lvl="2"/>
            <a:r>
              <a:rPr lang="en-US" dirty="0" smtClean="0"/>
              <a:t>Utility can target customers who express need for assistance.</a:t>
            </a:r>
          </a:p>
          <a:p>
            <a:pPr lvl="2"/>
            <a:r>
              <a:rPr lang="en-US" dirty="0" smtClean="0"/>
              <a:t>WAP agency can target customers who received LIHEAP.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May not result in greatest usage reduction.</a:t>
            </a:r>
          </a:p>
          <a:p>
            <a:pPr lvl="2"/>
            <a:r>
              <a:rPr lang="en-US" dirty="0" smtClean="0"/>
              <a:t>Some households may be better served with energy assistance (low usage, lowest income.)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24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Eligibility and Targeting 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Vulnerable households</a:t>
            </a:r>
            <a:r>
              <a:rPr lang="en-US" dirty="0" smtClean="0"/>
              <a:t> </a:t>
            </a:r>
            <a:r>
              <a:rPr lang="en-US" sz="2900" dirty="0" smtClean="0"/>
              <a:t>(young children, elderly, disabled)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Reduce energy usage for those who are sensitive to temperature extremes.</a:t>
            </a:r>
          </a:p>
          <a:p>
            <a:pPr lvl="2"/>
            <a:r>
              <a:rPr lang="en-US" dirty="0" smtClean="0"/>
              <a:t>Nonprofit agency can prioritize these households for service delivery.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May not result in greatest usage reduction.</a:t>
            </a:r>
          </a:p>
          <a:p>
            <a:pPr lvl="2"/>
            <a:r>
              <a:rPr lang="en-US" dirty="0" smtClean="0"/>
              <a:t>May restrict opportunity to coordinate with utility programs.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25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Eligibility and Targeting </a:t>
            </a:r>
            <a:br>
              <a:rPr lang="en-US" dirty="0" smtClean="0"/>
            </a:br>
            <a:r>
              <a:rPr lang="en-US" sz="4200" dirty="0" smtClean="0"/>
              <a:t>Examples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r>
              <a:rPr lang="en-US" dirty="0" smtClean="0"/>
              <a:t>PGW – one contractor initially targeted highest users, but found too many barriers in home.</a:t>
            </a:r>
          </a:p>
          <a:p>
            <a:r>
              <a:rPr lang="en-US" dirty="0" smtClean="0"/>
              <a:t>PGW – good savings with very high usage customers.</a:t>
            </a:r>
          </a:p>
          <a:p>
            <a:r>
              <a:rPr lang="en-US" dirty="0" smtClean="0"/>
              <a:t>OH REACH – additional services delivered to customers with health problems.</a:t>
            </a:r>
          </a:p>
          <a:p>
            <a:r>
              <a:rPr lang="en-US" dirty="0" smtClean="0"/>
              <a:t>NJ Comfort Partners &amp; PPL – customers at subsidy limit can benefit.</a:t>
            </a:r>
          </a:p>
          <a:p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26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Eligibility and Targeting </a:t>
            </a:r>
            <a:br>
              <a:rPr lang="en-US" dirty="0" smtClean="0"/>
            </a:br>
            <a:r>
              <a:rPr lang="en-US" sz="4200" dirty="0" smtClean="0"/>
              <a:t>Best Practices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Review goals</a:t>
            </a:r>
          </a:p>
          <a:p>
            <a:r>
              <a:rPr lang="en-US" sz="4000" dirty="0" smtClean="0"/>
              <a:t>Assess other available programs</a:t>
            </a:r>
          </a:p>
          <a:p>
            <a:pPr lvl="1"/>
            <a:r>
              <a:rPr lang="en-US" sz="3600" dirty="0" smtClean="0"/>
              <a:t>May try to reach population that is not served by other programs</a:t>
            </a:r>
          </a:p>
          <a:p>
            <a:r>
              <a:rPr lang="en-US" sz="4000" dirty="0" smtClean="0"/>
              <a:t>Revisit over time</a:t>
            </a:r>
          </a:p>
          <a:p>
            <a:pPr lvl="1"/>
            <a:r>
              <a:rPr lang="en-US" sz="3600" dirty="0" smtClean="0"/>
              <a:t>After several years, may need to revise pre-treatment usage guideline down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27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services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28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Services</a:t>
            </a:r>
            <a:br>
              <a:rPr lang="en-US" dirty="0" smtClean="0"/>
            </a:br>
            <a:r>
              <a:rPr lang="en-US" sz="4200" dirty="0" smtClean="0"/>
              <a:t>Options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Comprehensive – maximize savings per home</a:t>
            </a:r>
          </a:p>
          <a:p>
            <a:r>
              <a:rPr lang="en-US" sz="4000" dirty="0" smtClean="0"/>
              <a:t>Cost threshold / $ limit per household</a:t>
            </a:r>
          </a:p>
          <a:p>
            <a:r>
              <a:rPr lang="en-US" sz="4000" dirty="0" smtClean="0"/>
              <a:t>Minimal – increase number of households served</a:t>
            </a:r>
          </a:p>
          <a:p>
            <a:r>
              <a:rPr lang="en-US" sz="4000" dirty="0" smtClean="0"/>
              <a:t>Varied, depending on energy usage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29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Goals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Comprehensive</a:t>
            </a:r>
          </a:p>
          <a:p>
            <a:pPr lvl="1"/>
            <a:r>
              <a:rPr lang="en-US" i="1" dirty="0" smtClean="0"/>
              <a:t>Advantages</a:t>
            </a:r>
          </a:p>
          <a:p>
            <a:pPr lvl="2"/>
            <a:r>
              <a:rPr lang="en-US" dirty="0" smtClean="0"/>
              <a:t>Maximize usage reduction for homes served.</a:t>
            </a:r>
          </a:p>
          <a:p>
            <a:pPr lvl="2"/>
            <a:r>
              <a:rPr lang="en-US" dirty="0" smtClean="0"/>
              <a:t>Minimize administrative expenses as a percentage of total costs.</a:t>
            </a:r>
          </a:p>
          <a:p>
            <a:pPr lvl="2"/>
            <a:r>
              <a:rPr lang="en-US" dirty="0" smtClean="0"/>
              <a:t>Reduce need for another program to return to home.</a:t>
            </a:r>
          </a:p>
          <a:p>
            <a:pPr lvl="1"/>
            <a:r>
              <a:rPr lang="en-US" i="1" dirty="0" smtClean="0"/>
              <a:t>Disadvantages</a:t>
            </a:r>
          </a:p>
          <a:p>
            <a:pPr lvl="2"/>
            <a:r>
              <a:rPr lang="en-US" dirty="0" smtClean="0"/>
              <a:t>Fewer homes may be served.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30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Cost threshold</a:t>
            </a:r>
          </a:p>
          <a:p>
            <a:pPr lvl="1"/>
            <a:r>
              <a:rPr lang="en-US" i="1" dirty="0" smtClean="0"/>
              <a:t>Advantages</a:t>
            </a:r>
          </a:p>
          <a:p>
            <a:pPr lvl="2"/>
            <a:r>
              <a:rPr lang="en-US" sz="2000" dirty="0" smtClean="0"/>
              <a:t>Serve a greater number of households.</a:t>
            </a:r>
          </a:p>
          <a:p>
            <a:pPr lvl="2"/>
            <a:r>
              <a:rPr lang="en-US" sz="2000" dirty="0" smtClean="0"/>
              <a:t>Ensure that a minimum number of households are served.</a:t>
            </a:r>
          </a:p>
          <a:p>
            <a:pPr lvl="1"/>
            <a:r>
              <a:rPr lang="en-US" i="1" dirty="0" smtClean="0"/>
              <a:t>Disadvantages</a:t>
            </a:r>
          </a:p>
          <a:p>
            <a:pPr lvl="2"/>
            <a:r>
              <a:rPr lang="en-US" sz="2000" dirty="0" smtClean="0"/>
              <a:t>Does not take individual household circumstances into account.</a:t>
            </a:r>
          </a:p>
          <a:p>
            <a:pPr lvl="2"/>
            <a:r>
              <a:rPr lang="en-US" sz="2000" dirty="0" smtClean="0"/>
              <a:t>May spend too little in some homes and too much in others.</a:t>
            </a:r>
          </a:p>
          <a:p>
            <a:pPr lvl="2"/>
            <a:r>
              <a:rPr lang="en-US" sz="2000" dirty="0" smtClean="0"/>
              <a:t>May spend more than what is cost-effective in some homes.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31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Minimal</a:t>
            </a:r>
          </a:p>
          <a:p>
            <a:pPr lvl="1"/>
            <a:r>
              <a:rPr lang="en-US" i="1" dirty="0" smtClean="0"/>
              <a:t>Advantages</a:t>
            </a:r>
          </a:p>
          <a:p>
            <a:pPr lvl="2"/>
            <a:r>
              <a:rPr lang="en-US" dirty="0" smtClean="0"/>
              <a:t>Increase number of households served.</a:t>
            </a:r>
          </a:p>
          <a:p>
            <a:pPr lvl="1"/>
            <a:r>
              <a:rPr lang="en-US" i="1" dirty="0" smtClean="0"/>
              <a:t>Disadvantages</a:t>
            </a:r>
          </a:p>
          <a:p>
            <a:pPr lvl="2"/>
            <a:r>
              <a:rPr lang="en-US" dirty="0" smtClean="0"/>
              <a:t>Customers may not receive significant savings.</a:t>
            </a:r>
          </a:p>
          <a:p>
            <a:pPr lvl="2"/>
            <a:r>
              <a:rPr lang="en-US" dirty="0" smtClean="0"/>
              <a:t>Administrative costs are duplicated when other programs return to serve the household.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32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Services</a:t>
            </a:r>
            <a:br>
              <a:rPr lang="en-US" dirty="0" smtClean="0"/>
            </a:br>
            <a:r>
              <a:rPr lang="en-US" sz="4200" dirty="0" smtClean="0"/>
              <a:t>Vary By Customer Usage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Service level is targeted to need.</a:t>
            </a:r>
          </a:p>
          <a:p>
            <a:pPr>
              <a:lnSpc>
                <a:spcPct val="90000"/>
              </a:lnSpc>
            </a:pPr>
            <a:r>
              <a:rPr lang="en-US" sz="2800" i="1" dirty="0" smtClean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Households are not treated equally.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33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Services</a:t>
            </a:r>
            <a:br>
              <a:rPr lang="en-US" dirty="0" smtClean="0"/>
            </a:br>
            <a:r>
              <a:rPr lang="en-US" sz="4200" dirty="0" smtClean="0"/>
              <a:t>Example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 Energy Efficiency Programs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Full cost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Low cost in home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Kit with postcard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Kit sent to list</a:t>
            </a:r>
          </a:p>
          <a:p>
            <a:r>
              <a:rPr lang="en-US" dirty="0" smtClean="0"/>
              <a:t>PPL WRAP</a:t>
            </a:r>
          </a:p>
          <a:p>
            <a:pPr marL="742950" lvl="2" indent="-342900"/>
            <a:r>
              <a:rPr lang="en-US" sz="2800" dirty="0" smtClean="0"/>
              <a:t>Full cost</a:t>
            </a:r>
          </a:p>
          <a:p>
            <a:pPr marL="742950" lvl="2" indent="-342900"/>
            <a:r>
              <a:rPr lang="en-US" sz="2800" dirty="0" smtClean="0"/>
              <a:t>Water heating</a:t>
            </a:r>
          </a:p>
          <a:p>
            <a:pPr marL="742950" lvl="2" indent="-342900"/>
            <a:r>
              <a:rPr lang="en-US" sz="2800" dirty="0" err="1" smtClean="0"/>
              <a:t>Baseload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34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Services</a:t>
            </a:r>
            <a:br>
              <a:rPr lang="en-US" dirty="0" smtClean="0"/>
            </a:br>
            <a:r>
              <a:rPr lang="en-US" sz="4200" dirty="0" smtClean="0"/>
              <a:t>Best Practices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Review goals</a:t>
            </a:r>
          </a:p>
          <a:p>
            <a:r>
              <a:rPr lang="en-US" sz="4000" dirty="0" smtClean="0"/>
              <a:t>Research program models</a:t>
            </a:r>
          </a:p>
          <a:p>
            <a:r>
              <a:rPr lang="en-US" sz="4000" dirty="0" smtClean="0"/>
              <a:t>Pilot test</a:t>
            </a:r>
          </a:p>
          <a:p>
            <a:r>
              <a:rPr lang="en-US" sz="4000" dirty="0" smtClean="0"/>
              <a:t>Evaluate</a:t>
            </a:r>
          </a:p>
          <a:p>
            <a:r>
              <a:rPr lang="en-US" sz="4000" dirty="0" smtClean="0"/>
              <a:t>Re-visit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35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Energy education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36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Energy Education</a:t>
            </a:r>
            <a:br>
              <a:rPr lang="en-US" dirty="0" smtClean="0"/>
            </a:br>
            <a:r>
              <a:rPr lang="en-US" sz="4200" dirty="0" smtClean="0"/>
              <a:t>Options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Partnership between program/educator and customer</a:t>
            </a:r>
          </a:p>
          <a:p>
            <a:r>
              <a:rPr lang="en-US" sz="4000" dirty="0" smtClean="0"/>
              <a:t>Understanding the energy bills</a:t>
            </a:r>
          </a:p>
          <a:p>
            <a:r>
              <a:rPr lang="en-US" sz="4000" dirty="0" smtClean="0"/>
              <a:t>Energy use and costs around the home</a:t>
            </a:r>
          </a:p>
          <a:p>
            <a:r>
              <a:rPr lang="en-US" sz="4000" dirty="0" smtClean="0"/>
              <a:t>Customer goals for usage reduction</a:t>
            </a:r>
          </a:p>
          <a:p>
            <a:r>
              <a:rPr lang="en-US" sz="4000" dirty="0" smtClean="0"/>
              <a:t>Customer action plan</a:t>
            </a:r>
          </a:p>
          <a:p>
            <a:r>
              <a:rPr lang="en-US" sz="4000" dirty="0" smtClean="0"/>
              <a:t>Follow-up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37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Energy Education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Partnership between program /educator and customer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if successful, customer has more motivation to take steps to reduce energy usage.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takes skilled and dedicated auditor to make it work.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38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Energy Education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3600" dirty="0" smtClean="0"/>
              <a:t>Understanding the energy bills</a:t>
            </a:r>
          </a:p>
          <a:p>
            <a:r>
              <a:rPr lang="en-US" sz="3600" dirty="0" smtClean="0"/>
              <a:t>Energy use and costs around the home</a:t>
            </a:r>
          </a:p>
          <a:p>
            <a:pPr lvl="1"/>
            <a:r>
              <a:rPr lang="en-US" sz="2400" i="1" dirty="0" smtClean="0"/>
              <a:t>Advantages</a:t>
            </a:r>
          </a:p>
          <a:p>
            <a:pPr lvl="2"/>
            <a:r>
              <a:rPr lang="en-US" sz="2000" dirty="0" smtClean="0"/>
              <a:t>If the customer understands how to read the bill and determine when usage is decreasing, it provides positive re-enforcement for energy-saving actions.</a:t>
            </a:r>
          </a:p>
          <a:p>
            <a:pPr lvl="2"/>
            <a:r>
              <a:rPr lang="en-US" sz="2000" dirty="0" smtClean="0"/>
              <a:t>Allows customer to make decisions about energy usage based on the costs of those uses.</a:t>
            </a:r>
          </a:p>
          <a:p>
            <a:pPr lvl="1"/>
            <a:r>
              <a:rPr lang="en-US" sz="2400" i="1" dirty="0" smtClean="0"/>
              <a:t>Disadvantages</a:t>
            </a:r>
          </a:p>
          <a:p>
            <a:pPr lvl="2"/>
            <a:r>
              <a:rPr lang="en-US" sz="2000" dirty="0" smtClean="0"/>
              <a:t>Requires auditor with good communication skills.</a:t>
            </a:r>
          </a:p>
          <a:p>
            <a:pPr lvl="2"/>
            <a:r>
              <a:rPr lang="en-US" sz="2000" dirty="0" smtClean="0"/>
              <a:t>Increases length of audit.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39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Goals</a:t>
            </a:r>
            <a:br>
              <a:rPr lang="en-US" dirty="0" smtClean="0"/>
            </a:br>
            <a:r>
              <a:rPr lang="en-US" dirty="0" smtClean="0"/>
              <a:t>Options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4114800"/>
          </a:xfrm>
        </p:spPr>
        <p:txBody>
          <a:bodyPr/>
          <a:lstStyle/>
          <a:p>
            <a:r>
              <a:rPr lang="en-US" sz="2800" dirty="0" smtClean="0"/>
              <a:t>Energy savings</a:t>
            </a:r>
          </a:p>
          <a:p>
            <a:r>
              <a:rPr lang="en-US" sz="2800" dirty="0" smtClean="0"/>
              <a:t>Benefit cost ratio</a:t>
            </a:r>
          </a:p>
          <a:p>
            <a:r>
              <a:rPr lang="en-US" sz="2800" dirty="0" smtClean="0"/>
              <a:t>Greenhouse gas emissions</a:t>
            </a:r>
          </a:p>
          <a:p>
            <a:r>
              <a:rPr lang="en-US" sz="2800" dirty="0" smtClean="0"/>
              <a:t>Bill impacts</a:t>
            </a:r>
          </a:p>
          <a:p>
            <a:r>
              <a:rPr lang="en-US" sz="2800" dirty="0" smtClean="0"/>
              <a:t>Reduce ratepayer subsidy</a:t>
            </a:r>
          </a:p>
          <a:p>
            <a:r>
              <a:rPr lang="en-US" sz="2800" dirty="0" smtClean="0"/>
              <a:t>Number of homes served</a:t>
            </a:r>
          </a:p>
          <a:p>
            <a:r>
              <a:rPr lang="en-US" sz="2800" dirty="0" smtClean="0"/>
              <a:t>Amount spent per home or in the program year</a:t>
            </a:r>
          </a:p>
          <a:p>
            <a:r>
              <a:rPr lang="en-US" sz="2800" dirty="0" smtClean="0"/>
              <a:t>Targeting need (elderly, disabled, children, energy burden)</a:t>
            </a:r>
          </a:p>
          <a:p>
            <a:r>
              <a:rPr lang="en-US" sz="2800" dirty="0" smtClean="0"/>
              <a:t>Innovative usage reduction measures</a:t>
            </a:r>
          </a:p>
          <a:p>
            <a:r>
              <a:rPr lang="en-US" sz="2800" dirty="0" smtClean="0"/>
              <a:t>Innovative program delivery systems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Energy Education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700" dirty="0" smtClean="0"/>
              <a:t>Customer goals for usage reduction</a:t>
            </a:r>
          </a:p>
          <a:p>
            <a:pPr>
              <a:lnSpc>
                <a:spcPct val="90000"/>
              </a:lnSpc>
            </a:pPr>
            <a:r>
              <a:rPr lang="en-US" sz="3700" dirty="0" smtClean="0"/>
              <a:t>Customer action plan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Advantages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Provides motivation for customer to reduce energy usage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Provides direction for customer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Disadvantages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Some customers will not be interested.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Auditors must be skillful and willing to take the time required.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40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Energy Education</a:t>
            </a:r>
            <a:br>
              <a:rPr lang="en-US" dirty="0" smtClean="0"/>
            </a:br>
            <a:r>
              <a:rPr lang="en-US" sz="4200" dirty="0" smtClean="0"/>
              <a:t>Examples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700" dirty="0" smtClean="0"/>
              <a:t>NJ Comfort Partners</a:t>
            </a:r>
          </a:p>
          <a:p>
            <a:pPr lvl="1">
              <a:lnSpc>
                <a:spcPct val="90000"/>
              </a:lnSpc>
            </a:pPr>
            <a:r>
              <a:rPr lang="en-US" sz="3300" dirty="0" smtClean="0"/>
              <a:t>Energy education notebook</a:t>
            </a:r>
          </a:p>
          <a:p>
            <a:pPr lvl="1">
              <a:lnSpc>
                <a:spcPct val="90000"/>
              </a:lnSpc>
            </a:pPr>
            <a:r>
              <a:rPr lang="en-US" sz="3300" dirty="0" smtClean="0"/>
              <a:t>2 hours allocated</a:t>
            </a:r>
          </a:p>
          <a:p>
            <a:pPr>
              <a:lnSpc>
                <a:spcPct val="90000"/>
              </a:lnSpc>
            </a:pPr>
            <a:r>
              <a:rPr lang="en-US" sz="3700" dirty="0" smtClean="0"/>
              <a:t>PECO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Energy education in home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Monthly follow-up letters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41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Energy Education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200" dirty="0" smtClean="0"/>
              <a:t>Best Practices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Assess capabilities</a:t>
            </a:r>
          </a:p>
          <a:p>
            <a:r>
              <a:rPr lang="en-US" sz="4000" dirty="0" smtClean="0"/>
              <a:t>Provide training</a:t>
            </a:r>
          </a:p>
          <a:p>
            <a:r>
              <a:rPr lang="en-US" sz="4000" dirty="0" smtClean="0"/>
              <a:t>Perform quality control</a:t>
            </a:r>
          </a:p>
          <a:p>
            <a:r>
              <a:rPr lang="en-US" sz="4000" dirty="0" smtClean="0"/>
              <a:t>Evaluate</a:t>
            </a:r>
          </a:p>
          <a:p>
            <a:r>
              <a:rPr lang="en-US" sz="4000" dirty="0" smtClean="0"/>
              <a:t>Refine</a:t>
            </a:r>
          </a:p>
          <a:p>
            <a:r>
              <a:rPr lang="en-US" sz="4000" dirty="0" smtClean="0"/>
              <a:t>Re-train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42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Service Delivery organizations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43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 Delivery </a:t>
            </a:r>
            <a:br>
              <a:rPr lang="en-US" dirty="0" smtClean="0"/>
            </a:br>
            <a:r>
              <a:rPr lang="en-US" sz="4200" dirty="0" smtClean="0"/>
              <a:t>Options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Private contractors</a:t>
            </a:r>
          </a:p>
          <a:p>
            <a:r>
              <a:rPr lang="en-US" sz="4000" dirty="0" smtClean="0"/>
              <a:t>Weatherization agencies</a:t>
            </a:r>
          </a:p>
          <a:p>
            <a:r>
              <a:rPr lang="en-US" sz="4000" dirty="0" smtClean="0"/>
              <a:t>Community Action Agencies</a:t>
            </a:r>
          </a:p>
          <a:p>
            <a:r>
              <a:rPr lang="en-US" sz="4000" dirty="0" smtClean="0"/>
              <a:t>Other nonprofit</a:t>
            </a:r>
          </a:p>
          <a:p>
            <a:r>
              <a:rPr lang="en-US" sz="4000" dirty="0" smtClean="0"/>
              <a:t>Mix of the above groups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44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 Delivery 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Private contractors</a:t>
            </a:r>
          </a:p>
          <a:p>
            <a:pPr lvl="1"/>
            <a:r>
              <a:rPr lang="en-US" i="1" dirty="0" smtClean="0"/>
              <a:t>Advantages</a:t>
            </a:r>
          </a:p>
          <a:p>
            <a:pPr lvl="2"/>
            <a:r>
              <a:rPr lang="en-US" dirty="0" smtClean="0"/>
              <a:t>Cash flow management</a:t>
            </a:r>
          </a:p>
          <a:p>
            <a:pPr lvl="2"/>
            <a:r>
              <a:rPr lang="en-US" dirty="0" smtClean="0"/>
              <a:t>Data management capabilities</a:t>
            </a:r>
          </a:p>
          <a:p>
            <a:pPr lvl="2"/>
            <a:r>
              <a:rPr lang="en-US" dirty="0" smtClean="0"/>
              <a:t>Ability to hire additional staff</a:t>
            </a:r>
          </a:p>
          <a:p>
            <a:pPr lvl="1"/>
            <a:r>
              <a:rPr lang="en-US" i="1" dirty="0" smtClean="0"/>
              <a:t>Disadvantages</a:t>
            </a:r>
          </a:p>
          <a:p>
            <a:pPr lvl="2"/>
            <a:r>
              <a:rPr lang="en-US" dirty="0" smtClean="0"/>
              <a:t>May have less knowledge/experience with other public programs</a:t>
            </a:r>
          </a:p>
          <a:p>
            <a:pPr lvl="2"/>
            <a:r>
              <a:rPr lang="en-US" dirty="0" smtClean="0"/>
              <a:t>May be too focused on profit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45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 Delivery 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3700" dirty="0" smtClean="0"/>
              <a:t>Weatherization agencies</a:t>
            </a:r>
          </a:p>
          <a:p>
            <a:r>
              <a:rPr lang="en-US" sz="3700" dirty="0" smtClean="0"/>
              <a:t>Community Action Agencies</a:t>
            </a:r>
          </a:p>
          <a:p>
            <a:r>
              <a:rPr lang="en-US" sz="3700" dirty="0" smtClean="0"/>
              <a:t>Other nonprofit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Ability to provide joint service delivery of multiple utility programs and/or WAP.</a:t>
            </a:r>
          </a:p>
          <a:p>
            <a:pPr lvl="2"/>
            <a:r>
              <a:rPr lang="en-US" dirty="0" smtClean="0"/>
              <a:t>WAP agencies already have consistent policies and procedures that can be implemented in utility program.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may not have experience with contract work.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46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 Delivery</a:t>
            </a:r>
            <a:br>
              <a:rPr lang="en-US" dirty="0" smtClean="0"/>
            </a:br>
            <a:r>
              <a:rPr lang="en-US" sz="4200" dirty="0" smtClean="0"/>
              <a:t>Example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NJ CP, PGW – private contractors</a:t>
            </a:r>
          </a:p>
          <a:p>
            <a:r>
              <a:rPr lang="en-US" sz="4000" dirty="0" smtClean="0"/>
              <a:t>PPL – combination </a:t>
            </a:r>
          </a:p>
          <a:p>
            <a:r>
              <a:rPr lang="en-US" sz="4000" dirty="0" smtClean="0"/>
              <a:t>UGI – WAP agencies</a:t>
            </a:r>
          </a:p>
          <a:p>
            <a:pPr>
              <a:buNone/>
            </a:pPr>
            <a:endParaRPr lang="en-US" sz="4000" dirty="0" smtClean="0"/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47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Service Delivery</a:t>
            </a:r>
            <a:br>
              <a:rPr lang="en-US" dirty="0" smtClean="0"/>
            </a:br>
            <a:r>
              <a:rPr lang="en-US" sz="4200" dirty="0" smtClean="0"/>
              <a:t>Best Practices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Review goals</a:t>
            </a:r>
          </a:p>
          <a:p>
            <a:r>
              <a:rPr lang="en-US" sz="4000" dirty="0" smtClean="0"/>
              <a:t>Assess capabilities and experience</a:t>
            </a:r>
          </a:p>
          <a:p>
            <a:r>
              <a:rPr lang="en-US" sz="4000" dirty="0" smtClean="0"/>
              <a:t>Assess operating environment</a:t>
            </a:r>
          </a:p>
          <a:p>
            <a:r>
              <a:rPr lang="en-US" sz="4000" dirty="0" smtClean="0"/>
              <a:t>Hold accountable</a:t>
            </a:r>
          </a:p>
          <a:p>
            <a:r>
              <a:rPr lang="en-US" sz="4000" dirty="0" smtClean="0"/>
              <a:t>Re-visit 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48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Data management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49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Goals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114800"/>
          </a:xfrm>
        </p:spPr>
        <p:txBody>
          <a:bodyPr/>
          <a:lstStyle/>
          <a:p>
            <a:r>
              <a:rPr lang="en-US" sz="4000" dirty="0" smtClean="0"/>
              <a:t>Energy Savings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sets concrete standards of measurement for program and contractor.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Particular level of savings may be difficult reach depending on condition of customer homes and budget constraints.</a:t>
            </a:r>
          </a:p>
          <a:p>
            <a:pPr lvl="2"/>
            <a:r>
              <a:rPr lang="en-US" dirty="0" smtClean="0"/>
              <a:t>Time lag to estimate impacts based on billing data.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Data Management</a:t>
            </a:r>
            <a:br>
              <a:rPr lang="en-US" dirty="0" smtClean="0"/>
            </a:br>
            <a:r>
              <a:rPr lang="en-US" sz="4200" dirty="0" smtClean="0"/>
              <a:t>Options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Paper data collection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collected on paper at the customer’s home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entered by contractor after the visit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Computerized data collection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Customer data loaded into software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entered in laptop or tablet while in the customer’s home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uploaded to data management system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50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Data Management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Computerized data collection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Advantages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Auditor can have customer data (including usage) available on site.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Data entry is not necessary following the visit.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Software can calculate cost-effectiveness based on customer usage and other characteristics.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Auditor can print report for customer on site.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Disadvantages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Computer can interview with customer relationship.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Data can be lost.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Providers may be resistant.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51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Data Management</a:t>
            </a:r>
            <a:br>
              <a:rPr lang="en-US" dirty="0" smtClean="0"/>
            </a:br>
            <a:r>
              <a:rPr lang="en-US" sz="4200" dirty="0" smtClean="0"/>
              <a:t>Best </a:t>
            </a:r>
            <a:r>
              <a:rPr lang="en-US" sz="4200" dirty="0" smtClean="0"/>
              <a:t>Practices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114800"/>
          </a:xfrm>
        </p:spPr>
        <p:txBody>
          <a:bodyPr/>
          <a:lstStyle/>
          <a:p>
            <a:r>
              <a:rPr lang="en-US" sz="4000" dirty="0" smtClean="0"/>
              <a:t>Assess data needs</a:t>
            </a:r>
          </a:p>
          <a:p>
            <a:pPr lvl="1">
              <a:spcBef>
                <a:spcPts val="0"/>
              </a:spcBef>
            </a:pPr>
            <a:r>
              <a:rPr lang="en-US" sz="3600" dirty="0" smtClean="0"/>
              <a:t>Management </a:t>
            </a:r>
          </a:p>
          <a:p>
            <a:pPr lvl="1">
              <a:spcBef>
                <a:spcPts val="0"/>
              </a:spcBef>
            </a:pPr>
            <a:r>
              <a:rPr lang="en-US" sz="3600" dirty="0" smtClean="0"/>
              <a:t>Operations</a:t>
            </a:r>
          </a:p>
          <a:p>
            <a:pPr lvl="1">
              <a:spcBef>
                <a:spcPts val="0"/>
              </a:spcBef>
            </a:pPr>
            <a:r>
              <a:rPr lang="en-US" sz="3600" dirty="0" smtClean="0"/>
              <a:t>Evaluation</a:t>
            </a:r>
          </a:p>
          <a:p>
            <a:r>
              <a:rPr lang="en-US" sz="4000" dirty="0" smtClean="0"/>
              <a:t>Assess capabilities and experience</a:t>
            </a:r>
          </a:p>
          <a:p>
            <a:r>
              <a:rPr lang="en-US" sz="4000" dirty="0" smtClean="0"/>
              <a:t>Assess operating environment</a:t>
            </a:r>
          </a:p>
          <a:p>
            <a:r>
              <a:rPr lang="en-US" sz="4000" dirty="0" smtClean="0"/>
              <a:t>Perform cost-benefit analysis</a:t>
            </a:r>
          </a:p>
          <a:p>
            <a:r>
              <a:rPr lang="en-US" sz="4000" dirty="0" smtClean="0"/>
              <a:t>Provide training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52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Quality control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53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Quality Control</a:t>
            </a:r>
            <a:br>
              <a:rPr lang="en-US" dirty="0" smtClean="0"/>
            </a:br>
            <a:r>
              <a:rPr lang="en-US" sz="4200" dirty="0" smtClean="0"/>
              <a:t>Options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2800" dirty="0" smtClean="0"/>
              <a:t>Internal/External</a:t>
            </a:r>
          </a:p>
          <a:p>
            <a:pPr lvl="1"/>
            <a:r>
              <a:rPr lang="en-US" sz="2400" dirty="0" smtClean="0"/>
              <a:t>State or utility personnel </a:t>
            </a:r>
          </a:p>
          <a:p>
            <a:pPr lvl="1"/>
            <a:r>
              <a:rPr lang="en-US" sz="2400" dirty="0" smtClean="0"/>
              <a:t>Third party inspectors</a:t>
            </a:r>
          </a:p>
          <a:p>
            <a:r>
              <a:rPr lang="en-US" sz="2800" dirty="0" smtClean="0"/>
              <a:t>Sampling</a:t>
            </a:r>
          </a:p>
          <a:p>
            <a:pPr lvl="1"/>
            <a:r>
              <a:rPr lang="en-US" sz="2400" dirty="0" smtClean="0"/>
              <a:t>What percent of jobs should be inspected?</a:t>
            </a:r>
          </a:p>
          <a:p>
            <a:r>
              <a:rPr lang="en-US" sz="2800" dirty="0" smtClean="0"/>
              <a:t>Targeting</a:t>
            </a:r>
          </a:p>
          <a:p>
            <a:pPr lvl="1"/>
            <a:r>
              <a:rPr lang="en-US" sz="2400" dirty="0" smtClean="0"/>
              <a:t>Equal/random inspection of each contractor</a:t>
            </a:r>
          </a:p>
          <a:p>
            <a:pPr lvl="1"/>
            <a:r>
              <a:rPr lang="en-US" sz="2400" dirty="0" smtClean="0"/>
              <a:t>Focus on contractors who have shown problems in the past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54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Quality Control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/>
              <a:t>External quality control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Advantages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More time may be devoted to quality control.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May have more systematic procedures for quality control.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May be more objective.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Disadvantages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May be more expensive.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Inspectors may not have good understanding of program design and procedures.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55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Quality Control</a:t>
            </a:r>
            <a:br>
              <a:rPr lang="en-US" dirty="0" smtClean="0"/>
            </a:br>
            <a:r>
              <a:rPr lang="en-US" sz="4200" dirty="0" smtClean="0"/>
              <a:t>Best Practices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Assess provider capabilities and experience</a:t>
            </a:r>
          </a:p>
          <a:p>
            <a:r>
              <a:rPr lang="en-US" sz="4000" dirty="0" smtClean="0"/>
              <a:t>Develop systematic procedures</a:t>
            </a:r>
          </a:p>
          <a:p>
            <a:r>
              <a:rPr lang="en-US" sz="4000" dirty="0" smtClean="0"/>
              <a:t>Collect and review data</a:t>
            </a:r>
          </a:p>
          <a:p>
            <a:r>
              <a:rPr lang="en-US" sz="4000" dirty="0" smtClean="0"/>
              <a:t>Re-visit based on findings</a:t>
            </a:r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56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evaluation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57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sz="4200" dirty="0" smtClean="0"/>
              <a:t>Options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Internal/External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Conducted by state/utility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Conducted by third party evaluator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Impact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Energy usage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Bill payment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Environmental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Economic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Process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Efficiency/effectiveness of program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On-site observation and inspections of completed jobs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Why is the program achieving the outcomes</a:t>
            </a:r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58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/>
              <a:t>External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Advantages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More time may be devoted to evaluation.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Evaluation expertise.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May have more systematic procedures for evaluation.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May be more objective / less biased.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Disadvantages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More expensive.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May not have an understanding of the program and components.</a:t>
            </a:r>
            <a:endParaRPr lang="en-US" sz="2000" dirty="0" smtClean="0"/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59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Goals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114800"/>
          </a:xfrm>
        </p:spPr>
        <p:txBody>
          <a:bodyPr/>
          <a:lstStyle/>
          <a:p>
            <a:r>
              <a:rPr lang="en-US" sz="4000" dirty="0" smtClean="0"/>
              <a:t>Cost-Effectiveness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Concrete</a:t>
            </a:r>
          </a:p>
          <a:p>
            <a:pPr lvl="2"/>
            <a:r>
              <a:rPr lang="en-US" dirty="0" smtClean="0"/>
              <a:t>Justifiable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Which formula – TRC, Utility, Societal…</a:t>
            </a:r>
          </a:p>
          <a:p>
            <a:pPr lvl="2"/>
            <a:r>
              <a:rPr lang="en-US" dirty="0" smtClean="0"/>
              <a:t>Difficulty and controversy in measuring benefits – health impacts, environmental, etc.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6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sz="4200" dirty="0" smtClean="0"/>
              <a:t>Best Practices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3600" dirty="0" smtClean="0"/>
              <a:t>Assess information needs</a:t>
            </a:r>
          </a:p>
          <a:p>
            <a:r>
              <a:rPr lang="en-US" sz="3600" dirty="0" smtClean="0"/>
              <a:t>Design evaluation </a:t>
            </a:r>
          </a:p>
          <a:p>
            <a:r>
              <a:rPr lang="en-US" sz="3600" dirty="0" smtClean="0"/>
              <a:t>Use results to improve performance</a:t>
            </a:r>
          </a:p>
          <a:p>
            <a:pPr lvl="1"/>
            <a:r>
              <a:rPr lang="en-US" dirty="0" smtClean="0"/>
              <a:t>Policies and procedures</a:t>
            </a:r>
          </a:p>
          <a:p>
            <a:pPr lvl="1"/>
            <a:r>
              <a:rPr lang="en-US" dirty="0" smtClean="0"/>
              <a:t>Systems and tools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Quality Control</a:t>
            </a:r>
          </a:p>
          <a:p>
            <a:pPr lvl="1"/>
            <a:endParaRPr lang="en-US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60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9437" y="267003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Performance Measurement</a:t>
            </a:r>
            <a:br>
              <a:rPr lang="en-US" altLang="en-US" dirty="0" smtClean="0"/>
            </a:br>
            <a:r>
              <a:rPr lang="en-US" altLang="en-US" dirty="0" smtClean="0"/>
              <a:t>Steps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DA52318-4757-4CA6-B275-D0A38A814BC9}" type="slidenum">
              <a:rPr lang="en-US" altLang="en-US" sz="1000"/>
              <a:pPr eaLnBrk="1" hangingPunct="1">
                <a:spcBef>
                  <a:spcPct val="50000"/>
                </a:spcBef>
              </a:pPr>
              <a:t>61</a:t>
            </a:fld>
            <a:endParaRPr lang="en-US" altLang="en-US" sz="100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80321409"/>
              </p:ext>
            </p:extLst>
          </p:nvPr>
        </p:nvGraphicFramePr>
        <p:xfrm>
          <a:off x="307063" y="914400"/>
          <a:ext cx="8235275" cy="569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780280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62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sz="4200" dirty="0" smtClean="0"/>
              <a:t>Recommendations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114800"/>
          </a:xfrm>
        </p:spPr>
        <p:txBody>
          <a:bodyPr/>
          <a:lstStyle/>
          <a:p>
            <a:r>
              <a:rPr lang="en-US" sz="3600" dirty="0" smtClean="0"/>
              <a:t>Identify and prioritize goals</a:t>
            </a:r>
          </a:p>
          <a:p>
            <a:r>
              <a:rPr lang="en-US" sz="3600" dirty="0" smtClean="0"/>
              <a:t>Recognize unique characteristics of environment</a:t>
            </a:r>
          </a:p>
          <a:p>
            <a:pPr lvl="1"/>
            <a:r>
              <a:rPr lang="en-US" dirty="0" smtClean="0"/>
              <a:t>Geography/weather</a:t>
            </a:r>
          </a:p>
          <a:p>
            <a:pPr lvl="1"/>
            <a:r>
              <a:rPr lang="en-US" dirty="0" smtClean="0"/>
              <a:t>Political/social</a:t>
            </a:r>
          </a:p>
          <a:p>
            <a:pPr lvl="1"/>
            <a:r>
              <a:rPr lang="en-US" dirty="0" smtClean="0"/>
              <a:t>Resources</a:t>
            </a:r>
          </a:p>
          <a:p>
            <a:r>
              <a:rPr lang="en-US" sz="3600" dirty="0" smtClean="0"/>
              <a:t>Review program models</a:t>
            </a:r>
          </a:p>
          <a:p>
            <a:r>
              <a:rPr lang="en-US" sz="3600" dirty="0" smtClean="0"/>
              <a:t>Pilot test before implementing</a:t>
            </a:r>
          </a:p>
          <a:p>
            <a:r>
              <a:rPr lang="en-US" sz="3600" dirty="0" smtClean="0"/>
              <a:t>Evaluate and improve</a:t>
            </a:r>
          </a:p>
          <a:p>
            <a:endParaRPr 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63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Goals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Reduce ratepayer subsidy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if achieved, the program will result in cost-effective savings for the ratepayers.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if all benefits go to the ratepayers, there may be less motivation for customers to participate in energy reduction strategies.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7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Goals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Number of homes served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ensure that benefits are distributed to a minimum number of customers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With a set budget, places limits on the level of services that a household can receive.</a:t>
            </a:r>
          </a:p>
          <a:p>
            <a:pPr lvl="2"/>
            <a:r>
              <a:rPr lang="en-US" dirty="0" smtClean="0"/>
              <a:t>What benefit is achieved?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8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 Goals</a:t>
            </a:r>
            <a:br>
              <a:rPr lang="en-US" dirty="0" smtClean="0"/>
            </a:br>
            <a:r>
              <a:rPr lang="en-US" sz="4200" dirty="0" smtClean="0"/>
              <a:t>Advantages &amp; Disadvantages</a:t>
            </a:r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14800"/>
          </a:xfrm>
        </p:spPr>
        <p:txBody>
          <a:bodyPr/>
          <a:lstStyle/>
          <a:p>
            <a:r>
              <a:rPr lang="en-US" sz="4000" dirty="0" smtClean="0"/>
              <a:t>Amount spent per home</a:t>
            </a:r>
          </a:p>
          <a:p>
            <a:pPr lvl="1"/>
            <a:r>
              <a:rPr lang="en-US" i="1" dirty="0" smtClean="0"/>
              <a:t>Advantages</a:t>
            </a:r>
            <a:r>
              <a:rPr lang="en-US" dirty="0" smtClean="0"/>
              <a:t>: ensure that a certain number of homes can be served within the allocated budget.</a:t>
            </a:r>
          </a:p>
          <a:p>
            <a:pPr lvl="1"/>
            <a:r>
              <a:rPr lang="en-US" i="1" dirty="0" smtClean="0"/>
              <a:t>Disadvantages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May not allow enough flexibility to address homes with severe problems.</a:t>
            </a:r>
          </a:p>
          <a:p>
            <a:pPr lvl="2"/>
            <a:r>
              <a:rPr lang="en-US" dirty="0" smtClean="0"/>
              <a:t>May be leaving savings opportunities unaddressed.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095E3F-8777-4948-8CAC-24C022186ADC}" type="slidenum">
              <a:rPr lang="en-US" sz="1000"/>
              <a:pPr>
                <a:spcBef>
                  <a:spcPct val="50000"/>
                </a:spcBef>
              </a:pPr>
              <a:t>9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1442</TotalTime>
  <Words>1977</Words>
  <Application>Microsoft Office PowerPoint</Application>
  <PresentationFormat>On-screen Show (4:3)</PresentationFormat>
  <Paragraphs>471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Times New Roman</vt:lpstr>
      <vt:lpstr>Power Point Template - Cover and Page</vt:lpstr>
      <vt:lpstr>Best Practices In  Low-Income Programming</vt:lpstr>
      <vt:lpstr>Presentation Outline</vt:lpstr>
      <vt:lpstr>Goals</vt:lpstr>
      <vt:lpstr>Program Goals Options</vt:lpstr>
      <vt:lpstr>Program Goals Advantages &amp; Disadvantages</vt:lpstr>
      <vt:lpstr>Program Goals Advantages &amp; Disadvantages</vt:lpstr>
      <vt:lpstr>Program Goals Advantages &amp; Disadvantages</vt:lpstr>
      <vt:lpstr>Program Goals Advantages &amp; Disadvantages</vt:lpstr>
      <vt:lpstr>Program Goals Advantages &amp; Disadvantages</vt:lpstr>
      <vt:lpstr>Program Goals Advantages &amp; Disadvantages</vt:lpstr>
      <vt:lpstr>Program Goals Advantages &amp; Disadvantages</vt:lpstr>
      <vt:lpstr>Program Goals Best Practices</vt:lpstr>
      <vt:lpstr>Management</vt:lpstr>
      <vt:lpstr>Program Management Options</vt:lpstr>
      <vt:lpstr>Program Management Advantages &amp; Disadvantages</vt:lpstr>
      <vt:lpstr>Program Management Examples</vt:lpstr>
      <vt:lpstr>Program Management Best Practices</vt:lpstr>
      <vt:lpstr>Eligibility  targeting</vt:lpstr>
      <vt:lpstr>Eligibility and Targeting Options</vt:lpstr>
      <vt:lpstr>Eligibility and Targeting  Advantages &amp; Disadvantages</vt:lpstr>
      <vt:lpstr>Eligibility and Targeting  Advantages &amp; Disadvantages</vt:lpstr>
      <vt:lpstr>Eligibility and Targeting  Advantages &amp; Disadvantages</vt:lpstr>
      <vt:lpstr>Eligibility and Targeting  Advantages &amp; Disadvantages</vt:lpstr>
      <vt:lpstr>Eligibility and Targeting  Advantages &amp; Disadvantages</vt:lpstr>
      <vt:lpstr>Eligibility and Targeting  Advantages &amp; Disadvantages</vt:lpstr>
      <vt:lpstr>Eligibility and Targeting  Examples</vt:lpstr>
      <vt:lpstr>Eligibility and Targeting  Best Practices</vt:lpstr>
      <vt:lpstr>services</vt:lpstr>
      <vt:lpstr>Services Options</vt:lpstr>
      <vt:lpstr>Services Advantages &amp; Disadvantages</vt:lpstr>
      <vt:lpstr>Services Advantages &amp; Disadvantages</vt:lpstr>
      <vt:lpstr>Services Advantages &amp; Disadvantages</vt:lpstr>
      <vt:lpstr>Services Vary By Customer Usage</vt:lpstr>
      <vt:lpstr>Services Example</vt:lpstr>
      <vt:lpstr>Services Best Practices</vt:lpstr>
      <vt:lpstr>Energy education</vt:lpstr>
      <vt:lpstr>Energy Education Options</vt:lpstr>
      <vt:lpstr>Energy Education Advantages &amp; Disadvantages</vt:lpstr>
      <vt:lpstr>Energy Education Advantages &amp; Disadvantages</vt:lpstr>
      <vt:lpstr>Energy Education Advantages &amp; Disadvantages</vt:lpstr>
      <vt:lpstr>Energy Education Examples</vt:lpstr>
      <vt:lpstr>Energy Education Best Practices</vt:lpstr>
      <vt:lpstr>Service Delivery organizations</vt:lpstr>
      <vt:lpstr>Service Delivery  Options</vt:lpstr>
      <vt:lpstr>Service Delivery  Advantages &amp; Disadvantages</vt:lpstr>
      <vt:lpstr>Service Delivery  Advantages &amp; Disadvantages</vt:lpstr>
      <vt:lpstr>Service Delivery Example</vt:lpstr>
      <vt:lpstr>Service Delivery Best Practices</vt:lpstr>
      <vt:lpstr>Data management</vt:lpstr>
      <vt:lpstr>Data Management Options</vt:lpstr>
      <vt:lpstr>Data Management Advantages &amp; Disadvantages</vt:lpstr>
      <vt:lpstr>Data Management Best Practices</vt:lpstr>
      <vt:lpstr>Quality control</vt:lpstr>
      <vt:lpstr>Quality Control Options</vt:lpstr>
      <vt:lpstr>Quality Control Advantages &amp; Disadvantages</vt:lpstr>
      <vt:lpstr>Quality Control Best Practices</vt:lpstr>
      <vt:lpstr>evaluation</vt:lpstr>
      <vt:lpstr>Evaluation Options</vt:lpstr>
      <vt:lpstr>Evaluation Advantages &amp; Disadvantages</vt:lpstr>
      <vt:lpstr>Evaluation Best Practices</vt:lpstr>
      <vt:lpstr>Performance Measurement Steps</vt:lpstr>
      <vt:lpstr>summary</vt:lpstr>
      <vt:lpstr>Summary Recommendations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jackie-berger</dc:creator>
  <cp:lastModifiedBy>Jackie-Berger</cp:lastModifiedBy>
  <cp:revision>191</cp:revision>
  <dcterms:created xsi:type="dcterms:W3CDTF">2014-02-28T18:33:22Z</dcterms:created>
  <dcterms:modified xsi:type="dcterms:W3CDTF">2015-05-08T13:15:14Z</dcterms:modified>
</cp:coreProperties>
</file>