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1.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heme/themeOverride1.xml" ContentType="application/vnd.openxmlformats-officedocument.themeOverride+xml"/>
  <Override PartName="/ppt/notesSlides/notesSlide46.xml" ContentType="application/vnd.openxmlformats-officedocument.presentationml.notesSlide+xml"/>
  <Override PartName="/ppt/theme/themeOverride2.xml" ContentType="application/vnd.openxmlformats-officedocument.themeOverride+xml"/>
  <Override PartName="/ppt/notesSlides/notesSlide47.xml" ContentType="application/vnd.openxmlformats-officedocument.presentationml.notesSlide+xml"/>
  <Override PartName="/ppt/theme/themeOverride3.xml" ContentType="application/vnd.openxmlformats-officedocument.themeOverr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20.xml" ContentType="application/vnd.openxmlformats-officedocument.drawingml.chart+xml"/>
  <Override PartName="/ppt/notesSlides/notesSlide65.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5.xml" ContentType="application/vnd.openxmlformats-officedocument.drawingml.chartshape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6.xml" ContentType="application/vnd.openxmlformats-officedocument.drawingml.chartshape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256" r:id="rId2"/>
    <p:sldId id="257" r:id="rId3"/>
    <p:sldId id="258" r:id="rId4"/>
    <p:sldId id="470" r:id="rId5"/>
    <p:sldId id="259" r:id="rId6"/>
    <p:sldId id="498" r:id="rId7"/>
    <p:sldId id="500" r:id="rId8"/>
    <p:sldId id="499" r:id="rId9"/>
    <p:sldId id="260" r:id="rId10"/>
    <p:sldId id="261" r:id="rId11"/>
    <p:sldId id="469" r:id="rId12"/>
    <p:sldId id="262" r:id="rId13"/>
    <p:sldId id="473" r:id="rId14"/>
    <p:sldId id="458" r:id="rId15"/>
    <p:sldId id="404" r:id="rId16"/>
    <p:sldId id="474" r:id="rId17"/>
    <p:sldId id="466" r:id="rId18"/>
    <p:sldId id="425" r:id="rId19"/>
    <p:sldId id="467" r:id="rId20"/>
    <p:sldId id="465" r:id="rId21"/>
    <p:sldId id="464" r:id="rId22"/>
    <p:sldId id="456" r:id="rId23"/>
    <p:sldId id="463" r:id="rId24"/>
    <p:sldId id="471" r:id="rId25"/>
    <p:sldId id="326" r:id="rId26"/>
    <p:sldId id="476" r:id="rId27"/>
    <p:sldId id="451" r:id="rId28"/>
    <p:sldId id="328" r:id="rId29"/>
    <p:sldId id="329" r:id="rId30"/>
    <p:sldId id="460" r:id="rId31"/>
    <p:sldId id="459" r:id="rId32"/>
    <p:sldId id="331" r:id="rId33"/>
    <p:sldId id="461" r:id="rId34"/>
    <p:sldId id="333" r:id="rId35"/>
    <p:sldId id="335" r:id="rId36"/>
    <p:sldId id="334" r:id="rId37"/>
    <p:sldId id="364" r:id="rId38"/>
    <p:sldId id="477" r:id="rId39"/>
    <p:sldId id="336" r:id="rId40"/>
    <p:sldId id="376" r:id="rId41"/>
    <p:sldId id="462" r:id="rId42"/>
    <p:sldId id="339" r:id="rId43"/>
    <p:sldId id="354" r:id="rId44"/>
    <p:sldId id="496" r:id="rId45"/>
    <p:sldId id="340" r:id="rId46"/>
    <p:sldId id="377" r:id="rId47"/>
    <p:sldId id="494" r:id="rId48"/>
    <p:sldId id="492" r:id="rId49"/>
    <p:sldId id="478" r:id="rId50"/>
    <p:sldId id="493" r:id="rId51"/>
    <p:sldId id="495" r:id="rId52"/>
    <p:sldId id="479" r:id="rId53"/>
    <p:sldId id="368" r:id="rId54"/>
    <p:sldId id="398" r:id="rId55"/>
    <p:sldId id="356" r:id="rId56"/>
    <p:sldId id="497" r:id="rId57"/>
    <p:sldId id="357" r:id="rId58"/>
    <p:sldId id="395" r:id="rId59"/>
    <p:sldId id="378" r:id="rId60"/>
    <p:sldId id="363" r:id="rId61"/>
    <p:sldId id="440" r:id="rId62"/>
    <p:sldId id="441" r:id="rId63"/>
    <p:sldId id="449" r:id="rId64"/>
    <p:sldId id="418" r:id="rId65"/>
    <p:sldId id="411" r:id="rId66"/>
    <p:sldId id="416" r:id="rId67"/>
    <p:sldId id="370" r:id="rId68"/>
    <p:sldId id="387" r:id="rId69"/>
    <p:sldId id="438" r:id="rId70"/>
    <p:sldId id="419" r:id="rId71"/>
    <p:sldId id="367" r:id="rId72"/>
    <p:sldId id="371" r:id="rId73"/>
    <p:sldId id="360" r:id="rId74"/>
    <p:sldId id="373" r:id="rId75"/>
    <p:sldId id="361" r:id="rId76"/>
    <p:sldId id="362" r:id="rId77"/>
    <p:sldId id="455" r:id="rId78"/>
    <p:sldId id="485" r:id="rId79"/>
    <p:sldId id="486" r:id="rId80"/>
    <p:sldId id="490" r:id="rId81"/>
    <p:sldId id="491" r:id="rId82"/>
    <p:sldId id="487" r:id="rId8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92" userDrawn="1">
          <p15:clr>
            <a:srgbClr val="A4A3A4"/>
          </p15:clr>
        </p15:guide>
        <p15:guide id="2" pos="14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E86EEB"/>
    <a:srgbClr val="E7F6EF"/>
    <a:srgbClr val="CBECDE"/>
    <a:srgbClr val="FFFF99"/>
    <a:srgbClr val="F7C23F"/>
    <a:srgbClr val="A3A3A3"/>
    <a:srgbClr val="929292"/>
    <a:srgbClr val="CBCBCB"/>
    <a:srgbClr val="3628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70" autoAdjust="0"/>
    <p:restoredTop sz="78319" autoAdjust="0"/>
  </p:normalViewPr>
  <p:slideViewPr>
    <p:cSldViewPr>
      <p:cViewPr varScale="1">
        <p:scale>
          <a:sx n="86" d="100"/>
          <a:sy n="86" d="100"/>
        </p:scale>
        <p:origin x="222" y="78"/>
      </p:cViewPr>
      <p:guideLst>
        <p:guide orient="horz" pos="192"/>
        <p:guide pos="144"/>
      </p:guideLst>
    </p:cSldViewPr>
  </p:slideViewPr>
  <p:outlineViewPr>
    <p:cViewPr>
      <p:scale>
        <a:sx n="33" d="100"/>
        <a:sy n="33" d="100"/>
      </p:scale>
      <p:origin x="0" y="21384"/>
    </p:cViewPr>
  </p:outlineViewPr>
  <p:notesTextViewPr>
    <p:cViewPr>
      <p:scale>
        <a:sx n="100" d="100"/>
        <a:sy n="100" d="100"/>
      </p:scale>
      <p:origin x="0" y="0"/>
    </p:cViewPr>
  </p:notesTextViewPr>
  <p:sorterViewPr>
    <p:cViewPr>
      <p:scale>
        <a:sx n="66" d="100"/>
        <a:sy n="66" d="100"/>
      </p:scale>
      <p:origin x="0" y="-1032"/>
    </p:cViewPr>
  </p:sorterViewPr>
  <p:notesViewPr>
    <p:cSldViewPr>
      <p:cViewPr varScale="1">
        <p:scale>
          <a:sx n="84" d="100"/>
          <a:sy n="84" d="100"/>
        </p:scale>
        <p:origin x="-3162" y="-90"/>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6.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Number of Grants Distributed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Number of Grants</c:v>
                </c:pt>
              </c:strCache>
            </c:strRef>
          </c:tx>
          <c:spPr>
            <a:solidFill>
              <a:schemeClr val="accent1"/>
            </a:solidFill>
            <a:ln>
              <a:noFill/>
            </a:ln>
            <a:effectLst/>
          </c:spPr>
          <c:invertIfNegative val="0"/>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Sheet1!$B$2:$B$13</c:f>
              <c:numCache>
                <c:formatCode>#,##0</c:formatCode>
                <c:ptCount val="12"/>
                <c:pt idx="0">
                  <c:v>6536</c:v>
                </c:pt>
                <c:pt idx="1">
                  <c:v>11950</c:v>
                </c:pt>
                <c:pt idx="2">
                  <c:v>18534</c:v>
                </c:pt>
                <c:pt idx="3">
                  <c:v>11635</c:v>
                </c:pt>
                <c:pt idx="4">
                  <c:v>3193</c:v>
                </c:pt>
                <c:pt idx="5">
                  <c:v>2461</c:v>
                </c:pt>
                <c:pt idx="6">
                  <c:v>2445</c:v>
                </c:pt>
                <c:pt idx="7" formatCode="General">
                  <c:v>852</c:v>
                </c:pt>
                <c:pt idx="8">
                  <c:v>1118</c:v>
                </c:pt>
                <c:pt idx="9" formatCode="General">
                  <c:v>2213</c:v>
                </c:pt>
                <c:pt idx="10" formatCode="General">
                  <c:v>1390</c:v>
                </c:pt>
                <c:pt idx="11" formatCode="General">
                  <c:v>1282</c:v>
                </c:pt>
              </c:numCache>
            </c:numRef>
          </c:val>
          <c:extLst xmlns:c16r2="http://schemas.microsoft.com/office/drawing/2015/06/chart">
            <c:ext xmlns:c16="http://schemas.microsoft.com/office/drawing/2014/chart" uri="{C3380CC4-5D6E-409C-BE32-E72D297353CC}">
              <c16:uniqueId val="{00000000-4551-42FF-8C33-4D34371147E8}"/>
            </c:ext>
          </c:extLst>
        </c:ser>
        <c:dLbls>
          <c:showLegendKey val="0"/>
          <c:showVal val="0"/>
          <c:showCatName val="0"/>
          <c:showSerName val="0"/>
          <c:showPercent val="0"/>
          <c:showBubbleSize val="0"/>
        </c:dLbls>
        <c:gapWidth val="150"/>
        <c:axId val="390740640"/>
        <c:axId val="389599840"/>
      </c:barChart>
      <c:catAx>
        <c:axId val="39074064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ln w="0">
                  <a:noFill/>
                </a:ln>
                <a:solidFill>
                  <a:schemeClr val="tx1">
                    <a:lumMod val="65000"/>
                    <a:lumOff val="35000"/>
                  </a:schemeClr>
                </a:solidFill>
                <a:latin typeface="+mn-lt"/>
                <a:ea typeface="+mn-ea"/>
                <a:cs typeface="+mn-cs"/>
              </a:defRPr>
            </a:pPr>
            <a:endParaRPr lang="en-US"/>
          </a:p>
        </c:txPr>
        <c:crossAx val="389599840"/>
        <c:crosses val="autoZero"/>
        <c:auto val="0"/>
        <c:lblAlgn val="ctr"/>
        <c:lblOffset val="100"/>
        <c:noMultiLvlLbl val="0"/>
      </c:catAx>
      <c:valAx>
        <c:axId val="38959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a:t>
                </a:r>
                <a:r>
                  <a:rPr lang="en-US" baseline="0" dirty="0"/>
                  <a:t> of Grants</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50" b="0" i="0" u="none" strike="noStrike" kern="1200" baseline="0">
                <a:solidFill>
                  <a:schemeClr val="tx1">
                    <a:lumMod val="65000"/>
                    <a:lumOff val="35000"/>
                  </a:schemeClr>
                </a:solidFill>
                <a:latin typeface="+mn-lt"/>
                <a:ea typeface="+mn-ea"/>
                <a:cs typeface="+mn-cs"/>
              </a:defRPr>
            </a:pPr>
            <a:endParaRPr lang="en-US"/>
          </a:p>
        </c:txPr>
        <c:crossAx val="39074064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Household Composition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6360195400718445E-2"/>
          <c:y val="0.12570371952057971"/>
          <c:w val="0.79154069557640627"/>
          <c:h val="0.70615649606299213"/>
        </c:manualLayout>
      </c:layout>
      <c:lineChart>
        <c:grouping val="standard"/>
        <c:varyColors val="0"/>
        <c:ser>
          <c:idx val="0"/>
          <c:order val="0"/>
          <c:tx>
            <c:strRef>
              <c:f>Sheet1!$B$1</c:f>
              <c:strCache>
                <c:ptCount val="1"/>
                <c:pt idx="0">
                  <c:v> Single Parent</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dLbls>
            <c:dLbl>
              <c:idx val="0"/>
              <c:delete val="1"/>
              <c:extLst xmlns:c16r2="http://schemas.microsoft.com/office/drawing/2015/06/chart">
                <c:ext xmlns:c16="http://schemas.microsoft.com/office/drawing/2014/chart" uri="{C3380CC4-5D6E-409C-BE32-E72D297353CC}">
                  <c16:uniqueId val="{00000000-3FF5-48BA-B71F-CE0B37A4214D}"/>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1-3FF5-48BA-B71F-CE0B37A4214D}"/>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2-3FF5-48BA-B71F-CE0B37A4214D}"/>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3-3FF5-48BA-B71F-CE0B37A4214D}"/>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4-3FF5-48BA-B71F-CE0B37A4214D}"/>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5-3FF5-48BA-B71F-CE0B37A4214D}"/>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6-3FF5-48BA-B71F-CE0B37A4214D}"/>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7-3FF5-48BA-B71F-CE0B37A4214D}"/>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8-3FF5-48BA-B71F-CE0B37A4214D}"/>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9-3FF5-48BA-B71F-CE0B37A4214D}"/>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0A-3FF5-48BA-B71F-CE0B37A4214D}"/>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0B-3FF5-48BA-B71F-CE0B37A4214D}"/>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0C-3FF5-48BA-B71F-CE0B37A4214D}"/>
                </c:ext>
                <c:ext xmlns:c15="http://schemas.microsoft.com/office/drawing/2012/chart" uri="{CE6537A1-D6FC-4f65-9D91-7224C49458BB}"/>
              </c:extLst>
            </c:dLbl>
            <c:dLbl>
              <c:idx val="13"/>
              <c:layout>
                <c:manualLayout>
                  <c:x val="1.6725905345598123E-3"/>
                  <c:y val="-6.2470863513237052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F-3FF5-48BA-B71F-CE0B37A4214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Sheet1!$B$2:$B$15</c:f>
              <c:numCache>
                <c:formatCode>0%</c:formatCode>
                <c:ptCount val="14"/>
                <c:pt idx="0">
                  <c:v>0.14000000000000001</c:v>
                </c:pt>
                <c:pt idx="1">
                  <c:v>0.13</c:v>
                </c:pt>
                <c:pt idx="2">
                  <c:v>0.27</c:v>
                </c:pt>
                <c:pt idx="3">
                  <c:v>0.24</c:v>
                </c:pt>
                <c:pt idx="4">
                  <c:v>0.21</c:v>
                </c:pt>
                <c:pt idx="5">
                  <c:v>0.18</c:v>
                </c:pt>
                <c:pt idx="6">
                  <c:v>0.17</c:v>
                </c:pt>
                <c:pt idx="7">
                  <c:v>0.21</c:v>
                </c:pt>
                <c:pt idx="8">
                  <c:v>0.26</c:v>
                </c:pt>
                <c:pt idx="9">
                  <c:v>0.22</c:v>
                </c:pt>
                <c:pt idx="10">
                  <c:v>0.22</c:v>
                </c:pt>
                <c:pt idx="11">
                  <c:v>0.21959999999999999</c:v>
                </c:pt>
                <c:pt idx="12">
                  <c:v>0.17</c:v>
                </c:pt>
                <c:pt idx="13">
                  <c:v>0.18329999999999999</c:v>
                </c:pt>
              </c:numCache>
            </c:numRef>
          </c:val>
          <c:smooth val="0"/>
          <c:extLst xmlns:c16r2="http://schemas.microsoft.com/office/drawing/2015/06/chart">
            <c:ext xmlns:c16="http://schemas.microsoft.com/office/drawing/2014/chart" uri="{C3380CC4-5D6E-409C-BE32-E72D297353CC}">
              <c16:uniqueId val="{0000000D-3FF5-48BA-B71F-CE0B37A4214D}"/>
            </c:ext>
          </c:extLst>
        </c:ser>
        <c:ser>
          <c:idx val="1"/>
          <c:order val="1"/>
          <c:tx>
            <c:strRef>
              <c:f>Sheet1!$C$1</c:f>
              <c:strCache>
                <c:ptCount val="1"/>
                <c:pt idx="0">
                  <c:v> Elderly Only </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delete val="1"/>
              <c:extLst xmlns:c16r2="http://schemas.microsoft.com/office/drawing/2015/06/chart">
                <c:ext xmlns:c16="http://schemas.microsoft.com/office/drawing/2014/chart" uri="{C3380CC4-5D6E-409C-BE32-E72D297353CC}">
                  <c16:uniqueId val="{0000000E-3FF5-48BA-B71F-CE0B37A4214D}"/>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F-3FF5-48BA-B71F-CE0B37A4214D}"/>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10-3FF5-48BA-B71F-CE0B37A4214D}"/>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11-3FF5-48BA-B71F-CE0B37A4214D}"/>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12-3FF5-48BA-B71F-CE0B37A4214D}"/>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13-3FF5-48BA-B71F-CE0B37A4214D}"/>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14-3FF5-48BA-B71F-CE0B37A4214D}"/>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15-3FF5-48BA-B71F-CE0B37A4214D}"/>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16-3FF5-48BA-B71F-CE0B37A4214D}"/>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17-3FF5-48BA-B71F-CE0B37A4214D}"/>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18-3FF5-48BA-B71F-CE0B37A4214D}"/>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19-3FF5-48BA-B71F-CE0B37A4214D}"/>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1A-3FF5-48BA-B71F-CE0B37A4214D}"/>
                </c:ext>
                <c:ext xmlns:c15="http://schemas.microsoft.com/office/drawing/2012/chart" uri="{CE6537A1-D6FC-4f65-9D91-7224C49458BB}"/>
              </c:extLst>
            </c:dLbl>
            <c:dLbl>
              <c:idx val="13"/>
              <c:layout>
                <c:manualLayout>
                  <c:x val="3.3451810691198696E-3"/>
                  <c:y val="5.9631278808089806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E-3FF5-48BA-B71F-CE0B37A4214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Sheet1!$C$2:$C$15</c:f>
              <c:numCache>
                <c:formatCode>0%</c:formatCode>
                <c:ptCount val="14"/>
                <c:pt idx="0">
                  <c:v>0.04</c:v>
                </c:pt>
                <c:pt idx="1">
                  <c:v>0.05</c:v>
                </c:pt>
                <c:pt idx="2">
                  <c:v>0.09</c:v>
                </c:pt>
                <c:pt idx="3">
                  <c:v>7.0000000000000007E-2</c:v>
                </c:pt>
                <c:pt idx="4">
                  <c:v>0.08</c:v>
                </c:pt>
                <c:pt idx="5">
                  <c:v>0.09</c:v>
                </c:pt>
                <c:pt idx="6">
                  <c:v>0.12</c:v>
                </c:pt>
                <c:pt idx="7">
                  <c:v>0.1</c:v>
                </c:pt>
                <c:pt idx="8">
                  <c:v>0.09</c:v>
                </c:pt>
                <c:pt idx="9">
                  <c:v>0.13</c:v>
                </c:pt>
                <c:pt idx="10">
                  <c:v>0.13</c:v>
                </c:pt>
                <c:pt idx="11">
                  <c:v>0.12520000000000001</c:v>
                </c:pt>
                <c:pt idx="12">
                  <c:v>0.18</c:v>
                </c:pt>
                <c:pt idx="13">
                  <c:v>0.1474</c:v>
                </c:pt>
              </c:numCache>
            </c:numRef>
          </c:val>
          <c:smooth val="0"/>
          <c:extLst xmlns:c16r2="http://schemas.microsoft.com/office/drawing/2015/06/chart">
            <c:ext xmlns:c16="http://schemas.microsoft.com/office/drawing/2014/chart" uri="{C3380CC4-5D6E-409C-BE32-E72D297353CC}">
              <c16:uniqueId val="{0000001B-3FF5-48BA-B71F-CE0B37A4214D}"/>
            </c:ext>
          </c:extLst>
        </c:ser>
        <c:ser>
          <c:idx val="2"/>
          <c:order val="2"/>
          <c:tx>
            <c:strRef>
              <c:f>Sheet1!$D$1</c:f>
              <c:strCache>
                <c:ptCount val="1"/>
                <c:pt idx="0">
                  <c:v>Single Parent</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Sheet1!$D$2:$D$15</c:f>
              <c:numCache>
                <c:formatCode>General</c:formatCode>
                <c:ptCount val="14"/>
                <c:pt idx="9" formatCode="0%">
                  <c:v>0.22</c:v>
                </c:pt>
              </c:numCache>
            </c:numRef>
          </c:val>
          <c:smooth val="0"/>
          <c:extLst xmlns:c16r2="http://schemas.microsoft.com/office/drawing/2015/06/chart">
            <c:ext xmlns:c16="http://schemas.microsoft.com/office/drawing/2014/chart" uri="{C3380CC4-5D6E-409C-BE32-E72D297353CC}">
              <c16:uniqueId val="{0000001C-3FF5-48BA-B71F-CE0B37A4214D}"/>
            </c:ext>
          </c:extLst>
        </c:ser>
        <c:ser>
          <c:idx val="3"/>
          <c:order val="3"/>
          <c:tx>
            <c:strRef>
              <c:f>Sheet1!$E$1</c:f>
              <c:strCache>
                <c:ptCount val="1"/>
                <c:pt idx="0">
                  <c:v>Elderly Only</c:v>
                </c:pt>
              </c:strCache>
            </c:strRef>
          </c:tx>
          <c:spPr>
            <a:ln w="28575" cap="rnd">
              <a:solidFill>
                <a:schemeClr val="accent4"/>
              </a:solidFill>
              <a:round/>
            </a:ln>
            <a:effectLst/>
          </c:spPr>
          <c:marker>
            <c:symbol val="circle"/>
            <c:size val="5"/>
            <c:spPr>
              <a:solidFill>
                <a:srgbClr val="0070C0"/>
              </a:solidFill>
              <a:ln w="9525">
                <a:solidFill>
                  <a:srgbClr val="0070C0"/>
                </a:solidFill>
              </a:ln>
              <a:effectLst/>
            </c:spPr>
          </c:marker>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Sheet1!$E$2:$E$15</c:f>
              <c:numCache>
                <c:formatCode>General</c:formatCode>
                <c:ptCount val="14"/>
                <c:pt idx="9" formatCode="0%">
                  <c:v>0.13</c:v>
                </c:pt>
              </c:numCache>
            </c:numRef>
          </c:val>
          <c:smooth val="0"/>
          <c:extLst xmlns:c16r2="http://schemas.microsoft.com/office/drawing/2015/06/chart">
            <c:ext xmlns:c16="http://schemas.microsoft.com/office/drawing/2014/chart" uri="{C3380CC4-5D6E-409C-BE32-E72D297353CC}">
              <c16:uniqueId val="{0000001D-3FF5-48BA-B71F-CE0B37A4214D}"/>
            </c:ext>
          </c:extLst>
        </c:ser>
        <c:dLbls>
          <c:showLegendKey val="0"/>
          <c:showVal val="0"/>
          <c:showCatName val="0"/>
          <c:showSerName val="0"/>
          <c:showPercent val="0"/>
          <c:showBubbleSize val="0"/>
        </c:dLbls>
        <c:marker val="1"/>
        <c:smooth val="0"/>
        <c:axId val="469873288"/>
        <c:axId val="469873680"/>
      </c:lineChart>
      <c:catAx>
        <c:axId val="46987328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9873680"/>
        <c:crosses val="autoZero"/>
        <c:auto val="1"/>
        <c:lblAlgn val="ctr"/>
        <c:lblOffset val="100"/>
        <c:noMultiLvlLbl val="0"/>
      </c:catAx>
      <c:valAx>
        <c:axId val="46987368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 of Households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9873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Percent</a:t>
            </a:r>
            <a:r>
              <a:rPr lang="en-US" baseline="0" dirty="0"/>
              <a:t> of Recipients Who Applied </a:t>
            </a:r>
            <a:br>
              <a:rPr lang="en-US" baseline="0" dirty="0"/>
            </a:br>
            <a:r>
              <a:rPr lang="en-US" baseline="0" dirty="0"/>
              <a:t>at Agency Focused on Seniors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8063471381764022E-2"/>
          <c:y val="0.18554818805544043"/>
          <c:w val="0.73742325787780827"/>
          <c:h val="0.66487590366993599"/>
        </c:manualLayout>
      </c:layout>
      <c:lineChart>
        <c:grouping val="standard"/>
        <c:varyColors val="0"/>
        <c:ser>
          <c:idx val="0"/>
          <c:order val="0"/>
          <c:tx>
            <c:strRef>
              <c:f>Sheet1!$B$1</c:f>
              <c:strCache>
                <c:ptCount val="1"/>
                <c:pt idx="0">
                  <c:v> Recipients With Household Member Over 60</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dLbls>
            <c:dLbl>
              <c:idx val="0"/>
              <c:delete val="1"/>
              <c:extLst xmlns:c16r2="http://schemas.microsoft.com/office/drawing/2015/06/chart">
                <c:ext xmlns:c16="http://schemas.microsoft.com/office/drawing/2014/chart" uri="{C3380CC4-5D6E-409C-BE32-E72D297353CC}">
                  <c16:uniqueId val="{00000000-4974-481D-989A-823B39BB0E7C}"/>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1-4974-481D-989A-823B39BB0E7C}"/>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2-4974-481D-989A-823B39BB0E7C}"/>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3-4974-481D-989A-823B39BB0E7C}"/>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4-4974-481D-989A-823B39BB0E7C}"/>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5-4974-481D-989A-823B39BB0E7C}"/>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6-4974-481D-989A-823B39BB0E7C}"/>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7-4974-481D-989A-823B39BB0E7C}"/>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8-4974-481D-989A-823B39BB0E7C}"/>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9-4974-481D-989A-823B39BB0E7C}"/>
                </c:ext>
                <c:ext xmlns:c15="http://schemas.microsoft.com/office/drawing/2012/chart" uri="{CE6537A1-D6FC-4f65-9D91-7224C49458BB}"/>
              </c:extLst>
            </c:dLbl>
            <c:dLbl>
              <c:idx val="10"/>
              <c:layout>
                <c:manualLayout>
                  <c:x val="1.6564234815645276E-3"/>
                  <c:y val="-7.0175438596491224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8-4974-481D-989A-823B39BB0E7C}"/>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0%</c:formatCode>
                <c:ptCount val="11"/>
                <c:pt idx="0">
                  <c:v>0.05</c:v>
                </c:pt>
                <c:pt idx="1">
                  <c:v>0.08</c:v>
                </c:pt>
                <c:pt idx="2">
                  <c:v>0.09</c:v>
                </c:pt>
                <c:pt idx="3">
                  <c:v>7.0000000000000007E-2</c:v>
                </c:pt>
                <c:pt idx="4">
                  <c:v>0.12</c:v>
                </c:pt>
                <c:pt idx="5">
                  <c:v>0.16</c:v>
                </c:pt>
                <c:pt idx="6">
                  <c:v>0.13</c:v>
                </c:pt>
                <c:pt idx="7">
                  <c:v>0.13</c:v>
                </c:pt>
                <c:pt idx="8">
                  <c:v>0.13139999999999999</c:v>
                </c:pt>
                <c:pt idx="9">
                  <c:v>0.09</c:v>
                </c:pt>
                <c:pt idx="10">
                  <c:v>0.04</c:v>
                </c:pt>
              </c:numCache>
            </c:numRef>
          </c:val>
          <c:smooth val="0"/>
          <c:extLst xmlns:c16r2="http://schemas.microsoft.com/office/drawing/2015/06/chart">
            <c:ext xmlns:c16="http://schemas.microsoft.com/office/drawing/2014/chart" uri="{C3380CC4-5D6E-409C-BE32-E72D297353CC}">
              <c16:uniqueId val="{0000000A-4974-481D-989A-823B39BB0E7C}"/>
            </c:ext>
          </c:extLst>
        </c:ser>
        <c:ser>
          <c:idx val="1"/>
          <c:order val="1"/>
          <c:tx>
            <c:strRef>
              <c:f>Sheet1!$C$1</c:f>
              <c:strCache>
                <c:ptCount val="1"/>
                <c:pt idx="0">
                  <c:v> All Recipients </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delete val="1"/>
              <c:extLst xmlns:c16r2="http://schemas.microsoft.com/office/drawing/2015/06/chart">
                <c:ext xmlns:c16="http://schemas.microsoft.com/office/drawing/2014/chart" uri="{C3380CC4-5D6E-409C-BE32-E72D297353CC}">
                  <c16:uniqueId val="{0000000B-4974-481D-989A-823B39BB0E7C}"/>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C-4974-481D-989A-823B39BB0E7C}"/>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D-4974-481D-989A-823B39BB0E7C}"/>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E-4974-481D-989A-823B39BB0E7C}"/>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F-4974-481D-989A-823B39BB0E7C}"/>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10-4974-481D-989A-823B39BB0E7C}"/>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11-4974-481D-989A-823B39BB0E7C}"/>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12-4974-481D-989A-823B39BB0E7C}"/>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13-4974-481D-989A-823B39BB0E7C}"/>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14-4974-481D-989A-823B39BB0E7C}"/>
                </c:ext>
                <c:ext xmlns:c15="http://schemas.microsoft.com/office/drawing/2012/chart" uri="{CE6537A1-D6FC-4f65-9D91-7224C49458BB}"/>
              </c:extLst>
            </c:dLbl>
            <c:dLbl>
              <c:idx val="10"/>
              <c:layout>
                <c:manualLayout>
                  <c:x val="2.6409430038057891E-2"/>
                  <c:y val="7.309941520467815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9-4974-481D-989A-823B39BB0E7C}"/>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Sheet1!$C$2:$C$12</c:f>
              <c:numCache>
                <c:formatCode>0%</c:formatCode>
                <c:ptCount val="11"/>
                <c:pt idx="0">
                  <c:v>0.02</c:v>
                </c:pt>
                <c:pt idx="1">
                  <c:v>0.04</c:v>
                </c:pt>
                <c:pt idx="2">
                  <c:v>0.06</c:v>
                </c:pt>
                <c:pt idx="3">
                  <c:v>0.06</c:v>
                </c:pt>
                <c:pt idx="4">
                  <c:v>0.08</c:v>
                </c:pt>
                <c:pt idx="5">
                  <c:v>0.12</c:v>
                </c:pt>
                <c:pt idx="6">
                  <c:v>0.08</c:v>
                </c:pt>
                <c:pt idx="7">
                  <c:v>0.09</c:v>
                </c:pt>
                <c:pt idx="8">
                  <c:v>5.1999999999999998E-2</c:v>
                </c:pt>
                <c:pt idx="9">
                  <c:v>0.04</c:v>
                </c:pt>
                <c:pt idx="10">
                  <c:v>0.02</c:v>
                </c:pt>
              </c:numCache>
            </c:numRef>
          </c:val>
          <c:smooth val="0"/>
          <c:extLst xmlns:c16r2="http://schemas.microsoft.com/office/drawing/2015/06/chart">
            <c:ext xmlns:c16="http://schemas.microsoft.com/office/drawing/2014/chart" uri="{C3380CC4-5D6E-409C-BE32-E72D297353CC}">
              <c16:uniqueId val="{00000015-4974-481D-989A-823B39BB0E7C}"/>
            </c:ext>
          </c:extLst>
        </c:ser>
        <c:ser>
          <c:idx val="2"/>
          <c:order val="2"/>
          <c:tx>
            <c:strRef>
              <c:f>Sheet1!$D$1</c:f>
              <c:strCache>
                <c:ptCount val="1"/>
                <c:pt idx="0">
                  <c:v>Recipients With Household Member Over 60</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Sheet1!$D$2:$D$12</c:f>
              <c:numCache>
                <c:formatCode>General</c:formatCode>
                <c:ptCount val="11"/>
                <c:pt idx="6" formatCode="0%">
                  <c:v>0.13</c:v>
                </c:pt>
              </c:numCache>
            </c:numRef>
          </c:val>
          <c:smooth val="0"/>
          <c:extLst xmlns:c16r2="http://schemas.microsoft.com/office/drawing/2015/06/chart">
            <c:ext xmlns:c16="http://schemas.microsoft.com/office/drawing/2014/chart" uri="{C3380CC4-5D6E-409C-BE32-E72D297353CC}">
              <c16:uniqueId val="{00000016-4974-481D-989A-823B39BB0E7C}"/>
            </c:ext>
          </c:extLst>
        </c:ser>
        <c:ser>
          <c:idx val="3"/>
          <c:order val="3"/>
          <c:tx>
            <c:strRef>
              <c:f>Sheet1!$E$1</c:f>
              <c:strCache>
                <c:ptCount val="1"/>
                <c:pt idx="0">
                  <c:v>All Recipients </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Sheet1!$E$2:$E$12</c:f>
              <c:numCache>
                <c:formatCode>General</c:formatCode>
                <c:ptCount val="11"/>
                <c:pt idx="6" formatCode="0%">
                  <c:v>0.08</c:v>
                </c:pt>
              </c:numCache>
            </c:numRef>
          </c:val>
          <c:smooth val="0"/>
          <c:extLst xmlns:c16r2="http://schemas.microsoft.com/office/drawing/2015/06/chart">
            <c:ext xmlns:c16="http://schemas.microsoft.com/office/drawing/2014/chart" uri="{C3380CC4-5D6E-409C-BE32-E72D297353CC}">
              <c16:uniqueId val="{00000017-4974-481D-989A-823B39BB0E7C}"/>
            </c:ext>
          </c:extLst>
        </c:ser>
        <c:dLbls>
          <c:showLegendKey val="0"/>
          <c:showVal val="0"/>
          <c:showCatName val="0"/>
          <c:showSerName val="0"/>
          <c:showPercent val="0"/>
          <c:showBubbleSize val="0"/>
        </c:dLbls>
        <c:marker val="1"/>
        <c:smooth val="0"/>
        <c:axId val="469874856"/>
        <c:axId val="469875248"/>
      </c:lineChart>
      <c:catAx>
        <c:axId val="46987485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9875248"/>
        <c:crosses val="autoZero"/>
        <c:auto val="1"/>
        <c:lblAlgn val="ctr"/>
        <c:lblOffset val="100"/>
        <c:noMultiLvlLbl val="0"/>
      </c:catAx>
      <c:valAx>
        <c:axId val="46987524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 of Recipients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9874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Main Heating Fuel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Natural Gas</c:v>
                </c:pt>
              </c:strCache>
            </c:strRef>
          </c:tx>
          <c:spPr>
            <a:solidFill>
              <a:srgbClr val="FFC000"/>
            </a:solidFill>
            <a:ln>
              <a:noFill/>
            </a:ln>
            <a:effectLst/>
          </c:spPr>
          <c:invertIfNegative val="0"/>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Sheet1!$B$2:$B$15</c:f>
              <c:numCache>
                <c:formatCode>0%</c:formatCode>
                <c:ptCount val="14"/>
                <c:pt idx="0">
                  <c:v>0.82</c:v>
                </c:pt>
                <c:pt idx="1">
                  <c:v>0.83</c:v>
                </c:pt>
                <c:pt idx="2">
                  <c:v>0.84</c:v>
                </c:pt>
                <c:pt idx="3">
                  <c:v>0.84</c:v>
                </c:pt>
                <c:pt idx="4">
                  <c:v>0.83</c:v>
                </c:pt>
                <c:pt idx="5">
                  <c:v>0.81</c:v>
                </c:pt>
                <c:pt idx="6">
                  <c:v>0.78</c:v>
                </c:pt>
                <c:pt idx="7">
                  <c:v>0.88</c:v>
                </c:pt>
                <c:pt idx="8">
                  <c:v>0.88</c:v>
                </c:pt>
                <c:pt idx="9">
                  <c:v>0.89</c:v>
                </c:pt>
                <c:pt idx="10">
                  <c:v>0.84</c:v>
                </c:pt>
                <c:pt idx="11">
                  <c:v>0.85770000000000002</c:v>
                </c:pt>
                <c:pt idx="12">
                  <c:v>0.84</c:v>
                </c:pt>
                <c:pt idx="13">
                  <c:v>0.83389999999999997</c:v>
                </c:pt>
              </c:numCache>
            </c:numRef>
          </c:val>
          <c:extLst xmlns:c16r2="http://schemas.microsoft.com/office/drawing/2015/06/chart">
            <c:ext xmlns:c16="http://schemas.microsoft.com/office/drawing/2014/chart" uri="{C3380CC4-5D6E-409C-BE32-E72D297353CC}">
              <c16:uniqueId val="{00000000-F10B-4F13-B296-C6F5A4620B51}"/>
            </c:ext>
          </c:extLst>
        </c:ser>
        <c:ser>
          <c:idx val="1"/>
          <c:order val="1"/>
          <c:tx>
            <c:strRef>
              <c:f>Sheet1!$C$1</c:f>
              <c:strCache>
                <c:ptCount val="1"/>
                <c:pt idx="0">
                  <c:v>Electric</c:v>
                </c:pt>
              </c:strCache>
            </c:strRef>
          </c:tx>
          <c:spPr>
            <a:solidFill>
              <a:srgbClr val="FF0000"/>
            </a:solidFill>
            <a:ln>
              <a:noFill/>
            </a:ln>
            <a:effectLst/>
          </c:spPr>
          <c:invertIfNegative val="0"/>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Sheet1!$C$2:$C$15</c:f>
              <c:numCache>
                <c:formatCode>0%</c:formatCode>
                <c:ptCount val="14"/>
                <c:pt idx="0">
                  <c:v>0.13</c:v>
                </c:pt>
                <c:pt idx="1">
                  <c:v>0.11</c:v>
                </c:pt>
                <c:pt idx="2">
                  <c:v>0.11</c:v>
                </c:pt>
                <c:pt idx="3">
                  <c:v>0.11</c:v>
                </c:pt>
                <c:pt idx="4">
                  <c:v>7.0000000000000007E-2</c:v>
                </c:pt>
                <c:pt idx="5">
                  <c:v>0.06</c:v>
                </c:pt>
                <c:pt idx="6">
                  <c:v>0.11</c:v>
                </c:pt>
                <c:pt idx="7">
                  <c:v>7.0000000000000007E-2</c:v>
                </c:pt>
                <c:pt idx="8">
                  <c:v>7.0000000000000007E-2</c:v>
                </c:pt>
                <c:pt idx="9">
                  <c:v>7.0000000000000007E-2</c:v>
                </c:pt>
                <c:pt idx="10">
                  <c:v>0.11</c:v>
                </c:pt>
                <c:pt idx="11">
                  <c:v>0.10299999999999999</c:v>
                </c:pt>
                <c:pt idx="12">
                  <c:v>0.11</c:v>
                </c:pt>
                <c:pt idx="13">
                  <c:v>0.13420000000000001</c:v>
                </c:pt>
              </c:numCache>
            </c:numRef>
          </c:val>
          <c:extLst xmlns:c16r2="http://schemas.microsoft.com/office/drawing/2015/06/chart">
            <c:ext xmlns:c16="http://schemas.microsoft.com/office/drawing/2014/chart" uri="{C3380CC4-5D6E-409C-BE32-E72D297353CC}">
              <c16:uniqueId val="{00000001-F10B-4F13-B296-C6F5A4620B51}"/>
            </c:ext>
          </c:extLst>
        </c:ser>
        <c:ser>
          <c:idx val="2"/>
          <c:order val="2"/>
          <c:tx>
            <c:strRef>
              <c:f>Sheet1!$D$1</c:f>
              <c:strCache>
                <c:ptCount val="1"/>
                <c:pt idx="0">
                  <c:v>Oil</c:v>
                </c:pt>
              </c:strCache>
            </c:strRef>
          </c:tx>
          <c:spPr>
            <a:solidFill>
              <a:srgbClr val="0070C0"/>
            </a:solidFill>
            <a:ln>
              <a:noFill/>
            </a:ln>
            <a:effectLst/>
          </c:spPr>
          <c:invertIfNegative val="0"/>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Sheet1!$D$2:$D$15</c:f>
              <c:numCache>
                <c:formatCode>0%</c:formatCode>
                <c:ptCount val="14"/>
                <c:pt idx="0">
                  <c:v>0.05</c:v>
                </c:pt>
                <c:pt idx="1">
                  <c:v>0.05</c:v>
                </c:pt>
                <c:pt idx="2">
                  <c:v>0.04</c:v>
                </c:pt>
                <c:pt idx="3">
                  <c:v>0.04</c:v>
                </c:pt>
                <c:pt idx="4">
                  <c:v>0.1</c:v>
                </c:pt>
                <c:pt idx="5">
                  <c:v>0.12</c:v>
                </c:pt>
                <c:pt idx="6">
                  <c:v>0.1</c:v>
                </c:pt>
                <c:pt idx="7">
                  <c:v>0.04</c:v>
                </c:pt>
                <c:pt idx="8">
                  <c:v>0.03</c:v>
                </c:pt>
                <c:pt idx="9">
                  <c:v>0.03</c:v>
                </c:pt>
                <c:pt idx="10">
                  <c:v>0.04</c:v>
                </c:pt>
                <c:pt idx="11">
                  <c:v>3.1199999999999999E-2</c:v>
                </c:pt>
                <c:pt idx="12">
                  <c:v>0.03</c:v>
                </c:pt>
                <c:pt idx="13">
                  <c:v>2.1100000000000001E-2</c:v>
                </c:pt>
              </c:numCache>
            </c:numRef>
          </c:val>
          <c:extLst xmlns:c16r2="http://schemas.microsoft.com/office/drawing/2015/06/chart">
            <c:ext xmlns:c16="http://schemas.microsoft.com/office/drawing/2014/chart" uri="{C3380CC4-5D6E-409C-BE32-E72D297353CC}">
              <c16:uniqueId val="{00000002-F10B-4F13-B296-C6F5A4620B51}"/>
            </c:ext>
          </c:extLst>
        </c:ser>
        <c:dLbls>
          <c:showLegendKey val="0"/>
          <c:showVal val="0"/>
          <c:showCatName val="0"/>
          <c:showSerName val="0"/>
          <c:showPercent val="0"/>
          <c:showBubbleSize val="0"/>
        </c:dLbls>
        <c:gapWidth val="219"/>
        <c:overlap val="-27"/>
        <c:axId val="469876032"/>
        <c:axId val="389597096"/>
      </c:barChart>
      <c:catAx>
        <c:axId val="46987603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9597096"/>
        <c:crosses val="autoZero"/>
        <c:auto val="1"/>
        <c:lblAlgn val="ctr"/>
        <c:lblOffset val="100"/>
        <c:noMultiLvlLbl val="0"/>
      </c:catAx>
      <c:valAx>
        <c:axId val="389597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 of</a:t>
                </a:r>
                <a:r>
                  <a:rPr lang="en-US" baseline="0" dirty="0"/>
                  <a:t> Recipients</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9876032"/>
        <c:crosses val="autoZero"/>
        <c:crossBetween val="between"/>
      </c:valAx>
      <c:spPr>
        <a:noFill/>
        <a:ln>
          <a:noFill/>
        </a:ln>
        <a:effectLst/>
      </c:spPr>
    </c:plotArea>
    <c:legend>
      <c:legendPos val="b"/>
      <c:layout>
        <c:manualLayout>
          <c:xMode val="edge"/>
          <c:yMode val="edge"/>
          <c:x val="0.37300084593385613"/>
          <c:y val="0.9282070209973754"/>
          <c:w val="0.27956251984623226"/>
          <c:h val="5.691202662167228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Recipient-Reported Bill Balance at Grant Application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&lt; $500</c:v>
                </c:pt>
              </c:strCache>
            </c:strRef>
          </c:tx>
          <c:spPr>
            <a:solidFill>
              <a:srgbClr val="FF0000"/>
            </a:solidFill>
            <a:ln>
              <a:noFill/>
            </a:ln>
            <a:effectLst/>
          </c:spPr>
          <c:invertIfNegative val="0"/>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Sheet1!$B$2:$B$15</c:f>
              <c:numCache>
                <c:formatCode>0%</c:formatCode>
                <c:ptCount val="14"/>
                <c:pt idx="0">
                  <c:v>0.33</c:v>
                </c:pt>
                <c:pt idx="1">
                  <c:v>0.28000000000000003</c:v>
                </c:pt>
                <c:pt idx="2">
                  <c:v>0.3</c:v>
                </c:pt>
                <c:pt idx="3">
                  <c:v>0.28000000000000003</c:v>
                </c:pt>
                <c:pt idx="4">
                  <c:v>0.26</c:v>
                </c:pt>
                <c:pt idx="5">
                  <c:v>0.27</c:v>
                </c:pt>
                <c:pt idx="6">
                  <c:v>0.31</c:v>
                </c:pt>
                <c:pt idx="7">
                  <c:v>0.26</c:v>
                </c:pt>
                <c:pt idx="8">
                  <c:v>0.19</c:v>
                </c:pt>
                <c:pt idx="9">
                  <c:v>0.15</c:v>
                </c:pt>
                <c:pt idx="10">
                  <c:v>0.21</c:v>
                </c:pt>
                <c:pt idx="11">
                  <c:v>0.26440000000000002</c:v>
                </c:pt>
                <c:pt idx="12">
                  <c:v>0.3</c:v>
                </c:pt>
                <c:pt idx="13">
                  <c:v>0.3372</c:v>
                </c:pt>
              </c:numCache>
            </c:numRef>
          </c:val>
          <c:extLst xmlns:c16r2="http://schemas.microsoft.com/office/drawing/2015/06/chart">
            <c:ext xmlns:c16="http://schemas.microsoft.com/office/drawing/2014/chart" uri="{C3380CC4-5D6E-409C-BE32-E72D297353CC}">
              <c16:uniqueId val="{00000000-713D-4A4F-BB2C-A9BF68AEDDCE}"/>
            </c:ext>
          </c:extLst>
        </c:ser>
        <c:ser>
          <c:idx val="1"/>
          <c:order val="1"/>
          <c:tx>
            <c:strRef>
              <c:f>Sheet1!$C$1</c:f>
              <c:strCache>
                <c:ptCount val="1"/>
                <c:pt idx="0">
                  <c:v> $500 - $1,499</c:v>
                </c:pt>
              </c:strCache>
            </c:strRef>
          </c:tx>
          <c:spPr>
            <a:solidFill>
              <a:srgbClr val="FFC000"/>
            </a:solidFill>
            <a:ln>
              <a:noFill/>
            </a:ln>
            <a:effectLst/>
          </c:spPr>
          <c:invertIfNegative val="0"/>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Sheet1!$C$2:$C$15</c:f>
              <c:numCache>
                <c:formatCode>0%</c:formatCode>
                <c:ptCount val="14"/>
                <c:pt idx="0">
                  <c:v>0.54</c:v>
                </c:pt>
                <c:pt idx="1">
                  <c:v>0.55000000000000004</c:v>
                </c:pt>
                <c:pt idx="2">
                  <c:v>0.59</c:v>
                </c:pt>
                <c:pt idx="3">
                  <c:v>0.56000000000000005</c:v>
                </c:pt>
                <c:pt idx="4">
                  <c:v>0.54</c:v>
                </c:pt>
                <c:pt idx="5">
                  <c:v>0.55000000000000004</c:v>
                </c:pt>
                <c:pt idx="6">
                  <c:v>0.55000000000000004</c:v>
                </c:pt>
                <c:pt idx="7">
                  <c:v>0.56000000000000005</c:v>
                </c:pt>
                <c:pt idx="8">
                  <c:v>0.6</c:v>
                </c:pt>
                <c:pt idx="9">
                  <c:v>0.59</c:v>
                </c:pt>
                <c:pt idx="10">
                  <c:v>0.61</c:v>
                </c:pt>
                <c:pt idx="11">
                  <c:v>0.56969999999999998</c:v>
                </c:pt>
                <c:pt idx="12">
                  <c:v>0.56999999999999995</c:v>
                </c:pt>
                <c:pt idx="13">
                  <c:v>0.57669999999999999</c:v>
                </c:pt>
              </c:numCache>
            </c:numRef>
          </c:val>
          <c:extLst xmlns:c16r2="http://schemas.microsoft.com/office/drawing/2015/06/chart">
            <c:ext xmlns:c16="http://schemas.microsoft.com/office/drawing/2014/chart" uri="{C3380CC4-5D6E-409C-BE32-E72D297353CC}">
              <c16:uniqueId val="{00000001-713D-4A4F-BB2C-A9BF68AEDDCE}"/>
            </c:ext>
          </c:extLst>
        </c:ser>
        <c:ser>
          <c:idx val="2"/>
          <c:order val="2"/>
          <c:tx>
            <c:strRef>
              <c:f>Sheet1!$D$1</c:f>
              <c:strCache>
                <c:ptCount val="1"/>
                <c:pt idx="0">
                  <c:v>&gt;$1500</c:v>
                </c:pt>
              </c:strCache>
            </c:strRef>
          </c:tx>
          <c:spPr>
            <a:solidFill>
              <a:srgbClr val="0070C0"/>
            </a:solidFill>
            <a:ln>
              <a:noFill/>
            </a:ln>
            <a:effectLst/>
          </c:spPr>
          <c:invertIfNegative val="0"/>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Sheet1!$D$2:$D$15</c:f>
              <c:numCache>
                <c:formatCode>0%</c:formatCode>
                <c:ptCount val="14"/>
                <c:pt idx="0">
                  <c:v>0.13</c:v>
                </c:pt>
                <c:pt idx="1">
                  <c:v>0.16999999999999998</c:v>
                </c:pt>
                <c:pt idx="2">
                  <c:v>0.12</c:v>
                </c:pt>
                <c:pt idx="3">
                  <c:v>0.16</c:v>
                </c:pt>
                <c:pt idx="4">
                  <c:v>0.2</c:v>
                </c:pt>
                <c:pt idx="5">
                  <c:v>0.18</c:v>
                </c:pt>
                <c:pt idx="6">
                  <c:v>0.14000000000000001</c:v>
                </c:pt>
                <c:pt idx="7">
                  <c:v>0.18</c:v>
                </c:pt>
                <c:pt idx="8">
                  <c:v>0.22</c:v>
                </c:pt>
                <c:pt idx="9">
                  <c:v>0.26</c:v>
                </c:pt>
                <c:pt idx="10">
                  <c:v>0.18</c:v>
                </c:pt>
                <c:pt idx="11">
                  <c:v>0.1658</c:v>
                </c:pt>
                <c:pt idx="12">
                  <c:v>0.12</c:v>
                </c:pt>
                <c:pt idx="13">
                  <c:v>8.6099999999999996E-2</c:v>
                </c:pt>
              </c:numCache>
            </c:numRef>
          </c:val>
          <c:extLst xmlns:c16r2="http://schemas.microsoft.com/office/drawing/2015/06/chart">
            <c:ext xmlns:c16="http://schemas.microsoft.com/office/drawing/2014/chart" uri="{C3380CC4-5D6E-409C-BE32-E72D297353CC}">
              <c16:uniqueId val="{00000002-713D-4A4F-BB2C-A9BF68AEDDCE}"/>
            </c:ext>
          </c:extLst>
        </c:ser>
        <c:dLbls>
          <c:showLegendKey val="0"/>
          <c:showVal val="0"/>
          <c:showCatName val="0"/>
          <c:showSerName val="0"/>
          <c:showPercent val="0"/>
          <c:showBubbleSize val="0"/>
        </c:dLbls>
        <c:gapWidth val="219"/>
        <c:axId val="472088560"/>
        <c:axId val="472088952"/>
      </c:barChart>
      <c:catAx>
        <c:axId val="47208856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Year</a:t>
                </a:r>
              </a:p>
            </c:rich>
          </c:tx>
          <c:layout>
            <c:manualLayout>
              <c:xMode val="edge"/>
              <c:yMode val="edge"/>
              <c:x val="0.51592074428196477"/>
              <c:y val="0.82098467781376505"/>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2088952"/>
        <c:crosses val="autoZero"/>
        <c:auto val="1"/>
        <c:lblAlgn val="ctr"/>
        <c:lblOffset val="100"/>
        <c:noMultiLvlLbl val="0"/>
      </c:catAx>
      <c:valAx>
        <c:axId val="47208895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 of Recipients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2088560"/>
        <c:crosses val="autoZero"/>
        <c:crossBetween val="between"/>
      </c:valAx>
      <c:spPr>
        <a:noFill/>
        <a:ln>
          <a:noFill/>
        </a:ln>
        <a:effectLst/>
      </c:spPr>
    </c:plotArea>
    <c:legend>
      <c:legendPos val="b"/>
      <c:layout>
        <c:manualLayout>
          <c:xMode val="edge"/>
          <c:yMode val="edge"/>
          <c:x val="0.37442749343832027"/>
          <c:y val="0.88317962371177539"/>
          <c:w val="0.31959739407574056"/>
          <c:h val="5.61904081003220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Mean Reported Bill Balance at Grant Application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386717427615778"/>
          <c:y val="0.1216049047210114"/>
          <c:w val="0.77210026905276774"/>
          <c:h val="0.72021487893806502"/>
        </c:manualLayout>
      </c:layout>
      <c:lineChart>
        <c:grouping val="standard"/>
        <c:varyColors val="0"/>
        <c:ser>
          <c:idx val="0"/>
          <c:order val="0"/>
          <c:tx>
            <c:strRef>
              <c:f>Sheet1!$B$1</c:f>
              <c:strCache>
                <c:ptCount val="1"/>
                <c:pt idx="0">
                  <c:v>Electric Only</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delete val="1"/>
              <c:extLst xmlns:c16r2="http://schemas.microsoft.com/office/drawing/2015/06/chart">
                <c:ext xmlns:c16="http://schemas.microsoft.com/office/drawing/2014/chart" uri="{C3380CC4-5D6E-409C-BE32-E72D297353CC}">
                  <c16:uniqueId val="{00000000-7730-4494-B99E-466893D83CC5}"/>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1-7730-4494-B99E-466893D83CC5}"/>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2-7730-4494-B99E-466893D83CC5}"/>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3-7730-4494-B99E-466893D83CC5}"/>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4-7730-4494-B99E-466893D83CC5}"/>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5-7730-4494-B99E-466893D83CC5}"/>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6-7730-4494-B99E-466893D83CC5}"/>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7-7730-4494-B99E-466893D83CC5}"/>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8-7730-4494-B99E-466893D83CC5}"/>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9-7730-4494-B99E-466893D83CC5}"/>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0A-7730-4494-B99E-466893D83CC5}"/>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0B-7730-4494-B99E-466893D83CC5}"/>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4F-7730-4494-B99E-466893D83CC5}"/>
                </c:ext>
                <c:ext xmlns:c15="http://schemas.microsoft.com/office/drawing/2012/chart" uri="{CE6537A1-D6FC-4f65-9D91-7224C49458BB}"/>
              </c:extLst>
            </c:dLbl>
            <c:dLbl>
              <c:idx val="13"/>
              <c:layout>
                <c:manualLayout>
                  <c:x val="1.909212916952871E-2"/>
                  <c:y val="3.1400217279613741E-3"/>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52-7730-4494-B99E-466893D83CC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Sheet1!$B$2:$B$15</c:f>
              <c:numCache>
                <c:formatCode>"$"#,##0</c:formatCode>
                <c:ptCount val="14"/>
                <c:pt idx="0">
                  <c:v>563</c:v>
                </c:pt>
                <c:pt idx="1">
                  <c:v>566</c:v>
                </c:pt>
                <c:pt idx="2">
                  <c:v>557</c:v>
                </c:pt>
                <c:pt idx="3">
                  <c:v>635</c:v>
                </c:pt>
                <c:pt idx="4">
                  <c:v>723</c:v>
                </c:pt>
                <c:pt idx="5">
                  <c:v>687</c:v>
                </c:pt>
                <c:pt idx="6">
                  <c:v>737</c:v>
                </c:pt>
                <c:pt idx="7">
                  <c:v>767</c:v>
                </c:pt>
                <c:pt idx="8">
                  <c:v>769</c:v>
                </c:pt>
                <c:pt idx="9">
                  <c:v>769</c:v>
                </c:pt>
                <c:pt idx="10">
                  <c:v>864</c:v>
                </c:pt>
                <c:pt idx="11">
                  <c:v>866</c:v>
                </c:pt>
                <c:pt idx="12">
                  <c:v>782</c:v>
                </c:pt>
                <c:pt idx="13">
                  <c:v>675</c:v>
                </c:pt>
              </c:numCache>
            </c:numRef>
          </c:val>
          <c:smooth val="0"/>
          <c:extLst xmlns:c16r2="http://schemas.microsoft.com/office/drawing/2015/06/chart">
            <c:ext xmlns:c16="http://schemas.microsoft.com/office/drawing/2014/chart" uri="{C3380CC4-5D6E-409C-BE32-E72D297353CC}">
              <c16:uniqueId val="{0000000C-7730-4494-B99E-466893D83CC5}"/>
            </c:ext>
          </c:extLst>
        </c:ser>
        <c:ser>
          <c:idx val="1"/>
          <c:order val="1"/>
          <c:tx>
            <c:strRef>
              <c:f>Sheet1!$C$1</c:f>
              <c:strCache>
                <c:ptCount val="1"/>
                <c:pt idx="0">
                  <c:v>Gas Only</c:v>
                </c:pt>
              </c:strCache>
            </c:strRef>
          </c:tx>
          <c:spPr>
            <a:ln w="28575" cap="sq">
              <a:solidFill>
                <a:srgbClr val="00B050"/>
              </a:solidFill>
              <a:round/>
            </a:ln>
            <a:effectLst/>
          </c:spPr>
          <c:marker>
            <c:symbol val="circle"/>
            <c:size val="5"/>
            <c:spPr>
              <a:solidFill>
                <a:srgbClr val="00B050"/>
              </a:solidFill>
              <a:ln w="9525">
                <a:solidFill>
                  <a:srgbClr val="00B050"/>
                </a:solidFill>
              </a:ln>
              <a:effectLst/>
            </c:spPr>
          </c:marker>
          <c:dLbls>
            <c:dLbl>
              <c:idx val="0"/>
              <c:delete val="1"/>
              <c:extLst xmlns:c16r2="http://schemas.microsoft.com/office/drawing/2015/06/chart">
                <c:ext xmlns:c16="http://schemas.microsoft.com/office/drawing/2014/chart" uri="{C3380CC4-5D6E-409C-BE32-E72D297353CC}">
                  <c16:uniqueId val="{0000000D-7730-4494-B99E-466893D83CC5}"/>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E-7730-4494-B99E-466893D83CC5}"/>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F-7730-4494-B99E-466893D83CC5}"/>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10-7730-4494-B99E-466893D83CC5}"/>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11-7730-4494-B99E-466893D83CC5}"/>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12-7730-4494-B99E-466893D83CC5}"/>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13-7730-4494-B99E-466893D83CC5}"/>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14-7730-4494-B99E-466893D83CC5}"/>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15-7730-4494-B99E-466893D83CC5}"/>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16-7730-4494-B99E-466893D83CC5}"/>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17-7730-4494-B99E-466893D83CC5}"/>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18-7730-4494-B99E-466893D83CC5}"/>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4E-7730-4494-B99E-466893D83CC5}"/>
                </c:ext>
                <c:ext xmlns:c15="http://schemas.microsoft.com/office/drawing/2012/chart" uri="{CE6537A1-D6FC-4f65-9D91-7224C49458BB}"/>
              </c:extLst>
            </c:dLbl>
            <c:dLbl>
              <c:idx val="13"/>
              <c:layout>
                <c:manualLayout>
                  <c:x val="3.0229204518420458E-2"/>
                  <c:y val="5.9660412831266114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4D-7730-4494-B99E-466893D83CC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Sheet1!$C$2:$C$15</c:f>
              <c:numCache>
                <c:formatCode>"$"#,##0</c:formatCode>
                <c:ptCount val="14"/>
                <c:pt idx="0">
                  <c:v>654</c:v>
                </c:pt>
                <c:pt idx="1">
                  <c:v>740</c:v>
                </c:pt>
                <c:pt idx="2">
                  <c:v>762</c:v>
                </c:pt>
                <c:pt idx="3">
                  <c:v>782</c:v>
                </c:pt>
                <c:pt idx="4">
                  <c:v>831</c:v>
                </c:pt>
                <c:pt idx="5">
                  <c:v>776</c:v>
                </c:pt>
                <c:pt idx="6">
                  <c:v>764</c:v>
                </c:pt>
                <c:pt idx="7">
                  <c:v>685</c:v>
                </c:pt>
                <c:pt idx="8">
                  <c:v>802</c:v>
                </c:pt>
                <c:pt idx="9">
                  <c:v>900</c:v>
                </c:pt>
                <c:pt idx="10">
                  <c:v>760</c:v>
                </c:pt>
                <c:pt idx="11">
                  <c:v>724</c:v>
                </c:pt>
                <c:pt idx="12">
                  <c:v>636</c:v>
                </c:pt>
                <c:pt idx="13">
                  <c:v>622</c:v>
                </c:pt>
              </c:numCache>
            </c:numRef>
          </c:val>
          <c:smooth val="0"/>
          <c:extLst xmlns:c16r2="http://schemas.microsoft.com/office/drawing/2015/06/chart">
            <c:ext xmlns:c16="http://schemas.microsoft.com/office/drawing/2014/chart" uri="{C3380CC4-5D6E-409C-BE32-E72D297353CC}">
              <c16:uniqueId val="{00000019-7730-4494-B99E-466893D83CC5}"/>
            </c:ext>
          </c:extLst>
        </c:ser>
        <c:ser>
          <c:idx val="2"/>
          <c:order val="2"/>
          <c:tx>
            <c:strRef>
              <c:f>Sheet1!$D$1</c:f>
              <c:strCache>
                <c:ptCount val="1"/>
                <c:pt idx="0">
                  <c:v>Electric &amp; Gas </c:v>
                </c:pt>
              </c:strCache>
            </c:strRef>
          </c:tx>
          <c:spPr>
            <a:ln w="28575" cap="rnd">
              <a:solidFill>
                <a:srgbClr val="FF0000"/>
              </a:solidFill>
              <a:round/>
            </a:ln>
            <a:effectLst/>
          </c:spPr>
          <c:marker>
            <c:symbol val="circle"/>
            <c:size val="5"/>
            <c:spPr>
              <a:solidFill>
                <a:srgbClr val="FF0000"/>
              </a:solidFill>
              <a:ln w="12700" cap="sq">
                <a:solidFill>
                  <a:srgbClr val="FF0000"/>
                </a:solidFill>
              </a:ln>
              <a:effectLst/>
            </c:spPr>
          </c:marker>
          <c:dLbls>
            <c:dLbl>
              <c:idx val="0"/>
              <c:delete val="1"/>
              <c:extLst xmlns:c16r2="http://schemas.microsoft.com/office/drawing/2015/06/chart">
                <c:ext xmlns:c16="http://schemas.microsoft.com/office/drawing/2014/chart" uri="{C3380CC4-5D6E-409C-BE32-E72D297353CC}">
                  <c16:uniqueId val="{0000001A-7730-4494-B99E-466893D83CC5}"/>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1B-7730-4494-B99E-466893D83CC5}"/>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1C-7730-4494-B99E-466893D83CC5}"/>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1D-7730-4494-B99E-466893D83CC5}"/>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1E-7730-4494-B99E-466893D83CC5}"/>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1F-7730-4494-B99E-466893D83CC5}"/>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20-7730-4494-B99E-466893D83CC5}"/>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21-7730-4494-B99E-466893D83CC5}"/>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22-7730-4494-B99E-466893D83CC5}"/>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23-7730-4494-B99E-466893D83CC5}"/>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24-7730-4494-B99E-466893D83CC5}"/>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25-7730-4494-B99E-466893D83CC5}"/>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26-7730-4494-B99E-466893D83CC5}"/>
                </c:ext>
                <c:ext xmlns:c15="http://schemas.microsoft.com/office/drawing/2012/chart" uri="{CE6537A1-D6FC-4f65-9D91-7224C49458BB}"/>
              </c:extLst>
            </c:dLbl>
            <c:dLbl>
              <c:idx val="13"/>
              <c:layout>
                <c:manualLayout>
                  <c:x val="1.0134488014615251E-2"/>
                  <c:y val="-7.850054319903442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4A-7730-4494-B99E-466893D83CC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Sheet1!$D$2:$D$15</c:f>
              <c:numCache>
                <c:formatCode>"$"#,##0</c:formatCode>
                <c:ptCount val="14"/>
                <c:pt idx="0">
                  <c:v>1108</c:v>
                </c:pt>
                <c:pt idx="1">
                  <c:v>1268</c:v>
                </c:pt>
                <c:pt idx="2">
                  <c:v>1168</c:v>
                </c:pt>
                <c:pt idx="3">
                  <c:v>1298</c:v>
                </c:pt>
                <c:pt idx="4">
                  <c:v>1443</c:v>
                </c:pt>
                <c:pt idx="5">
                  <c:v>1407</c:v>
                </c:pt>
                <c:pt idx="6">
                  <c:v>1438</c:v>
                </c:pt>
                <c:pt idx="7">
                  <c:v>1332</c:v>
                </c:pt>
                <c:pt idx="8">
                  <c:v>1324</c:v>
                </c:pt>
                <c:pt idx="9">
                  <c:v>1477</c:v>
                </c:pt>
                <c:pt idx="10">
                  <c:v>1369</c:v>
                </c:pt>
                <c:pt idx="11">
                  <c:v>1109</c:v>
                </c:pt>
                <c:pt idx="12">
                  <c:v>1099</c:v>
                </c:pt>
                <c:pt idx="13">
                  <c:v>1134</c:v>
                </c:pt>
              </c:numCache>
            </c:numRef>
          </c:val>
          <c:smooth val="0"/>
          <c:extLst xmlns:c16r2="http://schemas.microsoft.com/office/drawing/2015/06/chart">
            <c:ext xmlns:c16="http://schemas.microsoft.com/office/drawing/2014/chart" uri="{C3380CC4-5D6E-409C-BE32-E72D297353CC}">
              <c16:uniqueId val="{00000027-7730-4494-B99E-466893D83CC5}"/>
            </c:ext>
          </c:extLst>
        </c:ser>
        <c:ser>
          <c:idx val="3"/>
          <c:order val="3"/>
          <c:tx>
            <c:strRef>
              <c:f>Sheet1!$E$1</c:f>
              <c:strCache>
                <c:ptCount val="1"/>
                <c:pt idx="0">
                  <c:v>Electric Heat</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dLbls>
            <c:dLbl>
              <c:idx val="0"/>
              <c:delete val="1"/>
              <c:extLst xmlns:c16r2="http://schemas.microsoft.com/office/drawing/2015/06/chart">
                <c:ext xmlns:c16="http://schemas.microsoft.com/office/drawing/2014/chart" uri="{C3380CC4-5D6E-409C-BE32-E72D297353CC}">
                  <c16:uniqueId val="{00000028-7730-4494-B99E-466893D83CC5}"/>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29-7730-4494-B99E-466893D83CC5}"/>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2A-7730-4494-B99E-466893D83CC5}"/>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2B-7730-4494-B99E-466893D83CC5}"/>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2C-7730-4494-B99E-466893D83CC5}"/>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2D-7730-4494-B99E-466893D83CC5}"/>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2E-7730-4494-B99E-466893D83CC5}"/>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2F-7730-4494-B99E-466893D83CC5}"/>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30-7730-4494-B99E-466893D83CC5}"/>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31-7730-4494-B99E-466893D83CC5}"/>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32-7730-4494-B99E-466893D83CC5}"/>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33-7730-4494-B99E-466893D83CC5}"/>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34-7730-4494-B99E-466893D83CC5}"/>
                </c:ext>
                <c:ext xmlns:c15="http://schemas.microsoft.com/office/drawing/2012/chart" uri="{CE6537A1-D6FC-4f65-9D91-7224C49458BB}"/>
              </c:extLst>
            </c:dLbl>
            <c:dLbl>
              <c:idx val="13"/>
              <c:layout>
                <c:manualLayout>
                  <c:x val="1.272808611301914E-2"/>
                  <c:y val="-5.0240347647381986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4B-7730-4494-B99E-466893D83CC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Sheet1!$E$2:$E$15</c:f>
              <c:numCache>
                <c:formatCode>"$"#,##0</c:formatCode>
                <c:ptCount val="14"/>
                <c:pt idx="0">
                  <c:v>831</c:v>
                </c:pt>
                <c:pt idx="1">
                  <c:v>823</c:v>
                </c:pt>
                <c:pt idx="2">
                  <c:v>904</c:v>
                </c:pt>
                <c:pt idx="3">
                  <c:v>1010</c:v>
                </c:pt>
                <c:pt idx="4">
                  <c:v>1048</c:v>
                </c:pt>
                <c:pt idx="5">
                  <c:v>1088</c:v>
                </c:pt>
                <c:pt idx="6">
                  <c:v>1036</c:v>
                </c:pt>
                <c:pt idx="7">
                  <c:v>1093</c:v>
                </c:pt>
                <c:pt idx="8">
                  <c:v>1306</c:v>
                </c:pt>
                <c:pt idx="9">
                  <c:v>1319</c:v>
                </c:pt>
                <c:pt idx="10">
                  <c:v>1099</c:v>
                </c:pt>
                <c:pt idx="11">
                  <c:v>1236</c:v>
                </c:pt>
                <c:pt idx="12">
                  <c:v>1076</c:v>
                </c:pt>
                <c:pt idx="13">
                  <c:v>888</c:v>
                </c:pt>
              </c:numCache>
            </c:numRef>
          </c:val>
          <c:smooth val="0"/>
          <c:extLst xmlns:c16r2="http://schemas.microsoft.com/office/drawing/2015/06/chart">
            <c:ext xmlns:c16="http://schemas.microsoft.com/office/drawing/2014/chart" uri="{C3380CC4-5D6E-409C-BE32-E72D297353CC}">
              <c16:uniqueId val="{00000035-7730-4494-B99E-466893D83CC5}"/>
            </c:ext>
          </c:extLst>
        </c:ser>
        <c:ser>
          <c:idx val="4"/>
          <c:order val="4"/>
          <c:tx>
            <c:strRef>
              <c:f>Sheet1!$F$1</c:f>
              <c:strCache>
                <c:ptCount val="1"/>
                <c:pt idx="0">
                  <c:v>All Grants</c:v>
                </c:pt>
              </c:strCache>
            </c:strRef>
          </c:tx>
          <c:spPr>
            <a:ln w="28575" cap="rnd">
              <a:solidFill>
                <a:schemeClr val="tx1"/>
              </a:solidFill>
              <a:round/>
            </a:ln>
            <a:effectLst/>
          </c:spPr>
          <c:marker>
            <c:symbol val="circle"/>
            <c:size val="5"/>
            <c:spPr>
              <a:solidFill>
                <a:srgbClr val="362872"/>
              </a:solidFill>
              <a:ln w="9525">
                <a:solidFill>
                  <a:schemeClr val="tx1"/>
                </a:solidFill>
              </a:ln>
              <a:effectLst/>
            </c:spPr>
          </c:marker>
          <c:dLbls>
            <c:dLbl>
              <c:idx val="0"/>
              <c:delete val="1"/>
              <c:extLst xmlns:c16r2="http://schemas.microsoft.com/office/drawing/2015/06/chart">
                <c:ext xmlns:c16="http://schemas.microsoft.com/office/drawing/2014/chart" uri="{C3380CC4-5D6E-409C-BE32-E72D297353CC}">
                  <c16:uniqueId val="{00000036-7730-4494-B99E-466893D83CC5}"/>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37-7730-4494-B99E-466893D83CC5}"/>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38-7730-4494-B99E-466893D83CC5}"/>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39-7730-4494-B99E-466893D83CC5}"/>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3A-7730-4494-B99E-466893D83CC5}"/>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3B-7730-4494-B99E-466893D83CC5}"/>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3C-7730-4494-B99E-466893D83CC5}"/>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3D-7730-4494-B99E-466893D83CC5}"/>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3E-7730-4494-B99E-466893D83CC5}"/>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3F-7730-4494-B99E-466893D83CC5}"/>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40-7730-4494-B99E-466893D83CC5}"/>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41-7730-4494-B99E-466893D83CC5}"/>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4C-7730-4494-B99E-466893D83CC5}"/>
                </c:ext>
                <c:ext xmlns:c15="http://schemas.microsoft.com/office/drawing/2012/chart" uri="{CE6537A1-D6FC-4f65-9D91-7224C49458BB}"/>
              </c:extLst>
            </c:dLbl>
            <c:dLbl>
              <c:idx val="13"/>
              <c:layout>
                <c:manualLayout>
                  <c:x val="2.5456172226038166E-2"/>
                  <c:y val="-1.570010863980693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51-7730-4494-B99E-466893D83CC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Sheet1!$F$2:$F$15</c:f>
              <c:numCache>
                <c:formatCode>"$"#,##0</c:formatCode>
                <c:ptCount val="14"/>
                <c:pt idx="0">
                  <c:v>892</c:v>
                </c:pt>
                <c:pt idx="1">
                  <c:v>993</c:v>
                </c:pt>
                <c:pt idx="2">
                  <c:v>879</c:v>
                </c:pt>
                <c:pt idx="3">
                  <c:v>963</c:v>
                </c:pt>
                <c:pt idx="4">
                  <c:v>1070</c:v>
                </c:pt>
                <c:pt idx="5">
                  <c:v>1028</c:v>
                </c:pt>
                <c:pt idx="6">
                  <c:v>936</c:v>
                </c:pt>
                <c:pt idx="7">
                  <c:v>1028</c:v>
                </c:pt>
                <c:pt idx="8">
                  <c:v>1124</c:v>
                </c:pt>
                <c:pt idx="9">
                  <c:v>1248</c:v>
                </c:pt>
                <c:pt idx="10">
                  <c:v>1082</c:v>
                </c:pt>
                <c:pt idx="11">
                  <c:v>996</c:v>
                </c:pt>
                <c:pt idx="12">
                  <c:v>897</c:v>
                </c:pt>
                <c:pt idx="13">
                  <c:v>789</c:v>
                </c:pt>
              </c:numCache>
            </c:numRef>
          </c:val>
          <c:smooth val="0"/>
          <c:extLst xmlns:c16r2="http://schemas.microsoft.com/office/drawing/2015/06/chart">
            <c:ext xmlns:c16="http://schemas.microsoft.com/office/drawing/2014/chart" uri="{C3380CC4-5D6E-409C-BE32-E72D297353CC}">
              <c16:uniqueId val="{00000042-7730-4494-B99E-466893D83CC5}"/>
            </c:ext>
          </c:extLst>
        </c:ser>
        <c:ser>
          <c:idx val="5"/>
          <c:order val="5"/>
          <c:tx>
            <c:strRef>
              <c:f>Sheet1!$G$1</c:f>
              <c:strCache>
                <c:ptCount val="1"/>
                <c:pt idx="0">
                  <c:v>Electric Only2</c:v>
                </c:pt>
              </c:strCache>
            </c:strRef>
          </c:tx>
          <c:spPr>
            <a:ln w="28575" cap="rnd">
              <a:solidFill>
                <a:schemeClr val="accent6"/>
              </a:solidFill>
              <a:round/>
            </a:ln>
            <a:effectLst/>
          </c:spPr>
          <c:marker>
            <c:symbol val="circle"/>
            <c:size val="5"/>
            <c:spPr>
              <a:solidFill>
                <a:srgbClr val="0070C0"/>
              </a:solidFill>
              <a:ln w="9525">
                <a:solidFill>
                  <a:srgbClr val="0070C0"/>
                </a:solidFill>
              </a:ln>
              <a:effectLst/>
            </c:spPr>
          </c:marker>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Sheet1!$G$2:$G$15</c:f>
              <c:numCache>
                <c:formatCode>General</c:formatCode>
                <c:ptCount val="14"/>
                <c:pt idx="9" formatCode="&quot;$&quot;#,##0">
                  <c:v>769</c:v>
                </c:pt>
              </c:numCache>
            </c:numRef>
          </c:val>
          <c:smooth val="0"/>
          <c:extLst xmlns:c16r2="http://schemas.microsoft.com/office/drawing/2015/06/chart">
            <c:ext xmlns:c16="http://schemas.microsoft.com/office/drawing/2014/chart" uri="{C3380CC4-5D6E-409C-BE32-E72D297353CC}">
              <c16:uniqueId val="{00000043-7730-4494-B99E-466893D83CC5}"/>
            </c:ext>
          </c:extLst>
        </c:ser>
        <c:ser>
          <c:idx val="6"/>
          <c:order val="6"/>
          <c:tx>
            <c:strRef>
              <c:f>Sheet1!$H$1</c:f>
              <c:strCache>
                <c:ptCount val="1"/>
                <c:pt idx="0">
                  <c:v>Gas Only2</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Pt>
            <c:idx val="9"/>
            <c:marker>
              <c:symbol val="circle"/>
              <c:size val="5"/>
              <c:spPr>
                <a:solidFill>
                  <a:srgbClr val="00B050"/>
                </a:solidFill>
                <a:ln w="9525">
                  <a:solidFill>
                    <a:srgbClr val="00B050"/>
                  </a:solidFill>
                </a:ln>
                <a:effectLst/>
              </c:spPr>
            </c:marker>
            <c:bubble3D val="0"/>
            <c:extLst xmlns:c16r2="http://schemas.microsoft.com/office/drawing/2015/06/chart">
              <c:ext xmlns:c16="http://schemas.microsoft.com/office/drawing/2014/chart" uri="{C3380CC4-5D6E-409C-BE32-E72D297353CC}">
                <c16:uniqueId val="{00000044-7730-4494-B99E-466893D83CC5}"/>
              </c:ext>
            </c:extLst>
          </c:dPt>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Sheet1!$H$2:$H$15</c:f>
              <c:numCache>
                <c:formatCode>General</c:formatCode>
                <c:ptCount val="14"/>
                <c:pt idx="9" formatCode="&quot;$&quot;#,##0">
                  <c:v>900</c:v>
                </c:pt>
              </c:numCache>
            </c:numRef>
          </c:val>
          <c:smooth val="0"/>
          <c:extLst xmlns:c16r2="http://schemas.microsoft.com/office/drawing/2015/06/chart">
            <c:ext xmlns:c16="http://schemas.microsoft.com/office/drawing/2014/chart" uri="{C3380CC4-5D6E-409C-BE32-E72D297353CC}">
              <c16:uniqueId val="{00000045-7730-4494-B99E-466893D83CC5}"/>
            </c:ext>
          </c:extLst>
        </c:ser>
        <c:ser>
          <c:idx val="7"/>
          <c:order val="7"/>
          <c:tx>
            <c:strRef>
              <c:f>Sheet1!$I$1</c:f>
              <c:strCache>
                <c:ptCount val="1"/>
                <c:pt idx="0">
                  <c:v>Electric &amp; Gas</c:v>
                </c:pt>
              </c:strCache>
            </c:strRef>
          </c:tx>
          <c:spPr>
            <a:ln w="28575" cap="rnd">
              <a:solidFill>
                <a:schemeClr val="accent2">
                  <a:lumMod val="60000"/>
                </a:schemeClr>
              </a:solidFill>
              <a:round/>
            </a:ln>
            <a:effectLst/>
          </c:spPr>
          <c:marker>
            <c:symbol val="circle"/>
            <c:size val="5"/>
            <c:spPr>
              <a:solidFill>
                <a:srgbClr val="FF0000"/>
              </a:solidFill>
              <a:ln w="9525">
                <a:solidFill>
                  <a:schemeClr val="accent2">
                    <a:lumMod val="60000"/>
                  </a:schemeClr>
                </a:solidFill>
              </a:ln>
              <a:effectLst/>
            </c:spPr>
          </c:marker>
          <c:dPt>
            <c:idx val="9"/>
            <c:marker>
              <c:symbol val="circle"/>
              <c:size val="5"/>
              <c:spPr>
                <a:solidFill>
                  <a:srgbClr val="FF0000"/>
                </a:solidFill>
                <a:ln w="9525">
                  <a:solidFill>
                    <a:srgbClr val="FF0000"/>
                  </a:solidFill>
                </a:ln>
                <a:effectLst/>
              </c:spPr>
            </c:marker>
            <c:bubble3D val="0"/>
            <c:extLst xmlns:c16r2="http://schemas.microsoft.com/office/drawing/2015/06/chart">
              <c:ext xmlns:c16="http://schemas.microsoft.com/office/drawing/2014/chart" uri="{C3380CC4-5D6E-409C-BE32-E72D297353CC}">
                <c16:uniqueId val="{00000046-7730-4494-B99E-466893D83CC5}"/>
              </c:ext>
            </c:extLst>
          </c:dPt>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Sheet1!$I$2:$I$15</c:f>
              <c:numCache>
                <c:formatCode>General</c:formatCode>
                <c:ptCount val="14"/>
                <c:pt idx="9" formatCode="&quot;$&quot;#,##0">
                  <c:v>1477</c:v>
                </c:pt>
              </c:numCache>
            </c:numRef>
          </c:val>
          <c:smooth val="0"/>
          <c:extLst xmlns:c16r2="http://schemas.microsoft.com/office/drawing/2015/06/chart">
            <c:ext xmlns:c16="http://schemas.microsoft.com/office/drawing/2014/chart" uri="{C3380CC4-5D6E-409C-BE32-E72D297353CC}">
              <c16:uniqueId val="{00000047-7730-4494-B99E-466893D83CC5}"/>
            </c:ext>
          </c:extLst>
        </c:ser>
        <c:ser>
          <c:idx val="8"/>
          <c:order val="8"/>
          <c:tx>
            <c:strRef>
              <c:f>Sheet1!$J$1</c:f>
              <c:strCache>
                <c:ptCount val="1"/>
                <c:pt idx="0">
                  <c:v>Electric Heat2</c:v>
                </c:pt>
              </c:strCache>
            </c:strRef>
          </c:tx>
          <c:spPr>
            <a:ln w="28575" cap="rnd">
              <a:solidFill>
                <a:schemeClr val="accent3">
                  <a:lumMod val="60000"/>
                </a:schemeClr>
              </a:solidFill>
              <a:round/>
            </a:ln>
            <a:effectLst/>
          </c:spPr>
          <c:marker>
            <c:symbol val="circle"/>
            <c:size val="5"/>
            <c:spPr>
              <a:solidFill>
                <a:srgbClr val="F7C23F"/>
              </a:solidFill>
              <a:ln w="9525">
                <a:solidFill>
                  <a:srgbClr val="F7C23F"/>
                </a:solidFill>
              </a:ln>
              <a:effectLst/>
            </c:spPr>
          </c:marker>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Sheet1!$J$2:$J$15</c:f>
              <c:numCache>
                <c:formatCode>General</c:formatCode>
                <c:ptCount val="14"/>
                <c:pt idx="9" formatCode="&quot;$&quot;#,##0">
                  <c:v>1319</c:v>
                </c:pt>
              </c:numCache>
            </c:numRef>
          </c:val>
          <c:smooth val="0"/>
          <c:extLst xmlns:c16r2="http://schemas.microsoft.com/office/drawing/2015/06/chart">
            <c:ext xmlns:c16="http://schemas.microsoft.com/office/drawing/2014/chart" uri="{C3380CC4-5D6E-409C-BE32-E72D297353CC}">
              <c16:uniqueId val="{00000048-7730-4494-B99E-466893D83CC5}"/>
            </c:ext>
          </c:extLst>
        </c:ser>
        <c:ser>
          <c:idx val="9"/>
          <c:order val="9"/>
          <c:tx>
            <c:strRef>
              <c:f>Sheet1!$K$1</c:f>
              <c:strCache>
                <c:ptCount val="1"/>
                <c:pt idx="0">
                  <c:v>All Grants2</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Sheet1!$K$2:$K$15</c:f>
              <c:numCache>
                <c:formatCode>General</c:formatCode>
                <c:ptCount val="14"/>
                <c:pt idx="9" formatCode="&quot;$&quot;#,##0">
                  <c:v>1248</c:v>
                </c:pt>
              </c:numCache>
            </c:numRef>
          </c:val>
          <c:smooth val="0"/>
          <c:extLst xmlns:c16r2="http://schemas.microsoft.com/office/drawing/2015/06/chart">
            <c:ext xmlns:c16="http://schemas.microsoft.com/office/drawing/2014/chart" uri="{C3380CC4-5D6E-409C-BE32-E72D297353CC}">
              <c16:uniqueId val="{00000049-7730-4494-B99E-466893D83CC5}"/>
            </c:ext>
          </c:extLst>
        </c:ser>
        <c:dLbls>
          <c:showLegendKey val="0"/>
          <c:showVal val="0"/>
          <c:showCatName val="0"/>
          <c:showSerName val="0"/>
          <c:showPercent val="0"/>
          <c:showBubbleSize val="0"/>
        </c:dLbls>
        <c:marker val="1"/>
        <c:smooth val="0"/>
        <c:axId val="472089736"/>
        <c:axId val="472090128"/>
      </c:lineChart>
      <c:catAx>
        <c:axId val="47208973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2090128"/>
        <c:crosses val="autoZero"/>
        <c:auto val="1"/>
        <c:lblAlgn val="ctr"/>
        <c:lblOffset val="100"/>
        <c:noMultiLvlLbl val="0"/>
      </c:catAx>
      <c:valAx>
        <c:axId val="472090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Mean Reported Balance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2089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Percent of Recipients</a:t>
            </a:r>
            <a:r>
              <a:rPr lang="en-US" baseline="0" dirty="0"/>
              <a:t> </a:t>
            </a:r>
            <a:r>
              <a:rPr lang="en-US" dirty="0"/>
              <a:t>with Collection Actions Pending at Application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787624300706151E-2"/>
          <c:y val="0.13138287401574802"/>
          <c:w val="0.74049242751549049"/>
          <c:h val="0.58113725877177014"/>
        </c:manualLayout>
      </c:layout>
      <c:lineChart>
        <c:grouping val="standard"/>
        <c:varyColors val="0"/>
        <c:ser>
          <c:idx val="1"/>
          <c:order val="1"/>
          <c:tx>
            <c:strRef>
              <c:f>Sheet1!$B$1</c:f>
              <c:strCache>
                <c:ptCount val="1"/>
                <c:pt idx="0">
                  <c:v> Past Due Balance </c:v>
                </c:pt>
              </c:strCache>
            </c:strRef>
          </c:tx>
          <c:spPr>
            <a:ln w="28575" cap="rnd">
              <a:solidFill>
                <a:srgbClr val="F7C23F"/>
              </a:solidFill>
              <a:round/>
            </a:ln>
            <a:effectLst/>
          </c:spPr>
          <c:marker>
            <c:symbol val="circle"/>
            <c:size val="5"/>
            <c:spPr>
              <a:solidFill>
                <a:srgbClr val="F7C23F"/>
              </a:solidFill>
              <a:ln w="9525">
                <a:solidFill>
                  <a:srgbClr val="F7C23F"/>
                </a:solidFill>
              </a:ln>
              <a:effectLst/>
            </c:spPr>
          </c:marker>
          <c:dLbls>
            <c:dLbl>
              <c:idx val="11"/>
              <c:layout>
                <c:manualLayout>
                  <c:x val="0.14003200731595794"/>
                  <c:y val="2.8036638367322689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2-F412-4A55-B358-DF43B0C3904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Sheet1!$B$2:$B$15</c:f>
              <c:numCache>
                <c:formatCode>0%</c:formatCode>
                <c:ptCount val="14"/>
                <c:pt idx="0">
                  <c:v>0.08</c:v>
                </c:pt>
                <c:pt idx="1">
                  <c:v>0.03</c:v>
                </c:pt>
                <c:pt idx="2">
                  <c:v>0.17</c:v>
                </c:pt>
                <c:pt idx="3">
                  <c:v>0.2</c:v>
                </c:pt>
                <c:pt idx="4">
                  <c:v>0.26</c:v>
                </c:pt>
                <c:pt idx="5">
                  <c:v>0.3</c:v>
                </c:pt>
                <c:pt idx="6">
                  <c:v>0.38</c:v>
                </c:pt>
                <c:pt idx="7">
                  <c:v>0.27</c:v>
                </c:pt>
                <c:pt idx="8">
                  <c:v>0.21</c:v>
                </c:pt>
                <c:pt idx="9">
                  <c:v>0.17</c:v>
                </c:pt>
                <c:pt idx="10">
                  <c:v>0.23</c:v>
                </c:pt>
                <c:pt idx="11">
                  <c:v>0.2273</c:v>
                </c:pt>
                <c:pt idx="12">
                  <c:v>0.26</c:v>
                </c:pt>
                <c:pt idx="13">
                  <c:v>0.252</c:v>
                </c:pt>
              </c:numCache>
            </c:numRef>
          </c:val>
          <c:smooth val="0"/>
          <c:extLst xmlns:c16r2="http://schemas.microsoft.com/office/drawing/2015/06/chart">
            <c:ext xmlns:c16="http://schemas.microsoft.com/office/drawing/2014/chart" uri="{C3380CC4-5D6E-409C-BE32-E72D297353CC}">
              <c16:uniqueId val="{0000001B-12DF-45AD-8901-F4F09FE02B1B}"/>
            </c:ext>
          </c:extLst>
        </c:ser>
        <c:ser>
          <c:idx val="2"/>
          <c:order val="2"/>
          <c:tx>
            <c:strRef>
              <c:f>Sheet1!$C$1</c:f>
              <c:strCache>
                <c:ptCount val="1"/>
                <c:pt idx="0">
                  <c:v> Past Due Warning Notice </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12"/>
              <c:layout>
                <c:manualLayout>
                  <c:x val="4.7153635116598078E-2"/>
                  <c:y val="3.6447629877519629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1-F412-4A55-B358-DF43B0C3904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Sheet1!$C$2:$C$15</c:f>
              <c:numCache>
                <c:formatCode>0%</c:formatCode>
                <c:ptCount val="14"/>
                <c:pt idx="0">
                  <c:v>0.47</c:v>
                </c:pt>
                <c:pt idx="1">
                  <c:v>0.18</c:v>
                </c:pt>
                <c:pt idx="2">
                  <c:v>0.17</c:v>
                </c:pt>
                <c:pt idx="3">
                  <c:v>0.19</c:v>
                </c:pt>
                <c:pt idx="4">
                  <c:v>0.23</c:v>
                </c:pt>
                <c:pt idx="5">
                  <c:v>0.18</c:v>
                </c:pt>
                <c:pt idx="6">
                  <c:v>0.13</c:v>
                </c:pt>
                <c:pt idx="7">
                  <c:v>0.09</c:v>
                </c:pt>
                <c:pt idx="8">
                  <c:v>7.0000000000000007E-2</c:v>
                </c:pt>
                <c:pt idx="9">
                  <c:v>0.08</c:v>
                </c:pt>
                <c:pt idx="10">
                  <c:v>0.13</c:v>
                </c:pt>
                <c:pt idx="11">
                  <c:v>0.1134</c:v>
                </c:pt>
                <c:pt idx="12">
                  <c:v>0.16</c:v>
                </c:pt>
                <c:pt idx="13">
                  <c:v>0.23949999999999999</c:v>
                </c:pt>
              </c:numCache>
            </c:numRef>
          </c:val>
          <c:smooth val="0"/>
          <c:extLst xmlns:c16r2="http://schemas.microsoft.com/office/drawing/2015/06/chart">
            <c:ext xmlns:c16="http://schemas.microsoft.com/office/drawing/2014/chart" uri="{C3380CC4-5D6E-409C-BE32-E72D297353CC}">
              <c16:uniqueId val="{00000029-12DF-45AD-8901-F4F09FE02B1B}"/>
            </c:ext>
          </c:extLst>
        </c:ser>
        <c:ser>
          <c:idx val="3"/>
          <c:order val="3"/>
          <c:tx>
            <c:strRef>
              <c:f>Sheet1!$D$1</c:f>
              <c:strCache>
                <c:ptCount val="1"/>
                <c:pt idx="0">
                  <c:v> Shut-Off Date Passed </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dLbl>
              <c:idx val="11"/>
              <c:layout>
                <c:manualLayout>
                  <c:x val="0.13431641518061271"/>
                  <c:y val="-0.12336120881622027"/>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4-F412-4A55-B358-DF43B0C3904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Sheet1!$D$2:$D$15</c:f>
              <c:numCache>
                <c:formatCode>0%</c:formatCode>
                <c:ptCount val="14"/>
                <c:pt idx="0">
                  <c:v>0.26</c:v>
                </c:pt>
                <c:pt idx="1">
                  <c:v>0.49</c:v>
                </c:pt>
                <c:pt idx="2">
                  <c:v>0.41</c:v>
                </c:pt>
                <c:pt idx="3">
                  <c:v>0.39</c:v>
                </c:pt>
                <c:pt idx="4">
                  <c:v>0.32</c:v>
                </c:pt>
                <c:pt idx="5">
                  <c:v>0.3</c:v>
                </c:pt>
                <c:pt idx="6">
                  <c:v>0.27</c:v>
                </c:pt>
                <c:pt idx="7">
                  <c:v>0.34</c:v>
                </c:pt>
                <c:pt idx="8">
                  <c:v>0.4</c:v>
                </c:pt>
                <c:pt idx="9">
                  <c:v>0.38</c:v>
                </c:pt>
                <c:pt idx="10">
                  <c:v>0.31</c:v>
                </c:pt>
                <c:pt idx="11">
                  <c:v>0.31409999999999999</c:v>
                </c:pt>
                <c:pt idx="12">
                  <c:v>0.27</c:v>
                </c:pt>
                <c:pt idx="13">
                  <c:v>0.2356</c:v>
                </c:pt>
              </c:numCache>
            </c:numRef>
          </c:val>
          <c:smooth val="0"/>
          <c:extLst xmlns:c16r2="http://schemas.microsoft.com/office/drawing/2015/06/chart">
            <c:ext xmlns:c16="http://schemas.microsoft.com/office/drawing/2014/chart" uri="{C3380CC4-5D6E-409C-BE32-E72D297353CC}">
              <c16:uniqueId val="{00000037-12DF-45AD-8901-F4F09FE02B1B}"/>
            </c:ext>
          </c:extLst>
        </c:ser>
        <c:ser>
          <c:idx val="4"/>
          <c:order val="4"/>
          <c:tx>
            <c:strRef>
              <c:f>Sheet1!$E$1</c:f>
              <c:strCache>
                <c:ptCount val="1"/>
                <c:pt idx="0">
                  <c:v> Shut-Off Date Not Passed </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dLbls>
            <c:dLbl>
              <c:idx val="11"/>
              <c:layout>
                <c:manualLayout>
                  <c:x val="0.16003657978966621"/>
                  <c:y val="-6.4484268244842519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3-F412-4A55-B358-DF43B0C3904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Sheet1!$E$2:$E$15</c:f>
              <c:numCache>
                <c:formatCode>0%</c:formatCode>
                <c:ptCount val="14"/>
                <c:pt idx="0">
                  <c:v>0.2</c:v>
                </c:pt>
                <c:pt idx="1">
                  <c:v>0.22</c:v>
                </c:pt>
                <c:pt idx="2">
                  <c:v>0.2</c:v>
                </c:pt>
                <c:pt idx="3">
                  <c:v>0.17</c:v>
                </c:pt>
                <c:pt idx="4">
                  <c:v>0.16</c:v>
                </c:pt>
                <c:pt idx="5">
                  <c:v>0.19</c:v>
                </c:pt>
                <c:pt idx="6">
                  <c:v>0.15</c:v>
                </c:pt>
                <c:pt idx="7">
                  <c:v>0.21</c:v>
                </c:pt>
                <c:pt idx="8">
                  <c:v>0.24</c:v>
                </c:pt>
                <c:pt idx="9">
                  <c:v>0.24</c:v>
                </c:pt>
                <c:pt idx="10">
                  <c:v>0.2</c:v>
                </c:pt>
                <c:pt idx="11">
                  <c:v>0.26840000000000003</c:v>
                </c:pt>
                <c:pt idx="12">
                  <c:v>0.28000000000000003</c:v>
                </c:pt>
                <c:pt idx="13">
                  <c:v>0.2356</c:v>
                </c:pt>
              </c:numCache>
            </c:numRef>
          </c:val>
          <c:smooth val="0"/>
          <c:extLst xmlns:c16r2="http://schemas.microsoft.com/office/drawing/2015/06/chart">
            <c:ext xmlns:c16="http://schemas.microsoft.com/office/drawing/2014/chart" uri="{C3380CC4-5D6E-409C-BE32-E72D297353CC}">
              <c16:uniqueId val="{00000045-12DF-45AD-8901-F4F09FE02B1B}"/>
            </c:ext>
          </c:extLst>
        </c:ser>
        <c:ser>
          <c:idx val="5"/>
          <c:order val="5"/>
          <c:tx>
            <c:strRef>
              <c:f>Sheet1!$F$1</c:f>
              <c:strCache>
                <c:ptCount val="1"/>
                <c:pt idx="0">
                  <c:v> Utility Shut-Off </c:v>
                </c:pt>
              </c:strCache>
            </c:strRef>
          </c:tx>
          <c:spPr>
            <a:ln w="28575" cap="rnd">
              <a:solidFill>
                <a:srgbClr val="00B0F0"/>
              </a:solidFill>
              <a:round/>
            </a:ln>
            <a:effectLst/>
          </c:spPr>
          <c:marker>
            <c:symbol val="circle"/>
            <c:size val="5"/>
            <c:spPr>
              <a:solidFill>
                <a:srgbClr val="00B0F0"/>
              </a:solidFill>
              <a:ln w="9525">
                <a:solidFill>
                  <a:srgbClr val="00B0F0"/>
                </a:solidFill>
              </a:ln>
              <a:effectLst/>
            </c:spPr>
          </c:marker>
          <c:dLbls>
            <c:dLbl>
              <c:idx val="13"/>
              <c:layout>
                <c:manualLayout>
                  <c:x val="2.4291266575217192E-2"/>
                  <c:y val="2.5232974530590407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0-F412-4A55-B358-DF43B0C3904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Sheet1!$F$2:$F$15</c:f>
              <c:numCache>
                <c:formatCode>0%</c:formatCode>
                <c:ptCount val="14"/>
                <c:pt idx="0">
                  <c:v>0</c:v>
                </c:pt>
                <c:pt idx="1">
                  <c:v>0.09</c:v>
                </c:pt>
                <c:pt idx="2">
                  <c:v>0.04</c:v>
                </c:pt>
                <c:pt idx="3">
                  <c:v>0.06</c:v>
                </c:pt>
                <c:pt idx="4">
                  <c:v>0.03</c:v>
                </c:pt>
                <c:pt idx="5">
                  <c:v>0.03</c:v>
                </c:pt>
                <c:pt idx="6">
                  <c:v>0.08</c:v>
                </c:pt>
                <c:pt idx="7">
                  <c:v>0.1</c:v>
                </c:pt>
                <c:pt idx="8">
                  <c:v>0.08</c:v>
                </c:pt>
                <c:pt idx="9">
                  <c:v>0.13</c:v>
                </c:pt>
                <c:pt idx="10">
                  <c:v>0.13</c:v>
                </c:pt>
                <c:pt idx="11">
                  <c:v>7.7299999999999994E-2</c:v>
                </c:pt>
                <c:pt idx="12">
                  <c:v>0.04</c:v>
                </c:pt>
                <c:pt idx="13">
                  <c:v>3.7400000000000003E-2</c:v>
                </c:pt>
              </c:numCache>
            </c:numRef>
          </c:val>
          <c:smooth val="0"/>
          <c:extLst xmlns:c16r2="http://schemas.microsoft.com/office/drawing/2015/06/chart">
            <c:ext xmlns:c16="http://schemas.microsoft.com/office/drawing/2014/chart" uri="{C3380CC4-5D6E-409C-BE32-E72D297353CC}">
              <c16:uniqueId val="{00000046-12DF-45AD-8901-F4F09FE02B1B}"/>
            </c:ext>
          </c:extLst>
        </c:ser>
        <c:dLbls>
          <c:showLegendKey val="0"/>
          <c:showVal val="1"/>
          <c:showCatName val="0"/>
          <c:showSerName val="0"/>
          <c:showPercent val="0"/>
          <c:showBubbleSize val="0"/>
        </c:dLbls>
        <c:marker val="1"/>
        <c:smooth val="0"/>
        <c:axId val="472091696"/>
        <c:axId val="395427336"/>
        <c:extLst xmlns:c16r2="http://schemas.microsoft.com/office/drawing/2015/06/chart">
          <c:ext xmlns:c15="http://schemas.microsoft.com/office/drawing/2012/chart" uri="{02D57815-91ED-43cb-92C2-25804820EDAC}">
            <c15:filteredLineSeries>
              <c15:ser>
                <c:idx val="0"/>
                <c:order val="0"/>
                <c:tx>
                  <c:strRef>
                    <c:extLst xmlns:c16r2="http://schemas.microsoft.com/office/drawing/2015/06/chart">
                      <c:ext uri="{02D57815-91ED-43cb-92C2-25804820EDAC}">
                        <c15:formulaRef>
                          <c15:sqref>Sheet1!$A$1</c15:sqref>
                        </c15:formulaRef>
                      </c:ext>
                    </c:extLst>
                    <c:strCache>
                      <c:ptCount val="1"/>
                      <c:pt idx="0">
                        <c:v>Collections Actions </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dLbls>
                  <c:dLbl>
                    <c:idx val="0"/>
                    <c:delete val="1"/>
                    <c:extLst xmlns:c16r2="http://schemas.microsoft.com/office/drawing/2015/06/chart">
                      <c:ext xmlns:c16="http://schemas.microsoft.com/office/drawing/2014/chart" uri="{C3380CC4-5D6E-409C-BE32-E72D297353CC}">
                        <c16:uniqueId val="{00000000-12DF-45AD-8901-F4F09FE02B1B}"/>
                      </c:ext>
                      <c:ext uri="{CE6537A1-D6FC-4f65-9D91-7224C49458BB}"/>
                    </c:extLst>
                  </c:dLbl>
                  <c:dLbl>
                    <c:idx val="1"/>
                    <c:delete val="1"/>
                    <c:extLst xmlns:c16r2="http://schemas.microsoft.com/office/drawing/2015/06/chart">
                      <c:ext xmlns:c16="http://schemas.microsoft.com/office/drawing/2014/chart" uri="{C3380CC4-5D6E-409C-BE32-E72D297353CC}">
                        <c16:uniqueId val="{00000001-12DF-45AD-8901-F4F09FE02B1B}"/>
                      </c:ext>
                      <c:ext uri="{CE6537A1-D6FC-4f65-9D91-7224C49458BB}"/>
                    </c:extLst>
                  </c:dLbl>
                  <c:dLbl>
                    <c:idx val="2"/>
                    <c:delete val="1"/>
                    <c:extLst xmlns:c16r2="http://schemas.microsoft.com/office/drawing/2015/06/chart">
                      <c:ext xmlns:c16="http://schemas.microsoft.com/office/drawing/2014/chart" uri="{C3380CC4-5D6E-409C-BE32-E72D297353CC}">
                        <c16:uniqueId val="{00000002-12DF-45AD-8901-F4F09FE02B1B}"/>
                      </c:ext>
                      <c:ext uri="{CE6537A1-D6FC-4f65-9D91-7224C49458BB}"/>
                    </c:extLst>
                  </c:dLbl>
                  <c:dLbl>
                    <c:idx val="3"/>
                    <c:delete val="1"/>
                    <c:extLst xmlns:c16r2="http://schemas.microsoft.com/office/drawing/2015/06/chart">
                      <c:ext xmlns:c16="http://schemas.microsoft.com/office/drawing/2014/chart" uri="{C3380CC4-5D6E-409C-BE32-E72D297353CC}">
                        <c16:uniqueId val="{00000003-12DF-45AD-8901-F4F09FE02B1B}"/>
                      </c:ext>
                      <c:ext uri="{CE6537A1-D6FC-4f65-9D91-7224C49458BB}"/>
                    </c:extLst>
                  </c:dLbl>
                  <c:dLbl>
                    <c:idx val="4"/>
                    <c:delete val="1"/>
                    <c:extLst xmlns:c16r2="http://schemas.microsoft.com/office/drawing/2015/06/chart">
                      <c:ext xmlns:c16="http://schemas.microsoft.com/office/drawing/2014/chart" uri="{C3380CC4-5D6E-409C-BE32-E72D297353CC}">
                        <c16:uniqueId val="{00000004-12DF-45AD-8901-F4F09FE02B1B}"/>
                      </c:ext>
                      <c:ext uri="{CE6537A1-D6FC-4f65-9D91-7224C49458BB}"/>
                    </c:extLst>
                  </c:dLbl>
                  <c:dLbl>
                    <c:idx val="5"/>
                    <c:delete val="1"/>
                    <c:extLst xmlns:c16r2="http://schemas.microsoft.com/office/drawing/2015/06/chart">
                      <c:ext xmlns:c16="http://schemas.microsoft.com/office/drawing/2014/chart" uri="{C3380CC4-5D6E-409C-BE32-E72D297353CC}">
                        <c16:uniqueId val="{00000007-12DF-45AD-8901-F4F09FE02B1B}"/>
                      </c:ext>
                      <c:ext uri="{CE6537A1-D6FC-4f65-9D91-7224C49458BB}"/>
                    </c:extLst>
                  </c:dLbl>
                  <c:dLbl>
                    <c:idx val="6"/>
                    <c:delete val="1"/>
                    <c:extLst xmlns:c16r2="http://schemas.microsoft.com/office/drawing/2015/06/chart">
                      <c:ext xmlns:c16="http://schemas.microsoft.com/office/drawing/2014/chart" uri="{C3380CC4-5D6E-409C-BE32-E72D297353CC}">
                        <c16:uniqueId val="{00000008-12DF-45AD-8901-F4F09FE02B1B}"/>
                      </c:ext>
                      <c:ext uri="{CE6537A1-D6FC-4f65-9D91-7224C49458BB}"/>
                    </c:extLst>
                  </c:dLbl>
                  <c:dLbl>
                    <c:idx val="7"/>
                    <c:delete val="1"/>
                    <c:extLst xmlns:c16r2="http://schemas.microsoft.com/office/drawing/2015/06/chart">
                      <c:ext xmlns:c16="http://schemas.microsoft.com/office/drawing/2014/chart" uri="{C3380CC4-5D6E-409C-BE32-E72D297353CC}">
                        <c16:uniqueId val="{00000009-12DF-45AD-8901-F4F09FE02B1B}"/>
                      </c:ext>
                      <c:ext uri="{CE6537A1-D6FC-4f65-9D91-7224C49458BB}"/>
                    </c:extLst>
                  </c:dLbl>
                  <c:dLbl>
                    <c:idx val="8"/>
                    <c:delete val="1"/>
                    <c:extLst xmlns:c16r2="http://schemas.microsoft.com/office/drawing/2015/06/chart">
                      <c:ext xmlns:c16="http://schemas.microsoft.com/office/drawing/2014/chart" uri="{C3380CC4-5D6E-409C-BE32-E72D297353CC}">
                        <c16:uniqueId val="{0000000A-12DF-45AD-8901-F4F09FE02B1B}"/>
                      </c:ext>
                      <c:ext uri="{CE6537A1-D6FC-4f65-9D91-7224C49458BB}"/>
                    </c:extLst>
                  </c:dLbl>
                  <c:dLbl>
                    <c:idx val="10"/>
                    <c:delete val="1"/>
                    <c:extLst xmlns:c16r2="http://schemas.microsoft.com/office/drawing/2015/06/chart">
                      <c:ext xmlns:c16="http://schemas.microsoft.com/office/drawing/2014/chart" uri="{C3380CC4-5D6E-409C-BE32-E72D297353CC}">
                        <c16:uniqueId val="{0000000C-12DF-45AD-8901-F4F09FE02B1B}"/>
                      </c:ext>
                      <c:ex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6r2="http://schemas.microsoft.com/office/drawing/2015/06/chart">
                      <c:ext uri="{02D57815-91ED-43cb-92C2-25804820EDAC}">
                        <c15:formulaRef>
                          <c15:sqref>Sheet1!$A$2:$A$15</c15:sqref>
                        </c15:formulaRef>
                      </c:ext>
                    </c:extLst>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extLst xmlns:c16r2="http://schemas.microsoft.com/office/drawing/2015/06/chart">
                      <c:ext uri="{02D57815-91ED-43cb-92C2-25804820EDAC}">
                        <c15:formulaRef>
                          <c15:sqref>Sheet1!$A$2:$A$15</c15:sqref>
                        </c15:formulaRef>
                      </c:ext>
                    </c:extLst>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val>
                <c:smooth val="0"/>
                <c:extLst xmlns:c16r2="http://schemas.microsoft.com/office/drawing/2015/06/chart">
                  <c:ext xmlns:c16="http://schemas.microsoft.com/office/drawing/2014/chart" uri="{C3380CC4-5D6E-409C-BE32-E72D297353CC}">
                    <c16:uniqueId val="{0000000D-12DF-45AD-8901-F4F09FE02B1B}"/>
                  </c:ext>
                </c:extLst>
              </c15:ser>
            </c15:filteredLineSeries>
          </c:ext>
        </c:extLst>
      </c:lineChart>
      <c:catAx>
        <c:axId val="4720916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5427336"/>
        <c:crosses val="autoZero"/>
        <c:auto val="1"/>
        <c:lblAlgn val="ctr"/>
        <c:lblOffset val="100"/>
        <c:noMultiLvlLbl val="0"/>
      </c:catAx>
      <c:valAx>
        <c:axId val="39542733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 of Recipients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2091696"/>
        <c:crosses val="autoZero"/>
        <c:crossBetween val="between"/>
      </c:valAx>
      <c:spPr>
        <a:noFill/>
        <a:ln>
          <a:noFill/>
        </a:ln>
        <a:effectLst/>
      </c:spPr>
    </c:plotArea>
    <c:legend>
      <c:legendPos val="b"/>
      <c:layout>
        <c:manualLayout>
          <c:xMode val="edge"/>
          <c:yMode val="edge"/>
          <c:x val="9.8787484383382126E-3"/>
          <c:y val="0.84090642672602489"/>
          <c:w val="0.97881349257783101"/>
          <c:h val="0.1030202965393295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Percent of Recipients</a:t>
            </a:r>
            <a:r>
              <a:rPr lang="en-US" baseline="0" dirty="0"/>
              <a:t> </a:t>
            </a:r>
            <a:r>
              <a:rPr lang="en-US" dirty="0"/>
              <a:t>with Collection Actions Pending at Application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787624300706151E-2"/>
          <c:y val="0.13138287401574802"/>
          <c:w val="0.74049242751549049"/>
          <c:h val="0.74094611220472439"/>
        </c:manualLayout>
      </c:layout>
      <c:lineChart>
        <c:grouping val="standard"/>
        <c:varyColors val="0"/>
        <c:ser>
          <c:idx val="0"/>
          <c:order val="0"/>
          <c:tx>
            <c:strRef>
              <c:f>Sheet1!$F$1</c:f>
              <c:strCache>
                <c:ptCount val="1"/>
                <c:pt idx="0">
                  <c:v> Utility Shut Off </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dLbls>
            <c:dLbl>
              <c:idx val="0"/>
              <c:delete val="1"/>
              <c:extLst xmlns:c16r2="http://schemas.microsoft.com/office/drawing/2015/06/chart">
                <c:ext xmlns:c16="http://schemas.microsoft.com/office/drawing/2014/chart" uri="{C3380CC4-5D6E-409C-BE32-E72D297353CC}">
                  <c16:uniqueId val="{00000000-7670-4933-8ED8-6F7172947B4D}"/>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1-7670-4933-8ED8-6F7172947B4D}"/>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2-7670-4933-8ED8-6F7172947B4D}"/>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3-7670-4933-8ED8-6F7172947B4D}"/>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4-7670-4933-8ED8-6F7172947B4D}"/>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5-7670-4933-8ED8-6F7172947B4D}"/>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6-7670-4933-8ED8-6F7172947B4D}"/>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7-7670-4933-8ED8-6F7172947B4D}"/>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8-7670-4933-8ED8-6F7172947B4D}"/>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9-7670-4933-8ED8-6F7172947B4D}"/>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0A-7670-4933-8ED8-6F7172947B4D}"/>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0B-7670-4933-8ED8-6F7172947B4D}"/>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2C-7670-4933-8ED8-6F7172947B4D}"/>
                </c:ext>
                <c:ext xmlns:c15="http://schemas.microsoft.com/office/drawing/2012/chart" uri="{CE6537A1-D6FC-4f65-9D91-7224C49458BB}"/>
              </c:extLst>
            </c:dLbl>
            <c:dLbl>
              <c:idx val="13"/>
              <c:layout>
                <c:manualLayout>
                  <c:x val="2.714906264288991E-2"/>
                  <c:y val="-1.2500000000000115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2B-7670-4933-8ED8-6F7172947B4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Sheet1!$F$2:$F$15</c:f>
              <c:numCache>
                <c:formatCode>0%</c:formatCode>
                <c:ptCount val="14"/>
                <c:pt idx="0">
                  <c:v>0</c:v>
                </c:pt>
                <c:pt idx="1">
                  <c:v>0.09</c:v>
                </c:pt>
                <c:pt idx="2">
                  <c:v>0.04</c:v>
                </c:pt>
                <c:pt idx="3">
                  <c:v>0.06</c:v>
                </c:pt>
                <c:pt idx="4">
                  <c:v>0.03</c:v>
                </c:pt>
                <c:pt idx="5">
                  <c:v>0.03</c:v>
                </c:pt>
                <c:pt idx="6">
                  <c:v>0.08</c:v>
                </c:pt>
                <c:pt idx="7">
                  <c:v>0.1</c:v>
                </c:pt>
                <c:pt idx="8">
                  <c:v>0.08</c:v>
                </c:pt>
                <c:pt idx="9">
                  <c:v>0.13</c:v>
                </c:pt>
                <c:pt idx="10">
                  <c:v>0.13</c:v>
                </c:pt>
                <c:pt idx="11">
                  <c:v>7.7299999999999994E-2</c:v>
                </c:pt>
                <c:pt idx="12">
                  <c:v>0.04</c:v>
                </c:pt>
                <c:pt idx="13">
                  <c:v>3.7400000000000003E-2</c:v>
                </c:pt>
              </c:numCache>
            </c:numRef>
          </c:val>
          <c:smooth val="0"/>
          <c:extLst xmlns:c16r2="http://schemas.microsoft.com/office/drawing/2015/06/chart">
            <c:ext xmlns:c16="http://schemas.microsoft.com/office/drawing/2014/chart" uri="{C3380CC4-5D6E-409C-BE32-E72D297353CC}">
              <c16:uniqueId val="{0000000C-7670-4933-8ED8-6F7172947B4D}"/>
            </c:ext>
          </c:extLst>
        </c:ser>
        <c:ser>
          <c:idx val="1"/>
          <c:order val="1"/>
          <c:tx>
            <c:strRef>
              <c:f>Sheet1!$G$1</c:f>
              <c:strCache>
                <c:ptCount val="1"/>
                <c:pt idx="0">
                  <c:v>Past Due</c:v>
                </c:pt>
              </c:strCache>
            </c:strRef>
          </c:tx>
          <c:spPr>
            <a:ln w="28575" cap="rnd">
              <a:solidFill>
                <a:srgbClr val="002060"/>
              </a:solidFill>
              <a:round/>
            </a:ln>
            <a:effectLst/>
          </c:spPr>
          <c:marker>
            <c:symbol val="circle"/>
            <c:size val="5"/>
            <c:spPr>
              <a:solidFill>
                <a:srgbClr val="002060"/>
              </a:solidFill>
              <a:ln w="9525">
                <a:solidFill>
                  <a:schemeClr val="accent4"/>
                </a:solidFill>
              </a:ln>
              <a:effectLst/>
            </c:spPr>
          </c:marker>
          <c:dLbls>
            <c:dLbl>
              <c:idx val="0"/>
              <c:delete val="1"/>
              <c:extLst xmlns:c16r2="http://schemas.microsoft.com/office/drawing/2015/06/chart">
                <c:ext xmlns:c16="http://schemas.microsoft.com/office/drawing/2014/chart" uri="{C3380CC4-5D6E-409C-BE32-E72D297353CC}">
                  <c16:uniqueId val="{0000000D-7670-4933-8ED8-6F7172947B4D}"/>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E-7670-4933-8ED8-6F7172947B4D}"/>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F-7670-4933-8ED8-6F7172947B4D}"/>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10-7670-4933-8ED8-6F7172947B4D}"/>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11-7670-4933-8ED8-6F7172947B4D}"/>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12-7670-4933-8ED8-6F7172947B4D}"/>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13-7670-4933-8ED8-6F7172947B4D}"/>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14-7670-4933-8ED8-6F7172947B4D}"/>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15-7670-4933-8ED8-6F7172947B4D}"/>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16-7670-4933-8ED8-6F7172947B4D}"/>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17-7670-4933-8ED8-6F7172947B4D}"/>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18-7670-4933-8ED8-6F7172947B4D}"/>
                </c:ext>
                <c:ext xmlns:c15="http://schemas.microsoft.com/office/drawing/2012/chart" uri="{CE6537A1-D6FC-4f65-9D91-7224C49458BB}"/>
              </c:extLst>
            </c:dLbl>
            <c:dLbl>
              <c:idx val="12"/>
              <c:layout>
                <c:manualLayout>
                  <c:x val="4.0009144947416551E-2"/>
                  <c:y val="5.9374999999999997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28-7670-4933-8ED8-6F7172947B4D}"/>
                </c:ext>
                <c:ext xmlns:c15="http://schemas.microsoft.com/office/drawing/2012/chart" uri="{CE6537A1-D6FC-4f65-9D91-7224C49458BB}"/>
              </c:extLst>
            </c:dLbl>
            <c:dLbl>
              <c:idx val="13"/>
              <c:delete val="1"/>
              <c:extLst xmlns:c16r2="http://schemas.microsoft.com/office/drawing/2015/06/chart">
                <c:ext xmlns:c16="http://schemas.microsoft.com/office/drawing/2014/chart" uri="{C3380CC4-5D6E-409C-BE32-E72D297353CC}">
                  <c16:uniqueId val="{0000002A-7670-4933-8ED8-6F7172947B4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Sheet1!$G$2:$G$15</c:f>
              <c:numCache>
                <c:formatCode>0%</c:formatCode>
                <c:ptCount val="14"/>
                <c:pt idx="0">
                  <c:v>0.55000000000000004</c:v>
                </c:pt>
                <c:pt idx="1">
                  <c:v>0.21</c:v>
                </c:pt>
                <c:pt idx="2">
                  <c:v>0.34</c:v>
                </c:pt>
                <c:pt idx="3">
                  <c:v>0.39</c:v>
                </c:pt>
                <c:pt idx="4">
                  <c:v>0.49</c:v>
                </c:pt>
                <c:pt idx="5">
                  <c:v>0.48</c:v>
                </c:pt>
                <c:pt idx="6">
                  <c:v>0.51</c:v>
                </c:pt>
                <c:pt idx="7">
                  <c:v>0.36</c:v>
                </c:pt>
                <c:pt idx="8">
                  <c:v>0.28000000000000003</c:v>
                </c:pt>
                <c:pt idx="9">
                  <c:v>0.25</c:v>
                </c:pt>
                <c:pt idx="10">
                  <c:v>0.36</c:v>
                </c:pt>
                <c:pt idx="11">
                  <c:v>0.3407</c:v>
                </c:pt>
                <c:pt idx="12">
                  <c:v>0.42000000000000004</c:v>
                </c:pt>
                <c:pt idx="13">
                  <c:v>0.49149999999999999</c:v>
                </c:pt>
              </c:numCache>
            </c:numRef>
          </c:val>
          <c:smooth val="0"/>
          <c:extLst xmlns:c16r2="http://schemas.microsoft.com/office/drawing/2015/06/chart">
            <c:ext xmlns:c16="http://schemas.microsoft.com/office/drawing/2014/chart" uri="{C3380CC4-5D6E-409C-BE32-E72D297353CC}">
              <c16:uniqueId val="{00000019-7670-4933-8ED8-6F7172947B4D}"/>
            </c:ext>
          </c:extLst>
        </c:ser>
        <c:ser>
          <c:idx val="2"/>
          <c:order val="2"/>
          <c:tx>
            <c:strRef>
              <c:f>Sheet1!$H$1</c:f>
              <c:strCache>
                <c:ptCount val="1"/>
                <c:pt idx="0">
                  <c:v>Shut Off Date</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dLbls>
            <c:dLbl>
              <c:idx val="0"/>
              <c:delete val="1"/>
              <c:extLst xmlns:c16r2="http://schemas.microsoft.com/office/drawing/2015/06/chart">
                <c:ext xmlns:c16="http://schemas.microsoft.com/office/drawing/2014/chart" uri="{C3380CC4-5D6E-409C-BE32-E72D297353CC}">
                  <c16:uniqueId val="{0000001A-7670-4933-8ED8-6F7172947B4D}"/>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1B-7670-4933-8ED8-6F7172947B4D}"/>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1C-7670-4933-8ED8-6F7172947B4D}"/>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1D-7670-4933-8ED8-6F7172947B4D}"/>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1E-7670-4933-8ED8-6F7172947B4D}"/>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1F-7670-4933-8ED8-6F7172947B4D}"/>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20-7670-4933-8ED8-6F7172947B4D}"/>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21-7670-4933-8ED8-6F7172947B4D}"/>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22-7670-4933-8ED8-6F7172947B4D}"/>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23-7670-4933-8ED8-6F7172947B4D}"/>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24-7670-4933-8ED8-6F7172947B4D}"/>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25-7670-4933-8ED8-6F7172947B4D}"/>
                </c:ext>
                <c:ext xmlns:c15="http://schemas.microsoft.com/office/drawing/2012/chart" uri="{CE6537A1-D6FC-4f65-9D91-7224C49458BB}"/>
              </c:extLst>
            </c:dLbl>
            <c:dLbl>
              <c:idx val="12"/>
              <c:layout>
                <c:manualLayout>
                  <c:x val="8.5733882030178329E-3"/>
                  <c:y val="-5.937500000000006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27-7670-4933-8ED8-6F7172947B4D}"/>
                </c:ext>
                <c:ext xmlns:c15="http://schemas.microsoft.com/office/drawing/2012/chart" uri="{CE6537A1-D6FC-4f65-9D91-7224C49458BB}"/>
              </c:extLst>
            </c:dLbl>
            <c:dLbl>
              <c:idx val="13"/>
              <c:delete val="1"/>
              <c:extLst xmlns:c16r2="http://schemas.microsoft.com/office/drawing/2015/06/chart">
                <c:ext xmlns:c16="http://schemas.microsoft.com/office/drawing/2014/chart" uri="{C3380CC4-5D6E-409C-BE32-E72D297353CC}">
                  <c16:uniqueId val="{00000029-7670-4933-8ED8-6F7172947B4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Sheet1!$H$2:$H$15</c:f>
              <c:numCache>
                <c:formatCode>0%</c:formatCode>
                <c:ptCount val="14"/>
                <c:pt idx="0">
                  <c:v>0.46</c:v>
                </c:pt>
                <c:pt idx="1">
                  <c:v>0.71</c:v>
                </c:pt>
                <c:pt idx="2">
                  <c:v>0.61</c:v>
                </c:pt>
                <c:pt idx="3">
                  <c:v>0.56000000000000005</c:v>
                </c:pt>
                <c:pt idx="4">
                  <c:v>0.48</c:v>
                </c:pt>
                <c:pt idx="5">
                  <c:v>0.49</c:v>
                </c:pt>
                <c:pt idx="6">
                  <c:v>0.42</c:v>
                </c:pt>
                <c:pt idx="7">
                  <c:v>0.55000000000000004</c:v>
                </c:pt>
                <c:pt idx="8">
                  <c:v>0.64</c:v>
                </c:pt>
                <c:pt idx="9">
                  <c:v>0.62</c:v>
                </c:pt>
                <c:pt idx="10">
                  <c:v>0.51</c:v>
                </c:pt>
                <c:pt idx="11">
                  <c:v>0.58250000000000002</c:v>
                </c:pt>
                <c:pt idx="12">
                  <c:v>0.55000000000000004</c:v>
                </c:pt>
                <c:pt idx="13">
                  <c:v>0.47120000000000001</c:v>
                </c:pt>
              </c:numCache>
            </c:numRef>
          </c:val>
          <c:smooth val="0"/>
          <c:extLst xmlns:c16r2="http://schemas.microsoft.com/office/drawing/2015/06/chart">
            <c:ext xmlns:c16="http://schemas.microsoft.com/office/drawing/2014/chart" uri="{C3380CC4-5D6E-409C-BE32-E72D297353CC}">
              <c16:uniqueId val="{00000026-7670-4933-8ED8-6F7172947B4D}"/>
            </c:ext>
          </c:extLst>
        </c:ser>
        <c:dLbls>
          <c:showLegendKey val="0"/>
          <c:showVal val="0"/>
          <c:showCatName val="0"/>
          <c:showSerName val="0"/>
          <c:showPercent val="0"/>
          <c:showBubbleSize val="0"/>
        </c:dLbls>
        <c:marker val="1"/>
        <c:smooth val="0"/>
        <c:axId val="473942816"/>
        <c:axId val="473943208"/>
      </c:lineChart>
      <c:catAx>
        <c:axId val="47394281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3943208"/>
        <c:crosses val="autoZero"/>
        <c:auto val="1"/>
        <c:lblAlgn val="ctr"/>
        <c:lblOffset val="100"/>
        <c:noMultiLvlLbl val="0"/>
      </c:catAx>
      <c:valAx>
        <c:axId val="47394320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 of Recipients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3942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Percent</a:t>
            </a:r>
            <a:r>
              <a:rPr lang="en-US" baseline="0" dirty="0"/>
              <a:t> of Grantees Received Maximum Grant</a:t>
            </a:r>
            <a:endParaRPr lang="en-US" dirty="0"/>
          </a:p>
        </c:rich>
      </c:tx>
      <c:layout>
        <c:manualLayout>
          <c:xMode val="edge"/>
          <c:yMode val="edge"/>
          <c:x val="0.206385909060329"/>
          <c:y val="1.965601748302153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540959492648398"/>
          <c:y val="0.11524749778234133"/>
          <c:w val="0.78710924260945392"/>
          <c:h val="0.76148163477925568"/>
        </c:manualLayout>
      </c:layout>
      <c:lineChart>
        <c:grouping val="standard"/>
        <c:varyColors val="0"/>
        <c:ser>
          <c:idx val="0"/>
          <c:order val="0"/>
          <c:tx>
            <c:strRef>
              <c:f>Sheet1!$B$1</c:f>
              <c:strCache>
                <c:ptCount val="1"/>
                <c:pt idx="0">
                  <c:v>Electric Only </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dLbl>
              <c:idx val="0"/>
              <c:delete val="1"/>
              <c:extLst xmlns:c16r2="http://schemas.microsoft.com/office/drawing/2015/06/chart">
                <c:ext xmlns:c16="http://schemas.microsoft.com/office/drawing/2014/chart" uri="{C3380CC4-5D6E-409C-BE32-E72D297353CC}">
                  <c16:uniqueId val="{00000000-0A1B-4E2A-AE37-C0438A686E53}"/>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1-0A1B-4E2A-AE37-C0438A686E53}"/>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2-0A1B-4E2A-AE37-C0438A686E53}"/>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3-0A1B-4E2A-AE37-C0438A686E53}"/>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4-0A1B-4E2A-AE37-C0438A686E53}"/>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5-0A1B-4E2A-AE37-C0438A686E53}"/>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6-0A1B-4E2A-AE37-C0438A686E53}"/>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7-0A1B-4E2A-AE37-C0438A686E53}"/>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8-0A1B-4E2A-AE37-C0438A686E53}"/>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9-0A1B-4E2A-AE37-C0438A686E53}"/>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0A-0A1B-4E2A-AE37-C0438A686E53}"/>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0B-0A1B-4E2A-AE37-C0438A686E53}"/>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0C-0A1B-4E2A-AE37-C0438A686E53}"/>
                </c:ext>
                <c:ext xmlns:c15="http://schemas.microsoft.com/office/drawing/2012/chart" uri="{CE6537A1-D6FC-4f65-9D91-7224C49458BB}"/>
              </c:extLst>
            </c:dLbl>
            <c:dLbl>
              <c:idx val="13"/>
              <c:layout>
                <c:manualLayout>
                  <c:x val="3.6376122275154641E-3"/>
                  <c:y val="-2.5272022478170543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3B-0A1B-4E2A-AE37-C0438A686E5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Sheet1!$B$2:$B$15</c:f>
              <c:numCache>
                <c:formatCode>0%</c:formatCode>
                <c:ptCount val="14"/>
                <c:pt idx="0">
                  <c:v>0.89</c:v>
                </c:pt>
                <c:pt idx="1">
                  <c:v>0.67</c:v>
                </c:pt>
                <c:pt idx="2">
                  <c:v>0.75</c:v>
                </c:pt>
                <c:pt idx="3">
                  <c:v>0.78</c:v>
                </c:pt>
                <c:pt idx="4">
                  <c:v>0.8</c:v>
                </c:pt>
                <c:pt idx="5">
                  <c:v>0.82</c:v>
                </c:pt>
                <c:pt idx="6">
                  <c:v>0.82</c:v>
                </c:pt>
                <c:pt idx="7">
                  <c:v>0.84</c:v>
                </c:pt>
                <c:pt idx="8">
                  <c:v>0.84</c:v>
                </c:pt>
                <c:pt idx="9">
                  <c:v>0.63</c:v>
                </c:pt>
                <c:pt idx="10">
                  <c:v>0.65</c:v>
                </c:pt>
                <c:pt idx="11">
                  <c:v>0.61299999999999999</c:v>
                </c:pt>
                <c:pt idx="12">
                  <c:v>0.61</c:v>
                </c:pt>
                <c:pt idx="13">
                  <c:v>0.42</c:v>
                </c:pt>
              </c:numCache>
            </c:numRef>
          </c:val>
          <c:smooth val="0"/>
          <c:extLst xmlns:c16r2="http://schemas.microsoft.com/office/drawing/2015/06/chart">
            <c:ext xmlns:c16="http://schemas.microsoft.com/office/drawing/2014/chart" uri="{C3380CC4-5D6E-409C-BE32-E72D297353CC}">
              <c16:uniqueId val="{0000000D-0A1B-4E2A-AE37-C0438A686E53}"/>
            </c:ext>
          </c:extLst>
        </c:ser>
        <c:ser>
          <c:idx val="1"/>
          <c:order val="1"/>
          <c:tx>
            <c:strRef>
              <c:f>Sheet1!$C$1</c:f>
              <c:strCache>
                <c:ptCount val="1"/>
                <c:pt idx="0">
                  <c:v>Gas Only </c:v>
                </c:pt>
              </c:strCache>
            </c:strRef>
          </c:tx>
          <c:spPr>
            <a:ln w="28575" cap="rnd">
              <a:solidFill>
                <a:srgbClr val="FFC000"/>
              </a:solidFill>
              <a:round/>
            </a:ln>
            <a:effectLst/>
          </c:spPr>
          <c:marker>
            <c:symbol val="circle"/>
            <c:size val="5"/>
            <c:spPr>
              <a:solidFill>
                <a:srgbClr val="F7C23F"/>
              </a:solidFill>
              <a:ln w="9525">
                <a:solidFill>
                  <a:srgbClr val="FFC000"/>
                </a:solidFill>
              </a:ln>
              <a:effectLst/>
            </c:spPr>
          </c:marker>
          <c:dPt>
            <c:idx val="9"/>
            <c:marker>
              <c:symbol val="circle"/>
              <c:size val="5"/>
              <c:spPr>
                <a:solidFill>
                  <a:srgbClr val="F7C23F"/>
                </a:solidFill>
                <a:ln w="6350">
                  <a:solidFill>
                    <a:srgbClr val="FFC000"/>
                  </a:solidFill>
                </a:ln>
                <a:effectLst/>
              </c:spPr>
            </c:marker>
            <c:bubble3D val="0"/>
            <c:extLst xmlns:c16r2="http://schemas.microsoft.com/office/drawing/2015/06/chart">
              <c:ext xmlns:c16="http://schemas.microsoft.com/office/drawing/2014/chart" uri="{C3380CC4-5D6E-409C-BE32-E72D297353CC}">
                <c16:uniqueId val="{0000000E-0A1B-4E2A-AE37-C0438A686E53}"/>
              </c:ext>
            </c:extLst>
          </c:dPt>
          <c:dLbls>
            <c:dLbl>
              <c:idx val="0"/>
              <c:delete val="1"/>
              <c:extLst xmlns:c16r2="http://schemas.microsoft.com/office/drawing/2015/06/chart">
                <c:ext xmlns:c16="http://schemas.microsoft.com/office/drawing/2014/chart" uri="{C3380CC4-5D6E-409C-BE32-E72D297353CC}">
                  <c16:uniqueId val="{0000000F-0A1B-4E2A-AE37-C0438A686E53}"/>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10-0A1B-4E2A-AE37-C0438A686E53}"/>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11-0A1B-4E2A-AE37-C0438A686E53}"/>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12-0A1B-4E2A-AE37-C0438A686E53}"/>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13-0A1B-4E2A-AE37-C0438A686E53}"/>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14-0A1B-4E2A-AE37-C0438A686E53}"/>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15-0A1B-4E2A-AE37-C0438A686E53}"/>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16-0A1B-4E2A-AE37-C0438A686E53}"/>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17-0A1B-4E2A-AE37-C0438A686E53}"/>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E-0A1B-4E2A-AE37-C0438A686E53}"/>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18-0A1B-4E2A-AE37-C0438A686E53}"/>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19-0A1B-4E2A-AE37-C0438A686E53}"/>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3C-0A1B-4E2A-AE37-C0438A686E53}"/>
                </c:ext>
                <c:ext xmlns:c15="http://schemas.microsoft.com/office/drawing/2012/chart" uri="{CE6537A1-D6FC-4f65-9D91-7224C49458BB}"/>
              </c:extLst>
            </c:dLbl>
            <c:dLbl>
              <c:idx val="13"/>
              <c:layout>
                <c:manualLayout>
                  <c:x val="4.8362712729294478E-3"/>
                  <c:y val="-2.2464019980596141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3D-0A1B-4E2A-AE37-C0438A686E5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Sheet1!$C$2:$C$15</c:f>
              <c:numCache>
                <c:formatCode>0%</c:formatCode>
                <c:ptCount val="14"/>
                <c:pt idx="0">
                  <c:v>0.89</c:v>
                </c:pt>
                <c:pt idx="1">
                  <c:v>0.4</c:v>
                </c:pt>
                <c:pt idx="2">
                  <c:v>0.5</c:v>
                </c:pt>
                <c:pt idx="3">
                  <c:v>0.47</c:v>
                </c:pt>
                <c:pt idx="4">
                  <c:v>0.56000000000000005</c:v>
                </c:pt>
                <c:pt idx="5">
                  <c:v>0.48</c:v>
                </c:pt>
                <c:pt idx="6">
                  <c:v>0.47</c:v>
                </c:pt>
                <c:pt idx="7">
                  <c:v>0.34</c:v>
                </c:pt>
                <c:pt idx="8">
                  <c:v>0.47</c:v>
                </c:pt>
                <c:pt idx="9">
                  <c:v>0.52</c:v>
                </c:pt>
                <c:pt idx="10">
                  <c:v>0.43</c:v>
                </c:pt>
                <c:pt idx="11">
                  <c:v>0.33329999999999999</c:v>
                </c:pt>
                <c:pt idx="12">
                  <c:v>0.3</c:v>
                </c:pt>
                <c:pt idx="13">
                  <c:v>0.35</c:v>
                </c:pt>
              </c:numCache>
            </c:numRef>
          </c:val>
          <c:smooth val="0"/>
          <c:extLst xmlns:c16r2="http://schemas.microsoft.com/office/drawing/2015/06/chart">
            <c:ext xmlns:c16="http://schemas.microsoft.com/office/drawing/2014/chart" uri="{C3380CC4-5D6E-409C-BE32-E72D297353CC}">
              <c16:uniqueId val="{0000001A-0A1B-4E2A-AE37-C0438A686E53}"/>
            </c:ext>
          </c:extLst>
        </c:ser>
        <c:ser>
          <c:idx val="2"/>
          <c:order val="2"/>
          <c:tx>
            <c:strRef>
              <c:f>Sheet1!$D$1</c:f>
              <c:strCache>
                <c:ptCount val="1"/>
                <c:pt idx="0">
                  <c:v>Electric &amp; Gas </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dLbls>
            <c:dLbl>
              <c:idx val="0"/>
              <c:delete val="1"/>
              <c:extLst xmlns:c16r2="http://schemas.microsoft.com/office/drawing/2015/06/chart">
                <c:ext xmlns:c16="http://schemas.microsoft.com/office/drawing/2014/chart" uri="{C3380CC4-5D6E-409C-BE32-E72D297353CC}">
                  <c16:uniqueId val="{0000001B-0A1B-4E2A-AE37-C0438A686E53}"/>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1C-0A1B-4E2A-AE37-C0438A686E53}"/>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1D-0A1B-4E2A-AE37-C0438A686E53}"/>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1E-0A1B-4E2A-AE37-C0438A686E53}"/>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1F-0A1B-4E2A-AE37-C0438A686E53}"/>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20-0A1B-4E2A-AE37-C0438A686E53}"/>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21-0A1B-4E2A-AE37-C0438A686E53}"/>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22-0A1B-4E2A-AE37-C0438A686E53}"/>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23-0A1B-4E2A-AE37-C0438A686E53}"/>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24-0A1B-4E2A-AE37-C0438A686E53}"/>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25-0A1B-4E2A-AE37-C0438A686E53}"/>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26-0A1B-4E2A-AE37-C0438A686E53}"/>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3E-0A1B-4E2A-AE37-C0438A686E53}"/>
                </c:ext>
                <c:ext xmlns:c15="http://schemas.microsoft.com/office/drawing/2012/chart" uri="{CE6537A1-D6FC-4f65-9D91-7224C49458BB}"/>
              </c:extLst>
            </c:dLbl>
            <c:dLbl>
              <c:idx val="13"/>
              <c:layout>
                <c:manualLayout>
                  <c:x val="0"/>
                  <c:y val="-5.61600499514901E-3"/>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3F-0A1B-4E2A-AE37-C0438A686E5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Sheet1!$D$2:$D$15</c:f>
              <c:numCache>
                <c:formatCode>0%</c:formatCode>
                <c:ptCount val="14"/>
                <c:pt idx="0">
                  <c:v>0.76</c:v>
                </c:pt>
                <c:pt idx="1">
                  <c:v>0.4</c:v>
                </c:pt>
                <c:pt idx="2">
                  <c:v>0.43</c:v>
                </c:pt>
                <c:pt idx="3">
                  <c:v>0.53</c:v>
                </c:pt>
                <c:pt idx="4">
                  <c:v>0.62</c:v>
                </c:pt>
                <c:pt idx="5">
                  <c:v>0.62</c:v>
                </c:pt>
                <c:pt idx="6">
                  <c:v>0.53</c:v>
                </c:pt>
                <c:pt idx="7">
                  <c:v>0.45</c:v>
                </c:pt>
                <c:pt idx="8">
                  <c:v>0.49</c:v>
                </c:pt>
                <c:pt idx="9">
                  <c:v>0.44</c:v>
                </c:pt>
                <c:pt idx="10">
                  <c:v>0.36</c:v>
                </c:pt>
                <c:pt idx="11">
                  <c:v>0.27389999999999998</c:v>
                </c:pt>
                <c:pt idx="12">
                  <c:v>0.26</c:v>
                </c:pt>
                <c:pt idx="13">
                  <c:v>0.25</c:v>
                </c:pt>
              </c:numCache>
            </c:numRef>
          </c:val>
          <c:smooth val="0"/>
          <c:extLst xmlns:c16r2="http://schemas.microsoft.com/office/drawing/2015/06/chart">
            <c:ext xmlns:c16="http://schemas.microsoft.com/office/drawing/2014/chart" uri="{C3380CC4-5D6E-409C-BE32-E72D297353CC}">
              <c16:uniqueId val="{00000027-0A1B-4E2A-AE37-C0438A686E53}"/>
            </c:ext>
          </c:extLst>
        </c:ser>
        <c:ser>
          <c:idx val="3"/>
          <c:order val="3"/>
          <c:tx>
            <c:strRef>
              <c:f>Sheet1!$E$1</c:f>
              <c:strCache>
                <c:ptCount val="1"/>
                <c:pt idx="0">
                  <c:v>Electric Heat </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delete val="1"/>
              <c:extLst xmlns:c16r2="http://schemas.microsoft.com/office/drawing/2015/06/chart">
                <c:ext xmlns:c16="http://schemas.microsoft.com/office/drawing/2014/chart" uri="{C3380CC4-5D6E-409C-BE32-E72D297353CC}">
                  <c16:uniqueId val="{00000028-0A1B-4E2A-AE37-C0438A686E53}"/>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29-0A1B-4E2A-AE37-C0438A686E53}"/>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2A-0A1B-4E2A-AE37-C0438A686E53}"/>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2B-0A1B-4E2A-AE37-C0438A686E53}"/>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2C-0A1B-4E2A-AE37-C0438A686E53}"/>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2D-0A1B-4E2A-AE37-C0438A686E53}"/>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2E-0A1B-4E2A-AE37-C0438A686E53}"/>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2F-0A1B-4E2A-AE37-C0438A686E53}"/>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30-0A1B-4E2A-AE37-C0438A686E53}"/>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31-0A1B-4E2A-AE37-C0438A686E53}"/>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32-0A1B-4E2A-AE37-C0438A686E53}"/>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33-0A1B-4E2A-AE37-C0438A686E53}"/>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34-0A1B-4E2A-AE37-C0438A686E53}"/>
                </c:ext>
                <c:ext xmlns:c15="http://schemas.microsoft.com/office/drawing/2012/chart" uri="{CE6537A1-D6FC-4f65-9D91-7224C49458BB}"/>
              </c:extLst>
            </c:dLbl>
            <c:dLbl>
              <c:idx val="13"/>
              <c:layout>
                <c:manualLayout>
                  <c:x val="1.6120904243098158E-3"/>
                  <c:y val="2.246401998059604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3A-0A1B-4E2A-AE37-C0438A686E5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Sheet1!$E$2:$E$15</c:f>
              <c:numCache>
                <c:formatCode>0%</c:formatCode>
                <c:ptCount val="14"/>
                <c:pt idx="0">
                  <c:v>0.67</c:v>
                </c:pt>
                <c:pt idx="1">
                  <c:v>0.48</c:v>
                </c:pt>
                <c:pt idx="2">
                  <c:v>0.57999999999999996</c:v>
                </c:pt>
                <c:pt idx="3">
                  <c:v>0.62</c:v>
                </c:pt>
                <c:pt idx="4">
                  <c:v>0.65</c:v>
                </c:pt>
                <c:pt idx="5">
                  <c:v>0.71</c:v>
                </c:pt>
                <c:pt idx="6">
                  <c:v>0.71</c:v>
                </c:pt>
                <c:pt idx="7">
                  <c:v>0.71</c:v>
                </c:pt>
                <c:pt idx="8">
                  <c:v>0.75</c:v>
                </c:pt>
                <c:pt idx="9">
                  <c:v>0.73</c:v>
                </c:pt>
                <c:pt idx="10">
                  <c:v>0.72</c:v>
                </c:pt>
                <c:pt idx="11">
                  <c:v>0.61709999999999998</c:v>
                </c:pt>
                <c:pt idx="12">
                  <c:v>0.6</c:v>
                </c:pt>
                <c:pt idx="13">
                  <c:v>0.57999999999999996</c:v>
                </c:pt>
              </c:numCache>
            </c:numRef>
          </c:val>
          <c:smooth val="0"/>
          <c:extLst xmlns:c16r2="http://schemas.microsoft.com/office/drawing/2015/06/chart">
            <c:ext xmlns:c16="http://schemas.microsoft.com/office/drawing/2014/chart" uri="{C3380CC4-5D6E-409C-BE32-E72D297353CC}">
              <c16:uniqueId val="{00000035-0A1B-4E2A-AE37-C0438A686E53}"/>
            </c:ext>
          </c:extLst>
        </c:ser>
        <c:ser>
          <c:idx val="4"/>
          <c:order val="4"/>
          <c:tx>
            <c:strRef>
              <c:f>Sheet1!$F$1</c:f>
              <c:strCache>
                <c:ptCount val="1"/>
                <c:pt idx="0">
                  <c:v>Electric Only</c:v>
                </c:pt>
              </c:strCache>
            </c:strRef>
          </c:tx>
          <c:spPr>
            <a:ln w="28575" cap="rnd">
              <a:solidFill>
                <a:schemeClr val="accent5"/>
              </a:solidFill>
              <a:round/>
            </a:ln>
            <a:effectLst/>
          </c:spPr>
          <c:marker>
            <c:symbol val="circle"/>
            <c:size val="5"/>
            <c:spPr>
              <a:solidFill>
                <a:srgbClr val="FF0000"/>
              </a:solidFill>
              <a:ln w="9525">
                <a:solidFill>
                  <a:srgbClr val="FF0000"/>
                </a:solidFill>
              </a:ln>
              <a:effectLst/>
            </c:spPr>
          </c:marker>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Sheet1!$F$2:$F$15</c:f>
              <c:numCache>
                <c:formatCode>General</c:formatCode>
                <c:ptCount val="14"/>
              </c:numCache>
            </c:numRef>
          </c:val>
          <c:smooth val="0"/>
          <c:extLst xmlns:c16r2="http://schemas.microsoft.com/office/drawing/2015/06/chart">
            <c:ext xmlns:c16="http://schemas.microsoft.com/office/drawing/2014/chart" uri="{C3380CC4-5D6E-409C-BE32-E72D297353CC}">
              <c16:uniqueId val="{00000036-0A1B-4E2A-AE37-C0438A686E53}"/>
            </c:ext>
          </c:extLst>
        </c:ser>
        <c:ser>
          <c:idx val="5"/>
          <c:order val="5"/>
          <c:tx>
            <c:strRef>
              <c:f>Sheet1!$G$1</c:f>
              <c:strCache>
                <c:ptCount val="1"/>
                <c:pt idx="0">
                  <c:v>Gas Only</c:v>
                </c:pt>
              </c:strCache>
            </c:strRef>
          </c:tx>
          <c:spPr>
            <a:ln w="28575" cap="rnd">
              <a:solidFill>
                <a:schemeClr val="accent6"/>
              </a:solidFill>
              <a:round/>
            </a:ln>
            <a:effectLst/>
          </c:spPr>
          <c:marker>
            <c:symbol val="circle"/>
            <c:size val="5"/>
            <c:spPr>
              <a:solidFill>
                <a:srgbClr val="F7C23F"/>
              </a:solidFill>
              <a:ln w="9525">
                <a:solidFill>
                  <a:srgbClr val="FFC000"/>
                </a:solidFill>
              </a:ln>
              <a:effectLst/>
            </c:spPr>
          </c:marker>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Sheet1!$G$2:$G$15</c:f>
              <c:numCache>
                <c:formatCode>General</c:formatCode>
                <c:ptCount val="14"/>
              </c:numCache>
            </c:numRef>
          </c:val>
          <c:smooth val="0"/>
          <c:extLst xmlns:c16r2="http://schemas.microsoft.com/office/drawing/2015/06/chart">
            <c:ext xmlns:c16="http://schemas.microsoft.com/office/drawing/2014/chart" uri="{C3380CC4-5D6E-409C-BE32-E72D297353CC}">
              <c16:uniqueId val="{00000037-0A1B-4E2A-AE37-C0438A686E53}"/>
            </c:ext>
          </c:extLst>
        </c:ser>
        <c:ser>
          <c:idx val="6"/>
          <c:order val="6"/>
          <c:tx>
            <c:strRef>
              <c:f>Sheet1!$H$1</c:f>
              <c:strCache>
                <c:ptCount val="1"/>
                <c:pt idx="0">
                  <c:v>Electric &amp; Gas</c:v>
                </c:pt>
              </c:strCache>
            </c:strRef>
          </c:tx>
          <c:spPr>
            <a:ln w="28575" cap="rnd">
              <a:solidFill>
                <a:schemeClr val="accent1">
                  <a:lumMod val="60000"/>
                </a:schemeClr>
              </a:solidFill>
              <a:round/>
            </a:ln>
            <a:effectLst/>
          </c:spPr>
          <c:marker>
            <c:symbol val="circle"/>
            <c:size val="5"/>
            <c:spPr>
              <a:solidFill>
                <a:srgbClr val="92D050"/>
              </a:solidFill>
              <a:ln w="9525">
                <a:solidFill>
                  <a:srgbClr val="92D050"/>
                </a:solidFill>
              </a:ln>
              <a:effectLst/>
            </c:spPr>
          </c:marker>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Sheet1!$H$2:$H$15</c:f>
              <c:numCache>
                <c:formatCode>General</c:formatCode>
                <c:ptCount val="14"/>
              </c:numCache>
            </c:numRef>
          </c:val>
          <c:smooth val="0"/>
          <c:extLst xmlns:c16r2="http://schemas.microsoft.com/office/drawing/2015/06/chart">
            <c:ext xmlns:c16="http://schemas.microsoft.com/office/drawing/2014/chart" uri="{C3380CC4-5D6E-409C-BE32-E72D297353CC}">
              <c16:uniqueId val="{00000038-0A1B-4E2A-AE37-C0438A686E53}"/>
            </c:ext>
          </c:extLst>
        </c:ser>
        <c:ser>
          <c:idx val="7"/>
          <c:order val="7"/>
          <c:tx>
            <c:strRef>
              <c:f>Sheet1!$I$1</c:f>
              <c:strCache>
                <c:ptCount val="1"/>
                <c:pt idx="0">
                  <c:v>Electric Heat</c:v>
                </c:pt>
              </c:strCache>
            </c:strRef>
          </c:tx>
          <c:spPr>
            <a:ln w="28575" cap="rnd">
              <a:solidFill>
                <a:schemeClr val="accent2">
                  <a:lumMod val="60000"/>
                </a:schemeClr>
              </a:solidFill>
              <a:round/>
            </a:ln>
            <a:effectLst/>
          </c:spPr>
          <c:marker>
            <c:symbol val="circle"/>
            <c:size val="5"/>
            <c:spPr>
              <a:solidFill>
                <a:srgbClr val="0070C0"/>
              </a:solidFill>
              <a:ln w="9525">
                <a:solidFill>
                  <a:srgbClr val="0070C0"/>
                </a:solidFill>
              </a:ln>
              <a:effectLst/>
            </c:spPr>
          </c:marker>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Sheet1!$I$2:$I$15</c:f>
              <c:numCache>
                <c:formatCode>General</c:formatCode>
                <c:ptCount val="14"/>
              </c:numCache>
            </c:numRef>
          </c:val>
          <c:smooth val="0"/>
          <c:extLst xmlns:c16r2="http://schemas.microsoft.com/office/drawing/2015/06/chart">
            <c:ext xmlns:c16="http://schemas.microsoft.com/office/drawing/2014/chart" uri="{C3380CC4-5D6E-409C-BE32-E72D297353CC}">
              <c16:uniqueId val="{00000039-0A1B-4E2A-AE37-C0438A686E53}"/>
            </c:ext>
          </c:extLst>
        </c:ser>
        <c:dLbls>
          <c:showLegendKey val="0"/>
          <c:showVal val="0"/>
          <c:showCatName val="0"/>
          <c:showSerName val="0"/>
          <c:showPercent val="0"/>
          <c:showBubbleSize val="0"/>
        </c:dLbls>
        <c:marker val="1"/>
        <c:smooth val="0"/>
        <c:axId val="477335080"/>
        <c:axId val="477335472"/>
      </c:lineChart>
      <c:catAx>
        <c:axId val="47733508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7335472"/>
        <c:crosses val="autoZero"/>
        <c:auto val="1"/>
        <c:lblAlgn val="ctr"/>
        <c:lblOffset val="100"/>
        <c:noMultiLvlLbl val="0"/>
      </c:catAx>
      <c:valAx>
        <c:axId val="477335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 Receiving Max Grant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733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Mean</a:t>
            </a:r>
            <a:r>
              <a:rPr lang="en-US" baseline="0" dirty="0"/>
              <a:t> Grant Amount by Utility</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385659170793697"/>
          <c:y val="0.1167617170865307"/>
          <c:w val="0.83757289319666572"/>
          <c:h val="0.70322809595778246"/>
        </c:manualLayout>
      </c:layout>
      <c:lineChart>
        <c:grouping val="standard"/>
        <c:varyColors val="0"/>
        <c:ser>
          <c:idx val="0"/>
          <c:order val="0"/>
          <c:tx>
            <c:strRef>
              <c:f>Sheet1!$B$1</c:f>
              <c:strCache>
                <c:ptCount val="1"/>
                <c:pt idx="0">
                  <c:v> ACE </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dLbl>
              <c:idx val="0"/>
              <c:delete val="1"/>
              <c:extLst xmlns:c16r2="http://schemas.microsoft.com/office/drawing/2015/06/chart">
                <c:ext xmlns:c16="http://schemas.microsoft.com/office/drawing/2014/chart" uri="{C3380CC4-5D6E-409C-BE32-E72D297353CC}">
                  <c16:uniqueId val="{00000000-072D-4CC1-B719-D79A0E5DDA6F}"/>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1-072D-4CC1-B719-D79A0E5DDA6F}"/>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2-072D-4CC1-B719-D79A0E5DDA6F}"/>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3-072D-4CC1-B719-D79A0E5DDA6F}"/>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4-072D-4CC1-B719-D79A0E5DDA6F}"/>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5-072D-4CC1-B719-D79A0E5DDA6F}"/>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6-072D-4CC1-B719-D79A0E5DDA6F}"/>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7-072D-4CC1-B719-D79A0E5DDA6F}"/>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8-072D-4CC1-B719-D79A0E5DDA6F}"/>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9-072D-4CC1-B719-D79A0E5DDA6F}"/>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0A-072D-4CC1-B719-D79A0E5DDA6F}"/>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0B-072D-4CC1-B719-D79A0E5DDA6F}"/>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0C-072D-4CC1-B719-D79A0E5DDA6F}"/>
                </c:ext>
                <c:ext xmlns:c15="http://schemas.microsoft.com/office/drawing/2012/chart" uri="{CE6537A1-D6FC-4f65-9D91-7224C49458BB}"/>
              </c:extLst>
            </c:dLbl>
            <c:dLbl>
              <c:idx val="13"/>
              <c:layout>
                <c:manualLayout>
                  <c:x val="-2.9285257547698651E-3"/>
                  <c:y val="-3.7115588547189819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64-072D-4CC1-B719-D79A0E5DDA6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Sheet1!$B$2:$B$15</c:f>
              <c:numCache>
                <c:formatCode>General</c:formatCode>
                <c:ptCount val="14"/>
                <c:pt idx="0">
                  <c:v>286</c:v>
                </c:pt>
                <c:pt idx="1">
                  <c:v>331</c:v>
                </c:pt>
                <c:pt idx="2">
                  <c:v>329</c:v>
                </c:pt>
                <c:pt idx="3">
                  <c:v>350</c:v>
                </c:pt>
                <c:pt idx="4">
                  <c:v>359</c:v>
                </c:pt>
                <c:pt idx="5">
                  <c:v>367</c:v>
                </c:pt>
                <c:pt idx="6">
                  <c:v>380</c:v>
                </c:pt>
                <c:pt idx="7">
                  <c:v>355</c:v>
                </c:pt>
                <c:pt idx="8">
                  <c:v>412</c:v>
                </c:pt>
                <c:pt idx="9">
                  <c:v>513</c:v>
                </c:pt>
                <c:pt idx="10">
                  <c:v>520</c:v>
                </c:pt>
                <c:pt idx="11">
                  <c:v>510</c:v>
                </c:pt>
                <c:pt idx="12">
                  <c:v>517</c:v>
                </c:pt>
                <c:pt idx="13">
                  <c:v>610</c:v>
                </c:pt>
              </c:numCache>
            </c:numRef>
          </c:val>
          <c:smooth val="0"/>
          <c:extLst xmlns:c16r2="http://schemas.microsoft.com/office/drawing/2015/06/chart">
            <c:ext xmlns:c16="http://schemas.microsoft.com/office/drawing/2014/chart" uri="{C3380CC4-5D6E-409C-BE32-E72D297353CC}">
              <c16:uniqueId val="{0000000D-072D-4CC1-B719-D79A0E5DDA6F}"/>
            </c:ext>
          </c:extLst>
        </c:ser>
        <c:ser>
          <c:idx val="1"/>
          <c:order val="1"/>
          <c:tx>
            <c:strRef>
              <c:f>Sheet1!$C$1</c:f>
              <c:strCache>
                <c:ptCount val="1"/>
                <c:pt idx="0">
                  <c:v> ETG</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dLbls>
            <c:dLbl>
              <c:idx val="9"/>
              <c:layout>
                <c:manualLayout>
                  <c:x val="-6.4427566604937037E-2"/>
                  <c:y val="3.9766702014846139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7-072D-4CC1-B719-D79A0E5DDA6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Sheet1!$C$2:$C$15</c:f>
              <c:numCache>
                <c:formatCode>General</c:formatCode>
                <c:ptCount val="14"/>
                <c:pt idx="0">
                  <c:v>237</c:v>
                </c:pt>
                <c:pt idx="1">
                  <c:v>504</c:v>
                </c:pt>
                <c:pt idx="2">
                  <c:v>572</c:v>
                </c:pt>
                <c:pt idx="3">
                  <c:v>579</c:v>
                </c:pt>
                <c:pt idx="4">
                  <c:v>589</c:v>
                </c:pt>
                <c:pt idx="5">
                  <c:v>541</c:v>
                </c:pt>
                <c:pt idx="6">
                  <c:v>536</c:v>
                </c:pt>
                <c:pt idx="7">
                  <c:v>528</c:v>
                </c:pt>
                <c:pt idx="8">
                  <c:v>556</c:v>
                </c:pt>
                <c:pt idx="9">
                  <c:v>579</c:v>
                </c:pt>
                <c:pt idx="10">
                  <c:v>530</c:v>
                </c:pt>
                <c:pt idx="11">
                  <c:v>431</c:v>
                </c:pt>
                <c:pt idx="12">
                  <c:v>444</c:v>
                </c:pt>
                <c:pt idx="13">
                  <c:v>516</c:v>
                </c:pt>
              </c:numCache>
            </c:numRef>
          </c:val>
          <c:smooth val="0"/>
          <c:extLst xmlns:c16r2="http://schemas.microsoft.com/office/drawing/2015/06/chart">
            <c:ext xmlns:c16="http://schemas.microsoft.com/office/drawing/2014/chart" uri="{C3380CC4-5D6E-409C-BE32-E72D297353CC}">
              <c16:uniqueId val="{0000001B-072D-4CC1-B719-D79A0E5DDA6F}"/>
            </c:ext>
          </c:extLst>
        </c:ser>
        <c:ser>
          <c:idx val="2"/>
          <c:order val="2"/>
          <c:tx>
            <c:strRef>
              <c:f>Sheet1!$D$1</c:f>
              <c:strCache>
                <c:ptCount val="1"/>
                <c:pt idx="0">
                  <c:v> JCP&amp;L </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dLbls>
            <c:dLbl>
              <c:idx val="9"/>
              <c:layout>
                <c:manualLayout>
                  <c:x val="-3.807083481200825E-2"/>
                  <c:y val="9.0137857900318127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25-072D-4CC1-B719-D79A0E5DDA6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Sheet1!$D$2:$D$15</c:f>
              <c:numCache>
                <c:formatCode>General</c:formatCode>
                <c:ptCount val="14"/>
                <c:pt idx="0">
                  <c:v>278</c:v>
                </c:pt>
                <c:pt idx="1">
                  <c:v>303</c:v>
                </c:pt>
                <c:pt idx="2">
                  <c:v>333</c:v>
                </c:pt>
                <c:pt idx="3">
                  <c:v>329</c:v>
                </c:pt>
                <c:pt idx="4">
                  <c:v>332</c:v>
                </c:pt>
                <c:pt idx="5">
                  <c:v>339</c:v>
                </c:pt>
                <c:pt idx="6">
                  <c:v>362</c:v>
                </c:pt>
                <c:pt idx="7">
                  <c:v>353</c:v>
                </c:pt>
                <c:pt idx="8">
                  <c:v>345</c:v>
                </c:pt>
                <c:pt idx="9">
                  <c:v>471</c:v>
                </c:pt>
                <c:pt idx="10">
                  <c:v>478</c:v>
                </c:pt>
                <c:pt idx="11">
                  <c:v>459</c:v>
                </c:pt>
                <c:pt idx="12">
                  <c:v>449</c:v>
                </c:pt>
                <c:pt idx="13">
                  <c:v>532</c:v>
                </c:pt>
              </c:numCache>
            </c:numRef>
          </c:val>
          <c:smooth val="0"/>
          <c:extLst xmlns:c16r2="http://schemas.microsoft.com/office/drawing/2015/06/chart">
            <c:ext xmlns:c16="http://schemas.microsoft.com/office/drawing/2014/chart" uri="{C3380CC4-5D6E-409C-BE32-E72D297353CC}">
              <c16:uniqueId val="{00000029-072D-4CC1-B719-D79A0E5DDA6F}"/>
            </c:ext>
          </c:extLst>
        </c:ser>
        <c:ser>
          <c:idx val="3"/>
          <c:order val="3"/>
          <c:tx>
            <c:strRef>
              <c:f>Sheet1!$E$1</c:f>
              <c:strCache>
                <c:ptCount val="1"/>
                <c:pt idx="0">
                  <c:v> NJNG </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delete val="1"/>
              <c:extLst xmlns:c16r2="http://schemas.microsoft.com/office/drawing/2015/06/chart">
                <c:ext xmlns:c16="http://schemas.microsoft.com/office/drawing/2014/chart" uri="{C3380CC4-5D6E-409C-BE32-E72D297353CC}">
                  <c16:uniqueId val="{0000002A-072D-4CC1-B719-D79A0E5DDA6F}"/>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2B-072D-4CC1-B719-D79A0E5DDA6F}"/>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2C-072D-4CC1-B719-D79A0E5DDA6F}"/>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2D-072D-4CC1-B719-D79A0E5DDA6F}"/>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2E-072D-4CC1-B719-D79A0E5DDA6F}"/>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2F-072D-4CC1-B719-D79A0E5DDA6F}"/>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30-072D-4CC1-B719-D79A0E5DDA6F}"/>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31-072D-4CC1-B719-D79A0E5DDA6F}"/>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32-072D-4CC1-B719-D79A0E5DDA6F}"/>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33-072D-4CC1-B719-D79A0E5DDA6F}"/>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34-072D-4CC1-B719-D79A0E5DDA6F}"/>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35-072D-4CC1-B719-D79A0E5DDA6F}"/>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36-072D-4CC1-B719-D79A0E5DDA6F}"/>
                </c:ext>
                <c:ext xmlns:c15="http://schemas.microsoft.com/office/drawing/2012/chart" uri="{CE6537A1-D6FC-4f65-9D91-7224C49458BB}"/>
              </c:extLst>
            </c:dLbl>
            <c:dLbl>
              <c:idx val="13"/>
              <c:layout>
                <c:manualLayout>
                  <c:x val="1.4642628773848252E-3"/>
                  <c:y val="8.7486744432661717E-2"/>
                </c:manualLayout>
              </c:layout>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66-072D-4CC1-B719-D79A0E5DDA6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Sheet1!$E$2:$E$15</c:f>
              <c:numCache>
                <c:formatCode>General</c:formatCode>
                <c:ptCount val="14"/>
                <c:pt idx="0">
                  <c:v>246</c:v>
                </c:pt>
                <c:pt idx="1">
                  <c:v>557</c:v>
                </c:pt>
                <c:pt idx="2">
                  <c:v>563</c:v>
                </c:pt>
                <c:pt idx="3">
                  <c:v>547</c:v>
                </c:pt>
                <c:pt idx="4">
                  <c:v>583</c:v>
                </c:pt>
                <c:pt idx="5">
                  <c:v>551</c:v>
                </c:pt>
                <c:pt idx="6">
                  <c:v>571</c:v>
                </c:pt>
                <c:pt idx="7">
                  <c:v>470</c:v>
                </c:pt>
                <c:pt idx="8">
                  <c:v>566</c:v>
                </c:pt>
                <c:pt idx="9">
                  <c:v>594</c:v>
                </c:pt>
                <c:pt idx="10">
                  <c:v>535</c:v>
                </c:pt>
                <c:pt idx="11">
                  <c:v>434</c:v>
                </c:pt>
                <c:pt idx="12">
                  <c:v>446</c:v>
                </c:pt>
                <c:pt idx="13">
                  <c:v>510</c:v>
                </c:pt>
              </c:numCache>
            </c:numRef>
          </c:val>
          <c:smooth val="0"/>
          <c:extLst xmlns:c16r2="http://schemas.microsoft.com/office/drawing/2015/06/chart">
            <c:ext xmlns:c16="http://schemas.microsoft.com/office/drawing/2014/chart" uri="{C3380CC4-5D6E-409C-BE32-E72D297353CC}">
              <c16:uniqueId val="{00000037-072D-4CC1-B719-D79A0E5DDA6F}"/>
            </c:ext>
          </c:extLst>
        </c:ser>
        <c:ser>
          <c:idx val="4"/>
          <c:order val="4"/>
          <c:tx>
            <c:strRef>
              <c:f>Sheet1!$F$1</c:f>
              <c:strCache>
                <c:ptCount val="1"/>
                <c:pt idx="0">
                  <c:v> PSE&amp;G </c:v>
                </c:pt>
              </c:strCache>
            </c:strRef>
          </c:tx>
          <c:spPr>
            <a:ln w="28575" cap="rnd">
              <a:solidFill>
                <a:schemeClr val="accent4"/>
              </a:solidFill>
              <a:round/>
            </a:ln>
            <a:effectLst/>
          </c:spPr>
          <c:marker>
            <c:symbol val="circle"/>
            <c:size val="5"/>
            <c:spPr>
              <a:solidFill>
                <a:schemeClr val="tx1"/>
              </a:solidFill>
              <a:ln w="9525">
                <a:solidFill>
                  <a:schemeClr val="tx1"/>
                </a:solidFill>
              </a:ln>
              <a:effectLst/>
            </c:spPr>
          </c:marker>
          <c:dLbls>
            <c:dLbl>
              <c:idx val="0"/>
              <c:delete val="1"/>
              <c:extLst xmlns:c16r2="http://schemas.microsoft.com/office/drawing/2015/06/chart">
                <c:ext xmlns:c16="http://schemas.microsoft.com/office/drawing/2014/chart" uri="{C3380CC4-5D6E-409C-BE32-E72D297353CC}">
                  <c16:uniqueId val="{00000038-072D-4CC1-B719-D79A0E5DDA6F}"/>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39-072D-4CC1-B719-D79A0E5DDA6F}"/>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3A-072D-4CC1-B719-D79A0E5DDA6F}"/>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3B-072D-4CC1-B719-D79A0E5DDA6F}"/>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3C-072D-4CC1-B719-D79A0E5DDA6F}"/>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3D-072D-4CC1-B719-D79A0E5DDA6F}"/>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3E-072D-4CC1-B719-D79A0E5DDA6F}"/>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3F-072D-4CC1-B719-D79A0E5DDA6F}"/>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40-072D-4CC1-B719-D79A0E5DDA6F}"/>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41-072D-4CC1-B719-D79A0E5DDA6F}"/>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42-072D-4CC1-B719-D79A0E5DDA6F}"/>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43-072D-4CC1-B719-D79A0E5DDA6F}"/>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44-072D-4CC1-B719-D79A0E5DDA6F}"/>
                </c:ext>
                <c:ext xmlns:c15="http://schemas.microsoft.com/office/drawing/2012/chart" uri="{CE6537A1-D6FC-4f65-9D91-7224C49458BB}"/>
              </c:extLst>
            </c:dLbl>
            <c:dLbl>
              <c:idx val="13"/>
              <c:layout>
                <c:manualLayout>
                  <c:x val="1.4642628773848252E-3"/>
                  <c:y val="-3.7115588547189847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62-072D-4CC1-B719-D79A0E5DDA6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Sheet1!$F$2:$F$15</c:f>
              <c:numCache>
                <c:formatCode>General</c:formatCode>
                <c:ptCount val="14"/>
                <c:pt idx="0">
                  <c:v>420</c:v>
                </c:pt>
                <c:pt idx="1">
                  <c:v>669</c:v>
                </c:pt>
                <c:pt idx="2">
                  <c:v>698</c:v>
                </c:pt>
                <c:pt idx="3">
                  <c:v>710</c:v>
                </c:pt>
                <c:pt idx="4">
                  <c:v>704</c:v>
                </c:pt>
                <c:pt idx="5">
                  <c:v>740</c:v>
                </c:pt>
                <c:pt idx="6">
                  <c:v>659</c:v>
                </c:pt>
                <c:pt idx="7">
                  <c:v>700</c:v>
                </c:pt>
                <c:pt idx="8">
                  <c:v>739</c:v>
                </c:pt>
                <c:pt idx="9">
                  <c:v>854</c:v>
                </c:pt>
                <c:pt idx="10">
                  <c:v>819</c:v>
                </c:pt>
                <c:pt idx="11">
                  <c:v>728</c:v>
                </c:pt>
                <c:pt idx="12">
                  <c:v>741</c:v>
                </c:pt>
                <c:pt idx="13">
                  <c:v>801</c:v>
                </c:pt>
              </c:numCache>
            </c:numRef>
          </c:val>
          <c:smooth val="0"/>
          <c:extLst xmlns:c16r2="http://schemas.microsoft.com/office/drawing/2015/06/chart">
            <c:ext xmlns:c16="http://schemas.microsoft.com/office/drawing/2014/chart" uri="{C3380CC4-5D6E-409C-BE32-E72D297353CC}">
              <c16:uniqueId val="{00000045-072D-4CC1-B719-D79A0E5DDA6F}"/>
            </c:ext>
          </c:extLst>
        </c:ser>
        <c:ser>
          <c:idx val="5"/>
          <c:order val="5"/>
          <c:tx>
            <c:strRef>
              <c:f>Sheet1!$G$1</c:f>
              <c:strCache>
                <c:ptCount val="1"/>
                <c:pt idx="0">
                  <c:v> RECO</c:v>
                </c:pt>
              </c:strCache>
            </c:strRef>
          </c:tx>
          <c:spPr>
            <a:ln w="28575" cap="rnd">
              <a:solidFill>
                <a:srgbClr val="C00000"/>
              </a:solidFill>
              <a:prstDash val="sysDot"/>
              <a:round/>
            </a:ln>
            <a:effectLst/>
          </c:spPr>
          <c:marker>
            <c:symbol val="circle"/>
            <c:size val="5"/>
            <c:spPr>
              <a:solidFill>
                <a:srgbClr val="C00000"/>
              </a:solidFill>
              <a:ln w="9525">
                <a:solidFill>
                  <a:srgbClr val="C00000"/>
                </a:solidFill>
              </a:ln>
              <a:effectLst/>
            </c:spPr>
          </c:marker>
          <c:dLbls>
            <c:dLbl>
              <c:idx val="0"/>
              <c:delete val="1"/>
              <c:extLst xmlns:c16r2="http://schemas.microsoft.com/office/drawing/2015/06/chart">
                <c:ext xmlns:c16="http://schemas.microsoft.com/office/drawing/2014/chart" uri="{C3380CC4-5D6E-409C-BE32-E72D297353CC}">
                  <c16:uniqueId val="{00000046-072D-4CC1-B719-D79A0E5DDA6F}"/>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47-072D-4CC1-B719-D79A0E5DDA6F}"/>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48-072D-4CC1-B719-D79A0E5DDA6F}"/>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49-072D-4CC1-B719-D79A0E5DDA6F}"/>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4A-072D-4CC1-B719-D79A0E5DDA6F}"/>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4B-072D-4CC1-B719-D79A0E5DDA6F}"/>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4C-072D-4CC1-B719-D79A0E5DDA6F}"/>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4D-072D-4CC1-B719-D79A0E5DDA6F}"/>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4E-072D-4CC1-B719-D79A0E5DDA6F}"/>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4F-072D-4CC1-B719-D79A0E5DDA6F}"/>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50-072D-4CC1-B719-D79A0E5DDA6F}"/>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51-072D-4CC1-B719-D79A0E5DDA6F}"/>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52-072D-4CC1-B719-D79A0E5DDA6F}"/>
                </c:ext>
                <c:ext xmlns:c15="http://schemas.microsoft.com/office/drawing/2012/chart" uri="{CE6537A1-D6FC-4f65-9D91-7224C49458BB}"/>
              </c:extLst>
            </c:dLbl>
            <c:dLbl>
              <c:idx val="13"/>
              <c:layout>
                <c:manualLayout>
                  <c:x val="-8.7855772643095961E-3"/>
                  <c:y val="-2.9162248144220571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63-072D-4CC1-B719-D79A0E5DDA6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Sheet1!$G$2:$G$15</c:f>
              <c:numCache>
                <c:formatCode>General</c:formatCode>
                <c:ptCount val="14"/>
                <c:pt idx="0">
                  <c:v>237</c:v>
                </c:pt>
                <c:pt idx="1">
                  <c:v>284</c:v>
                </c:pt>
                <c:pt idx="2">
                  <c:v>319</c:v>
                </c:pt>
                <c:pt idx="3">
                  <c:v>326</c:v>
                </c:pt>
                <c:pt idx="4">
                  <c:v>309</c:v>
                </c:pt>
                <c:pt idx="5">
                  <c:v>303</c:v>
                </c:pt>
                <c:pt idx="6">
                  <c:v>360</c:v>
                </c:pt>
                <c:pt idx="7">
                  <c:v>389</c:v>
                </c:pt>
                <c:pt idx="8">
                  <c:v>300</c:v>
                </c:pt>
                <c:pt idx="9">
                  <c:v>0</c:v>
                </c:pt>
                <c:pt idx="10">
                  <c:v>500</c:v>
                </c:pt>
                <c:pt idx="11">
                  <c:v>497</c:v>
                </c:pt>
                <c:pt idx="12">
                  <c:v>418</c:v>
                </c:pt>
                <c:pt idx="13">
                  <c:v>700</c:v>
                </c:pt>
              </c:numCache>
            </c:numRef>
          </c:val>
          <c:smooth val="0"/>
          <c:extLst xmlns:c16r2="http://schemas.microsoft.com/office/drawing/2015/06/chart">
            <c:ext xmlns:c16="http://schemas.microsoft.com/office/drawing/2014/chart" uri="{C3380CC4-5D6E-409C-BE32-E72D297353CC}">
              <c16:uniqueId val="{00000053-072D-4CC1-B719-D79A0E5DDA6F}"/>
            </c:ext>
          </c:extLst>
        </c:ser>
        <c:ser>
          <c:idx val="6"/>
          <c:order val="6"/>
          <c:tx>
            <c:strRef>
              <c:f>Sheet1!$H$1</c:f>
              <c:strCache>
                <c:ptCount val="1"/>
                <c:pt idx="0">
                  <c:v> SJG </c:v>
                </c:pt>
              </c:strCache>
            </c:strRef>
          </c:tx>
          <c:spPr>
            <a:ln w="28575" cap="rnd">
              <a:solidFill>
                <a:srgbClr val="362872"/>
              </a:solidFill>
              <a:prstDash val="sysDash"/>
              <a:round/>
            </a:ln>
            <a:effectLst/>
          </c:spPr>
          <c:marker>
            <c:symbol val="circle"/>
            <c:size val="5"/>
            <c:spPr>
              <a:solidFill>
                <a:srgbClr val="362872"/>
              </a:solidFill>
              <a:ln w="9525">
                <a:solidFill>
                  <a:srgbClr val="362872"/>
                </a:solidFill>
              </a:ln>
              <a:effectLst/>
            </c:spPr>
          </c:marker>
          <c:dLbls>
            <c:dLbl>
              <c:idx val="10"/>
              <c:layout>
                <c:manualLayout>
                  <c:x val="1.317836589646428E-2"/>
                  <c:y val="-5.699893955461293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5E-072D-4CC1-B719-D79A0E5DDA6F}"/>
                </c:ext>
                <c:ext xmlns:c15="http://schemas.microsoft.com/office/drawing/2012/chart" uri="{CE6537A1-D6FC-4f65-9D91-7224C49458BB}">
                  <c15:layout>
                    <c:manualLayout>
                      <c:w val="5.4111776985615395E-2"/>
                      <c:h val="5.770158899808786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Sheet1!$H$2:$H$15</c:f>
              <c:numCache>
                <c:formatCode>General</c:formatCode>
                <c:ptCount val="14"/>
                <c:pt idx="0">
                  <c:v>236</c:v>
                </c:pt>
                <c:pt idx="1">
                  <c:v>544</c:v>
                </c:pt>
                <c:pt idx="2">
                  <c:v>586</c:v>
                </c:pt>
                <c:pt idx="3">
                  <c:v>565</c:v>
                </c:pt>
                <c:pt idx="4">
                  <c:v>594</c:v>
                </c:pt>
                <c:pt idx="5">
                  <c:v>580</c:v>
                </c:pt>
                <c:pt idx="6">
                  <c:v>555</c:v>
                </c:pt>
                <c:pt idx="7">
                  <c:v>527</c:v>
                </c:pt>
                <c:pt idx="8">
                  <c:v>581</c:v>
                </c:pt>
                <c:pt idx="9">
                  <c:v>609</c:v>
                </c:pt>
                <c:pt idx="10">
                  <c:v>561</c:v>
                </c:pt>
                <c:pt idx="11">
                  <c:v>503</c:v>
                </c:pt>
                <c:pt idx="12">
                  <c:v>477</c:v>
                </c:pt>
                <c:pt idx="13">
                  <c:v>548</c:v>
                </c:pt>
              </c:numCache>
            </c:numRef>
          </c:val>
          <c:smooth val="0"/>
          <c:extLst xmlns:c16r2="http://schemas.microsoft.com/office/drawing/2015/06/chart">
            <c:ext xmlns:c16="http://schemas.microsoft.com/office/drawing/2014/chart" uri="{C3380CC4-5D6E-409C-BE32-E72D297353CC}">
              <c16:uniqueId val="{00000061-072D-4CC1-B719-D79A0E5DDA6F}"/>
            </c:ext>
          </c:extLst>
        </c:ser>
        <c:dLbls>
          <c:showLegendKey val="0"/>
          <c:showVal val="0"/>
          <c:showCatName val="0"/>
          <c:showSerName val="0"/>
          <c:showPercent val="0"/>
          <c:showBubbleSize val="0"/>
        </c:dLbls>
        <c:marker val="1"/>
        <c:smooth val="0"/>
        <c:axId val="473915168"/>
        <c:axId val="473915560"/>
      </c:lineChart>
      <c:catAx>
        <c:axId val="47391516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3915560"/>
        <c:crosses val="autoZero"/>
        <c:auto val="1"/>
        <c:lblAlgn val="ctr"/>
        <c:lblOffset val="100"/>
        <c:noMultiLvlLbl val="0"/>
      </c:catAx>
      <c:valAx>
        <c:axId val="473915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Mean Grant Amount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3915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Amount</a:t>
            </a:r>
            <a:r>
              <a:rPr lang="en-US" baseline="0" dirty="0"/>
              <a:t> of Good Faith Payments Made by Customers</a:t>
            </a:r>
          </a:p>
          <a:p>
            <a:pPr>
              <a:defRPr/>
            </a:pPr>
            <a:r>
              <a:rPr lang="en-US" baseline="0" dirty="0"/>
              <a:t>By Poverty Level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098568444114629"/>
          <c:y val="0.17150670355394762"/>
          <c:w val="0.87330186471282634"/>
          <c:h val="0.62095977867631413"/>
        </c:manualLayout>
      </c:layout>
      <c:barChart>
        <c:barDir val="col"/>
        <c:grouping val="clustered"/>
        <c:varyColors val="0"/>
        <c:ser>
          <c:idx val="0"/>
          <c:order val="0"/>
          <c:tx>
            <c:strRef>
              <c:f>Sheet1!$B$1</c:f>
              <c:strCache>
                <c:ptCount val="1"/>
                <c:pt idx="0">
                  <c:v>&lt;$100</c:v>
                </c:pt>
              </c:strCache>
            </c:strRef>
          </c:tx>
          <c:spPr>
            <a:solidFill>
              <a:srgbClr val="FF0000"/>
            </a:solidFill>
            <a:ln>
              <a:noFill/>
            </a:ln>
            <a:effectLst/>
          </c:spPr>
          <c:invertIfNegative val="0"/>
          <c:cat>
            <c:strRef>
              <c:f>Sheet1!$A$2:$A$5</c:f>
              <c:strCache>
                <c:ptCount val="4"/>
                <c:pt idx="0">
                  <c:v>&lt;225%</c:v>
                </c:pt>
                <c:pt idx="1">
                  <c:v>225-249%</c:v>
                </c:pt>
                <c:pt idx="2">
                  <c:v>250-299%</c:v>
                </c:pt>
                <c:pt idx="3">
                  <c:v>≥ 300%</c:v>
                </c:pt>
              </c:strCache>
            </c:strRef>
          </c:cat>
          <c:val>
            <c:numRef>
              <c:f>Sheet1!$B$2:$B$5</c:f>
              <c:numCache>
                <c:formatCode>0%</c:formatCode>
                <c:ptCount val="4"/>
                <c:pt idx="0">
                  <c:v>0.1</c:v>
                </c:pt>
                <c:pt idx="1">
                  <c:v>0.14000000000000001</c:v>
                </c:pt>
                <c:pt idx="2">
                  <c:v>0.12</c:v>
                </c:pt>
                <c:pt idx="3">
                  <c:v>7.0000000000000007E-2</c:v>
                </c:pt>
              </c:numCache>
            </c:numRef>
          </c:val>
          <c:extLst xmlns:c16r2="http://schemas.microsoft.com/office/drawing/2015/06/chart">
            <c:ext xmlns:c16="http://schemas.microsoft.com/office/drawing/2014/chart" uri="{C3380CC4-5D6E-409C-BE32-E72D297353CC}">
              <c16:uniqueId val="{00000000-060B-4D47-8EC7-515D6683E75A}"/>
            </c:ext>
          </c:extLst>
        </c:ser>
        <c:ser>
          <c:idx val="1"/>
          <c:order val="1"/>
          <c:tx>
            <c:strRef>
              <c:f>Sheet1!$C$1</c:f>
              <c:strCache>
                <c:ptCount val="1"/>
                <c:pt idx="0">
                  <c:v>$100 </c:v>
                </c:pt>
              </c:strCache>
            </c:strRef>
          </c:tx>
          <c:spPr>
            <a:solidFill>
              <a:srgbClr val="FFC000"/>
            </a:solidFill>
            <a:ln>
              <a:noFill/>
            </a:ln>
            <a:effectLst/>
          </c:spPr>
          <c:invertIfNegative val="0"/>
          <c:cat>
            <c:strRef>
              <c:f>Sheet1!$A$2:$A$5</c:f>
              <c:strCache>
                <c:ptCount val="4"/>
                <c:pt idx="0">
                  <c:v>&lt;225%</c:v>
                </c:pt>
                <c:pt idx="1">
                  <c:v>225-249%</c:v>
                </c:pt>
                <c:pt idx="2">
                  <c:v>250-299%</c:v>
                </c:pt>
                <c:pt idx="3">
                  <c:v>≥ 300%</c:v>
                </c:pt>
              </c:strCache>
            </c:strRef>
          </c:cat>
          <c:val>
            <c:numRef>
              <c:f>Sheet1!$C$2:$C$5</c:f>
              <c:numCache>
                <c:formatCode>0%</c:formatCode>
                <c:ptCount val="4"/>
                <c:pt idx="0">
                  <c:v>0.12</c:v>
                </c:pt>
                <c:pt idx="1">
                  <c:v>0.08</c:v>
                </c:pt>
                <c:pt idx="2">
                  <c:v>0.08</c:v>
                </c:pt>
                <c:pt idx="3">
                  <c:v>0.13</c:v>
                </c:pt>
              </c:numCache>
            </c:numRef>
          </c:val>
          <c:extLst xmlns:c16r2="http://schemas.microsoft.com/office/drawing/2015/06/chart">
            <c:ext xmlns:c16="http://schemas.microsoft.com/office/drawing/2014/chart" uri="{C3380CC4-5D6E-409C-BE32-E72D297353CC}">
              <c16:uniqueId val="{00000001-060B-4D47-8EC7-515D6683E75A}"/>
            </c:ext>
          </c:extLst>
        </c:ser>
        <c:ser>
          <c:idx val="2"/>
          <c:order val="2"/>
          <c:tx>
            <c:strRef>
              <c:f>Sheet1!$D$1</c:f>
              <c:strCache>
                <c:ptCount val="1"/>
                <c:pt idx="0">
                  <c:v>$101-500</c:v>
                </c:pt>
              </c:strCache>
            </c:strRef>
          </c:tx>
          <c:spPr>
            <a:solidFill>
              <a:srgbClr val="92D050"/>
            </a:solidFill>
            <a:ln>
              <a:noFill/>
            </a:ln>
            <a:effectLst/>
          </c:spPr>
          <c:invertIfNegative val="0"/>
          <c:cat>
            <c:strRef>
              <c:f>Sheet1!$A$2:$A$5</c:f>
              <c:strCache>
                <c:ptCount val="4"/>
                <c:pt idx="0">
                  <c:v>&lt;225%</c:v>
                </c:pt>
                <c:pt idx="1">
                  <c:v>225-249%</c:v>
                </c:pt>
                <c:pt idx="2">
                  <c:v>250-299%</c:v>
                </c:pt>
                <c:pt idx="3">
                  <c:v>≥ 300%</c:v>
                </c:pt>
              </c:strCache>
            </c:strRef>
          </c:cat>
          <c:val>
            <c:numRef>
              <c:f>Sheet1!$D$2:$D$5</c:f>
              <c:numCache>
                <c:formatCode>0%</c:formatCode>
                <c:ptCount val="4"/>
                <c:pt idx="0">
                  <c:v>0.59</c:v>
                </c:pt>
                <c:pt idx="1">
                  <c:v>0.49</c:v>
                </c:pt>
                <c:pt idx="2">
                  <c:v>0.59</c:v>
                </c:pt>
                <c:pt idx="3">
                  <c:v>0.61</c:v>
                </c:pt>
              </c:numCache>
            </c:numRef>
          </c:val>
          <c:extLst xmlns:c16r2="http://schemas.microsoft.com/office/drawing/2015/06/chart">
            <c:ext xmlns:c16="http://schemas.microsoft.com/office/drawing/2014/chart" uri="{C3380CC4-5D6E-409C-BE32-E72D297353CC}">
              <c16:uniqueId val="{00000002-060B-4D47-8EC7-515D6683E75A}"/>
            </c:ext>
          </c:extLst>
        </c:ser>
        <c:ser>
          <c:idx val="3"/>
          <c:order val="3"/>
          <c:tx>
            <c:strRef>
              <c:f>Sheet1!$E$1</c:f>
              <c:strCache>
                <c:ptCount val="1"/>
                <c:pt idx="0">
                  <c:v>&gt;$500</c:v>
                </c:pt>
              </c:strCache>
            </c:strRef>
          </c:tx>
          <c:spPr>
            <a:solidFill>
              <a:srgbClr val="0070C0"/>
            </a:solidFill>
            <a:ln>
              <a:noFill/>
            </a:ln>
            <a:effectLst/>
          </c:spPr>
          <c:invertIfNegative val="0"/>
          <c:cat>
            <c:strRef>
              <c:f>Sheet1!$A$2:$A$5</c:f>
              <c:strCache>
                <c:ptCount val="4"/>
                <c:pt idx="0">
                  <c:v>&lt;225%</c:v>
                </c:pt>
                <c:pt idx="1">
                  <c:v>225-249%</c:v>
                </c:pt>
                <c:pt idx="2">
                  <c:v>250-299%</c:v>
                </c:pt>
                <c:pt idx="3">
                  <c:v>≥ 300%</c:v>
                </c:pt>
              </c:strCache>
            </c:strRef>
          </c:cat>
          <c:val>
            <c:numRef>
              <c:f>Sheet1!$E$2:$E$5</c:f>
              <c:numCache>
                <c:formatCode>0%</c:formatCode>
                <c:ptCount val="4"/>
                <c:pt idx="0">
                  <c:v>0.19</c:v>
                </c:pt>
                <c:pt idx="1">
                  <c:v>0.28999999999999998</c:v>
                </c:pt>
                <c:pt idx="2">
                  <c:v>0.21</c:v>
                </c:pt>
                <c:pt idx="3">
                  <c:v>0.2</c:v>
                </c:pt>
              </c:numCache>
            </c:numRef>
          </c:val>
          <c:extLst xmlns:c16r2="http://schemas.microsoft.com/office/drawing/2015/06/chart">
            <c:ext xmlns:c16="http://schemas.microsoft.com/office/drawing/2014/chart" uri="{C3380CC4-5D6E-409C-BE32-E72D297353CC}">
              <c16:uniqueId val="{00000003-060B-4D47-8EC7-515D6683E75A}"/>
            </c:ext>
          </c:extLst>
        </c:ser>
        <c:dLbls>
          <c:showLegendKey val="0"/>
          <c:showVal val="0"/>
          <c:showCatName val="0"/>
          <c:showSerName val="0"/>
          <c:showPercent val="0"/>
          <c:showBubbleSize val="0"/>
        </c:dLbls>
        <c:gapWidth val="219"/>
        <c:overlap val="-27"/>
        <c:axId val="480535696"/>
        <c:axId val="480536088"/>
      </c:barChart>
      <c:catAx>
        <c:axId val="4805356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Poverty Level</a:t>
                </a:r>
              </a:p>
            </c:rich>
          </c:tx>
          <c:layout>
            <c:manualLayout>
              <c:xMode val="edge"/>
              <c:yMode val="edge"/>
              <c:x val="0.47631140391362181"/>
              <c:y val="0.84579405580983391"/>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0536088"/>
        <c:crosses val="autoZero"/>
        <c:auto val="1"/>
        <c:lblAlgn val="ctr"/>
        <c:lblOffset val="100"/>
        <c:noMultiLvlLbl val="0"/>
      </c:catAx>
      <c:valAx>
        <c:axId val="48053608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 of Recipients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0535696"/>
        <c:crosses val="autoZero"/>
        <c:crossBetween val="between"/>
      </c:valAx>
      <c:spPr>
        <a:noFill/>
        <a:ln>
          <a:noFill/>
        </a:ln>
        <a:effectLst/>
      </c:spPr>
    </c:plotArea>
    <c:legend>
      <c:legendPos val="b"/>
      <c:layout>
        <c:manualLayout>
          <c:xMode val="edge"/>
          <c:yMode val="edge"/>
          <c:x val="0.38012365634869355"/>
          <c:y val="0.93772480855612994"/>
          <c:w val="0.33062736682625787"/>
          <c:h val="6.227519144387001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Grant Dollars Distributed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Grant Dollars</c:v>
                </c:pt>
              </c:strCache>
            </c:strRef>
          </c:tx>
          <c:spPr>
            <a:solidFill>
              <a:schemeClr val="accent1"/>
            </a:solidFill>
            <a:ln>
              <a:noFill/>
            </a:ln>
            <a:effectLst/>
          </c:spPr>
          <c:invertIfNegative val="0"/>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Sheet1!$B$2:$B$13</c:f>
              <c:numCache>
                <c:formatCode>#,##0</c:formatCode>
                <c:ptCount val="12"/>
                <c:pt idx="0">
                  <c:v>3.8421829999999999</c:v>
                </c:pt>
                <c:pt idx="1">
                  <c:v>7.1274439999999997</c:v>
                </c:pt>
                <c:pt idx="2">
                  <c:v>11.342110999999999</c:v>
                </c:pt>
                <c:pt idx="3">
                  <c:v>7.1254850000000003</c:v>
                </c:pt>
                <c:pt idx="4">
                  <c:v>1.667327</c:v>
                </c:pt>
                <c:pt idx="5">
                  <c:v>1.458928</c:v>
                </c:pt>
                <c:pt idx="6">
                  <c:v>1.6208199999999999</c:v>
                </c:pt>
                <c:pt idx="7">
                  <c:v>0.66222099999999995</c:v>
                </c:pt>
                <c:pt idx="8">
                  <c:v>0.77271999999999996</c:v>
                </c:pt>
                <c:pt idx="9">
                  <c:v>1.417</c:v>
                </c:pt>
                <c:pt idx="10" formatCode="General">
                  <c:v>0.84228999999999998</c:v>
                </c:pt>
                <c:pt idx="11" formatCode="General">
                  <c:v>0.79943500000000001</c:v>
                </c:pt>
              </c:numCache>
            </c:numRef>
          </c:val>
          <c:extLst xmlns:c16r2="http://schemas.microsoft.com/office/drawing/2015/06/chart">
            <c:ext xmlns:c16="http://schemas.microsoft.com/office/drawing/2014/chart" uri="{C3380CC4-5D6E-409C-BE32-E72D297353CC}">
              <c16:uniqueId val="{00000000-8C23-4DEB-82F6-0ADCD6ED2E9E}"/>
            </c:ext>
          </c:extLst>
        </c:ser>
        <c:dLbls>
          <c:showLegendKey val="0"/>
          <c:showVal val="0"/>
          <c:showCatName val="0"/>
          <c:showSerName val="0"/>
          <c:showPercent val="0"/>
          <c:showBubbleSize val="0"/>
        </c:dLbls>
        <c:gapWidth val="150"/>
        <c:axId val="389596704"/>
        <c:axId val="389600232"/>
      </c:barChart>
      <c:dateAx>
        <c:axId val="3895967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9600232"/>
        <c:crosses val="autoZero"/>
        <c:auto val="0"/>
        <c:lblOffset val="100"/>
        <c:baseTimeUnit val="days"/>
      </c:dateAx>
      <c:valAx>
        <c:axId val="389600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Total Grant Dollars (millions)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50" b="0" i="0" u="none" strike="noStrike" kern="1200" baseline="0">
                <a:solidFill>
                  <a:schemeClr val="tx1">
                    <a:lumMod val="65000"/>
                    <a:lumOff val="35000"/>
                  </a:schemeClr>
                </a:solidFill>
                <a:latin typeface="+mn-lt"/>
                <a:ea typeface="+mn-ea"/>
                <a:cs typeface="+mn-cs"/>
              </a:defRPr>
            </a:pPr>
            <a:endParaRPr lang="en-US"/>
          </a:p>
        </c:txPr>
        <c:crossAx val="38959670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000000"/>
                </a:solidFill>
              </a:defRPr>
            </a:pPr>
            <a:r>
              <a:rPr lang="en-US" sz="2500" dirty="0">
                <a:solidFill>
                  <a:srgbClr val="000000"/>
                </a:solidFill>
              </a:rPr>
              <a:t>Q1</a:t>
            </a:r>
            <a:r>
              <a:rPr lang="en-US" sz="2500" baseline="0" dirty="0">
                <a:solidFill>
                  <a:srgbClr val="000000"/>
                </a:solidFill>
              </a:rPr>
              <a:t> &amp; Q2 2018 Recipients</a:t>
            </a:r>
            <a:endParaRPr lang="en-US" sz="2500" dirty="0">
              <a:solidFill>
                <a:srgbClr val="000000"/>
              </a:solidFill>
            </a:endParaRPr>
          </a:p>
        </c:rich>
      </c:tx>
      <c:layout>
        <c:manualLayout>
          <c:xMode val="edge"/>
          <c:yMode val="edge"/>
          <c:x val="0.35596219723922518"/>
          <c:y val="3.7626628075253257E-2"/>
        </c:manualLayout>
      </c:layout>
      <c:overlay val="0"/>
      <c:spPr>
        <a:noFill/>
        <a:ln>
          <a:noFill/>
        </a:ln>
      </c:spPr>
    </c:title>
    <c:autoTitleDeleted val="0"/>
    <c:plotArea>
      <c:layout>
        <c:manualLayout>
          <c:layoutTarget val="inner"/>
          <c:xMode val="edge"/>
          <c:yMode val="edge"/>
          <c:x val="0.18393926133162064"/>
          <c:y val="0.1705427487265973"/>
          <c:w val="0.67460511283308422"/>
          <c:h val="0.55300249552742231"/>
        </c:manualLayout>
      </c:layout>
      <c:lineChart>
        <c:grouping val="standard"/>
        <c:varyColors val="0"/>
        <c:ser>
          <c:idx val="0"/>
          <c:order val="0"/>
          <c:tx>
            <c:strRef>
              <c:f>Sheet1!$B$1</c:f>
              <c:strCache>
                <c:ptCount val="1"/>
                <c:pt idx="0">
                  <c:v>ACE</c:v>
                </c:pt>
              </c:strCache>
            </c:strRef>
          </c:tx>
          <c:spPr>
            <a:ln w="49162">
              <a:solidFill>
                <a:srgbClr val="0070C0"/>
              </a:solidFill>
              <a:prstDash val="solid"/>
            </a:ln>
          </c:spPr>
          <c:marker>
            <c:spPr>
              <a:solidFill>
                <a:srgbClr val="0070C0"/>
              </a:solidFill>
              <a:ln>
                <a:solidFill>
                  <a:srgbClr val="0070C0"/>
                </a:solidFill>
              </a:ln>
            </c:spPr>
          </c:marker>
          <c:dLbls>
            <c:dLbl>
              <c:idx val="0"/>
              <c:delete val="1"/>
              <c:extLst xmlns:c16r2="http://schemas.microsoft.com/office/drawing/2015/06/chart">
                <c:ext xmlns:c16="http://schemas.microsoft.com/office/drawing/2014/chart" uri="{C3380CC4-5D6E-409C-BE32-E72D297353CC}">
                  <c16:uniqueId val="{00000000-C368-42F9-A3AD-F4B39AD05DD8}"/>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1-C368-42F9-A3AD-F4B39AD05DD8}"/>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2-C368-42F9-A3AD-F4B39AD05DD8}"/>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3-C368-42F9-A3AD-F4B39AD05DD8}"/>
                </c:ext>
                <c:ext xmlns:c15="http://schemas.microsoft.com/office/drawing/2012/chart" uri="{CE6537A1-D6FC-4f65-9D91-7224C49458BB}"/>
              </c:extLst>
            </c:dLbl>
            <c:dLbl>
              <c:idx val="4"/>
              <c:layout>
                <c:manualLayout>
                  <c:x val="2.9365493926066237E-2"/>
                  <c:y val="-6.3675832127351659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4-C368-42F9-A3AD-F4B39AD05DD8}"/>
                </c:ext>
                <c:ext xmlns:c15="http://schemas.microsoft.com/office/drawing/2012/chart" uri="{CE6537A1-D6FC-4f65-9D91-7224C49458BB}">
                  <c15:layout>
                    <c:manualLayout>
                      <c:w val="5.8730987852132682E-2"/>
                      <c:h val="6.8596237337192473E-2"/>
                    </c:manualLayout>
                  </c15:layout>
                </c:ext>
              </c:extLst>
            </c:dLbl>
            <c:spPr>
              <a:noFill/>
              <a:ln>
                <a:noFill/>
              </a:ln>
              <a:effectLst/>
            </c:spPr>
            <c:txPr>
              <a:bodyPr wrap="square" lIns="38100" tIns="19050" rIns="38100" bIns="19050" anchor="ctr">
                <a:spAutoFit/>
              </a:bodyPr>
              <a:lstStyle/>
              <a:p>
                <a:pPr>
                  <a:defRPr sz="1800">
                    <a:ln>
                      <a:noFill/>
                    </a:ln>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pt idx="0">
                  <c:v>0</c:v>
                </c:pt>
                <c:pt idx="1">
                  <c:v>3</c:v>
                </c:pt>
                <c:pt idx="2">
                  <c:v>6</c:v>
                </c:pt>
                <c:pt idx="3">
                  <c:v>9</c:v>
                </c:pt>
                <c:pt idx="4">
                  <c:v>12</c:v>
                </c:pt>
              </c:numCache>
            </c:numRef>
          </c:cat>
          <c:val>
            <c:numRef>
              <c:f>Sheet1!$B$2:$B$6</c:f>
              <c:numCache>
                <c:formatCode>"$"#,##0_);[Red]\("$"#,##0\)</c:formatCode>
                <c:ptCount val="5"/>
                <c:pt idx="0">
                  <c:v>410</c:v>
                </c:pt>
                <c:pt idx="1">
                  <c:v>374</c:v>
                </c:pt>
                <c:pt idx="2">
                  <c:v>483</c:v>
                </c:pt>
                <c:pt idx="3">
                  <c:v>502</c:v>
                </c:pt>
                <c:pt idx="4">
                  <c:v>532</c:v>
                </c:pt>
              </c:numCache>
            </c:numRef>
          </c:val>
          <c:smooth val="0"/>
          <c:extLst xmlns:c16r2="http://schemas.microsoft.com/office/drawing/2015/06/chart">
            <c:ext xmlns:c16="http://schemas.microsoft.com/office/drawing/2014/chart" uri="{C3380CC4-5D6E-409C-BE32-E72D297353CC}">
              <c16:uniqueId val="{00000005-C368-42F9-A3AD-F4B39AD05DD8}"/>
            </c:ext>
          </c:extLst>
        </c:ser>
        <c:ser>
          <c:idx val="1"/>
          <c:order val="1"/>
          <c:tx>
            <c:strRef>
              <c:f>Sheet1!$C$1</c:f>
              <c:strCache>
                <c:ptCount val="1"/>
                <c:pt idx="0">
                  <c:v>JCP&amp;L</c:v>
                </c:pt>
              </c:strCache>
            </c:strRef>
          </c:tx>
          <c:spPr>
            <a:ln w="49162">
              <a:solidFill>
                <a:srgbClr val="FF0000"/>
              </a:solidFill>
              <a:prstDash val="solid"/>
            </a:ln>
          </c:spPr>
          <c:marker>
            <c:spPr>
              <a:solidFill>
                <a:srgbClr val="FF0000"/>
              </a:solidFill>
              <a:ln w="6350">
                <a:solidFill>
                  <a:srgbClr val="FF0000"/>
                </a:solidFill>
                <a:headEnd type="oval"/>
              </a:ln>
            </c:spPr>
          </c:marker>
          <c:dLbls>
            <c:dLbl>
              <c:idx val="0"/>
              <c:delete val="1"/>
              <c:extLst xmlns:c16r2="http://schemas.microsoft.com/office/drawing/2015/06/chart">
                <c:ext xmlns:c16="http://schemas.microsoft.com/office/drawing/2014/chart" uri="{C3380CC4-5D6E-409C-BE32-E72D297353CC}">
                  <c16:uniqueId val="{00000006-C368-42F9-A3AD-F4B39AD05DD8}"/>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7-C368-42F9-A3AD-F4B39AD05DD8}"/>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8-C368-42F9-A3AD-F4B39AD05DD8}"/>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9-C368-42F9-A3AD-F4B39AD05DD8}"/>
                </c:ext>
                <c:ext xmlns:c15="http://schemas.microsoft.com/office/drawing/2012/chart" uri="{CE6537A1-D6FC-4f65-9D91-7224C49458BB}"/>
              </c:extLst>
            </c:dLbl>
            <c:dLbl>
              <c:idx val="4"/>
              <c:layout>
                <c:manualLayout>
                  <c:x val="2.6764770392006771E-2"/>
                  <c:y val="-8.6830680173661887E-3"/>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A-C368-42F9-A3AD-F4B39AD05DD8}"/>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800"/>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pt idx="0">
                  <c:v>0</c:v>
                </c:pt>
                <c:pt idx="1">
                  <c:v>3</c:v>
                </c:pt>
                <c:pt idx="2">
                  <c:v>6</c:v>
                </c:pt>
                <c:pt idx="3">
                  <c:v>9</c:v>
                </c:pt>
                <c:pt idx="4">
                  <c:v>12</c:v>
                </c:pt>
              </c:numCache>
            </c:numRef>
          </c:cat>
          <c:val>
            <c:numRef>
              <c:f>Sheet1!$C$2:$C$6</c:f>
              <c:numCache>
                <c:formatCode>"$"#,##0_);[Red]\("$"#,##0\)</c:formatCode>
                <c:ptCount val="5"/>
                <c:pt idx="0">
                  <c:v>229</c:v>
                </c:pt>
                <c:pt idx="1">
                  <c:v>429</c:v>
                </c:pt>
                <c:pt idx="2">
                  <c:v>484</c:v>
                </c:pt>
                <c:pt idx="3">
                  <c:v>513</c:v>
                </c:pt>
                <c:pt idx="4">
                  <c:v>506</c:v>
                </c:pt>
              </c:numCache>
            </c:numRef>
          </c:val>
          <c:smooth val="0"/>
          <c:extLst xmlns:c16r2="http://schemas.microsoft.com/office/drawing/2015/06/chart">
            <c:ext xmlns:c16="http://schemas.microsoft.com/office/drawing/2014/chart" uri="{C3380CC4-5D6E-409C-BE32-E72D297353CC}">
              <c16:uniqueId val="{0000000B-C368-42F9-A3AD-F4B39AD05DD8}"/>
            </c:ext>
          </c:extLst>
        </c:ser>
        <c:ser>
          <c:idx val="2"/>
          <c:order val="2"/>
          <c:tx>
            <c:strRef>
              <c:f>Sheet1!$D$1</c:f>
              <c:strCache>
                <c:ptCount val="1"/>
                <c:pt idx="0">
                  <c:v>NJNG</c:v>
                </c:pt>
              </c:strCache>
            </c:strRef>
          </c:tx>
          <c:spPr>
            <a:ln w="49162">
              <a:solidFill>
                <a:srgbClr val="FFC000"/>
              </a:solidFill>
            </a:ln>
          </c:spPr>
          <c:marker>
            <c:symbol val="square"/>
            <c:size val="6"/>
            <c:spPr>
              <a:solidFill>
                <a:srgbClr val="FFC000"/>
              </a:solidFill>
              <a:ln w="49162">
                <a:solidFill>
                  <a:srgbClr val="FFC000"/>
                </a:solidFill>
              </a:ln>
            </c:spPr>
          </c:marker>
          <c:dLbls>
            <c:dLbl>
              <c:idx val="0"/>
              <c:delete val="1"/>
              <c:extLst xmlns:c16r2="http://schemas.microsoft.com/office/drawing/2015/06/chart">
                <c:ext xmlns:c16="http://schemas.microsoft.com/office/drawing/2014/chart" uri="{C3380CC4-5D6E-409C-BE32-E72D297353CC}">
                  <c16:uniqueId val="{0000000C-C368-42F9-A3AD-F4B39AD05DD8}"/>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D-C368-42F9-A3AD-F4B39AD05DD8}"/>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E-C368-42F9-A3AD-F4B39AD05DD8}"/>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F-C368-42F9-A3AD-F4B39AD05DD8}"/>
                </c:ext>
                <c:ext xmlns:c15="http://schemas.microsoft.com/office/drawing/2012/chart" uri="{CE6537A1-D6FC-4f65-9D91-7224C49458BB}"/>
              </c:extLst>
            </c:dLbl>
            <c:dLbl>
              <c:idx val="4"/>
              <c:layout>
                <c:manualLayout>
                  <c:x val="1.1154042990994919E-2"/>
                  <c:y val="9.5513748191027495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0-C368-42F9-A3AD-F4B39AD05DD8}"/>
                </c:ext>
                <c:ext xmlns:c15="http://schemas.microsoft.com/office/drawing/2012/chart" uri="{CE6537A1-D6FC-4f65-9D91-7224C49458BB}">
                  <c15:layout>
                    <c:manualLayout>
                      <c:w val="8.2510101201397734E-2"/>
                      <c:h val="6.8596237337192473E-2"/>
                    </c:manualLayout>
                  </c15:layout>
                </c:ext>
              </c:extLst>
            </c:dLbl>
            <c:spPr>
              <a:noFill/>
              <a:ln>
                <a:noFill/>
              </a:ln>
              <a:effectLst/>
            </c:spPr>
            <c:txPr>
              <a:bodyPr wrap="square" lIns="38100" tIns="19050" rIns="38100" bIns="19050" anchor="ctr">
                <a:spAutoFit/>
              </a:bodyPr>
              <a:lstStyle/>
              <a:p>
                <a:pPr>
                  <a:defRPr sz="1800"/>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pt idx="0">
                  <c:v>0</c:v>
                </c:pt>
                <c:pt idx="1">
                  <c:v>3</c:v>
                </c:pt>
                <c:pt idx="2">
                  <c:v>6</c:v>
                </c:pt>
                <c:pt idx="3">
                  <c:v>9</c:v>
                </c:pt>
                <c:pt idx="4">
                  <c:v>12</c:v>
                </c:pt>
              </c:numCache>
            </c:numRef>
          </c:cat>
          <c:val>
            <c:numRef>
              <c:f>Sheet1!$D$2:$D$6</c:f>
              <c:numCache>
                <c:formatCode>"$"#,##0_);[Red]\("$"#,##0\)</c:formatCode>
                <c:ptCount val="5"/>
                <c:pt idx="0">
                  <c:v>156</c:v>
                </c:pt>
                <c:pt idx="1">
                  <c:v>188</c:v>
                </c:pt>
                <c:pt idx="2">
                  <c:v>183</c:v>
                </c:pt>
                <c:pt idx="3">
                  <c:v>334</c:v>
                </c:pt>
                <c:pt idx="4">
                  <c:v>329</c:v>
                </c:pt>
              </c:numCache>
            </c:numRef>
          </c:val>
          <c:smooth val="0"/>
          <c:extLst xmlns:c16r2="http://schemas.microsoft.com/office/drawing/2015/06/chart">
            <c:ext xmlns:c16="http://schemas.microsoft.com/office/drawing/2014/chart" uri="{C3380CC4-5D6E-409C-BE32-E72D297353CC}">
              <c16:uniqueId val="{00000011-C368-42F9-A3AD-F4B39AD05DD8}"/>
            </c:ext>
          </c:extLst>
        </c:ser>
        <c:ser>
          <c:idx val="3"/>
          <c:order val="3"/>
          <c:tx>
            <c:strRef>
              <c:f>Sheet1!$E$1</c:f>
              <c:strCache>
                <c:ptCount val="1"/>
                <c:pt idx="0">
                  <c:v>PSE&amp;G</c:v>
                </c:pt>
              </c:strCache>
            </c:strRef>
          </c:tx>
          <c:dLbls>
            <c:dLbl>
              <c:idx val="0"/>
              <c:delete val="1"/>
              <c:extLst xmlns:c16r2="http://schemas.microsoft.com/office/drawing/2015/06/chart">
                <c:ext xmlns:c16="http://schemas.microsoft.com/office/drawing/2014/chart" uri="{C3380CC4-5D6E-409C-BE32-E72D297353CC}">
                  <c16:uniqueId val="{00000012-C368-42F9-A3AD-F4B39AD05DD8}"/>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13-C368-42F9-A3AD-F4B39AD05DD8}"/>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14-C368-42F9-A3AD-F4B39AD05DD8}"/>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15-C368-42F9-A3AD-F4B39AD05DD8}"/>
                </c:ext>
                <c:ext xmlns:c15="http://schemas.microsoft.com/office/drawing/2012/chart" uri="{CE6537A1-D6FC-4f65-9D91-7224C49458BB}"/>
              </c:extLst>
            </c:dLbl>
            <c:dLbl>
              <c:idx val="4"/>
              <c:layout>
                <c:manualLayout>
                  <c:x val="2.8899631890816298E-2"/>
                  <c:y val="-5.4992764109985583E-2"/>
                </c:manualLayout>
              </c:layout>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6-C368-42F9-A3AD-F4B39AD05DD8}"/>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800">
                    <a:ln>
                      <a:noFill/>
                    </a:ln>
                  </a:defRPr>
                </a:pPr>
                <a:endParaRPr lang="en-US"/>
              </a:p>
            </c:txPr>
            <c:dLblPos val="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pt idx="0">
                  <c:v>0</c:v>
                </c:pt>
                <c:pt idx="1">
                  <c:v>3</c:v>
                </c:pt>
                <c:pt idx="2">
                  <c:v>6</c:v>
                </c:pt>
                <c:pt idx="3">
                  <c:v>9</c:v>
                </c:pt>
                <c:pt idx="4">
                  <c:v>12</c:v>
                </c:pt>
              </c:numCache>
            </c:numRef>
          </c:cat>
          <c:val>
            <c:numRef>
              <c:f>Sheet1!$E$2:$E$6</c:f>
              <c:numCache>
                <c:formatCode>"$"#,##0_);[Red]\("$"#,##0\)</c:formatCode>
                <c:ptCount val="5"/>
                <c:pt idx="0">
                  <c:v>272</c:v>
                </c:pt>
                <c:pt idx="1">
                  <c:v>447</c:v>
                </c:pt>
                <c:pt idx="2">
                  <c:v>426</c:v>
                </c:pt>
                <c:pt idx="3">
                  <c:v>456</c:v>
                </c:pt>
                <c:pt idx="4">
                  <c:v>677</c:v>
                </c:pt>
              </c:numCache>
            </c:numRef>
          </c:val>
          <c:smooth val="0"/>
          <c:extLst xmlns:c16r2="http://schemas.microsoft.com/office/drawing/2015/06/chart">
            <c:ext xmlns:c16="http://schemas.microsoft.com/office/drawing/2014/chart" uri="{C3380CC4-5D6E-409C-BE32-E72D297353CC}">
              <c16:uniqueId val="{00000017-C368-42F9-A3AD-F4B39AD05DD8}"/>
            </c:ext>
          </c:extLst>
        </c:ser>
        <c:ser>
          <c:idx val="4"/>
          <c:order val="4"/>
          <c:tx>
            <c:strRef>
              <c:f>Sheet1!$F$1</c:f>
              <c:strCache>
                <c:ptCount val="1"/>
                <c:pt idx="0">
                  <c:v>RECO</c:v>
                </c:pt>
              </c:strCache>
            </c:strRef>
          </c:tx>
          <c:dLbls>
            <c:dLbl>
              <c:idx val="0"/>
              <c:delete val="1"/>
              <c:extLst xmlns:c16r2="http://schemas.microsoft.com/office/drawing/2015/06/chart">
                <c:ext xmlns:c16="http://schemas.microsoft.com/office/drawing/2014/chart" uri="{C3380CC4-5D6E-409C-BE32-E72D297353CC}">
                  <c16:uniqueId val="{00000018-C368-42F9-A3AD-F4B39AD05DD8}"/>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19-C368-42F9-A3AD-F4B39AD05DD8}"/>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1A-C368-42F9-A3AD-F4B39AD05DD8}"/>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1B-C368-42F9-A3AD-F4B39AD05DD8}"/>
                </c:ext>
                <c:ext xmlns:c15="http://schemas.microsoft.com/office/drawing/2012/chart" uri="{CE6537A1-D6FC-4f65-9D91-7224C49458BB}"/>
              </c:extLst>
            </c:dLbl>
            <c:dLbl>
              <c:idx val="4"/>
              <c:layout>
                <c:manualLayout>
                  <c:x val="2.9293539106866176E-2"/>
                  <c:y val="-3.0390738060781582E-2"/>
                </c:manualLayout>
              </c:layout>
              <c:spPr>
                <a:noFill/>
                <a:ln>
                  <a:noFill/>
                </a:ln>
                <a:effectLst/>
              </c:spPr>
              <c:txPr>
                <a:bodyPr wrap="square" lIns="38100" tIns="19050" rIns="38100" bIns="19050" anchor="ctr">
                  <a:noAutofit/>
                </a:bodyPr>
                <a:lstStyle/>
                <a:p>
                  <a:pPr>
                    <a:defRPr sz="1800"/>
                  </a:pPr>
                  <a:endParaRPr lang="en-US"/>
                </a:p>
              </c:txPr>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1C-C368-42F9-A3AD-F4B39AD05DD8}"/>
                </c:ext>
                <c:ext xmlns:c15="http://schemas.microsoft.com/office/drawing/2012/chart" uri="{CE6537A1-D6FC-4f65-9D91-7224C49458BB}">
                  <c15:layout>
                    <c:manualLayout>
                      <c:w val="0.10307277357365398"/>
                      <c:h val="6.5701881331403769E-2"/>
                    </c:manualLayout>
                  </c15:layout>
                </c:ext>
              </c:extLst>
            </c:dLbl>
            <c:spPr>
              <a:noFill/>
              <a:ln>
                <a:noFill/>
              </a:ln>
              <a:effectLst/>
            </c:spPr>
            <c:txPr>
              <a:bodyPr wrap="square" lIns="38100" tIns="19050" rIns="38100" bIns="19050" anchor="ctr">
                <a:spAutoFit/>
              </a:bodyPr>
              <a:lstStyle/>
              <a:p>
                <a:pPr>
                  <a:defRPr sz="1800"/>
                </a:pPr>
                <a:endParaRPr lang="en-US"/>
              </a:p>
            </c:txPr>
            <c:dLblPos val="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pt idx="0">
                  <c:v>0</c:v>
                </c:pt>
                <c:pt idx="1">
                  <c:v>3</c:v>
                </c:pt>
                <c:pt idx="2">
                  <c:v>6</c:v>
                </c:pt>
                <c:pt idx="3">
                  <c:v>9</c:v>
                </c:pt>
                <c:pt idx="4">
                  <c:v>12</c:v>
                </c:pt>
              </c:numCache>
            </c:numRef>
          </c:cat>
          <c:val>
            <c:numRef>
              <c:f>Sheet1!$F$2:$F$6</c:f>
              <c:numCache>
                <c:formatCode>"$"#,##0_);[Red]\("$"#,##0\)</c:formatCode>
                <c:ptCount val="5"/>
                <c:pt idx="0">
                  <c:v>171</c:v>
                </c:pt>
                <c:pt idx="1">
                  <c:v>674</c:v>
                </c:pt>
                <c:pt idx="2">
                  <c:v>436</c:v>
                </c:pt>
                <c:pt idx="3">
                  <c:v>643</c:v>
                </c:pt>
                <c:pt idx="4">
                  <c:v>853</c:v>
                </c:pt>
              </c:numCache>
            </c:numRef>
          </c:val>
          <c:smooth val="0"/>
          <c:extLst xmlns:c16r2="http://schemas.microsoft.com/office/drawing/2015/06/chart">
            <c:ext xmlns:c16="http://schemas.microsoft.com/office/drawing/2014/chart" uri="{C3380CC4-5D6E-409C-BE32-E72D297353CC}">
              <c16:uniqueId val="{0000001D-C368-42F9-A3AD-F4B39AD05DD8}"/>
            </c:ext>
          </c:extLst>
        </c:ser>
        <c:ser>
          <c:idx val="5"/>
          <c:order val="5"/>
          <c:tx>
            <c:strRef>
              <c:f>Sheet1!$G$1</c:f>
              <c:strCache>
                <c:ptCount val="1"/>
                <c:pt idx="0">
                  <c:v>SJG</c:v>
                </c:pt>
              </c:strCache>
            </c:strRef>
          </c:tx>
          <c:dLbls>
            <c:dLbl>
              <c:idx val="0"/>
              <c:delete val="1"/>
              <c:extLst xmlns:c16r2="http://schemas.microsoft.com/office/drawing/2015/06/chart">
                <c:ext xmlns:c16="http://schemas.microsoft.com/office/drawing/2014/chart" uri="{C3380CC4-5D6E-409C-BE32-E72D297353CC}">
                  <c16:uniqueId val="{0000001E-C368-42F9-A3AD-F4B39AD05DD8}"/>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1F-C368-42F9-A3AD-F4B39AD05DD8}"/>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20-C368-42F9-A3AD-F4B39AD05DD8}"/>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21-C368-42F9-A3AD-F4B39AD05DD8}"/>
                </c:ext>
                <c:ext xmlns:c15="http://schemas.microsoft.com/office/drawing/2012/chart" uri="{CE6537A1-D6FC-4f65-9D91-7224C49458BB}"/>
              </c:extLst>
            </c:dLbl>
            <c:dLbl>
              <c:idx val="4"/>
              <c:layout>
                <c:manualLayout>
                  <c:x val="1.8492223374184439E-2"/>
                  <c:y val="-2.8943560057887118E-3"/>
                </c:manualLayout>
              </c:layout>
              <c:dLblPos val="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22-C368-42F9-A3AD-F4B39AD05DD8}"/>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800"/>
                </a:pPr>
                <a:endParaRPr lang="en-US"/>
              </a:p>
            </c:txPr>
            <c:dLblPos val="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pt idx="0">
                  <c:v>0</c:v>
                </c:pt>
                <c:pt idx="1">
                  <c:v>3</c:v>
                </c:pt>
                <c:pt idx="2">
                  <c:v>6</c:v>
                </c:pt>
                <c:pt idx="3">
                  <c:v>9</c:v>
                </c:pt>
                <c:pt idx="4">
                  <c:v>12</c:v>
                </c:pt>
              </c:numCache>
            </c:numRef>
          </c:cat>
          <c:val>
            <c:numRef>
              <c:f>Sheet1!$G$2:$G$6</c:f>
              <c:numCache>
                <c:formatCode>"$"#,##0_);[Red]\("$"#,##0\)</c:formatCode>
                <c:ptCount val="5"/>
                <c:pt idx="0">
                  <c:v>346</c:v>
                </c:pt>
                <c:pt idx="1">
                  <c:v>127</c:v>
                </c:pt>
                <c:pt idx="2">
                  <c:v>3</c:v>
                </c:pt>
                <c:pt idx="3">
                  <c:v>203</c:v>
                </c:pt>
                <c:pt idx="4">
                  <c:v>371</c:v>
                </c:pt>
              </c:numCache>
            </c:numRef>
          </c:val>
          <c:smooth val="0"/>
          <c:extLst xmlns:c16r2="http://schemas.microsoft.com/office/drawing/2015/06/chart">
            <c:ext xmlns:c16="http://schemas.microsoft.com/office/drawing/2014/chart" uri="{C3380CC4-5D6E-409C-BE32-E72D297353CC}">
              <c16:uniqueId val="{00000023-C368-42F9-A3AD-F4B39AD05DD8}"/>
            </c:ext>
          </c:extLst>
        </c:ser>
        <c:dLbls>
          <c:showLegendKey val="0"/>
          <c:showVal val="0"/>
          <c:showCatName val="0"/>
          <c:showSerName val="0"/>
          <c:showPercent val="0"/>
          <c:showBubbleSize val="0"/>
        </c:dLbls>
        <c:marker val="1"/>
        <c:smooth val="0"/>
        <c:axId val="473913992"/>
        <c:axId val="473914384"/>
      </c:lineChart>
      <c:catAx>
        <c:axId val="473913992"/>
        <c:scaling>
          <c:orientation val="minMax"/>
        </c:scaling>
        <c:delete val="0"/>
        <c:axPos val="b"/>
        <c:title>
          <c:tx>
            <c:rich>
              <a:bodyPr/>
              <a:lstStyle/>
              <a:p>
                <a:pPr>
                  <a:defRPr/>
                </a:pPr>
                <a:r>
                  <a:rPr lang="en-US" sz="2000" b="0" dirty="0"/>
                  <a:t>Months After Grant</a:t>
                </a:r>
              </a:p>
            </c:rich>
          </c:tx>
          <c:overlay val="0"/>
        </c:title>
        <c:numFmt formatCode="General" sourceLinked="1"/>
        <c:majorTickMark val="out"/>
        <c:minorTickMark val="none"/>
        <c:tickLblPos val="nextTo"/>
        <c:txPr>
          <a:bodyPr/>
          <a:lstStyle/>
          <a:p>
            <a:pPr>
              <a:defRPr sz="2000"/>
            </a:pPr>
            <a:endParaRPr lang="en-US"/>
          </a:p>
        </c:txPr>
        <c:crossAx val="473914384"/>
        <c:crosses val="autoZero"/>
        <c:auto val="1"/>
        <c:lblAlgn val="ctr"/>
        <c:lblOffset val="100"/>
        <c:noMultiLvlLbl val="0"/>
      </c:catAx>
      <c:valAx>
        <c:axId val="473914384"/>
        <c:scaling>
          <c:orientation val="minMax"/>
        </c:scaling>
        <c:delete val="0"/>
        <c:axPos val="l"/>
        <c:majorGridlines/>
        <c:title>
          <c:tx>
            <c:rich>
              <a:bodyPr/>
              <a:lstStyle/>
              <a:p>
                <a:pPr>
                  <a:defRPr sz="2000" b="0"/>
                </a:pPr>
                <a:r>
                  <a:rPr lang="en-US" sz="2000" b="0" dirty="0"/>
                  <a:t>Bill Balance</a:t>
                </a:r>
              </a:p>
            </c:rich>
          </c:tx>
          <c:overlay val="0"/>
        </c:title>
        <c:numFmt formatCode="&quot;$&quot;#,##0_);[Red]\(&quot;$&quot;#,##0\)" sourceLinked="1"/>
        <c:majorTickMark val="out"/>
        <c:minorTickMark val="none"/>
        <c:tickLblPos val="nextTo"/>
        <c:crossAx val="473913992"/>
        <c:crosses val="autoZero"/>
        <c:crossBetween val="midCat"/>
      </c:valAx>
      <c:spPr>
        <a:noFill/>
        <a:ln w="32204">
          <a:noFill/>
        </a:ln>
      </c:spPr>
    </c:plotArea>
    <c:plotVisOnly val="1"/>
    <c:dispBlanksAs val="gap"/>
    <c:showDLblsOverMax val="0"/>
  </c:chart>
  <c:txPr>
    <a:bodyPr/>
    <a:lstStyle/>
    <a:p>
      <a:pPr>
        <a:defRPr sz="2323"/>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Percent of Q1 &amp; Q2 2018 Recipients</a:t>
            </a:r>
          </a:p>
          <a:p>
            <a:pPr>
              <a:defRPr>
                <a:solidFill>
                  <a:schemeClr val="tx1"/>
                </a:solidFill>
              </a:defRPr>
            </a:pPr>
            <a:r>
              <a:rPr lang="en-US" dirty="0"/>
              <a:t>First Year</a:t>
            </a:r>
            <a:r>
              <a:rPr lang="en-US" baseline="0" dirty="0"/>
              <a:t> After Grant Receipt</a:t>
            </a:r>
            <a:endParaRPr lang="en-US" dirty="0"/>
          </a:p>
        </c:rich>
      </c:tx>
      <c:layout>
        <c:manualLayout>
          <c:xMode val="edge"/>
          <c:yMode val="edge"/>
          <c:x val="0.52131400410323303"/>
          <c:y val="6.4564063872782091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1355561777105225"/>
          <c:y val="7.9421998031496049E-2"/>
          <c:w val="0.32879615790122213"/>
          <c:h val="0.75769537401574805"/>
        </c:manualLayout>
      </c:layout>
      <c:pieChart>
        <c:varyColors val="1"/>
        <c:ser>
          <c:idx val="0"/>
          <c:order val="0"/>
          <c:tx>
            <c:strRef>
              <c:f>Sheet1!$B$1</c:f>
              <c:strCache>
                <c:ptCount val="1"/>
                <c:pt idx="0">
                  <c:v>Percent of Q1 &amp; Q2 2018 Recipients</c:v>
                </c:pt>
              </c:strCache>
            </c:strRef>
          </c:tx>
          <c:dPt>
            <c:idx val="0"/>
            <c:bubble3D val="0"/>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1-6317-4513-A8B6-7A071C182379}"/>
              </c:ext>
            </c:extLst>
          </c:dPt>
          <c:dPt>
            <c:idx val="1"/>
            <c:bubble3D val="0"/>
            <c:spPr>
              <a:solidFill>
                <a:srgbClr val="0070C0"/>
              </a:solidFill>
              <a:ln w="19050">
                <a:solidFill>
                  <a:schemeClr val="lt1"/>
                </a:solidFill>
              </a:ln>
              <a:effectLst/>
            </c:spPr>
            <c:extLst xmlns:c16r2="http://schemas.microsoft.com/office/drawing/2015/06/chart">
              <c:ext xmlns:c16="http://schemas.microsoft.com/office/drawing/2014/chart" uri="{C3380CC4-5D6E-409C-BE32-E72D297353CC}">
                <c16:uniqueId val="{00000003-6317-4513-A8B6-7A071C182379}"/>
              </c:ext>
            </c:extLst>
          </c:dPt>
          <c:dPt>
            <c:idx val="2"/>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5-6317-4513-A8B6-7A071C182379}"/>
              </c:ext>
            </c:extLst>
          </c:dPt>
          <c:dPt>
            <c:idx val="3"/>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7-6317-4513-A8B6-7A071C182379}"/>
              </c:ext>
            </c:extLst>
          </c:dPt>
          <c:dLbls>
            <c:spPr>
              <a:solidFill>
                <a:srgbClr val="FFFFFF">
                  <a:alpha val="50196"/>
                </a:srgb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Ending Balance &lt; $100</c:v>
                </c:pt>
                <c:pt idx="1">
                  <c:v>Balance Declined, Ending Balance ≥ $100</c:v>
                </c:pt>
                <c:pt idx="2">
                  <c:v>Balance Increased by &lt; $100</c:v>
                </c:pt>
                <c:pt idx="3">
                  <c:v>Balance Increased by ≥ $100</c:v>
                </c:pt>
              </c:strCache>
            </c:strRef>
          </c:cat>
          <c:val>
            <c:numRef>
              <c:f>Sheet1!$B$2:$B$5</c:f>
              <c:numCache>
                <c:formatCode>General</c:formatCode>
                <c:ptCount val="4"/>
                <c:pt idx="0">
                  <c:v>21.04</c:v>
                </c:pt>
                <c:pt idx="1">
                  <c:v>11.39</c:v>
                </c:pt>
                <c:pt idx="2">
                  <c:v>5.38</c:v>
                </c:pt>
                <c:pt idx="3">
                  <c:v>62.18</c:v>
                </c:pt>
              </c:numCache>
            </c:numRef>
          </c:val>
          <c:extLst xmlns:c16r2="http://schemas.microsoft.com/office/drawing/2015/06/chart">
            <c:ext xmlns:c16="http://schemas.microsoft.com/office/drawing/2014/chart" uri="{C3380CC4-5D6E-409C-BE32-E72D297353CC}">
              <c16:uniqueId val="{00000008-6317-4513-A8B6-7A071C18237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4686268392100279"/>
          <c:y val="0.25079724409448823"/>
          <c:w val="0.350075993310624"/>
          <c:h val="0.3617027559055118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Percent of Q1 &amp; Q2 2017 Recipients</a:t>
            </a:r>
            <a:br>
              <a:rPr lang="en-US" dirty="0"/>
            </a:br>
            <a:r>
              <a:rPr lang="en-US" dirty="0"/>
              <a:t>Second</a:t>
            </a:r>
            <a:r>
              <a:rPr lang="en-US" baseline="0" dirty="0"/>
              <a:t> Year After Grant Receipt</a:t>
            </a:r>
            <a:endParaRPr lang="en-US" dirty="0"/>
          </a:p>
        </c:rich>
      </c:tx>
      <c:layout>
        <c:manualLayout>
          <c:xMode val="edge"/>
          <c:yMode val="edge"/>
          <c:x val="0.52131400410323303"/>
          <c:y val="6.4564063872782091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1355561777105225"/>
          <c:y val="7.9421998031496049E-2"/>
          <c:w val="0.32879615790122213"/>
          <c:h val="0.75769537401574805"/>
        </c:manualLayout>
      </c:layout>
      <c:pieChart>
        <c:varyColors val="1"/>
        <c:ser>
          <c:idx val="0"/>
          <c:order val="0"/>
          <c:tx>
            <c:strRef>
              <c:f>Sheet1!$B$1</c:f>
              <c:strCache>
                <c:ptCount val="1"/>
                <c:pt idx="0">
                  <c:v>Percent of Q1 &amp; Q2 2017 Recipients</c:v>
                </c:pt>
              </c:strCache>
            </c:strRef>
          </c:tx>
          <c:dPt>
            <c:idx val="0"/>
            <c:bubble3D val="0"/>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1-B1BA-486C-BE3D-B7E495311C92}"/>
              </c:ext>
            </c:extLst>
          </c:dPt>
          <c:dPt>
            <c:idx val="1"/>
            <c:bubble3D val="0"/>
            <c:spPr>
              <a:solidFill>
                <a:srgbClr val="0070C0"/>
              </a:solidFill>
              <a:ln w="19050">
                <a:solidFill>
                  <a:schemeClr val="lt1"/>
                </a:solidFill>
              </a:ln>
              <a:effectLst/>
            </c:spPr>
            <c:extLst xmlns:c16r2="http://schemas.microsoft.com/office/drawing/2015/06/chart">
              <c:ext xmlns:c16="http://schemas.microsoft.com/office/drawing/2014/chart" uri="{C3380CC4-5D6E-409C-BE32-E72D297353CC}">
                <c16:uniqueId val="{00000003-B1BA-486C-BE3D-B7E495311C92}"/>
              </c:ext>
            </c:extLst>
          </c:dPt>
          <c:dPt>
            <c:idx val="2"/>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5-B1BA-486C-BE3D-B7E495311C92}"/>
              </c:ext>
            </c:extLst>
          </c:dPt>
          <c:dPt>
            <c:idx val="3"/>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7-B1BA-486C-BE3D-B7E495311C92}"/>
              </c:ext>
            </c:extLst>
          </c:dPt>
          <c:dLbls>
            <c:spPr>
              <a:solidFill>
                <a:srgbClr val="FFFFFF">
                  <a:alpha val="50196"/>
                </a:srgb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Ending Balance &lt; $100</c:v>
                </c:pt>
                <c:pt idx="1">
                  <c:v>Balance Declined, Ending Balance ≥ $100</c:v>
                </c:pt>
                <c:pt idx="2">
                  <c:v>Balance Increased by &lt; $100</c:v>
                </c:pt>
                <c:pt idx="3">
                  <c:v>Balance Increased by ≥ $100</c:v>
                </c:pt>
              </c:strCache>
            </c:strRef>
          </c:cat>
          <c:val>
            <c:numRef>
              <c:f>Sheet1!$B$2:$B$5</c:f>
              <c:numCache>
                <c:formatCode>General</c:formatCode>
                <c:ptCount val="4"/>
                <c:pt idx="0">
                  <c:v>27.51</c:v>
                </c:pt>
                <c:pt idx="1">
                  <c:v>32.450000000000003</c:v>
                </c:pt>
                <c:pt idx="2">
                  <c:v>10.41</c:v>
                </c:pt>
                <c:pt idx="3">
                  <c:v>29.63</c:v>
                </c:pt>
              </c:numCache>
            </c:numRef>
          </c:val>
          <c:extLst xmlns:c16r2="http://schemas.microsoft.com/office/drawing/2015/06/chart">
            <c:ext xmlns:c16="http://schemas.microsoft.com/office/drawing/2014/chart" uri="{C3380CC4-5D6E-409C-BE32-E72D297353CC}">
              <c16:uniqueId val="{00000008-B1BA-486C-BE3D-B7E495311C9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4686268392100279"/>
          <c:y val="0.25079724409448823"/>
          <c:w val="0.350075993310624"/>
          <c:h val="0.3617027559055118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RECO</a:t>
            </a:r>
          </a:p>
        </c:rich>
      </c:tx>
      <c:layout>
        <c:manualLayout>
          <c:xMode val="edge"/>
          <c:yMode val="edge"/>
          <c:x val="0.19984994701163025"/>
          <c:y val="4.8618157917831549E-2"/>
        </c:manualLayout>
      </c:layout>
      <c:overlay val="0"/>
    </c:title>
    <c:autoTitleDeleted val="0"/>
    <c:plotArea>
      <c:layout>
        <c:manualLayout>
          <c:layoutTarget val="inner"/>
          <c:xMode val="edge"/>
          <c:yMode val="edge"/>
          <c:x val="0.1227988546886187"/>
          <c:y val="0.138946528742731"/>
          <c:w val="0.35199780014066473"/>
          <c:h val="0.44549493800776196"/>
        </c:manualLayout>
      </c:layout>
      <c:pieChart>
        <c:varyColors val="1"/>
        <c:ser>
          <c:idx val="0"/>
          <c:order val="0"/>
          <c:tx>
            <c:strRef>
              <c:f>Sheet1!$B$1</c:f>
              <c:strCache>
                <c:ptCount val="1"/>
                <c:pt idx="0">
                  <c:v>RECO</c:v>
                </c:pt>
              </c:strCache>
            </c:strRef>
          </c:tx>
          <c:dPt>
            <c:idx val="0"/>
            <c:bubble3D val="0"/>
            <c:spPr>
              <a:solidFill>
                <a:srgbClr val="92D050"/>
              </a:solidFill>
            </c:spPr>
            <c:extLst xmlns:c16r2="http://schemas.microsoft.com/office/drawing/2015/06/chart">
              <c:ext xmlns:c16="http://schemas.microsoft.com/office/drawing/2014/chart" uri="{C3380CC4-5D6E-409C-BE32-E72D297353CC}">
                <c16:uniqueId val="{00000001-F95E-4DC4-85CC-A5F4A2ED9EFE}"/>
              </c:ext>
            </c:extLst>
          </c:dPt>
          <c:dPt>
            <c:idx val="1"/>
            <c:bubble3D val="0"/>
            <c:spPr>
              <a:solidFill>
                <a:srgbClr val="0070C0"/>
              </a:solidFill>
            </c:spPr>
            <c:extLst xmlns:c16r2="http://schemas.microsoft.com/office/drawing/2015/06/chart">
              <c:ext xmlns:c16="http://schemas.microsoft.com/office/drawing/2014/chart" uri="{C3380CC4-5D6E-409C-BE32-E72D297353CC}">
                <c16:uniqueId val="{00000003-F95E-4DC4-85CC-A5F4A2ED9EFE}"/>
              </c:ext>
            </c:extLst>
          </c:dPt>
          <c:dPt>
            <c:idx val="2"/>
            <c:bubble3D val="0"/>
            <c:spPr>
              <a:solidFill>
                <a:srgbClr val="FFC000"/>
              </a:solidFill>
            </c:spPr>
            <c:extLst xmlns:c16r2="http://schemas.microsoft.com/office/drawing/2015/06/chart">
              <c:ext xmlns:c16="http://schemas.microsoft.com/office/drawing/2014/chart" uri="{C3380CC4-5D6E-409C-BE32-E72D297353CC}">
                <c16:uniqueId val="{00000005-F95E-4DC4-85CC-A5F4A2ED9EFE}"/>
              </c:ext>
            </c:extLst>
          </c:dPt>
          <c:dPt>
            <c:idx val="3"/>
            <c:bubble3D val="0"/>
            <c:spPr>
              <a:solidFill>
                <a:srgbClr val="FF0000"/>
              </a:solidFill>
            </c:spPr>
            <c:extLst xmlns:c16r2="http://schemas.microsoft.com/office/drawing/2015/06/chart">
              <c:ext xmlns:c16="http://schemas.microsoft.com/office/drawing/2014/chart" uri="{C3380CC4-5D6E-409C-BE32-E72D297353CC}">
                <c16:uniqueId val="{00000007-F95E-4DC4-85CC-A5F4A2ED9EFE}"/>
              </c:ext>
            </c:extLst>
          </c:dPt>
          <c:dLbls>
            <c:dLbl>
              <c:idx val="0"/>
              <c:delete val="1"/>
              <c:extLst xmlns:c16r2="http://schemas.microsoft.com/office/drawing/2015/06/chart">
                <c:ext xmlns:c16="http://schemas.microsoft.com/office/drawing/2014/chart" uri="{C3380CC4-5D6E-409C-BE32-E72D297353CC}">
                  <c16:uniqueId val="{00000001-F95E-4DC4-85CC-A5F4A2ED9EFE}"/>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3-F95E-4DC4-85CC-A5F4A2ED9EFE}"/>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5-F95E-4DC4-85CC-A5F4A2ED9EFE}"/>
                </c:ext>
                <c:ext xmlns:c15="http://schemas.microsoft.com/office/drawing/2012/chart" uri="{CE6537A1-D6FC-4f65-9D91-7224C49458BB}"/>
              </c:extLst>
            </c:dLbl>
            <c:dLbl>
              <c:idx val="3"/>
              <c:layout>
                <c:manualLayout>
                  <c:x val="0.25281773163279736"/>
                  <c:y val="-0.37331193102021243"/>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F95E-4DC4-85CC-A5F4A2ED9EFE}"/>
                </c:ext>
                <c:ext xmlns:c15="http://schemas.microsoft.com/office/drawing/2012/chart" uri="{CE6537A1-D6FC-4f65-9D91-7224C49458BB}"/>
              </c:extLst>
            </c:dLbl>
            <c:spPr>
              <a:noFill/>
              <a:ln>
                <a:noFill/>
              </a:ln>
              <a:effectLst/>
            </c:sp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Ending Balance&lt;$100</c:v>
                </c:pt>
                <c:pt idx="1">
                  <c:v>Balance Declined, Ending Balance≥$100</c:v>
                </c:pt>
                <c:pt idx="2">
                  <c:v>Balance Increased by&lt;$100</c:v>
                </c:pt>
                <c:pt idx="3">
                  <c:v>Balance Increased by≥$100</c:v>
                </c:pt>
              </c:strCache>
            </c:strRef>
          </c:cat>
          <c:val>
            <c:numRef>
              <c:f>Sheet1!$B$2:$B$5</c:f>
              <c:numCache>
                <c:formatCode>General</c:formatCode>
                <c:ptCount val="4"/>
                <c:pt idx="0">
                  <c:v>0</c:v>
                </c:pt>
                <c:pt idx="1">
                  <c:v>0</c:v>
                </c:pt>
                <c:pt idx="2">
                  <c:v>0</c:v>
                </c:pt>
                <c:pt idx="3">
                  <c:v>100</c:v>
                </c:pt>
              </c:numCache>
            </c:numRef>
          </c:val>
          <c:extLst xmlns:c16r2="http://schemas.microsoft.com/office/drawing/2015/06/chart">
            <c:ext xmlns:c16="http://schemas.microsoft.com/office/drawing/2014/chart" uri="{C3380CC4-5D6E-409C-BE32-E72D297353CC}">
              <c16:uniqueId val="{00000008-F95E-4DC4-85CC-A5F4A2ED9EFE}"/>
            </c:ext>
          </c:extLst>
        </c:ser>
        <c:dLbls>
          <c:dLblPos val="bestFit"/>
          <c:showLegendKey val="0"/>
          <c:showVal val="1"/>
          <c:showCatName val="0"/>
          <c:showSerName val="0"/>
          <c:showPercent val="0"/>
          <c:showBubbleSize val="0"/>
          <c:showLeaderLines val="0"/>
        </c:dLbls>
        <c:firstSliceAng val="0"/>
      </c:pieChart>
      <c:spPr>
        <a:noFill/>
        <a:ln w="25268">
          <a:noFill/>
        </a:ln>
      </c:spPr>
    </c:plotArea>
    <c:plotVisOnly val="1"/>
    <c:dispBlanksAs val="zero"/>
    <c:showDLblsOverMax val="0"/>
  </c:chart>
  <c:spPr>
    <a:noFill/>
    <a:ln>
      <a:noFill/>
    </a:ln>
  </c:spPr>
  <c:txPr>
    <a:bodyPr/>
    <a:lstStyle/>
    <a:p>
      <a:pPr>
        <a:defRPr sz="1788"/>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9369866079992593"/>
          <c:y val="4.1801249985598962E-2"/>
        </c:manualLayout>
      </c:layout>
      <c:overlay val="0"/>
    </c:title>
    <c:autoTitleDeleted val="0"/>
    <c:plotArea>
      <c:layout>
        <c:manualLayout>
          <c:layoutTarget val="inner"/>
          <c:xMode val="edge"/>
          <c:yMode val="edge"/>
          <c:x val="0.1227988546886187"/>
          <c:y val="0.138946528742731"/>
          <c:w val="0.35199780014066473"/>
          <c:h val="0.44549493800776196"/>
        </c:manualLayout>
      </c:layout>
      <c:pieChart>
        <c:varyColors val="1"/>
        <c:ser>
          <c:idx val="0"/>
          <c:order val="0"/>
          <c:tx>
            <c:strRef>
              <c:f>Sheet1!$B$1</c:f>
              <c:strCache>
                <c:ptCount val="1"/>
                <c:pt idx="0">
                  <c:v>PSE&amp;G</c:v>
                </c:pt>
              </c:strCache>
            </c:strRef>
          </c:tx>
          <c:dPt>
            <c:idx val="0"/>
            <c:bubble3D val="0"/>
            <c:spPr>
              <a:solidFill>
                <a:srgbClr val="92D050"/>
              </a:solidFill>
            </c:spPr>
            <c:extLst xmlns:c16r2="http://schemas.microsoft.com/office/drawing/2015/06/chart">
              <c:ext xmlns:c16="http://schemas.microsoft.com/office/drawing/2014/chart" uri="{C3380CC4-5D6E-409C-BE32-E72D297353CC}">
                <c16:uniqueId val="{00000001-2C2A-4053-96DC-05418AE968FE}"/>
              </c:ext>
            </c:extLst>
          </c:dPt>
          <c:dPt>
            <c:idx val="1"/>
            <c:bubble3D val="0"/>
            <c:spPr>
              <a:solidFill>
                <a:srgbClr val="0070C0"/>
              </a:solidFill>
            </c:spPr>
            <c:extLst xmlns:c16r2="http://schemas.microsoft.com/office/drawing/2015/06/chart">
              <c:ext xmlns:c16="http://schemas.microsoft.com/office/drawing/2014/chart" uri="{C3380CC4-5D6E-409C-BE32-E72D297353CC}">
                <c16:uniqueId val="{00000003-2C2A-4053-96DC-05418AE968FE}"/>
              </c:ext>
            </c:extLst>
          </c:dPt>
          <c:dPt>
            <c:idx val="2"/>
            <c:bubble3D val="0"/>
            <c:spPr>
              <a:solidFill>
                <a:srgbClr val="FFC000"/>
              </a:solidFill>
            </c:spPr>
            <c:extLst xmlns:c16r2="http://schemas.microsoft.com/office/drawing/2015/06/chart">
              <c:ext xmlns:c16="http://schemas.microsoft.com/office/drawing/2014/chart" uri="{C3380CC4-5D6E-409C-BE32-E72D297353CC}">
                <c16:uniqueId val="{00000005-2C2A-4053-96DC-05418AE968FE}"/>
              </c:ext>
            </c:extLst>
          </c:dPt>
          <c:dPt>
            <c:idx val="3"/>
            <c:bubble3D val="0"/>
            <c:spPr>
              <a:solidFill>
                <a:srgbClr val="FF0000"/>
              </a:solidFill>
            </c:spPr>
            <c:extLst xmlns:c16r2="http://schemas.microsoft.com/office/drawing/2015/06/chart">
              <c:ext xmlns:c16="http://schemas.microsoft.com/office/drawing/2014/chart" uri="{C3380CC4-5D6E-409C-BE32-E72D297353CC}">
                <c16:uniqueId val="{00000007-2C2A-4053-96DC-05418AE968FE}"/>
              </c:ext>
            </c:extLst>
          </c:dPt>
          <c:dLbls>
            <c:dLbl>
              <c:idx val="0"/>
              <c:layout>
                <c:manualLayout>
                  <c:x val="1.9054097992075247E-2"/>
                  <c:y val="1.7857142857142856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2C2A-4053-96DC-05418AE968FE}"/>
                </c:ext>
                <c:ext xmlns:c15="http://schemas.microsoft.com/office/drawing/2012/chart" uri="{CE6537A1-D6FC-4f65-9D91-7224C49458BB}"/>
              </c:extLst>
            </c:dLbl>
            <c:dLbl>
              <c:idx val="1"/>
              <c:layout>
                <c:manualLayout>
                  <c:x val="-6.504879386071187E-3"/>
                  <c:y val="-8.4469537263991059E-3"/>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2C2A-4053-96DC-05418AE968FE}"/>
                </c:ext>
                <c:ext xmlns:c15="http://schemas.microsoft.com/office/drawing/2012/chart" uri="{CE6537A1-D6FC-4f65-9D91-7224C49458BB}"/>
              </c:extLst>
            </c:dLbl>
            <c:dLbl>
              <c:idx val="2"/>
              <c:layout>
                <c:manualLayout>
                  <c:x val="-6.1513006852645831E-3"/>
                  <c:y val="-4.2084476515112899E-3"/>
                </c:manualLayout>
              </c:layout>
              <c:spPr>
                <a:noFill/>
                <a:ln>
                  <a:noFill/>
                </a:ln>
                <a:effectLst/>
              </c:spPr>
              <c:txPr>
                <a:bodyPr wrap="square" lIns="38100" tIns="19050" rIns="38100" bIns="19050" anchor="ctr">
                  <a:noAutofit/>
                </a:bodyPr>
                <a:lstStyle/>
                <a:p>
                  <a:pPr>
                    <a:defRPr/>
                  </a:pPr>
                  <a:endParaRPr lang="en-US"/>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2C2A-4053-96DC-05418AE968FE}"/>
                </c:ext>
                <c:ext xmlns:c15="http://schemas.microsoft.com/office/drawing/2012/chart" uri="{CE6537A1-D6FC-4f65-9D91-7224C49458BB}">
                  <c15:layout>
                    <c:manualLayout>
                      <c:w val="9.1761906883838257E-2"/>
                      <c:h val="5.9868864760443757E-2"/>
                    </c:manualLayout>
                  </c15:layout>
                </c:ext>
              </c:extLst>
            </c:dLbl>
            <c:dLbl>
              <c:idx val="3"/>
              <c:layout>
                <c:manualLayout>
                  <c:x val="-2.2069123182944527E-2"/>
                  <c:y val="-0.1040305930339067"/>
                </c:manualLayout>
              </c:layout>
              <c:spPr>
                <a:noFill/>
                <a:ln>
                  <a:noFill/>
                </a:ln>
                <a:effectLst/>
              </c:spPr>
              <c:txPr>
                <a:bodyPr wrap="square" lIns="38100" tIns="19050" rIns="38100" bIns="19050" anchor="ctr">
                  <a:spAutoFit/>
                </a:bodyPr>
                <a:lstStyle/>
                <a:p>
                  <a:pPr>
                    <a:defRPr/>
                  </a:pPr>
                  <a:endParaRPr lang="en-US"/>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2C2A-4053-96DC-05418AE968FE}"/>
                </c:ext>
                <c:ext xmlns:c15="http://schemas.microsoft.com/office/drawing/2012/chart" uri="{CE6537A1-D6FC-4f65-9D91-7224C49458BB}"/>
              </c:extLst>
            </c:dLbl>
            <c:spPr>
              <a:noFill/>
              <a:ln>
                <a:noFill/>
              </a:ln>
              <a:effectLst/>
            </c:sp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Ending Balance&lt;$100</c:v>
                </c:pt>
                <c:pt idx="1">
                  <c:v>Balance Declined, Ending Balance≥$100</c:v>
                </c:pt>
                <c:pt idx="2">
                  <c:v>Balance Increased by&lt;$100</c:v>
                </c:pt>
                <c:pt idx="3">
                  <c:v>Balance Increased by≥$100</c:v>
                </c:pt>
              </c:strCache>
            </c:strRef>
          </c:cat>
          <c:val>
            <c:numRef>
              <c:f>Sheet1!$B$2:$B$5</c:f>
              <c:numCache>
                <c:formatCode>General</c:formatCode>
                <c:ptCount val="4"/>
                <c:pt idx="0">
                  <c:v>11.29</c:v>
                </c:pt>
                <c:pt idx="1">
                  <c:v>6.56</c:v>
                </c:pt>
                <c:pt idx="2">
                  <c:v>2.62</c:v>
                </c:pt>
                <c:pt idx="3">
                  <c:v>79.53</c:v>
                </c:pt>
              </c:numCache>
            </c:numRef>
          </c:val>
          <c:extLst xmlns:c16r2="http://schemas.microsoft.com/office/drawing/2015/06/chart">
            <c:ext xmlns:c16="http://schemas.microsoft.com/office/drawing/2014/chart" uri="{C3380CC4-5D6E-409C-BE32-E72D297353CC}">
              <c16:uniqueId val="{00000008-2C2A-4053-96DC-05418AE968FE}"/>
            </c:ext>
          </c:extLst>
        </c:ser>
        <c:dLbls>
          <c:dLblPos val="bestFit"/>
          <c:showLegendKey val="0"/>
          <c:showVal val="1"/>
          <c:showCatName val="0"/>
          <c:showSerName val="0"/>
          <c:showPercent val="0"/>
          <c:showBubbleSize val="0"/>
          <c:showLeaderLines val="0"/>
        </c:dLbls>
        <c:firstSliceAng val="0"/>
      </c:pieChart>
      <c:spPr>
        <a:noFill/>
        <a:ln w="25268">
          <a:noFill/>
        </a:ln>
      </c:spPr>
    </c:plotArea>
    <c:plotVisOnly val="1"/>
    <c:dispBlanksAs val="zero"/>
    <c:showDLblsOverMax val="0"/>
  </c:chart>
  <c:spPr>
    <a:noFill/>
    <a:ln>
      <a:noFill/>
    </a:ln>
  </c:spPr>
  <c:txPr>
    <a:bodyPr/>
    <a:lstStyle/>
    <a:p>
      <a:pPr>
        <a:defRPr sz="1788"/>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1348415409887203"/>
          <c:y val="3.553666597899699E-2"/>
        </c:manualLayout>
      </c:layout>
      <c:overlay val="0"/>
    </c:title>
    <c:autoTitleDeleted val="0"/>
    <c:plotArea>
      <c:layout>
        <c:manualLayout>
          <c:layoutTarget val="inner"/>
          <c:xMode val="edge"/>
          <c:yMode val="edge"/>
          <c:x val="0.1227988546886187"/>
          <c:y val="0.138946528742731"/>
          <c:w val="0.35199780014066473"/>
          <c:h val="0.44549493800776196"/>
        </c:manualLayout>
      </c:layout>
      <c:pieChart>
        <c:varyColors val="1"/>
        <c:ser>
          <c:idx val="0"/>
          <c:order val="0"/>
          <c:tx>
            <c:strRef>
              <c:f>Sheet1!$B$1</c:f>
              <c:strCache>
                <c:ptCount val="1"/>
                <c:pt idx="0">
                  <c:v>NJNG</c:v>
                </c:pt>
              </c:strCache>
            </c:strRef>
          </c:tx>
          <c:explosion val="3"/>
          <c:dPt>
            <c:idx val="0"/>
            <c:bubble3D val="0"/>
            <c:explosion val="0"/>
            <c:spPr>
              <a:solidFill>
                <a:srgbClr val="92D050"/>
              </a:solidFill>
            </c:spPr>
            <c:extLst xmlns:c16r2="http://schemas.microsoft.com/office/drawing/2015/06/chart">
              <c:ext xmlns:c16="http://schemas.microsoft.com/office/drawing/2014/chart" uri="{C3380CC4-5D6E-409C-BE32-E72D297353CC}">
                <c16:uniqueId val="{00000001-DC89-4C1C-978B-03BE2317F3C3}"/>
              </c:ext>
            </c:extLst>
          </c:dPt>
          <c:dPt>
            <c:idx val="1"/>
            <c:bubble3D val="0"/>
            <c:explosion val="0"/>
            <c:spPr>
              <a:solidFill>
                <a:srgbClr val="0070C0"/>
              </a:solidFill>
            </c:spPr>
            <c:extLst xmlns:c16r2="http://schemas.microsoft.com/office/drawing/2015/06/chart">
              <c:ext xmlns:c16="http://schemas.microsoft.com/office/drawing/2014/chart" uri="{C3380CC4-5D6E-409C-BE32-E72D297353CC}">
                <c16:uniqueId val="{00000003-DC89-4C1C-978B-03BE2317F3C3}"/>
              </c:ext>
            </c:extLst>
          </c:dPt>
          <c:dPt>
            <c:idx val="2"/>
            <c:bubble3D val="0"/>
            <c:explosion val="0"/>
            <c:spPr>
              <a:solidFill>
                <a:srgbClr val="FFC000"/>
              </a:solidFill>
            </c:spPr>
            <c:extLst xmlns:c16r2="http://schemas.microsoft.com/office/drawing/2015/06/chart">
              <c:ext xmlns:c16="http://schemas.microsoft.com/office/drawing/2014/chart" uri="{C3380CC4-5D6E-409C-BE32-E72D297353CC}">
                <c16:uniqueId val="{00000005-DC89-4C1C-978B-03BE2317F3C3}"/>
              </c:ext>
            </c:extLst>
          </c:dPt>
          <c:dPt>
            <c:idx val="3"/>
            <c:bubble3D val="0"/>
            <c:explosion val="0"/>
            <c:spPr>
              <a:solidFill>
                <a:srgbClr val="FF0000"/>
              </a:solidFill>
            </c:spPr>
            <c:extLst xmlns:c16r2="http://schemas.microsoft.com/office/drawing/2015/06/chart">
              <c:ext xmlns:c16="http://schemas.microsoft.com/office/drawing/2014/chart" uri="{C3380CC4-5D6E-409C-BE32-E72D297353CC}">
                <c16:uniqueId val="{00000007-DC89-4C1C-978B-03BE2317F3C3}"/>
              </c:ext>
            </c:extLst>
          </c:dPt>
          <c:dLbls>
            <c:dLbl>
              <c:idx val="0"/>
              <c:layout>
                <c:manualLayout>
                  <c:x val="4.0971859448875941E-3"/>
                  <c:y val="4.30064149719592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DC89-4C1C-978B-03BE2317F3C3}"/>
                </c:ext>
                <c:ext xmlns:c15="http://schemas.microsoft.com/office/drawing/2012/chart" uri="{CE6537A1-D6FC-4f65-9D91-7224C49458BB}"/>
              </c:extLst>
            </c:dLbl>
            <c:dLbl>
              <c:idx val="1"/>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DC89-4C1C-978B-03BE2317F3C3}"/>
                </c:ext>
                <c:ext xmlns:c15="http://schemas.microsoft.com/office/drawing/2012/chart" uri="{CE6537A1-D6FC-4f65-9D91-7224C49458BB}"/>
              </c:extLst>
            </c:dLbl>
            <c:dLbl>
              <c:idx val="2"/>
              <c:layout>
                <c:manualLayout>
                  <c:x val="-1.9733075423079768E-2"/>
                  <c:y val="4.4576980102951748E-3"/>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DC89-4C1C-978B-03BE2317F3C3}"/>
                </c:ext>
                <c:ext xmlns:c15="http://schemas.microsoft.com/office/drawing/2012/chart" uri="{CE6537A1-D6FC-4f65-9D91-7224C49458BB}"/>
              </c:extLst>
            </c:dLbl>
            <c:dLbl>
              <c:idx val="3"/>
              <c:layout>
                <c:manualLayout>
                  <c:x val="-1.579354772766008E-2"/>
                  <c:y val="-6.9656218790474497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DC89-4C1C-978B-03BE2317F3C3}"/>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600"/>
                </a:pPr>
                <a:endParaRPr lang="en-U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Ending Balance&lt;$100</c:v>
                </c:pt>
                <c:pt idx="1">
                  <c:v>Balance Declined, Ending Balance≥$100</c:v>
                </c:pt>
                <c:pt idx="2">
                  <c:v>Balance Increased by&lt;$100</c:v>
                </c:pt>
                <c:pt idx="3">
                  <c:v>Balance Increased by≥$100</c:v>
                </c:pt>
              </c:strCache>
            </c:strRef>
          </c:cat>
          <c:val>
            <c:numRef>
              <c:f>Sheet1!$B$2:$B$5</c:f>
              <c:numCache>
                <c:formatCode>General</c:formatCode>
                <c:ptCount val="4"/>
                <c:pt idx="0">
                  <c:v>19.18</c:v>
                </c:pt>
                <c:pt idx="1">
                  <c:v>10.96</c:v>
                </c:pt>
                <c:pt idx="2">
                  <c:v>4.79</c:v>
                </c:pt>
                <c:pt idx="3">
                  <c:v>65.069999999999993</c:v>
                </c:pt>
              </c:numCache>
            </c:numRef>
          </c:val>
          <c:extLst xmlns:c16r2="http://schemas.microsoft.com/office/drawing/2015/06/chart">
            <c:ext xmlns:c16="http://schemas.microsoft.com/office/drawing/2014/chart" uri="{C3380CC4-5D6E-409C-BE32-E72D297353CC}">
              <c16:uniqueId val="{00000008-DC89-4C1C-978B-03BE2317F3C3}"/>
            </c:ext>
          </c:extLst>
        </c:ser>
        <c:dLbls>
          <c:showLegendKey val="0"/>
          <c:showVal val="0"/>
          <c:showCatName val="0"/>
          <c:showSerName val="0"/>
          <c:showPercent val="0"/>
          <c:showBubbleSize val="0"/>
          <c:showLeaderLines val="0"/>
        </c:dLbls>
        <c:firstSliceAng val="0"/>
      </c:pieChart>
      <c:spPr>
        <a:noFill/>
        <a:ln w="25268">
          <a:noFill/>
        </a:ln>
      </c:spPr>
    </c:plotArea>
    <c:plotVisOnly val="1"/>
    <c:dispBlanksAs val="zero"/>
    <c:showDLblsOverMax val="0"/>
  </c:chart>
  <c:spPr>
    <a:noFill/>
    <a:ln>
      <a:noFill/>
    </a:ln>
  </c:spPr>
  <c:txPr>
    <a:bodyPr/>
    <a:lstStyle/>
    <a:p>
      <a:pPr>
        <a:defRPr sz="1788"/>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SJG</a:t>
            </a:r>
          </a:p>
        </c:rich>
      </c:tx>
      <c:layout>
        <c:manualLayout>
          <c:xMode val="edge"/>
          <c:yMode val="edge"/>
          <c:x val="0.19369866079992593"/>
          <c:y val="4.1801249985598962E-2"/>
        </c:manualLayout>
      </c:layout>
      <c:overlay val="0"/>
    </c:title>
    <c:autoTitleDeleted val="0"/>
    <c:plotArea>
      <c:layout>
        <c:manualLayout>
          <c:layoutTarget val="inner"/>
          <c:xMode val="edge"/>
          <c:yMode val="edge"/>
          <c:x val="0.1227988546886187"/>
          <c:y val="0.138946528742731"/>
          <c:w val="0.35199780014066473"/>
          <c:h val="0.44549493800776196"/>
        </c:manualLayout>
      </c:layout>
      <c:pieChart>
        <c:varyColors val="1"/>
        <c:ser>
          <c:idx val="0"/>
          <c:order val="0"/>
          <c:tx>
            <c:strRef>
              <c:f>Sheet1!$B$1</c:f>
              <c:strCache>
                <c:ptCount val="1"/>
                <c:pt idx="0">
                  <c:v>SJG</c:v>
                </c:pt>
              </c:strCache>
            </c:strRef>
          </c:tx>
          <c:dPt>
            <c:idx val="0"/>
            <c:bubble3D val="0"/>
            <c:spPr>
              <a:solidFill>
                <a:srgbClr val="92D050"/>
              </a:solidFill>
            </c:spPr>
            <c:extLst xmlns:c16r2="http://schemas.microsoft.com/office/drawing/2015/06/chart">
              <c:ext xmlns:c16="http://schemas.microsoft.com/office/drawing/2014/chart" uri="{C3380CC4-5D6E-409C-BE32-E72D297353CC}">
                <c16:uniqueId val="{00000001-4084-4246-80ED-DD7689386832}"/>
              </c:ext>
            </c:extLst>
          </c:dPt>
          <c:dPt>
            <c:idx val="1"/>
            <c:bubble3D val="0"/>
            <c:spPr>
              <a:solidFill>
                <a:srgbClr val="0070C0"/>
              </a:solidFill>
            </c:spPr>
            <c:extLst xmlns:c16r2="http://schemas.microsoft.com/office/drawing/2015/06/chart">
              <c:ext xmlns:c16="http://schemas.microsoft.com/office/drawing/2014/chart" uri="{C3380CC4-5D6E-409C-BE32-E72D297353CC}">
                <c16:uniqueId val="{00000003-4084-4246-80ED-DD7689386832}"/>
              </c:ext>
            </c:extLst>
          </c:dPt>
          <c:dPt>
            <c:idx val="2"/>
            <c:bubble3D val="0"/>
            <c:spPr>
              <a:solidFill>
                <a:srgbClr val="FFC000"/>
              </a:solidFill>
            </c:spPr>
            <c:extLst xmlns:c16r2="http://schemas.microsoft.com/office/drawing/2015/06/chart">
              <c:ext xmlns:c16="http://schemas.microsoft.com/office/drawing/2014/chart" uri="{C3380CC4-5D6E-409C-BE32-E72D297353CC}">
                <c16:uniqueId val="{00000005-4084-4246-80ED-DD7689386832}"/>
              </c:ext>
            </c:extLst>
          </c:dPt>
          <c:dPt>
            <c:idx val="3"/>
            <c:bubble3D val="0"/>
            <c:spPr>
              <a:solidFill>
                <a:srgbClr val="FF0000"/>
              </a:solidFill>
            </c:spPr>
            <c:extLst xmlns:c16r2="http://schemas.microsoft.com/office/drawing/2015/06/chart">
              <c:ext xmlns:c16="http://schemas.microsoft.com/office/drawing/2014/chart" uri="{C3380CC4-5D6E-409C-BE32-E72D297353CC}">
                <c16:uniqueId val="{00000007-4084-4246-80ED-DD7689386832}"/>
              </c:ext>
            </c:extLst>
          </c:dPt>
          <c:dLbls>
            <c:dLbl>
              <c:idx val="0"/>
              <c:layout>
                <c:manualLayout>
                  <c:x val="-1.1702486287927426E-2"/>
                  <c:y val="7.6318873710876081E-3"/>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4084-4246-80ED-DD7689386832}"/>
                </c:ext>
                <c:ext xmlns:c15="http://schemas.microsoft.com/office/drawing/2012/chart" uri="{CE6537A1-D6FC-4f65-9D91-7224C49458BB}"/>
              </c:extLst>
            </c:dLbl>
            <c:dLbl>
              <c:idx val="1"/>
              <c:layout>
                <c:manualLayout>
                  <c:x val="-3.4292290434388387E-3"/>
                  <c:y val="-2.2080595757951325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4084-4246-80ED-DD7689386832}"/>
                </c:ext>
                <c:ext xmlns:c15="http://schemas.microsoft.com/office/drawing/2012/chart" uri="{CE6537A1-D6FC-4f65-9D91-7224C49458BB}"/>
              </c:extLst>
            </c:dLbl>
            <c:dLbl>
              <c:idx val="2"/>
              <c:layout>
                <c:manualLayout>
                  <c:x val="-1.1277254313847576E-16"/>
                  <c:y val="-4.2084476515112275E-3"/>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4084-4246-80ED-DD7689386832}"/>
                </c:ext>
                <c:ext xmlns:c15="http://schemas.microsoft.com/office/drawing/2012/chart" uri="{CE6537A1-D6FC-4f65-9D91-7224C49458BB}"/>
              </c:extLst>
            </c:dLbl>
            <c:dLbl>
              <c:idx val="3"/>
              <c:layout>
                <c:manualLayout>
                  <c:x val="1.1230725117262197E-2"/>
                  <c:y val="1.867218525006327E-2"/>
                </c:manualLayout>
              </c:layout>
              <c:spPr>
                <a:solidFill>
                  <a:srgbClr val="FFFFFF">
                    <a:alpha val="45882"/>
                  </a:srgbClr>
                </a:solidFill>
                <a:ln>
                  <a:noFill/>
                </a:ln>
                <a:effectLst/>
              </c:spPr>
              <c:txPr>
                <a:bodyPr wrap="square" lIns="38100" tIns="19050" rIns="38100" bIns="19050" anchor="ctr">
                  <a:spAutoFit/>
                </a:bodyPr>
                <a:lstStyle/>
                <a:p>
                  <a:pPr>
                    <a:defRPr/>
                  </a:pPr>
                  <a:endParaRPr lang="en-US"/>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4084-4246-80ED-DD7689386832}"/>
                </c:ext>
                <c:ext xmlns:c15="http://schemas.microsoft.com/office/drawing/2012/chart" uri="{CE6537A1-D6FC-4f65-9D91-7224C49458BB}"/>
              </c:extLst>
            </c:dLbl>
            <c:spPr>
              <a:noFill/>
              <a:ln>
                <a:noFill/>
              </a:ln>
              <a:effectLst/>
            </c:sp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Ending Balance&lt;$100</c:v>
                </c:pt>
                <c:pt idx="1">
                  <c:v>Balance Declined, Ending Balance≥$100</c:v>
                </c:pt>
                <c:pt idx="2">
                  <c:v>Balance Increased by&lt;$100</c:v>
                </c:pt>
                <c:pt idx="3">
                  <c:v>Balance Increased by≥$100</c:v>
                </c:pt>
              </c:strCache>
            </c:strRef>
          </c:cat>
          <c:val>
            <c:numRef>
              <c:f>Sheet1!$B$2:$B$5</c:f>
              <c:numCache>
                <c:formatCode>General</c:formatCode>
                <c:ptCount val="4"/>
                <c:pt idx="0">
                  <c:v>8.33</c:v>
                </c:pt>
                <c:pt idx="1">
                  <c:v>20.83</c:v>
                </c:pt>
                <c:pt idx="2">
                  <c:v>8.33</c:v>
                </c:pt>
                <c:pt idx="3">
                  <c:v>62.5</c:v>
                </c:pt>
              </c:numCache>
            </c:numRef>
          </c:val>
          <c:extLst xmlns:c16r2="http://schemas.microsoft.com/office/drawing/2015/06/chart">
            <c:ext xmlns:c16="http://schemas.microsoft.com/office/drawing/2014/chart" uri="{C3380CC4-5D6E-409C-BE32-E72D297353CC}">
              <c16:uniqueId val="{00000008-4084-4246-80ED-DD7689386832}"/>
            </c:ext>
          </c:extLst>
        </c:ser>
        <c:dLbls>
          <c:dLblPos val="bestFit"/>
          <c:showLegendKey val="0"/>
          <c:showVal val="1"/>
          <c:showCatName val="0"/>
          <c:showSerName val="0"/>
          <c:showPercent val="0"/>
          <c:showBubbleSize val="0"/>
          <c:showLeaderLines val="0"/>
        </c:dLbls>
        <c:firstSliceAng val="0"/>
      </c:pieChart>
      <c:spPr>
        <a:noFill/>
        <a:ln w="25268">
          <a:noFill/>
        </a:ln>
      </c:spPr>
    </c:plotArea>
    <c:plotVisOnly val="1"/>
    <c:dispBlanksAs val="zero"/>
    <c:showDLblsOverMax val="0"/>
  </c:chart>
  <c:spPr>
    <a:noFill/>
    <a:ln>
      <a:noFill/>
    </a:ln>
  </c:spPr>
  <c:txPr>
    <a:bodyPr/>
    <a:lstStyle/>
    <a:p>
      <a:pPr>
        <a:defRPr sz="1788"/>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JCP&amp;L	</a:t>
            </a:r>
          </a:p>
        </c:rich>
      </c:tx>
      <c:layout>
        <c:manualLayout>
          <c:xMode val="edge"/>
          <c:yMode val="edge"/>
          <c:x val="0.19369866079992593"/>
          <c:y val="4.1801249985598962E-2"/>
        </c:manualLayout>
      </c:layout>
      <c:overlay val="0"/>
    </c:title>
    <c:autoTitleDeleted val="0"/>
    <c:plotArea>
      <c:layout>
        <c:manualLayout>
          <c:layoutTarget val="inner"/>
          <c:xMode val="edge"/>
          <c:yMode val="edge"/>
          <c:x val="0.1227988546886187"/>
          <c:y val="0.138946528742731"/>
          <c:w val="0.35199780014066473"/>
          <c:h val="0.44549493800776196"/>
        </c:manualLayout>
      </c:layout>
      <c:pieChart>
        <c:varyColors val="1"/>
        <c:ser>
          <c:idx val="0"/>
          <c:order val="0"/>
          <c:tx>
            <c:strRef>
              <c:f>Sheet1!$B$1</c:f>
              <c:strCache>
                <c:ptCount val="1"/>
                <c:pt idx="0">
                  <c:v>JCP&amp;L</c:v>
                </c:pt>
              </c:strCache>
            </c:strRef>
          </c:tx>
          <c:dPt>
            <c:idx val="0"/>
            <c:bubble3D val="0"/>
            <c:spPr>
              <a:solidFill>
                <a:srgbClr val="92D050"/>
              </a:solidFill>
            </c:spPr>
            <c:extLst xmlns:c16r2="http://schemas.microsoft.com/office/drawing/2015/06/chart">
              <c:ext xmlns:c16="http://schemas.microsoft.com/office/drawing/2014/chart" uri="{C3380CC4-5D6E-409C-BE32-E72D297353CC}">
                <c16:uniqueId val="{00000001-2338-4DDF-BBEA-D36F3B17D6A4}"/>
              </c:ext>
            </c:extLst>
          </c:dPt>
          <c:dPt>
            <c:idx val="1"/>
            <c:bubble3D val="0"/>
            <c:spPr>
              <a:solidFill>
                <a:srgbClr val="0070C0"/>
              </a:solidFill>
            </c:spPr>
            <c:extLst xmlns:c16r2="http://schemas.microsoft.com/office/drawing/2015/06/chart">
              <c:ext xmlns:c16="http://schemas.microsoft.com/office/drawing/2014/chart" uri="{C3380CC4-5D6E-409C-BE32-E72D297353CC}">
                <c16:uniqueId val="{00000003-2338-4DDF-BBEA-D36F3B17D6A4}"/>
              </c:ext>
            </c:extLst>
          </c:dPt>
          <c:dPt>
            <c:idx val="2"/>
            <c:bubble3D val="0"/>
            <c:spPr>
              <a:solidFill>
                <a:srgbClr val="FFC000"/>
              </a:solidFill>
            </c:spPr>
            <c:extLst xmlns:c16r2="http://schemas.microsoft.com/office/drawing/2015/06/chart">
              <c:ext xmlns:c16="http://schemas.microsoft.com/office/drawing/2014/chart" uri="{C3380CC4-5D6E-409C-BE32-E72D297353CC}">
                <c16:uniqueId val="{00000005-2338-4DDF-BBEA-D36F3B17D6A4}"/>
              </c:ext>
            </c:extLst>
          </c:dPt>
          <c:dPt>
            <c:idx val="3"/>
            <c:bubble3D val="0"/>
            <c:spPr>
              <a:solidFill>
                <a:srgbClr val="FF0000"/>
              </a:solidFill>
            </c:spPr>
            <c:extLst xmlns:c16r2="http://schemas.microsoft.com/office/drawing/2015/06/chart">
              <c:ext xmlns:c16="http://schemas.microsoft.com/office/drawing/2014/chart" uri="{C3380CC4-5D6E-409C-BE32-E72D297353CC}">
                <c16:uniqueId val="{00000007-2338-4DDF-BBEA-D36F3B17D6A4}"/>
              </c:ext>
            </c:extLst>
          </c:dPt>
          <c:dLbls>
            <c:dLbl>
              <c:idx val="0"/>
              <c:layout>
                <c:manualLayout>
                  <c:x val="-8.6268359452951349E-3"/>
                  <c:y val="1.4448708386863717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2338-4DDF-BBEA-D36F3B17D6A4}"/>
                </c:ext>
                <c:ext xmlns:c15="http://schemas.microsoft.com/office/drawing/2012/chart" uri="{CE6537A1-D6FC-4f65-9D91-7224C49458BB}"/>
              </c:extLst>
            </c:dLbl>
            <c:dLbl>
              <c:idx val="1"/>
              <c:layout>
                <c:manualLayout>
                  <c:x val="-6.5048793860711307E-3"/>
                  <c:y val="-3.5714237789503542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2338-4DDF-BBEA-D36F3B17D6A4}"/>
                </c:ext>
                <c:ext xmlns:c15="http://schemas.microsoft.com/office/drawing/2012/chart" uri="{CE6537A1-D6FC-4f65-9D91-7224C49458BB}"/>
              </c:extLst>
            </c:dLbl>
            <c:dLbl>
              <c:idx val="2"/>
              <c:layout>
                <c:manualLayout>
                  <c:x val="-9.2269510278968746E-3"/>
                  <c:y val="-1.784208968306351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2338-4DDF-BBEA-D36F3B17D6A4}"/>
                </c:ext>
                <c:ext xmlns:c15="http://schemas.microsoft.com/office/drawing/2012/chart" uri="{CE6537A1-D6FC-4f65-9D91-7224C49458BB}"/>
              </c:extLst>
            </c:dLbl>
            <c:dLbl>
              <c:idx val="3"/>
              <c:layout>
                <c:manualLayout>
                  <c:x val="-3.2664167986414791E-2"/>
                  <c:y val="3.5714285714285712E-2"/>
                </c:manualLayout>
              </c:layout>
              <c:spPr>
                <a:solidFill>
                  <a:srgbClr val="FFFFFF">
                    <a:alpha val="45882"/>
                  </a:srgbClr>
                </a:solidFill>
                <a:ln>
                  <a:noFill/>
                </a:ln>
                <a:effectLst/>
              </c:spPr>
              <c:txPr>
                <a:bodyPr wrap="square" lIns="38100" tIns="19050" rIns="38100" bIns="19050" anchor="ctr">
                  <a:spAutoFit/>
                </a:bodyPr>
                <a:lstStyle/>
                <a:p>
                  <a:pPr>
                    <a:defRPr sz="1600"/>
                  </a:pPr>
                  <a:endParaRPr lang="en-US"/>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2338-4DDF-BBEA-D36F3B17D6A4}"/>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600"/>
                </a:pPr>
                <a:endParaRPr lang="en-US"/>
              </a:p>
            </c:txPr>
            <c:dLblPos val="outEnd"/>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Ending Balance&lt;$100</c:v>
                </c:pt>
                <c:pt idx="1">
                  <c:v>Balance Declined, Ending Balance≥$100</c:v>
                </c:pt>
                <c:pt idx="2">
                  <c:v>Balance Increased by&lt;$100</c:v>
                </c:pt>
                <c:pt idx="3">
                  <c:v>Balance Increased by≥$100</c:v>
                </c:pt>
              </c:strCache>
            </c:strRef>
          </c:cat>
          <c:val>
            <c:numRef>
              <c:f>Sheet1!$B$2:$B$5</c:f>
              <c:numCache>
                <c:formatCode>General</c:formatCode>
                <c:ptCount val="4"/>
                <c:pt idx="0">
                  <c:v>27.65</c:v>
                </c:pt>
                <c:pt idx="1">
                  <c:v>8.76</c:v>
                </c:pt>
                <c:pt idx="2">
                  <c:v>5.53</c:v>
                </c:pt>
                <c:pt idx="3">
                  <c:v>58.06</c:v>
                </c:pt>
              </c:numCache>
            </c:numRef>
          </c:val>
          <c:extLst xmlns:c16r2="http://schemas.microsoft.com/office/drawing/2015/06/chart">
            <c:ext xmlns:c16="http://schemas.microsoft.com/office/drawing/2014/chart" uri="{C3380CC4-5D6E-409C-BE32-E72D297353CC}">
              <c16:uniqueId val="{00000008-2338-4DDF-BBEA-D36F3B17D6A4}"/>
            </c:ext>
          </c:extLst>
        </c:ser>
        <c:dLbls>
          <c:dLblPos val="bestFit"/>
          <c:showLegendKey val="0"/>
          <c:showVal val="1"/>
          <c:showCatName val="0"/>
          <c:showSerName val="0"/>
          <c:showPercent val="0"/>
          <c:showBubbleSize val="0"/>
          <c:showLeaderLines val="1"/>
        </c:dLbls>
        <c:firstSliceAng val="0"/>
      </c:pieChart>
      <c:spPr>
        <a:noFill/>
        <a:ln w="25268">
          <a:noFill/>
        </a:ln>
      </c:spPr>
    </c:plotArea>
    <c:plotVisOnly val="1"/>
    <c:dispBlanksAs val="zero"/>
    <c:showDLblsOverMax val="0"/>
  </c:chart>
  <c:spPr>
    <a:noFill/>
    <a:ln>
      <a:noFill/>
    </a:ln>
  </c:spPr>
  <c:txPr>
    <a:bodyPr/>
    <a:lstStyle/>
    <a:p>
      <a:pPr>
        <a:defRPr sz="1788"/>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ACE</a:t>
            </a:r>
          </a:p>
        </c:rich>
      </c:tx>
      <c:layout>
        <c:manualLayout>
          <c:xMode val="edge"/>
          <c:yMode val="edge"/>
          <c:x val="0.22041010532963909"/>
          <c:y val="6.9413240498089182E-2"/>
        </c:manualLayout>
      </c:layout>
      <c:overlay val="0"/>
    </c:title>
    <c:autoTitleDeleted val="0"/>
    <c:plotArea>
      <c:layout>
        <c:manualLayout>
          <c:layoutTarget val="inner"/>
          <c:xMode val="edge"/>
          <c:yMode val="edge"/>
          <c:x val="0.1227988546886187"/>
          <c:y val="0.138946528742731"/>
          <c:w val="0.35199780014066473"/>
          <c:h val="0.44549493800776196"/>
        </c:manualLayout>
      </c:layout>
      <c:pieChart>
        <c:varyColors val="1"/>
        <c:ser>
          <c:idx val="0"/>
          <c:order val="0"/>
          <c:tx>
            <c:strRef>
              <c:f>Sheet1!$B$1</c:f>
              <c:strCache>
                <c:ptCount val="1"/>
                <c:pt idx="0">
                  <c:v>ACE</c:v>
                </c:pt>
              </c:strCache>
            </c:strRef>
          </c:tx>
          <c:dPt>
            <c:idx val="0"/>
            <c:bubble3D val="0"/>
            <c:spPr>
              <a:solidFill>
                <a:srgbClr val="92D050"/>
              </a:solidFill>
            </c:spPr>
            <c:extLst xmlns:c16r2="http://schemas.microsoft.com/office/drawing/2015/06/chart">
              <c:ext xmlns:c16="http://schemas.microsoft.com/office/drawing/2014/chart" uri="{C3380CC4-5D6E-409C-BE32-E72D297353CC}">
                <c16:uniqueId val="{00000001-93E1-4B82-9EBC-8ADA5CF07770}"/>
              </c:ext>
            </c:extLst>
          </c:dPt>
          <c:dPt>
            <c:idx val="1"/>
            <c:bubble3D val="0"/>
            <c:spPr>
              <a:solidFill>
                <a:srgbClr val="0070C0"/>
              </a:solidFill>
            </c:spPr>
            <c:extLst xmlns:c16r2="http://schemas.microsoft.com/office/drawing/2015/06/chart">
              <c:ext xmlns:c16="http://schemas.microsoft.com/office/drawing/2014/chart" uri="{C3380CC4-5D6E-409C-BE32-E72D297353CC}">
                <c16:uniqueId val="{00000003-93E1-4B82-9EBC-8ADA5CF07770}"/>
              </c:ext>
            </c:extLst>
          </c:dPt>
          <c:dPt>
            <c:idx val="2"/>
            <c:bubble3D val="0"/>
            <c:spPr>
              <a:solidFill>
                <a:srgbClr val="FFC000"/>
              </a:solidFill>
            </c:spPr>
            <c:extLst xmlns:c16r2="http://schemas.microsoft.com/office/drawing/2015/06/chart">
              <c:ext xmlns:c16="http://schemas.microsoft.com/office/drawing/2014/chart" uri="{C3380CC4-5D6E-409C-BE32-E72D297353CC}">
                <c16:uniqueId val="{00000005-93E1-4B82-9EBC-8ADA5CF07770}"/>
              </c:ext>
            </c:extLst>
          </c:dPt>
          <c:dPt>
            <c:idx val="3"/>
            <c:bubble3D val="0"/>
            <c:spPr>
              <a:solidFill>
                <a:srgbClr val="FF0000"/>
              </a:solidFill>
            </c:spPr>
            <c:extLst xmlns:c16r2="http://schemas.microsoft.com/office/drawing/2015/06/chart">
              <c:ext xmlns:c16="http://schemas.microsoft.com/office/drawing/2014/chart" uri="{C3380CC4-5D6E-409C-BE32-E72D297353CC}">
                <c16:uniqueId val="{00000007-93E1-4B82-9EBC-8ADA5CF07770}"/>
              </c:ext>
            </c:extLst>
          </c:dPt>
          <c:dLbls>
            <c:dLbl>
              <c:idx val="0"/>
              <c:layout>
                <c:manualLayout>
                  <c:x val="-1.9587691734595011E-3"/>
                  <c:y val="-4.1298031406091871E-3"/>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93E1-4B82-9EBC-8ADA5CF07770}"/>
                </c:ext>
                <c:ext xmlns:c15="http://schemas.microsoft.com/office/drawing/2012/chart" uri="{CE6537A1-D6FC-4f65-9D91-7224C49458BB}"/>
              </c:extLst>
            </c:dLbl>
            <c:dLbl>
              <c:idx val="1"/>
              <c:layout>
                <c:manualLayout>
                  <c:x val="-3.2817124658273684E-3"/>
                  <c:y val="-7.4451709151850112E-3"/>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93E1-4B82-9EBC-8ADA5CF07770}"/>
                </c:ext>
                <c:ext xmlns:c15="http://schemas.microsoft.com/office/drawing/2012/chart" uri="{CE6537A1-D6FC-4f65-9D91-7224C49458BB}"/>
              </c:extLst>
            </c:dLbl>
            <c:dLbl>
              <c:idx val="2"/>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93E1-4B82-9EBC-8ADA5CF07770}"/>
                </c:ext>
                <c:ext xmlns:c15="http://schemas.microsoft.com/office/drawing/2012/chart" uri="{CE6537A1-D6FC-4f65-9D91-7224C49458BB}"/>
              </c:extLst>
            </c:dLbl>
            <c:dLbl>
              <c:idx val="3"/>
              <c:layout>
                <c:manualLayout>
                  <c:x val="-4.2602697698121217E-3"/>
                  <c:y val="-1.4541863412288799E-2"/>
                </c:manualLayout>
              </c:layout>
              <c:spPr>
                <a:solidFill>
                  <a:srgbClr val="FFFFFF">
                    <a:alpha val="45882"/>
                  </a:srgbClr>
                </a:solidFill>
                <a:ln>
                  <a:noFill/>
                </a:ln>
                <a:effectLst/>
              </c:spPr>
              <c:txPr>
                <a:bodyPr wrap="square" lIns="38100" tIns="19050" rIns="38100" bIns="19050" anchor="ctr">
                  <a:spAutoFit/>
                </a:bodyPr>
                <a:lstStyle/>
                <a:p>
                  <a:pPr>
                    <a:defRPr sz="1600"/>
                  </a:pPr>
                  <a:endParaRPr lang="en-US"/>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93E1-4B82-9EBC-8ADA5CF07770}"/>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600"/>
                </a:pPr>
                <a:endParaRPr lang="en-U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Ending Balance&lt;$100</c:v>
                </c:pt>
                <c:pt idx="1">
                  <c:v>Balance Declined, Ending Balance≥$100</c:v>
                </c:pt>
                <c:pt idx="2">
                  <c:v>Balance Increased by&lt;$100</c:v>
                </c:pt>
                <c:pt idx="3">
                  <c:v>Balance Increased by≥$100</c:v>
                </c:pt>
              </c:strCache>
            </c:strRef>
          </c:cat>
          <c:val>
            <c:numRef>
              <c:f>Sheet1!$B$2:$B$5</c:f>
              <c:numCache>
                <c:formatCode>General</c:formatCode>
                <c:ptCount val="4"/>
                <c:pt idx="0">
                  <c:v>15</c:v>
                </c:pt>
                <c:pt idx="1">
                  <c:v>17.5</c:v>
                </c:pt>
                <c:pt idx="2">
                  <c:v>7.5</c:v>
                </c:pt>
                <c:pt idx="3">
                  <c:v>60</c:v>
                </c:pt>
              </c:numCache>
            </c:numRef>
          </c:val>
          <c:extLst xmlns:c16r2="http://schemas.microsoft.com/office/drawing/2015/06/chart">
            <c:ext xmlns:c16="http://schemas.microsoft.com/office/drawing/2014/chart" uri="{C3380CC4-5D6E-409C-BE32-E72D297353CC}">
              <c16:uniqueId val="{00000008-93E1-4B82-9EBC-8ADA5CF07770}"/>
            </c:ext>
          </c:extLst>
        </c:ser>
        <c:dLbls>
          <c:dLblPos val="bestFit"/>
          <c:showLegendKey val="0"/>
          <c:showVal val="1"/>
          <c:showCatName val="0"/>
          <c:showSerName val="0"/>
          <c:showPercent val="0"/>
          <c:showBubbleSize val="0"/>
          <c:showLeaderLines val="0"/>
        </c:dLbls>
        <c:firstSliceAng val="13"/>
      </c:pieChart>
      <c:spPr>
        <a:noFill/>
        <a:ln w="25268">
          <a:noFill/>
        </a:ln>
      </c:spPr>
    </c:plotArea>
    <c:plotVisOnly val="1"/>
    <c:dispBlanksAs val="zero"/>
    <c:showDLblsOverMax val="0"/>
  </c:chart>
  <c:spPr>
    <a:noFill/>
    <a:ln>
      <a:noFill/>
    </a:ln>
  </c:spPr>
  <c:txPr>
    <a:bodyPr/>
    <a:lstStyle/>
    <a:p>
      <a:pPr>
        <a:defRPr sz="1788"/>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Number of Grants Distributed – Full Year,</a:t>
            </a:r>
            <a:r>
              <a:rPr lang="en-US" baseline="0" dirty="0"/>
              <a:t> 2007-2018</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ACE</c:v>
                </c:pt>
              </c:strCache>
            </c:strRef>
          </c:tx>
          <c:spPr>
            <a:ln w="28575" cap="rnd">
              <a:solidFill>
                <a:srgbClr val="FF0000"/>
              </a:solidFill>
              <a:round/>
            </a:ln>
            <a:effectLst/>
          </c:spPr>
          <c:marker>
            <c:symbol val="none"/>
          </c:marker>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Sheet1!$B$2:$B$13</c:f>
              <c:numCache>
                <c:formatCode>General</c:formatCode>
                <c:ptCount val="12"/>
                <c:pt idx="0">
                  <c:v>414</c:v>
                </c:pt>
                <c:pt idx="1">
                  <c:v>884</c:v>
                </c:pt>
                <c:pt idx="2">
                  <c:v>1112</c:v>
                </c:pt>
                <c:pt idx="3">
                  <c:v>748</c:v>
                </c:pt>
                <c:pt idx="4">
                  <c:v>254</c:v>
                </c:pt>
                <c:pt idx="5">
                  <c:v>185</c:v>
                </c:pt>
                <c:pt idx="6">
                  <c:v>149</c:v>
                </c:pt>
                <c:pt idx="7">
                  <c:v>32</c:v>
                </c:pt>
                <c:pt idx="8">
                  <c:v>131</c:v>
                </c:pt>
                <c:pt idx="9">
                  <c:v>121</c:v>
                </c:pt>
                <c:pt idx="10">
                  <c:v>99</c:v>
                </c:pt>
                <c:pt idx="11">
                  <c:v>57</c:v>
                </c:pt>
              </c:numCache>
            </c:numRef>
          </c:val>
          <c:smooth val="0"/>
          <c:extLst xmlns:c16r2="http://schemas.microsoft.com/office/drawing/2015/06/chart">
            <c:ext xmlns:c16="http://schemas.microsoft.com/office/drawing/2014/chart" uri="{C3380CC4-5D6E-409C-BE32-E72D297353CC}">
              <c16:uniqueId val="{00000000-5BBC-43BD-A415-184C563517CB}"/>
            </c:ext>
          </c:extLst>
        </c:ser>
        <c:ser>
          <c:idx val="1"/>
          <c:order val="1"/>
          <c:tx>
            <c:strRef>
              <c:f>Sheet1!$C$1</c:f>
              <c:strCache>
                <c:ptCount val="1"/>
                <c:pt idx="0">
                  <c:v>ETG</c:v>
                </c:pt>
              </c:strCache>
            </c:strRef>
          </c:tx>
          <c:spPr>
            <a:ln w="28575" cap="rnd">
              <a:solidFill>
                <a:srgbClr val="FFC000"/>
              </a:solidFill>
              <a:round/>
            </a:ln>
            <a:effectLst/>
          </c:spPr>
          <c:marker>
            <c:symbol val="none"/>
          </c:marker>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Sheet1!$C$2:$C$13</c:f>
              <c:numCache>
                <c:formatCode>General</c:formatCode>
                <c:ptCount val="12"/>
                <c:pt idx="0">
                  <c:v>571</c:v>
                </c:pt>
                <c:pt idx="1">
                  <c:v>746</c:v>
                </c:pt>
                <c:pt idx="2">
                  <c:v>886</c:v>
                </c:pt>
                <c:pt idx="3">
                  <c:v>564</c:v>
                </c:pt>
                <c:pt idx="4">
                  <c:v>202</c:v>
                </c:pt>
                <c:pt idx="5">
                  <c:v>90</c:v>
                </c:pt>
                <c:pt idx="6">
                  <c:v>83</c:v>
                </c:pt>
                <c:pt idx="7">
                  <c:v>33</c:v>
                </c:pt>
                <c:pt idx="8">
                  <c:v>56</c:v>
                </c:pt>
                <c:pt idx="9">
                  <c:v>39</c:v>
                </c:pt>
                <c:pt idx="10">
                  <c:v>31</c:v>
                </c:pt>
                <c:pt idx="11">
                  <c:v>90</c:v>
                </c:pt>
              </c:numCache>
            </c:numRef>
          </c:val>
          <c:smooth val="0"/>
          <c:extLst xmlns:c16r2="http://schemas.microsoft.com/office/drawing/2015/06/chart">
            <c:ext xmlns:c16="http://schemas.microsoft.com/office/drawing/2014/chart" uri="{C3380CC4-5D6E-409C-BE32-E72D297353CC}">
              <c16:uniqueId val="{00000001-5BBC-43BD-A415-184C563517CB}"/>
            </c:ext>
          </c:extLst>
        </c:ser>
        <c:ser>
          <c:idx val="2"/>
          <c:order val="2"/>
          <c:tx>
            <c:strRef>
              <c:f>Sheet1!$D$1</c:f>
              <c:strCache>
                <c:ptCount val="1"/>
                <c:pt idx="0">
                  <c:v>JCP&amp;L</c:v>
                </c:pt>
              </c:strCache>
            </c:strRef>
          </c:tx>
          <c:spPr>
            <a:ln w="28575" cap="rnd">
              <a:solidFill>
                <a:srgbClr val="92D050"/>
              </a:solidFill>
              <a:round/>
            </a:ln>
            <a:effectLst/>
          </c:spPr>
          <c:marker>
            <c:symbol val="none"/>
          </c:marker>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Sheet1!$D$2:$D$13</c:f>
              <c:numCache>
                <c:formatCode>General</c:formatCode>
                <c:ptCount val="12"/>
                <c:pt idx="0">
                  <c:v>964</c:v>
                </c:pt>
                <c:pt idx="1">
                  <c:v>1751</c:v>
                </c:pt>
                <c:pt idx="2">
                  <c:v>2067</c:v>
                </c:pt>
                <c:pt idx="3">
                  <c:v>1807</c:v>
                </c:pt>
                <c:pt idx="4">
                  <c:v>972</c:v>
                </c:pt>
                <c:pt idx="5">
                  <c:v>338</c:v>
                </c:pt>
                <c:pt idx="6">
                  <c:v>201</c:v>
                </c:pt>
                <c:pt idx="7">
                  <c:v>74</c:v>
                </c:pt>
                <c:pt idx="8">
                  <c:v>142</c:v>
                </c:pt>
                <c:pt idx="9">
                  <c:v>104</c:v>
                </c:pt>
                <c:pt idx="10">
                  <c:v>141</c:v>
                </c:pt>
                <c:pt idx="11">
                  <c:v>415</c:v>
                </c:pt>
              </c:numCache>
            </c:numRef>
          </c:val>
          <c:smooth val="0"/>
          <c:extLst xmlns:c16r2="http://schemas.microsoft.com/office/drawing/2015/06/chart">
            <c:ext xmlns:c16="http://schemas.microsoft.com/office/drawing/2014/chart" uri="{C3380CC4-5D6E-409C-BE32-E72D297353CC}">
              <c16:uniqueId val="{00000002-5BBC-43BD-A415-184C563517CB}"/>
            </c:ext>
          </c:extLst>
        </c:ser>
        <c:ser>
          <c:idx val="3"/>
          <c:order val="3"/>
          <c:tx>
            <c:strRef>
              <c:f>Sheet1!$E$1</c:f>
              <c:strCache>
                <c:ptCount val="1"/>
                <c:pt idx="0">
                  <c:v>NJNG</c:v>
                </c:pt>
              </c:strCache>
            </c:strRef>
          </c:tx>
          <c:spPr>
            <a:ln w="28575" cap="rnd">
              <a:solidFill>
                <a:srgbClr val="00B0F0"/>
              </a:solidFill>
              <a:round/>
            </a:ln>
            <a:effectLst/>
          </c:spPr>
          <c:marker>
            <c:symbol val="none"/>
          </c:marker>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Sheet1!$E$2:$E$13</c:f>
              <c:numCache>
                <c:formatCode>General</c:formatCode>
                <c:ptCount val="12"/>
                <c:pt idx="0">
                  <c:v>552</c:v>
                </c:pt>
                <c:pt idx="1">
                  <c:v>912</c:v>
                </c:pt>
                <c:pt idx="2">
                  <c:v>1071</c:v>
                </c:pt>
                <c:pt idx="3">
                  <c:v>716</c:v>
                </c:pt>
                <c:pt idx="4">
                  <c:v>305</c:v>
                </c:pt>
                <c:pt idx="5">
                  <c:v>183</c:v>
                </c:pt>
                <c:pt idx="6">
                  <c:v>129</c:v>
                </c:pt>
                <c:pt idx="7">
                  <c:v>38</c:v>
                </c:pt>
                <c:pt idx="8">
                  <c:v>62</c:v>
                </c:pt>
                <c:pt idx="9">
                  <c:v>45</c:v>
                </c:pt>
                <c:pt idx="10">
                  <c:v>78</c:v>
                </c:pt>
                <c:pt idx="11">
                  <c:v>241</c:v>
                </c:pt>
              </c:numCache>
            </c:numRef>
          </c:val>
          <c:smooth val="0"/>
          <c:extLst xmlns:c16r2="http://schemas.microsoft.com/office/drawing/2015/06/chart">
            <c:ext xmlns:c16="http://schemas.microsoft.com/office/drawing/2014/chart" uri="{C3380CC4-5D6E-409C-BE32-E72D297353CC}">
              <c16:uniqueId val="{00000003-5BBC-43BD-A415-184C563517CB}"/>
            </c:ext>
          </c:extLst>
        </c:ser>
        <c:ser>
          <c:idx val="4"/>
          <c:order val="4"/>
          <c:tx>
            <c:strRef>
              <c:f>Sheet1!$F$1</c:f>
              <c:strCache>
                <c:ptCount val="1"/>
                <c:pt idx="0">
                  <c:v>PSE&amp;G</c:v>
                </c:pt>
              </c:strCache>
            </c:strRef>
          </c:tx>
          <c:spPr>
            <a:ln w="28575" cap="rnd">
              <a:solidFill>
                <a:srgbClr val="7030A0"/>
              </a:solidFill>
              <a:round/>
            </a:ln>
            <a:effectLst/>
          </c:spPr>
          <c:marker>
            <c:symbol val="none"/>
          </c:marker>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Sheet1!$F$2:$F$13</c:f>
              <c:numCache>
                <c:formatCode>General</c:formatCode>
                <c:ptCount val="12"/>
                <c:pt idx="0">
                  <c:v>3510</c:v>
                </c:pt>
                <c:pt idx="1">
                  <c:v>6843</c:v>
                </c:pt>
                <c:pt idx="2">
                  <c:v>11453</c:v>
                </c:pt>
                <c:pt idx="3">
                  <c:v>6419</c:v>
                </c:pt>
                <c:pt idx="4">
                  <c:v>1211</c:v>
                </c:pt>
                <c:pt idx="5">
                  <c:v>1524</c:v>
                </c:pt>
                <c:pt idx="6">
                  <c:v>1762</c:v>
                </c:pt>
                <c:pt idx="7">
                  <c:v>646</c:v>
                </c:pt>
                <c:pt idx="8">
                  <c:v>643</c:v>
                </c:pt>
                <c:pt idx="9">
                  <c:v>885</c:v>
                </c:pt>
                <c:pt idx="10">
                  <c:v>697</c:v>
                </c:pt>
                <c:pt idx="11">
                  <c:v>442</c:v>
                </c:pt>
              </c:numCache>
            </c:numRef>
          </c:val>
          <c:smooth val="0"/>
          <c:extLst xmlns:c16r2="http://schemas.microsoft.com/office/drawing/2015/06/chart">
            <c:ext xmlns:c16="http://schemas.microsoft.com/office/drawing/2014/chart" uri="{C3380CC4-5D6E-409C-BE32-E72D297353CC}">
              <c16:uniqueId val="{00000004-5BBC-43BD-A415-184C563517CB}"/>
            </c:ext>
          </c:extLst>
        </c:ser>
        <c:ser>
          <c:idx val="5"/>
          <c:order val="5"/>
          <c:tx>
            <c:strRef>
              <c:f>Sheet1!$G$1</c:f>
              <c:strCache>
                <c:ptCount val="1"/>
                <c:pt idx="0">
                  <c:v>RECO</c:v>
                </c:pt>
              </c:strCache>
            </c:strRef>
          </c:tx>
          <c:spPr>
            <a:ln w="28575" cap="rnd">
              <a:solidFill>
                <a:srgbClr val="E86EEB"/>
              </a:solidFill>
              <a:round/>
            </a:ln>
            <a:effectLst/>
          </c:spPr>
          <c:marker>
            <c:symbol val="none"/>
          </c:marker>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Sheet1!$G$2:$G$13</c:f>
              <c:numCache>
                <c:formatCode>General</c:formatCode>
                <c:ptCount val="12"/>
                <c:pt idx="0">
                  <c:v>40</c:v>
                </c:pt>
                <c:pt idx="1">
                  <c:v>43</c:v>
                </c:pt>
                <c:pt idx="2">
                  <c:v>45</c:v>
                </c:pt>
                <c:pt idx="3">
                  <c:v>33</c:v>
                </c:pt>
                <c:pt idx="4">
                  <c:v>20</c:v>
                </c:pt>
                <c:pt idx="5">
                  <c:v>6</c:v>
                </c:pt>
                <c:pt idx="6">
                  <c:v>4</c:v>
                </c:pt>
                <c:pt idx="7">
                  <c:v>0</c:v>
                </c:pt>
                <c:pt idx="8">
                  <c:v>3</c:v>
                </c:pt>
                <c:pt idx="9">
                  <c:v>3</c:v>
                </c:pt>
                <c:pt idx="10">
                  <c:v>5</c:v>
                </c:pt>
                <c:pt idx="11">
                  <c:v>2</c:v>
                </c:pt>
              </c:numCache>
            </c:numRef>
          </c:val>
          <c:smooth val="0"/>
          <c:extLst xmlns:c16r2="http://schemas.microsoft.com/office/drawing/2015/06/chart">
            <c:ext xmlns:c16="http://schemas.microsoft.com/office/drawing/2014/chart" uri="{C3380CC4-5D6E-409C-BE32-E72D297353CC}">
              <c16:uniqueId val="{00000005-5BBC-43BD-A415-184C563517CB}"/>
            </c:ext>
          </c:extLst>
        </c:ser>
        <c:ser>
          <c:idx val="6"/>
          <c:order val="6"/>
          <c:tx>
            <c:strRef>
              <c:f>Sheet1!$H$1</c:f>
              <c:strCache>
                <c:ptCount val="1"/>
                <c:pt idx="0">
                  <c:v>SJG</c:v>
                </c:pt>
              </c:strCache>
            </c:strRef>
          </c:tx>
          <c:spPr>
            <a:ln w="28575" cap="rnd">
              <a:solidFill>
                <a:schemeClr val="accent1">
                  <a:lumMod val="60000"/>
                </a:schemeClr>
              </a:solidFill>
              <a:prstDash val="sysDash"/>
              <a:round/>
            </a:ln>
            <a:effectLst/>
          </c:spPr>
          <c:marker>
            <c:symbol val="none"/>
          </c:marker>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Sheet1!$H$2:$H$13</c:f>
              <c:numCache>
                <c:formatCode>#,##0</c:formatCode>
                <c:ptCount val="12"/>
                <c:pt idx="0">
                  <c:v>485</c:v>
                </c:pt>
                <c:pt idx="1">
                  <c:v>734</c:v>
                </c:pt>
                <c:pt idx="2" formatCode="General">
                  <c:v>882</c:v>
                </c:pt>
                <c:pt idx="3">
                  <c:v>618</c:v>
                </c:pt>
                <c:pt idx="4">
                  <c:v>180</c:v>
                </c:pt>
                <c:pt idx="5">
                  <c:v>133</c:v>
                </c:pt>
                <c:pt idx="6">
                  <c:v>117</c:v>
                </c:pt>
                <c:pt idx="7" formatCode="General">
                  <c:v>29</c:v>
                </c:pt>
                <c:pt idx="8">
                  <c:v>81</c:v>
                </c:pt>
                <c:pt idx="9" formatCode="General">
                  <c:v>80</c:v>
                </c:pt>
                <c:pt idx="10" formatCode="General">
                  <c:v>59</c:v>
                </c:pt>
                <c:pt idx="11" formatCode="General">
                  <c:v>35</c:v>
                </c:pt>
              </c:numCache>
            </c:numRef>
          </c:val>
          <c:smooth val="0"/>
          <c:extLst xmlns:c16r2="http://schemas.microsoft.com/office/drawing/2015/06/chart">
            <c:ext xmlns:c16="http://schemas.microsoft.com/office/drawing/2014/chart" uri="{C3380CC4-5D6E-409C-BE32-E72D297353CC}">
              <c16:uniqueId val="{00000006-5BBC-43BD-A415-184C563517CB}"/>
            </c:ext>
          </c:extLst>
        </c:ser>
        <c:ser>
          <c:idx val="7"/>
          <c:order val="7"/>
          <c:tx>
            <c:strRef>
              <c:f>Sheet1!$I$1</c:f>
              <c:strCache>
                <c:ptCount val="1"/>
                <c:pt idx="0">
                  <c:v>Oil/Propane</c:v>
                </c:pt>
              </c:strCache>
            </c:strRef>
          </c:tx>
          <c:spPr>
            <a:ln w="28575" cap="rnd">
              <a:solidFill>
                <a:srgbClr val="00CC99"/>
              </a:solidFill>
              <a:prstDash val="sysDash"/>
              <a:round/>
            </a:ln>
            <a:effectLst/>
          </c:spPr>
          <c:marker>
            <c:symbol val="none"/>
          </c:marker>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Sheet1!$I$2:$I$13</c:f>
              <c:numCache>
                <c:formatCode>#,##0</c:formatCode>
                <c:ptCount val="12"/>
                <c:pt idx="0">
                  <c:v>0</c:v>
                </c:pt>
                <c:pt idx="1">
                  <c:v>37</c:v>
                </c:pt>
                <c:pt idx="2" formatCode="General">
                  <c:v>928</c:v>
                </c:pt>
                <c:pt idx="3">
                  <c:v>688</c:v>
                </c:pt>
                <c:pt idx="4">
                  <c:v>49</c:v>
                </c:pt>
                <c:pt idx="5">
                  <c:v>2</c:v>
                </c:pt>
                <c:pt idx="6">
                  <c:v>0</c:v>
                </c:pt>
                <c:pt idx="7" formatCode="General">
                  <c:v>0</c:v>
                </c:pt>
                <c:pt idx="8">
                  <c:v>0</c:v>
                </c:pt>
                <c:pt idx="9" formatCode="General">
                  <c:v>0</c:v>
                </c:pt>
                <c:pt idx="10" formatCode="General">
                  <c:v>0</c:v>
                </c:pt>
                <c:pt idx="11" formatCode="General">
                  <c:v>0</c:v>
                </c:pt>
              </c:numCache>
            </c:numRef>
          </c:val>
          <c:smooth val="0"/>
          <c:extLst xmlns:c16r2="http://schemas.microsoft.com/office/drawing/2015/06/chart">
            <c:ext xmlns:c16="http://schemas.microsoft.com/office/drawing/2014/chart" uri="{C3380CC4-5D6E-409C-BE32-E72D297353CC}">
              <c16:uniqueId val="{00000007-5BBC-43BD-A415-184C563517CB}"/>
            </c:ext>
          </c:extLst>
        </c:ser>
        <c:ser>
          <c:idx val="8"/>
          <c:order val="8"/>
          <c:tx>
            <c:strRef>
              <c:f>Sheet1!$J$1</c:f>
              <c:strCache>
                <c:ptCount val="1"/>
                <c:pt idx="0">
                  <c:v>Others</c:v>
                </c:pt>
              </c:strCache>
            </c:strRef>
          </c:tx>
          <c:spPr>
            <a:ln w="28575" cap="rnd">
              <a:solidFill>
                <a:schemeClr val="tx1"/>
              </a:solidFill>
              <a:prstDash val="sysDash"/>
              <a:round/>
            </a:ln>
            <a:effectLst/>
          </c:spPr>
          <c:marker>
            <c:symbol val="none"/>
          </c:marker>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Sheet1!$J$2:$J$13</c:f>
              <c:numCache>
                <c:formatCode>#,##0</c:formatCode>
                <c:ptCount val="12"/>
                <c:pt idx="0">
                  <c:v>0</c:v>
                </c:pt>
                <c:pt idx="1">
                  <c:v>0</c:v>
                </c:pt>
                <c:pt idx="2" formatCode="General">
                  <c:v>90</c:v>
                </c:pt>
                <c:pt idx="3">
                  <c:v>42</c:v>
                </c:pt>
                <c:pt idx="4">
                  <c:v>0</c:v>
                </c:pt>
                <c:pt idx="5">
                  <c:v>0</c:v>
                </c:pt>
                <c:pt idx="6">
                  <c:v>0</c:v>
                </c:pt>
                <c:pt idx="7" formatCode="General">
                  <c:v>0</c:v>
                </c:pt>
                <c:pt idx="8">
                  <c:v>0</c:v>
                </c:pt>
                <c:pt idx="9" formatCode="General">
                  <c:v>0</c:v>
                </c:pt>
                <c:pt idx="10" formatCode="General">
                  <c:v>0</c:v>
                </c:pt>
                <c:pt idx="11" formatCode="General">
                  <c:v>0</c:v>
                </c:pt>
              </c:numCache>
            </c:numRef>
          </c:val>
          <c:smooth val="0"/>
          <c:extLst xmlns:c16r2="http://schemas.microsoft.com/office/drawing/2015/06/chart">
            <c:ext xmlns:c16="http://schemas.microsoft.com/office/drawing/2014/chart" uri="{C3380CC4-5D6E-409C-BE32-E72D297353CC}">
              <c16:uniqueId val="{00000008-5BBC-43BD-A415-184C563517CB}"/>
            </c:ext>
          </c:extLst>
        </c:ser>
        <c:dLbls>
          <c:showLegendKey val="0"/>
          <c:showVal val="0"/>
          <c:showCatName val="0"/>
          <c:showSerName val="0"/>
          <c:showPercent val="0"/>
          <c:showBubbleSize val="0"/>
        </c:dLbls>
        <c:smooth val="0"/>
        <c:axId val="197670248"/>
        <c:axId val="394816000"/>
      </c:lineChart>
      <c:catAx>
        <c:axId val="19767024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ln w="0">
                  <a:noFill/>
                </a:ln>
                <a:solidFill>
                  <a:schemeClr val="tx1">
                    <a:lumMod val="65000"/>
                    <a:lumOff val="35000"/>
                  </a:schemeClr>
                </a:solidFill>
                <a:latin typeface="+mn-lt"/>
                <a:ea typeface="+mn-ea"/>
                <a:cs typeface="+mn-cs"/>
              </a:defRPr>
            </a:pPr>
            <a:endParaRPr lang="en-US"/>
          </a:p>
        </c:txPr>
        <c:crossAx val="394816000"/>
        <c:crosses val="autoZero"/>
        <c:auto val="0"/>
        <c:lblAlgn val="ctr"/>
        <c:lblOffset val="100"/>
        <c:noMultiLvlLbl val="0"/>
      </c:catAx>
      <c:valAx>
        <c:axId val="394816000"/>
        <c:scaling>
          <c:orientation val="minMax"/>
          <c:max val="12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a:t>
                </a:r>
                <a:r>
                  <a:rPr lang="en-US" baseline="0" dirty="0"/>
                  <a:t> of Grants</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50" b="0" i="0" u="none" strike="noStrike" kern="1200" baseline="0">
                <a:solidFill>
                  <a:schemeClr val="tx1">
                    <a:lumMod val="65000"/>
                    <a:lumOff val="35000"/>
                  </a:schemeClr>
                </a:solidFill>
                <a:latin typeface="+mn-lt"/>
                <a:ea typeface="+mn-ea"/>
                <a:cs typeface="+mn-cs"/>
              </a:defRPr>
            </a:pPr>
            <a:endParaRPr lang="en-US"/>
          </a:p>
        </c:txPr>
        <c:crossAx val="197670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Number of Grants Distributed – Full Year, 2014-2018</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ACE</c:v>
                </c:pt>
              </c:strCache>
            </c:strRef>
          </c:tx>
          <c:spPr>
            <a:ln w="28575" cap="rnd">
              <a:solidFill>
                <a:srgbClr val="FF0000"/>
              </a:solidFill>
              <a:round/>
            </a:ln>
            <a:effectLst/>
          </c:spPr>
          <c:marker>
            <c:symbol val="none"/>
          </c:marker>
          <c:cat>
            <c:numRef>
              <c:f>Sheet1!$A$2:$A$6</c:f>
              <c:numCache>
                <c:formatCode>General</c:formatCode>
                <c:ptCount val="5"/>
                <c:pt idx="0">
                  <c:v>2014</c:v>
                </c:pt>
                <c:pt idx="1">
                  <c:v>2015</c:v>
                </c:pt>
                <c:pt idx="2">
                  <c:v>2016</c:v>
                </c:pt>
                <c:pt idx="3">
                  <c:v>2017</c:v>
                </c:pt>
                <c:pt idx="4">
                  <c:v>2018</c:v>
                </c:pt>
              </c:numCache>
            </c:numRef>
          </c:cat>
          <c:val>
            <c:numRef>
              <c:f>Sheet1!$B$2:$B$6</c:f>
              <c:numCache>
                <c:formatCode>General</c:formatCode>
                <c:ptCount val="5"/>
                <c:pt idx="0">
                  <c:v>32</c:v>
                </c:pt>
                <c:pt idx="1">
                  <c:v>131</c:v>
                </c:pt>
                <c:pt idx="2">
                  <c:v>121</c:v>
                </c:pt>
                <c:pt idx="3">
                  <c:v>99</c:v>
                </c:pt>
                <c:pt idx="4">
                  <c:v>57</c:v>
                </c:pt>
              </c:numCache>
            </c:numRef>
          </c:val>
          <c:smooth val="0"/>
          <c:extLst xmlns:c16r2="http://schemas.microsoft.com/office/drawing/2015/06/chart">
            <c:ext xmlns:c16="http://schemas.microsoft.com/office/drawing/2014/chart" uri="{C3380CC4-5D6E-409C-BE32-E72D297353CC}">
              <c16:uniqueId val="{00000000-41D7-43C4-BBEC-1188D601B958}"/>
            </c:ext>
          </c:extLst>
        </c:ser>
        <c:ser>
          <c:idx val="1"/>
          <c:order val="1"/>
          <c:tx>
            <c:strRef>
              <c:f>Sheet1!$C$1</c:f>
              <c:strCache>
                <c:ptCount val="1"/>
                <c:pt idx="0">
                  <c:v>ETG</c:v>
                </c:pt>
              </c:strCache>
            </c:strRef>
          </c:tx>
          <c:spPr>
            <a:ln w="28575" cap="rnd">
              <a:solidFill>
                <a:srgbClr val="FFC000"/>
              </a:solidFill>
              <a:round/>
            </a:ln>
            <a:effectLst/>
          </c:spPr>
          <c:marker>
            <c:symbol val="none"/>
          </c:marker>
          <c:cat>
            <c:numRef>
              <c:f>Sheet1!$A$2:$A$6</c:f>
              <c:numCache>
                <c:formatCode>General</c:formatCode>
                <c:ptCount val="5"/>
                <c:pt idx="0">
                  <c:v>2014</c:v>
                </c:pt>
                <c:pt idx="1">
                  <c:v>2015</c:v>
                </c:pt>
                <c:pt idx="2">
                  <c:v>2016</c:v>
                </c:pt>
                <c:pt idx="3">
                  <c:v>2017</c:v>
                </c:pt>
                <c:pt idx="4">
                  <c:v>2018</c:v>
                </c:pt>
              </c:numCache>
            </c:numRef>
          </c:cat>
          <c:val>
            <c:numRef>
              <c:f>Sheet1!$C$2:$C$6</c:f>
              <c:numCache>
                <c:formatCode>General</c:formatCode>
                <c:ptCount val="5"/>
                <c:pt idx="0">
                  <c:v>33</c:v>
                </c:pt>
                <c:pt idx="1">
                  <c:v>56</c:v>
                </c:pt>
                <c:pt idx="2">
                  <c:v>39</c:v>
                </c:pt>
                <c:pt idx="3">
                  <c:v>31</c:v>
                </c:pt>
                <c:pt idx="4">
                  <c:v>90</c:v>
                </c:pt>
              </c:numCache>
            </c:numRef>
          </c:val>
          <c:smooth val="0"/>
          <c:extLst xmlns:c16r2="http://schemas.microsoft.com/office/drawing/2015/06/chart">
            <c:ext xmlns:c16="http://schemas.microsoft.com/office/drawing/2014/chart" uri="{C3380CC4-5D6E-409C-BE32-E72D297353CC}">
              <c16:uniqueId val="{00000001-41D7-43C4-BBEC-1188D601B958}"/>
            </c:ext>
          </c:extLst>
        </c:ser>
        <c:ser>
          <c:idx val="2"/>
          <c:order val="2"/>
          <c:tx>
            <c:strRef>
              <c:f>Sheet1!$D$1</c:f>
              <c:strCache>
                <c:ptCount val="1"/>
                <c:pt idx="0">
                  <c:v>JCP&amp;L</c:v>
                </c:pt>
              </c:strCache>
            </c:strRef>
          </c:tx>
          <c:spPr>
            <a:ln w="28575" cap="rnd">
              <a:solidFill>
                <a:srgbClr val="92D050"/>
              </a:solidFill>
              <a:round/>
            </a:ln>
            <a:effectLst/>
          </c:spPr>
          <c:marker>
            <c:symbol val="none"/>
          </c:marker>
          <c:cat>
            <c:numRef>
              <c:f>Sheet1!$A$2:$A$6</c:f>
              <c:numCache>
                <c:formatCode>General</c:formatCode>
                <c:ptCount val="5"/>
                <c:pt idx="0">
                  <c:v>2014</c:v>
                </c:pt>
                <c:pt idx="1">
                  <c:v>2015</c:v>
                </c:pt>
                <c:pt idx="2">
                  <c:v>2016</c:v>
                </c:pt>
                <c:pt idx="3">
                  <c:v>2017</c:v>
                </c:pt>
                <c:pt idx="4">
                  <c:v>2018</c:v>
                </c:pt>
              </c:numCache>
            </c:numRef>
          </c:cat>
          <c:val>
            <c:numRef>
              <c:f>Sheet1!$D$2:$D$6</c:f>
              <c:numCache>
                <c:formatCode>General</c:formatCode>
                <c:ptCount val="5"/>
                <c:pt idx="0">
                  <c:v>74</c:v>
                </c:pt>
                <c:pt idx="1">
                  <c:v>142</c:v>
                </c:pt>
                <c:pt idx="2">
                  <c:v>104</c:v>
                </c:pt>
                <c:pt idx="3">
                  <c:v>141</c:v>
                </c:pt>
                <c:pt idx="4">
                  <c:v>415</c:v>
                </c:pt>
              </c:numCache>
            </c:numRef>
          </c:val>
          <c:smooth val="0"/>
          <c:extLst xmlns:c16r2="http://schemas.microsoft.com/office/drawing/2015/06/chart">
            <c:ext xmlns:c16="http://schemas.microsoft.com/office/drawing/2014/chart" uri="{C3380CC4-5D6E-409C-BE32-E72D297353CC}">
              <c16:uniqueId val="{00000002-41D7-43C4-BBEC-1188D601B958}"/>
            </c:ext>
          </c:extLst>
        </c:ser>
        <c:ser>
          <c:idx val="3"/>
          <c:order val="3"/>
          <c:tx>
            <c:strRef>
              <c:f>Sheet1!$E$1</c:f>
              <c:strCache>
                <c:ptCount val="1"/>
                <c:pt idx="0">
                  <c:v>NJNG</c:v>
                </c:pt>
              </c:strCache>
            </c:strRef>
          </c:tx>
          <c:spPr>
            <a:ln w="28575" cap="rnd">
              <a:solidFill>
                <a:srgbClr val="00B0F0"/>
              </a:solidFill>
              <a:round/>
            </a:ln>
            <a:effectLst/>
          </c:spPr>
          <c:marker>
            <c:symbol val="none"/>
          </c:marker>
          <c:cat>
            <c:numRef>
              <c:f>Sheet1!$A$2:$A$6</c:f>
              <c:numCache>
                <c:formatCode>General</c:formatCode>
                <c:ptCount val="5"/>
                <c:pt idx="0">
                  <c:v>2014</c:v>
                </c:pt>
                <c:pt idx="1">
                  <c:v>2015</c:v>
                </c:pt>
                <c:pt idx="2">
                  <c:v>2016</c:v>
                </c:pt>
                <c:pt idx="3">
                  <c:v>2017</c:v>
                </c:pt>
                <c:pt idx="4">
                  <c:v>2018</c:v>
                </c:pt>
              </c:numCache>
            </c:numRef>
          </c:cat>
          <c:val>
            <c:numRef>
              <c:f>Sheet1!$E$2:$E$6</c:f>
              <c:numCache>
                <c:formatCode>General</c:formatCode>
                <c:ptCount val="5"/>
                <c:pt idx="0">
                  <c:v>38</c:v>
                </c:pt>
                <c:pt idx="1">
                  <c:v>62</c:v>
                </c:pt>
                <c:pt idx="2">
                  <c:v>45</c:v>
                </c:pt>
                <c:pt idx="3">
                  <c:v>78</c:v>
                </c:pt>
                <c:pt idx="4">
                  <c:v>241</c:v>
                </c:pt>
              </c:numCache>
            </c:numRef>
          </c:val>
          <c:smooth val="0"/>
          <c:extLst xmlns:c16r2="http://schemas.microsoft.com/office/drawing/2015/06/chart">
            <c:ext xmlns:c16="http://schemas.microsoft.com/office/drawing/2014/chart" uri="{C3380CC4-5D6E-409C-BE32-E72D297353CC}">
              <c16:uniqueId val="{00000003-41D7-43C4-BBEC-1188D601B958}"/>
            </c:ext>
          </c:extLst>
        </c:ser>
        <c:ser>
          <c:idx val="4"/>
          <c:order val="4"/>
          <c:tx>
            <c:strRef>
              <c:f>Sheet1!$F$1</c:f>
              <c:strCache>
                <c:ptCount val="1"/>
                <c:pt idx="0">
                  <c:v>PSE&amp;G</c:v>
                </c:pt>
              </c:strCache>
            </c:strRef>
          </c:tx>
          <c:spPr>
            <a:ln w="28575" cap="rnd">
              <a:solidFill>
                <a:srgbClr val="7030A0"/>
              </a:solidFill>
              <a:round/>
            </a:ln>
            <a:effectLst/>
          </c:spPr>
          <c:marker>
            <c:symbol val="none"/>
          </c:marker>
          <c:cat>
            <c:numRef>
              <c:f>Sheet1!$A$2:$A$6</c:f>
              <c:numCache>
                <c:formatCode>General</c:formatCode>
                <c:ptCount val="5"/>
                <c:pt idx="0">
                  <c:v>2014</c:v>
                </c:pt>
                <c:pt idx="1">
                  <c:v>2015</c:v>
                </c:pt>
                <c:pt idx="2">
                  <c:v>2016</c:v>
                </c:pt>
                <c:pt idx="3">
                  <c:v>2017</c:v>
                </c:pt>
                <c:pt idx="4">
                  <c:v>2018</c:v>
                </c:pt>
              </c:numCache>
            </c:numRef>
          </c:cat>
          <c:val>
            <c:numRef>
              <c:f>Sheet1!$F$2:$F$6</c:f>
              <c:numCache>
                <c:formatCode>General</c:formatCode>
                <c:ptCount val="5"/>
                <c:pt idx="0">
                  <c:v>646</c:v>
                </c:pt>
                <c:pt idx="1">
                  <c:v>643</c:v>
                </c:pt>
                <c:pt idx="2">
                  <c:v>885</c:v>
                </c:pt>
                <c:pt idx="3">
                  <c:v>697</c:v>
                </c:pt>
                <c:pt idx="4">
                  <c:v>442</c:v>
                </c:pt>
              </c:numCache>
            </c:numRef>
          </c:val>
          <c:smooth val="0"/>
          <c:extLst xmlns:c16r2="http://schemas.microsoft.com/office/drawing/2015/06/chart">
            <c:ext xmlns:c16="http://schemas.microsoft.com/office/drawing/2014/chart" uri="{C3380CC4-5D6E-409C-BE32-E72D297353CC}">
              <c16:uniqueId val="{00000004-41D7-43C4-BBEC-1188D601B958}"/>
            </c:ext>
          </c:extLst>
        </c:ser>
        <c:ser>
          <c:idx val="5"/>
          <c:order val="5"/>
          <c:tx>
            <c:strRef>
              <c:f>Sheet1!$G$1</c:f>
              <c:strCache>
                <c:ptCount val="1"/>
                <c:pt idx="0">
                  <c:v>RECO</c:v>
                </c:pt>
              </c:strCache>
            </c:strRef>
          </c:tx>
          <c:spPr>
            <a:ln w="28575" cap="rnd">
              <a:solidFill>
                <a:srgbClr val="E86EEB"/>
              </a:solidFill>
              <a:round/>
            </a:ln>
            <a:effectLst/>
          </c:spPr>
          <c:marker>
            <c:symbol val="none"/>
          </c:marker>
          <c:cat>
            <c:numRef>
              <c:f>Sheet1!$A$2:$A$6</c:f>
              <c:numCache>
                <c:formatCode>General</c:formatCode>
                <c:ptCount val="5"/>
                <c:pt idx="0">
                  <c:v>2014</c:v>
                </c:pt>
                <c:pt idx="1">
                  <c:v>2015</c:v>
                </c:pt>
                <c:pt idx="2">
                  <c:v>2016</c:v>
                </c:pt>
                <c:pt idx="3">
                  <c:v>2017</c:v>
                </c:pt>
                <c:pt idx="4">
                  <c:v>2018</c:v>
                </c:pt>
              </c:numCache>
            </c:numRef>
          </c:cat>
          <c:val>
            <c:numRef>
              <c:f>Sheet1!$G$2:$G$6</c:f>
              <c:numCache>
                <c:formatCode>General</c:formatCode>
                <c:ptCount val="5"/>
                <c:pt idx="0">
                  <c:v>0</c:v>
                </c:pt>
                <c:pt idx="1">
                  <c:v>3</c:v>
                </c:pt>
                <c:pt idx="2">
                  <c:v>3</c:v>
                </c:pt>
                <c:pt idx="3">
                  <c:v>5</c:v>
                </c:pt>
                <c:pt idx="4">
                  <c:v>2</c:v>
                </c:pt>
              </c:numCache>
            </c:numRef>
          </c:val>
          <c:smooth val="0"/>
          <c:extLst xmlns:c16r2="http://schemas.microsoft.com/office/drawing/2015/06/chart">
            <c:ext xmlns:c16="http://schemas.microsoft.com/office/drawing/2014/chart" uri="{C3380CC4-5D6E-409C-BE32-E72D297353CC}">
              <c16:uniqueId val="{00000005-41D7-43C4-BBEC-1188D601B958}"/>
            </c:ext>
          </c:extLst>
        </c:ser>
        <c:ser>
          <c:idx val="6"/>
          <c:order val="6"/>
          <c:tx>
            <c:strRef>
              <c:f>Sheet1!$H$1</c:f>
              <c:strCache>
                <c:ptCount val="1"/>
                <c:pt idx="0">
                  <c:v>SJG</c:v>
                </c:pt>
              </c:strCache>
            </c:strRef>
          </c:tx>
          <c:spPr>
            <a:ln w="28575" cap="rnd">
              <a:solidFill>
                <a:schemeClr val="accent1">
                  <a:lumMod val="60000"/>
                </a:schemeClr>
              </a:solidFill>
              <a:prstDash val="sysDash"/>
              <a:round/>
            </a:ln>
            <a:effectLst/>
          </c:spPr>
          <c:marker>
            <c:symbol val="none"/>
          </c:marker>
          <c:cat>
            <c:numRef>
              <c:f>Sheet1!$A$2:$A$6</c:f>
              <c:numCache>
                <c:formatCode>General</c:formatCode>
                <c:ptCount val="5"/>
                <c:pt idx="0">
                  <c:v>2014</c:v>
                </c:pt>
                <c:pt idx="1">
                  <c:v>2015</c:v>
                </c:pt>
                <c:pt idx="2">
                  <c:v>2016</c:v>
                </c:pt>
                <c:pt idx="3">
                  <c:v>2017</c:v>
                </c:pt>
                <c:pt idx="4">
                  <c:v>2018</c:v>
                </c:pt>
              </c:numCache>
            </c:numRef>
          </c:cat>
          <c:val>
            <c:numRef>
              <c:f>Sheet1!$H$2:$H$6</c:f>
              <c:numCache>
                <c:formatCode>#,##0</c:formatCode>
                <c:ptCount val="5"/>
                <c:pt idx="0" formatCode="General">
                  <c:v>29</c:v>
                </c:pt>
                <c:pt idx="1">
                  <c:v>81</c:v>
                </c:pt>
                <c:pt idx="2" formatCode="General">
                  <c:v>80</c:v>
                </c:pt>
                <c:pt idx="3" formatCode="General">
                  <c:v>59</c:v>
                </c:pt>
                <c:pt idx="4" formatCode="General">
                  <c:v>35</c:v>
                </c:pt>
              </c:numCache>
            </c:numRef>
          </c:val>
          <c:smooth val="0"/>
          <c:extLst xmlns:c16r2="http://schemas.microsoft.com/office/drawing/2015/06/chart">
            <c:ext xmlns:c16="http://schemas.microsoft.com/office/drawing/2014/chart" uri="{C3380CC4-5D6E-409C-BE32-E72D297353CC}">
              <c16:uniqueId val="{00000006-41D7-43C4-BBEC-1188D601B958}"/>
            </c:ext>
          </c:extLst>
        </c:ser>
        <c:ser>
          <c:idx val="7"/>
          <c:order val="7"/>
          <c:tx>
            <c:strRef>
              <c:f>Sheet1!$I$1</c:f>
              <c:strCache>
                <c:ptCount val="1"/>
                <c:pt idx="0">
                  <c:v>Oil/Propane</c:v>
                </c:pt>
              </c:strCache>
            </c:strRef>
          </c:tx>
          <c:spPr>
            <a:ln w="28575" cap="rnd">
              <a:solidFill>
                <a:srgbClr val="00CC99"/>
              </a:solidFill>
              <a:prstDash val="sysDash"/>
              <a:round/>
            </a:ln>
            <a:effectLst/>
          </c:spPr>
          <c:marker>
            <c:symbol val="none"/>
          </c:marker>
          <c:cat>
            <c:numRef>
              <c:f>Sheet1!$A$2:$A$6</c:f>
              <c:numCache>
                <c:formatCode>General</c:formatCode>
                <c:ptCount val="5"/>
                <c:pt idx="0">
                  <c:v>2014</c:v>
                </c:pt>
                <c:pt idx="1">
                  <c:v>2015</c:v>
                </c:pt>
                <c:pt idx="2">
                  <c:v>2016</c:v>
                </c:pt>
                <c:pt idx="3">
                  <c:v>2017</c:v>
                </c:pt>
                <c:pt idx="4">
                  <c:v>2018</c:v>
                </c:pt>
              </c:numCache>
            </c:numRef>
          </c:cat>
          <c:val>
            <c:numRef>
              <c:f>Sheet1!$I$2:$I$6</c:f>
              <c:numCache>
                <c:formatCode>#,##0</c:formatCode>
                <c:ptCount val="5"/>
                <c:pt idx="0" formatCode="General">
                  <c:v>0</c:v>
                </c:pt>
                <c:pt idx="1">
                  <c:v>0</c:v>
                </c:pt>
                <c:pt idx="2" formatCode="General">
                  <c:v>0</c:v>
                </c:pt>
                <c:pt idx="3" formatCode="General">
                  <c:v>0</c:v>
                </c:pt>
                <c:pt idx="4" formatCode="General">
                  <c:v>0</c:v>
                </c:pt>
              </c:numCache>
            </c:numRef>
          </c:val>
          <c:smooth val="0"/>
          <c:extLst xmlns:c16r2="http://schemas.microsoft.com/office/drawing/2015/06/chart">
            <c:ext xmlns:c16="http://schemas.microsoft.com/office/drawing/2014/chart" uri="{C3380CC4-5D6E-409C-BE32-E72D297353CC}">
              <c16:uniqueId val="{00000007-41D7-43C4-BBEC-1188D601B958}"/>
            </c:ext>
          </c:extLst>
        </c:ser>
        <c:ser>
          <c:idx val="8"/>
          <c:order val="8"/>
          <c:tx>
            <c:strRef>
              <c:f>Sheet1!$J$1</c:f>
              <c:strCache>
                <c:ptCount val="1"/>
                <c:pt idx="0">
                  <c:v>Others</c:v>
                </c:pt>
              </c:strCache>
            </c:strRef>
          </c:tx>
          <c:spPr>
            <a:ln w="28575" cap="rnd">
              <a:solidFill>
                <a:schemeClr val="tx1"/>
              </a:solidFill>
              <a:prstDash val="sysDash"/>
              <a:round/>
            </a:ln>
            <a:effectLst/>
          </c:spPr>
          <c:marker>
            <c:symbol val="none"/>
          </c:marker>
          <c:cat>
            <c:numRef>
              <c:f>Sheet1!$A$2:$A$6</c:f>
              <c:numCache>
                <c:formatCode>General</c:formatCode>
                <c:ptCount val="5"/>
                <c:pt idx="0">
                  <c:v>2014</c:v>
                </c:pt>
                <c:pt idx="1">
                  <c:v>2015</c:v>
                </c:pt>
                <c:pt idx="2">
                  <c:v>2016</c:v>
                </c:pt>
                <c:pt idx="3">
                  <c:v>2017</c:v>
                </c:pt>
                <c:pt idx="4">
                  <c:v>2018</c:v>
                </c:pt>
              </c:numCache>
            </c:numRef>
          </c:cat>
          <c:val>
            <c:numRef>
              <c:f>Sheet1!$J$2:$J$6</c:f>
              <c:numCache>
                <c:formatCode>#,##0</c:formatCode>
                <c:ptCount val="5"/>
                <c:pt idx="0" formatCode="General">
                  <c:v>0</c:v>
                </c:pt>
                <c:pt idx="1">
                  <c:v>0</c:v>
                </c:pt>
                <c:pt idx="2" formatCode="General">
                  <c:v>0</c:v>
                </c:pt>
                <c:pt idx="3" formatCode="General">
                  <c:v>0</c:v>
                </c:pt>
                <c:pt idx="4" formatCode="General">
                  <c:v>0</c:v>
                </c:pt>
              </c:numCache>
            </c:numRef>
          </c:val>
          <c:smooth val="0"/>
          <c:extLst xmlns:c16r2="http://schemas.microsoft.com/office/drawing/2015/06/chart">
            <c:ext xmlns:c16="http://schemas.microsoft.com/office/drawing/2014/chart" uri="{C3380CC4-5D6E-409C-BE32-E72D297353CC}">
              <c16:uniqueId val="{00000008-41D7-43C4-BBEC-1188D601B958}"/>
            </c:ext>
          </c:extLst>
        </c:ser>
        <c:dLbls>
          <c:showLegendKey val="0"/>
          <c:showVal val="0"/>
          <c:showCatName val="0"/>
          <c:showSerName val="0"/>
          <c:showPercent val="0"/>
          <c:showBubbleSize val="0"/>
        </c:dLbls>
        <c:smooth val="0"/>
        <c:axId val="394816784"/>
        <c:axId val="394817176"/>
      </c:lineChart>
      <c:catAx>
        <c:axId val="39481678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ln w="0">
                  <a:noFill/>
                </a:ln>
                <a:solidFill>
                  <a:schemeClr val="tx1">
                    <a:lumMod val="65000"/>
                    <a:lumOff val="35000"/>
                  </a:schemeClr>
                </a:solidFill>
                <a:latin typeface="+mn-lt"/>
                <a:ea typeface="+mn-ea"/>
                <a:cs typeface="+mn-cs"/>
              </a:defRPr>
            </a:pPr>
            <a:endParaRPr lang="en-US"/>
          </a:p>
        </c:txPr>
        <c:crossAx val="394817176"/>
        <c:crosses val="autoZero"/>
        <c:auto val="0"/>
        <c:lblAlgn val="ctr"/>
        <c:lblOffset val="100"/>
        <c:noMultiLvlLbl val="0"/>
      </c:catAx>
      <c:valAx>
        <c:axId val="394817176"/>
        <c:scaling>
          <c:orientation val="minMax"/>
          <c:max val="1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a:t>
                </a:r>
                <a:r>
                  <a:rPr lang="en-US" baseline="0" dirty="0"/>
                  <a:t> of Grants</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50" b="0" i="0" u="none" strike="noStrike" kern="1200" baseline="0">
                <a:solidFill>
                  <a:schemeClr val="tx1">
                    <a:lumMod val="65000"/>
                    <a:lumOff val="35000"/>
                  </a:schemeClr>
                </a:solidFill>
                <a:latin typeface="+mn-lt"/>
                <a:ea typeface="+mn-ea"/>
                <a:cs typeface="+mn-cs"/>
              </a:defRPr>
            </a:pPr>
            <a:endParaRPr lang="en-US"/>
          </a:p>
        </c:txPr>
        <c:crossAx val="394816784"/>
        <c:crosses val="autoZero"/>
        <c:crossBetween val="between"/>
        <c:majorUnit val="2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Number of Grants Distributed – </a:t>
            </a:r>
          </a:p>
          <a:p>
            <a:pPr>
              <a:defRPr/>
            </a:pPr>
            <a:r>
              <a:rPr lang="en-US" dirty="0"/>
              <a:t>Q1&amp;Q2, 2014-2019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ACE</c:v>
                </c:pt>
              </c:strCache>
            </c:strRef>
          </c:tx>
          <c:spPr>
            <a:ln w="28575" cap="rnd">
              <a:solidFill>
                <a:srgbClr val="FF0000"/>
              </a:solidFill>
              <a:round/>
            </a:ln>
            <a:effectLst/>
          </c:spPr>
          <c:marker>
            <c:symbol val="none"/>
          </c:marker>
          <c:cat>
            <c:numRef>
              <c:f>Sheet1!$A$2:$A$7</c:f>
              <c:numCache>
                <c:formatCode>General</c:formatCode>
                <c:ptCount val="6"/>
                <c:pt idx="0">
                  <c:v>2014</c:v>
                </c:pt>
                <c:pt idx="1">
                  <c:v>2015</c:v>
                </c:pt>
                <c:pt idx="2">
                  <c:v>2016</c:v>
                </c:pt>
                <c:pt idx="3">
                  <c:v>2017</c:v>
                </c:pt>
                <c:pt idx="4">
                  <c:v>2018</c:v>
                </c:pt>
                <c:pt idx="5">
                  <c:v>2019</c:v>
                </c:pt>
              </c:numCache>
            </c:numRef>
          </c:cat>
          <c:val>
            <c:numRef>
              <c:f>Sheet1!$B$2:$B$7</c:f>
              <c:numCache>
                <c:formatCode>General</c:formatCode>
                <c:ptCount val="6"/>
                <c:pt idx="0">
                  <c:v>18</c:v>
                </c:pt>
                <c:pt idx="1">
                  <c:v>32</c:v>
                </c:pt>
                <c:pt idx="2">
                  <c:v>121</c:v>
                </c:pt>
                <c:pt idx="3">
                  <c:v>99</c:v>
                </c:pt>
                <c:pt idx="4">
                  <c:v>40</c:v>
                </c:pt>
                <c:pt idx="5">
                  <c:v>5</c:v>
                </c:pt>
              </c:numCache>
            </c:numRef>
          </c:val>
          <c:smooth val="0"/>
          <c:extLst xmlns:c16r2="http://schemas.microsoft.com/office/drawing/2015/06/chart">
            <c:ext xmlns:c16="http://schemas.microsoft.com/office/drawing/2014/chart" uri="{C3380CC4-5D6E-409C-BE32-E72D297353CC}">
              <c16:uniqueId val="{00000000-EDC6-4E42-A673-A38C722FDCA9}"/>
            </c:ext>
          </c:extLst>
        </c:ser>
        <c:ser>
          <c:idx val="1"/>
          <c:order val="1"/>
          <c:tx>
            <c:strRef>
              <c:f>Sheet1!$C$1</c:f>
              <c:strCache>
                <c:ptCount val="1"/>
                <c:pt idx="0">
                  <c:v>ETG</c:v>
                </c:pt>
              </c:strCache>
            </c:strRef>
          </c:tx>
          <c:spPr>
            <a:ln w="28575" cap="rnd">
              <a:solidFill>
                <a:srgbClr val="FFC000"/>
              </a:solidFill>
              <a:round/>
            </a:ln>
            <a:effectLst/>
          </c:spPr>
          <c:marker>
            <c:symbol val="none"/>
          </c:marker>
          <c:cat>
            <c:numRef>
              <c:f>Sheet1!$A$2:$A$7</c:f>
              <c:numCache>
                <c:formatCode>General</c:formatCode>
                <c:ptCount val="6"/>
                <c:pt idx="0">
                  <c:v>2014</c:v>
                </c:pt>
                <c:pt idx="1">
                  <c:v>2015</c:v>
                </c:pt>
                <c:pt idx="2">
                  <c:v>2016</c:v>
                </c:pt>
                <c:pt idx="3">
                  <c:v>2017</c:v>
                </c:pt>
                <c:pt idx="4">
                  <c:v>2018</c:v>
                </c:pt>
                <c:pt idx="5">
                  <c:v>2019</c:v>
                </c:pt>
              </c:numCache>
            </c:numRef>
          </c:cat>
          <c:val>
            <c:numRef>
              <c:f>Sheet1!$C$2:$C$7</c:f>
              <c:numCache>
                <c:formatCode>General</c:formatCode>
                <c:ptCount val="6"/>
                <c:pt idx="0">
                  <c:v>18</c:v>
                </c:pt>
                <c:pt idx="1">
                  <c:v>38</c:v>
                </c:pt>
                <c:pt idx="2">
                  <c:v>39</c:v>
                </c:pt>
                <c:pt idx="3">
                  <c:v>31</c:v>
                </c:pt>
                <c:pt idx="4">
                  <c:v>68</c:v>
                </c:pt>
                <c:pt idx="5">
                  <c:v>53</c:v>
                </c:pt>
              </c:numCache>
            </c:numRef>
          </c:val>
          <c:smooth val="0"/>
          <c:extLst xmlns:c16r2="http://schemas.microsoft.com/office/drawing/2015/06/chart">
            <c:ext xmlns:c16="http://schemas.microsoft.com/office/drawing/2014/chart" uri="{C3380CC4-5D6E-409C-BE32-E72D297353CC}">
              <c16:uniqueId val="{00000001-EDC6-4E42-A673-A38C722FDCA9}"/>
            </c:ext>
          </c:extLst>
        </c:ser>
        <c:ser>
          <c:idx val="2"/>
          <c:order val="2"/>
          <c:tx>
            <c:strRef>
              <c:f>Sheet1!$D$1</c:f>
              <c:strCache>
                <c:ptCount val="1"/>
                <c:pt idx="0">
                  <c:v>JCP&amp;L</c:v>
                </c:pt>
              </c:strCache>
            </c:strRef>
          </c:tx>
          <c:spPr>
            <a:ln w="28575" cap="rnd">
              <a:solidFill>
                <a:srgbClr val="92D050"/>
              </a:solidFill>
              <a:round/>
            </a:ln>
            <a:effectLst/>
          </c:spPr>
          <c:marker>
            <c:symbol val="none"/>
          </c:marker>
          <c:cat>
            <c:numRef>
              <c:f>Sheet1!$A$2:$A$7</c:f>
              <c:numCache>
                <c:formatCode>General</c:formatCode>
                <c:ptCount val="6"/>
                <c:pt idx="0">
                  <c:v>2014</c:v>
                </c:pt>
                <c:pt idx="1">
                  <c:v>2015</c:v>
                </c:pt>
                <c:pt idx="2">
                  <c:v>2016</c:v>
                </c:pt>
                <c:pt idx="3">
                  <c:v>2017</c:v>
                </c:pt>
                <c:pt idx="4">
                  <c:v>2018</c:v>
                </c:pt>
                <c:pt idx="5">
                  <c:v>2019</c:v>
                </c:pt>
              </c:numCache>
            </c:numRef>
          </c:cat>
          <c:val>
            <c:numRef>
              <c:f>Sheet1!$D$2:$D$7</c:f>
              <c:numCache>
                <c:formatCode>General</c:formatCode>
                <c:ptCount val="6"/>
                <c:pt idx="0">
                  <c:v>41</c:v>
                </c:pt>
                <c:pt idx="1">
                  <c:v>63</c:v>
                </c:pt>
                <c:pt idx="2">
                  <c:v>104</c:v>
                </c:pt>
                <c:pt idx="3">
                  <c:v>141</c:v>
                </c:pt>
                <c:pt idx="4">
                  <c:v>217</c:v>
                </c:pt>
                <c:pt idx="5">
                  <c:v>285</c:v>
                </c:pt>
              </c:numCache>
            </c:numRef>
          </c:val>
          <c:smooth val="0"/>
          <c:extLst xmlns:c16r2="http://schemas.microsoft.com/office/drawing/2015/06/chart">
            <c:ext xmlns:c16="http://schemas.microsoft.com/office/drawing/2014/chart" uri="{C3380CC4-5D6E-409C-BE32-E72D297353CC}">
              <c16:uniqueId val="{00000002-EDC6-4E42-A673-A38C722FDCA9}"/>
            </c:ext>
          </c:extLst>
        </c:ser>
        <c:ser>
          <c:idx val="3"/>
          <c:order val="3"/>
          <c:tx>
            <c:strRef>
              <c:f>Sheet1!$E$1</c:f>
              <c:strCache>
                <c:ptCount val="1"/>
                <c:pt idx="0">
                  <c:v>NJNG</c:v>
                </c:pt>
              </c:strCache>
            </c:strRef>
          </c:tx>
          <c:spPr>
            <a:ln w="28575" cap="rnd">
              <a:solidFill>
                <a:srgbClr val="00B0F0"/>
              </a:solidFill>
              <a:round/>
            </a:ln>
            <a:effectLst/>
          </c:spPr>
          <c:marker>
            <c:symbol val="none"/>
          </c:marker>
          <c:cat>
            <c:numRef>
              <c:f>Sheet1!$A$2:$A$7</c:f>
              <c:numCache>
                <c:formatCode>General</c:formatCode>
                <c:ptCount val="6"/>
                <c:pt idx="0">
                  <c:v>2014</c:v>
                </c:pt>
                <c:pt idx="1">
                  <c:v>2015</c:v>
                </c:pt>
                <c:pt idx="2">
                  <c:v>2016</c:v>
                </c:pt>
                <c:pt idx="3">
                  <c:v>2017</c:v>
                </c:pt>
                <c:pt idx="4">
                  <c:v>2018</c:v>
                </c:pt>
                <c:pt idx="5">
                  <c:v>2019</c:v>
                </c:pt>
              </c:numCache>
            </c:numRef>
          </c:cat>
          <c:val>
            <c:numRef>
              <c:f>Sheet1!$E$2:$E$7</c:f>
              <c:numCache>
                <c:formatCode>General</c:formatCode>
                <c:ptCount val="6"/>
                <c:pt idx="0">
                  <c:v>22</c:v>
                </c:pt>
                <c:pt idx="1">
                  <c:v>32</c:v>
                </c:pt>
                <c:pt idx="2">
                  <c:v>45</c:v>
                </c:pt>
                <c:pt idx="3">
                  <c:v>78</c:v>
                </c:pt>
                <c:pt idx="4">
                  <c:v>146</c:v>
                </c:pt>
                <c:pt idx="5">
                  <c:v>199</c:v>
                </c:pt>
              </c:numCache>
            </c:numRef>
          </c:val>
          <c:smooth val="0"/>
          <c:extLst xmlns:c16r2="http://schemas.microsoft.com/office/drawing/2015/06/chart">
            <c:ext xmlns:c16="http://schemas.microsoft.com/office/drawing/2014/chart" uri="{C3380CC4-5D6E-409C-BE32-E72D297353CC}">
              <c16:uniqueId val="{00000003-EDC6-4E42-A673-A38C722FDCA9}"/>
            </c:ext>
          </c:extLst>
        </c:ser>
        <c:ser>
          <c:idx val="4"/>
          <c:order val="4"/>
          <c:tx>
            <c:strRef>
              <c:f>Sheet1!$F$1</c:f>
              <c:strCache>
                <c:ptCount val="1"/>
                <c:pt idx="0">
                  <c:v>PSE&amp;G</c:v>
                </c:pt>
              </c:strCache>
            </c:strRef>
          </c:tx>
          <c:spPr>
            <a:ln w="28575" cap="rnd">
              <a:solidFill>
                <a:srgbClr val="7030A0"/>
              </a:solidFill>
              <a:round/>
            </a:ln>
            <a:effectLst/>
          </c:spPr>
          <c:marker>
            <c:symbol val="none"/>
          </c:marker>
          <c:cat>
            <c:numRef>
              <c:f>Sheet1!$A$2:$A$7</c:f>
              <c:numCache>
                <c:formatCode>General</c:formatCode>
                <c:ptCount val="6"/>
                <c:pt idx="0">
                  <c:v>2014</c:v>
                </c:pt>
                <c:pt idx="1">
                  <c:v>2015</c:v>
                </c:pt>
                <c:pt idx="2">
                  <c:v>2016</c:v>
                </c:pt>
                <c:pt idx="3">
                  <c:v>2017</c:v>
                </c:pt>
                <c:pt idx="4">
                  <c:v>2018</c:v>
                </c:pt>
                <c:pt idx="5">
                  <c:v>2019</c:v>
                </c:pt>
              </c:numCache>
            </c:numRef>
          </c:cat>
          <c:val>
            <c:numRef>
              <c:f>Sheet1!$F$2:$F$7</c:f>
              <c:numCache>
                <c:formatCode>General</c:formatCode>
                <c:ptCount val="6"/>
                <c:pt idx="0">
                  <c:v>415</c:v>
                </c:pt>
                <c:pt idx="1">
                  <c:v>542</c:v>
                </c:pt>
                <c:pt idx="2">
                  <c:v>885</c:v>
                </c:pt>
                <c:pt idx="3">
                  <c:v>697</c:v>
                </c:pt>
                <c:pt idx="4">
                  <c:v>383</c:v>
                </c:pt>
                <c:pt idx="5">
                  <c:v>27</c:v>
                </c:pt>
              </c:numCache>
            </c:numRef>
          </c:val>
          <c:smooth val="0"/>
          <c:extLst xmlns:c16r2="http://schemas.microsoft.com/office/drawing/2015/06/chart">
            <c:ext xmlns:c16="http://schemas.microsoft.com/office/drawing/2014/chart" uri="{C3380CC4-5D6E-409C-BE32-E72D297353CC}">
              <c16:uniqueId val="{00000004-EDC6-4E42-A673-A38C722FDCA9}"/>
            </c:ext>
          </c:extLst>
        </c:ser>
        <c:ser>
          <c:idx val="5"/>
          <c:order val="5"/>
          <c:tx>
            <c:strRef>
              <c:f>Sheet1!$G$1</c:f>
              <c:strCache>
                <c:ptCount val="1"/>
                <c:pt idx="0">
                  <c:v>RECO</c:v>
                </c:pt>
              </c:strCache>
            </c:strRef>
          </c:tx>
          <c:spPr>
            <a:ln w="28575" cap="rnd">
              <a:solidFill>
                <a:srgbClr val="E86EEB"/>
              </a:solidFill>
              <a:round/>
            </a:ln>
            <a:effectLst/>
          </c:spPr>
          <c:marker>
            <c:symbol val="none"/>
          </c:marker>
          <c:cat>
            <c:numRef>
              <c:f>Sheet1!$A$2:$A$7</c:f>
              <c:numCache>
                <c:formatCode>General</c:formatCode>
                <c:ptCount val="6"/>
                <c:pt idx="0">
                  <c:v>2014</c:v>
                </c:pt>
                <c:pt idx="1">
                  <c:v>2015</c:v>
                </c:pt>
                <c:pt idx="2">
                  <c:v>2016</c:v>
                </c:pt>
                <c:pt idx="3">
                  <c:v>2017</c:v>
                </c:pt>
                <c:pt idx="4">
                  <c:v>2018</c:v>
                </c:pt>
                <c:pt idx="5">
                  <c:v>2019</c:v>
                </c:pt>
              </c:numCache>
            </c:numRef>
          </c:cat>
          <c:val>
            <c:numRef>
              <c:f>Sheet1!$G$2:$G$7</c:f>
              <c:numCache>
                <c:formatCode>General</c:formatCode>
                <c:ptCount val="6"/>
                <c:pt idx="0">
                  <c:v>0</c:v>
                </c:pt>
                <c:pt idx="1">
                  <c:v>2</c:v>
                </c:pt>
                <c:pt idx="2">
                  <c:v>3</c:v>
                </c:pt>
                <c:pt idx="3">
                  <c:v>5</c:v>
                </c:pt>
                <c:pt idx="4">
                  <c:v>1</c:v>
                </c:pt>
                <c:pt idx="5">
                  <c:v>4</c:v>
                </c:pt>
              </c:numCache>
            </c:numRef>
          </c:val>
          <c:smooth val="0"/>
          <c:extLst xmlns:c16r2="http://schemas.microsoft.com/office/drawing/2015/06/chart">
            <c:ext xmlns:c16="http://schemas.microsoft.com/office/drawing/2014/chart" uri="{C3380CC4-5D6E-409C-BE32-E72D297353CC}">
              <c16:uniqueId val="{00000005-EDC6-4E42-A673-A38C722FDCA9}"/>
            </c:ext>
          </c:extLst>
        </c:ser>
        <c:ser>
          <c:idx val="6"/>
          <c:order val="6"/>
          <c:tx>
            <c:strRef>
              <c:f>Sheet1!$H$1</c:f>
              <c:strCache>
                <c:ptCount val="1"/>
                <c:pt idx="0">
                  <c:v>SJG</c:v>
                </c:pt>
              </c:strCache>
            </c:strRef>
          </c:tx>
          <c:spPr>
            <a:ln w="28575" cap="rnd">
              <a:solidFill>
                <a:schemeClr val="accent1">
                  <a:lumMod val="60000"/>
                </a:schemeClr>
              </a:solidFill>
              <a:prstDash val="sysDash"/>
              <a:round/>
            </a:ln>
            <a:effectLst/>
          </c:spPr>
          <c:marker>
            <c:symbol val="none"/>
          </c:marker>
          <c:cat>
            <c:numRef>
              <c:f>Sheet1!$A$2:$A$7</c:f>
              <c:numCache>
                <c:formatCode>General</c:formatCode>
                <c:ptCount val="6"/>
                <c:pt idx="0">
                  <c:v>2014</c:v>
                </c:pt>
                <c:pt idx="1">
                  <c:v>2015</c:v>
                </c:pt>
                <c:pt idx="2">
                  <c:v>2016</c:v>
                </c:pt>
                <c:pt idx="3">
                  <c:v>2017</c:v>
                </c:pt>
                <c:pt idx="4">
                  <c:v>2018</c:v>
                </c:pt>
                <c:pt idx="5">
                  <c:v>2019</c:v>
                </c:pt>
              </c:numCache>
            </c:numRef>
          </c:cat>
          <c:val>
            <c:numRef>
              <c:f>Sheet1!$H$2:$H$7</c:f>
              <c:numCache>
                <c:formatCode>#,##0</c:formatCode>
                <c:ptCount val="6"/>
                <c:pt idx="0" formatCode="General">
                  <c:v>16</c:v>
                </c:pt>
                <c:pt idx="1">
                  <c:v>30</c:v>
                </c:pt>
                <c:pt idx="2" formatCode="General">
                  <c:v>80</c:v>
                </c:pt>
                <c:pt idx="3" formatCode="General">
                  <c:v>59</c:v>
                </c:pt>
                <c:pt idx="4" formatCode="General">
                  <c:v>24</c:v>
                </c:pt>
                <c:pt idx="5" formatCode="General">
                  <c:v>29</c:v>
                </c:pt>
              </c:numCache>
            </c:numRef>
          </c:val>
          <c:smooth val="0"/>
          <c:extLst xmlns:c16r2="http://schemas.microsoft.com/office/drawing/2015/06/chart">
            <c:ext xmlns:c16="http://schemas.microsoft.com/office/drawing/2014/chart" uri="{C3380CC4-5D6E-409C-BE32-E72D297353CC}">
              <c16:uniqueId val="{00000006-EDC6-4E42-A673-A38C722FDCA9}"/>
            </c:ext>
          </c:extLst>
        </c:ser>
        <c:ser>
          <c:idx val="7"/>
          <c:order val="7"/>
          <c:tx>
            <c:strRef>
              <c:f>Sheet1!$I$1</c:f>
              <c:strCache>
                <c:ptCount val="1"/>
                <c:pt idx="0">
                  <c:v>Oil/Propane</c:v>
                </c:pt>
              </c:strCache>
            </c:strRef>
          </c:tx>
          <c:spPr>
            <a:ln w="28575" cap="rnd">
              <a:solidFill>
                <a:srgbClr val="00CC99"/>
              </a:solidFill>
              <a:prstDash val="sysDash"/>
              <a:round/>
            </a:ln>
            <a:effectLst/>
          </c:spPr>
          <c:marker>
            <c:symbol val="none"/>
          </c:marker>
          <c:cat>
            <c:numRef>
              <c:f>Sheet1!$A$2:$A$7</c:f>
              <c:numCache>
                <c:formatCode>General</c:formatCode>
                <c:ptCount val="6"/>
                <c:pt idx="0">
                  <c:v>2014</c:v>
                </c:pt>
                <c:pt idx="1">
                  <c:v>2015</c:v>
                </c:pt>
                <c:pt idx="2">
                  <c:v>2016</c:v>
                </c:pt>
                <c:pt idx="3">
                  <c:v>2017</c:v>
                </c:pt>
                <c:pt idx="4">
                  <c:v>2018</c:v>
                </c:pt>
                <c:pt idx="5">
                  <c:v>2019</c:v>
                </c:pt>
              </c:numCache>
            </c:numRef>
          </c:cat>
          <c:val>
            <c:numRef>
              <c:f>Sheet1!$I$2:$I$7</c:f>
              <c:numCache>
                <c:formatCode>#,##0</c:formatCode>
                <c:ptCount val="6"/>
                <c:pt idx="0" formatCode="General">
                  <c:v>0</c:v>
                </c:pt>
                <c:pt idx="1">
                  <c:v>0</c:v>
                </c:pt>
                <c:pt idx="2" formatCode="General">
                  <c:v>0</c:v>
                </c:pt>
                <c:pt idx="3" formatCode="General">
                  <c:v>0</c:v>
                </c:pt>
                <c:pt idx="4" formatCode="General">
                  <c:v>0</c:v>
                </c:pt>
                <c:pt idx="5" formatCode="General">
                  <c:v>0</c:v>
                </c:pt>
              </c:numCache>
            </c:numRef>
          </c:val>
          <c:smooth val="0"/>
          <c:extLst xmlns:c16r2="http://schemas.microsoft.com/office/drawing/2015/06/chart">
            <c:ext xmlns:c16="http://schemas.microsoft.com/office/drawing/2014/chart" uri="{C3380CC4-5D6E-409C-BE32-E72D297353CC}">
              <c16:uniqueId val="{00000007-EDC6-4E42-A673-A38C722FDCA9}"/>
            </c:ext>
          </c:extLst>
        </c:ser>
        <c:ser>
          <c:idx val="8"/>
          <c:order val="8"/>
          <c:tx>
            <c:strRef>
              <c:f>Sheet1!$J$1</c:f>
              <c:strCache>
                <c:ptCount val="1"/>
                <c:pt idx="0">
                  <c:v>Others</c:v>
                </c:pt>
              </c:strCache>
            </c:strRef>
          </c:tx>
          <c:spPr>
            <a:ln w="28575" cap="rnd">
              <a:solidFill>
                <a:schemeClr val="tx1"/>
              </a:solidFill>
              <a:prstDash val="sysDash"/>
              <a:round/>
            </a:ln>
            <a:effectLst/>
          </c:spPr>
          <c:marker>
            <c:symbol val="none"/>
          </c:marker>
          <c:cat>
            <c:numRef>
              <c:f>Sheet1!$A$2:$A$7</c:f>
              <c:numCache>
                <c:formatCode>General</c:formatCode>
                <c:ptCount val="6"/>
                <c:pt idx="0">
                  <c:v>2014</c:v>
                </c:pt>
                <c:pt idx="1">
                  <c:v>2015</c:v>
                </c:pt>
                <c:pt idx="2">
                  <c:v>2016</c:v>
                </c:pt>
                <c:pt idx="3">
                  <c:v>2017</c:v>
                </c:pt>
                <c:pt idx="4">
                  <c:v>2018</c:v>
                </c:pt>
                <c:pt idx="5">
                  <c:v>2019</c:v>
                </c:pt>
              </c:numCache>
            </c:numRef>
          </c:cat>
          <c:val>
            <c:numRef>
              <c:f>Sheet1!$J$2:$J$7</c:f>
              <c:numCache>
                <c:formatCode>#,##0</c:formatCode>
                <c:ptCount val="6"/>
                <c:pt idx="0" formatCode="General">
                  <c:v>0</c:v>
                </c:pt>
                <c:pt idx="1">
                  <c:v>0</c:v>
                </c:pt>
                <c:pt idx="2" formatCode="General">
                  <c:v>0</c:v>
                </c:pt>
                <c:pt idx="3" formatCode="General">
                  <c:v>0</c:v>
                </c:pt>
                <c:pt idx="4" formatCode="General">
                  <c:v>0</c:v>
                </c:pt>
                <c:pt idx="5" formatCode="General">
                  <c:v>0</c:v>
                </c:pt>
              </c:numCache>
            </c:numRef>
          </c:val>
          <c:smooth val="0"/>
          <c:extLst xmlns:c16r2="http://schemas.microsoft.com/office/drawing/2015/06/chart">
            <c:ext xmlns:c16="http://schemas.microsoft.com/office/drawing/2014/chart" uri="{C3380CC4-5D6E-409C-BE32-E72D297353CC}">
              <c16:uniqueId val="{00000008-EDC6-4E42-A673-A38C722FDCA9}"/>
            </c:ext>
          </c:extLst>
        </c:ser>
        <c:dLbls>
          <c:showLegendKey val="0"/>
          <c:showVal val="0"/>
          <c:showCatName val="0"/>
          <c:showSerName val="0"/>
          <c:showPercent val="0"/>
          <c:showBubbleSize val="0"/>
        </c:dLbls>
        <c:smooth val="0"/>
        <c:axId val="390738288"/>
        <c:axId val="394818352"/>
      </c:lineChart>
      <c:catAx>
        <c:axId val="39073828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ln w="0">
                  <a:noFill/>
                </a:ln>
                <a:solidFill>
                  <a:schemeClr val="tx1">
                    <a:lumMod val="65000"/>
                    <a:lumOff val="35000"/>
                  </a:schemeClr>
                </a:solidFill>
                <a:latin typeface="+mn-lt"/>
                <a:ea typeface="+mn-ea"/>
                <a:cs typeface="+mn-cs"/>
              </a:defRPr>
            </a:pPr>
            <a:endParaRPr lang="en-US"/>
          </a:p>
        </c:txPr>
        <c:crossAx val="394818352"/>
        <c:crosses val="autoZero"/>
        <c:auto val="0"/>
        <c:lblAlgn val="ctr"/>
        <c:lblOffset val="100"/>
        <c:noMultiLvlLbl val="0"/>
      </c:catAx>
      <c:valAx>
        <c:axId val="394818352"/>
        <c:scaling>
          <c:orientation val="minMax"/>
          <c:max val="9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a:t>
                </a:r>
                <a:r>
                  <a:rPr lang="en-US" baseline="0" dirty="0"/>
                  <a:t> of Grants</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50" b="0" i="0" u="none" strike="noStrike" kern="1200" baseline="0">
                <a:solidFill>
                  <a:schemeClr val="tx1">
                    <a:lumMod val="65000"/>
                    <a:lumOff val="35000"/>
                  </a:schemeClr>
                </a:solidFill>
                <a:latin typeface="+mn-lt"/>
                <a:ea typeface="+mn-ea"/>
                <a:cs typeface="+mn-cs"/>
              </a:defRPr>
            </a:pPr>
            <a:endParaRPr lang="en-US"/>
          </a:p>
        </c:txPr>
        <c:crossAx val="390738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0" i="0" u="none" strike="noStrike" kern="1200" spc="0" baseline="0">
                <a:solidFill>
                  <a:schemeClr val="tx1">
                    <a:lumMod val="65000"/>
                    <a:lumOff val="35000"/>
                  </a:schemeClr>
                </a:solidFill>
                <a:latin typeface="+mn-lt"/>
                <a:ea typeface="+mn-ea"/>
                <a:cs typeface="+mn-cs"/>
              </a:defRPr>
            </a:pPr>
            <a:r>
              <a:rPr lang="en-US" sz="1700" dirty="0"/>
              <a:t>Percent of Grants</a:t>
            </a:r>
            <a:r>
              <a:rPr lang="en-US" sz="1700" baseline="0" dirty="0"/>
              <a:t> Distributed by Legislative Offices</a:t>
            </a:r>
            <a:endParaRPr lang="en-US" sz="1700" dirty="0"/>
          </a:p>
        </c:rich>
      </c:tx>
      <c:layout>
        <c:manualLayout>
          <c:xMode val="edge"/>
          <c:yMode val="edge"/>
          <c:x val="0.25501368694319893"/>
          <c:y val="9.7192929094845698E-2"/>
        </c:manualLayout>
      </c:layout>
      <c:overlay val="0"/>
      <c:spPr>
        <a:noFill/>
        <a:ln>
          <a:noFill/>
        </a:ln>
        <a:effectLst/>
      </c:spPr>
      <c:txPr>
        <a:bodyPr rot="0" spcFirstLastPara="1" vertOverflow="ellipsis" vert="horz" wrap="square" anchor="ctr" anchorCtr="1"/>
        <a:lstStyle/>
        <a:p>
          <a:pPr>
            <a:defRPr sz="17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885321715135269"/>
          <c:y val="0.20967589087683772"/>
          <c:w val="0.79933711107913574"/>
          <c:h val="0.61332090001523865"/>
        </c:manualLayout>
      </c:layout>
      <c:lineChart>
        <c:grouping val="standard"/>
        <c:varyColors val="0"/>
        <c:ser>
          <c:idx val="0"/>
          <c:order val="0"/>
          <c:tx>
            <c:strRef>
              <c:f>Sheet1!$B$1</c:f>
              <c:strCache>
                <c:ptCount val="1"/>
                <c:pt idx="0">
                  <c:v>Legislative Office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0%</c:formatCode>
                <c:ptCount val="11"/>
                <c:pt idx="0">
                  <c:v>0.02</c:v>
                </c:pt>
                <c:pt idx="1">
                  <c:v>0.1</c:v>
                </c:pt>
                <c:pt idx="2">
                  <c:v>0.1</c:v>
                </c:pt>
                <c:pt idx="3">
                  <c:v>0.08</c:v>
                </c:pt>
                <c:pt idx="4">
                  <c:v>7.0000000000000007E-2</c:v>
                </c:pt>
                <c:pt idx="5">
                  <c:v>0.08</c:v>
                </c:pt>
                <c:pt idx="6">
                  <c:v>0.05</c:v>
                </c:pt>
                <c:pt idx="7">
                  <c:v>0.04</c:v>
                </c:pt>
                <c:pt idx="8">
                  <c:v>0.02</c:v>
                </c:pt>
                <c:pt idx="9">
                  <c:v>0.02</c:v>
                </c:pt>
                <c:pt idx="10">
                  <c:v>0.02</c:v>
                </c:pt>
              </c:numCache>
            </c:numRef>
          </c:val>
          <c:smooth val="0"/>
          <c:extLst xmlns:c16r2="http://schemas.microsoft.com/office/drawing/2015/06/chart">
            <c:ext xmlns:c16="http://schemas.microsoft.com/office/drawing/2014/chart" uri="{C3380CC4-5D6E-409C-BE32-E72D297353CC}">
              <c16:uniqueId val="{0000000A-12D9-4734-A231-F85A2093CD45}"/>
            </c:ext>
          </c:extLst>
        </c:ser>
        <c:dLbls>
          <c:showLegendKey val="0"/>
          <c:showVal val="0"/>
          <c:showCatName val="0"/>
          <c:showSerName val="0"/>
          <c:showPercent val="0"/>
          <c:showBubbleSize val="0"/>
        </c:dLbls>
        <c:marker val="1"/>
        <c:smooth val="0"/>
        <c:axId val="394818744"/>
        <c:axId val="394819528"/>
      </c:lineChart>
      <c:catAx>
        <c:axId val="39481874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Year</a:t>
                </a:r>
              </a:p>
            </c:rich>
          </c:tx>
          <c:layout>
            <c:manualLayout>
              <c:xMode val="edge"/>
              <c:yMode val="edge"/>
              <c:x val="0.54535447497417933"/>
              <c:y val="0.89642527568557084"/>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4819528"/>
        <c:crosses val="autoZero"/>
        <c:auto val="1"/>
        <c:lblAlgn val="ctr"/>
        <c:lblOffset val="100"/>
        <c:noMultiLvlLbl val="0"/>
      </c:catAx>
      <c:valAx>
        <c:axId val="39481952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 of Grants by Year</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4818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Percent</a:t>
            </a:r>
            <a:r>
              <a:rPr lang="en-US" baseline="0" dirty="0"/>
              <a:t> of Grant Recipients in Each Income Range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211855486594913"/>
          <c:y val="0.12587580744023766"/>
          <c:w val="0.86827796859711093"/>
          <c:h val="0.64574873874298644"/>
        </c:manualLayout>
      </c:layout>
      <c:barChart>
        <c:barDir val="col"/>
        <c:grouping val="clustered"/>
        <c:varyColors val="0"/>
        <c:ser>
          <c:idx val="0"/>
          <c:order val="0"/>
          <c:tx>
            <c:strRef>
              <c:f>Sheet1!$B$1</c:f>
              <c:strCache>
                <c:ptCount val="1"/>
                <c:pt idx="0">
                  <c:v>&lt;$20,000</c:v>
                </c:pt>
              </c:strCache>
            </c:strRef>
          </c:tx>
          <c:spPr>
            <a:solidFill>
              <a:srgbClr val="FF0000"/>
            </a:solidFill>
            <a:ln>
              <a:solidFill>
                <a:srgbClr val="FF0000"/>
              </a:solidFill>
            </a:ln>
            <a:effectLst/>
          </c:spPr>
          <c:invertIfNegative val="0"/>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Sheet1!$B$2:$B$14</c:f>
              <c:numCache>
                <c:formatCode>0%</c:formatCode>
                <c:ptCount val="13"/>
                <c:pt idx="0">
                  <c:v>0.06</c:v>
                </c:pt>
                <c:pt idx="1">
                  <c:v>0.05</c:v>
                </c:pt>
                <c:pt idx="2">
                  <c:v>0.03</c:v>
                </c:pt>
                <c:pt idx="3">
                  <c:v>0.01</c:v>
                </c:pt>
                <c:pt idx="4">
                  <c:v>0.01</c:v>
                </c:pt>
                <c:pt idx="5">
                  <c:v>0.01</c:v>
                </c:pt>
                <c:pt idx="6">
                  <c:v>0.01</c:v>
                </c:pt>
                <c:pt idx="7">
                  <c:v>0.01</c:v>
                </c:pt>
                <c:pt idx="8">
                  <c:v>0</c:v>
                </c:pt>
                <c:pt idx="9">
                  <c:v>0</c:v>
                </c:pt>
                <c:pt idx="10">
                  <c:v>8.9999999999999998E-4</c:v>
                </c:pt>
                <c:pt idx="11">
                  <c:v>0</c:v>
                </c:pt>
                <c:pt idx="12">
                  <c:v>2.3E-3</c:v>
                </c:pt>
              </c:numCache>
            </c:numRef>
          </c:val>
          <c:extLst xmlns:c16r2="http://schemas.microsoft.com/office/drawing/2015/06/chart">
            <c:ext xmlns:c16="http://schemas.microsoft.com/office/drawing/2014/chart" uri="{C3380CC4-5D6E-409C-BE32-E72D297353CC}">
              <c16:uniqueId val="{00000000-9FC8-48B7-8B77-D072A93399FF}"/>
            </c:ext>
          </c:extLst>
        </c:ser>
        <c:ser>
          <c:idx val="1"/>
          <c:order val="1"/>
          <c:tx>
            <c:strRef>
              <c:f>Sheet1!$C$1</c:f>
              <c:strCache>
                <c:ptCount val="1"/>
                <c:pt idx="0">
                  <c:v>$20,000 - $29,999 </c:v>
                </c:pt>
              </c:strCache>
            </c:strRef>
          </c:tx>
          <c:spPr>
            <a:solidFill>
              <a:srgbClr val="FFC000"/>
            </a:solidFill>
            <a:ln>
              <a:solidFill>
                <a:srgbClr val="FFC000"/>
              </a:solidFill>
            </a:ln>
            <a:effectLst/>
          </c:spPr>
          <c:invertIfNegative val="0"/>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Sheet1!$C$2:$C$14</c:f>
              <c:numCache>
                <c:formatCode>0%</c:formatCode>
                <c:ptCount val="13"/>
                <c:pt idx="0">
                  <c:v>0.28000000000000003</c:v>
                </c:pt>
                <c:pt idx="1">
                  <c:v>0.22</c:v>
                </c:pt>
                <c:pt idx="2">
                  <c:v>0.18</c:v>
                </c:pt>
                <c:pt idx="3">
                  <c:v>0.12</c:v>
                </c:pt>
                <c:pt idx="4">
                  <c:v>0.09</c:v>
                </c:pt>
                <c:pt idx="5">
                  <c:v>0.12</c:v>
                </c:pt>
                <c:pt idx="6">
                  <c:v>0.12</c:v>
                </c:pt>
                <c:pt idx="7">
                  <c:v>0.13</c:v>
                </c:pt>
                <c:pt idx="8">
                  <c:v>0.13</c:v>
                </c:pt>
                <c:pt idx="9">
                  <c:v>0.12</c:v>
                </c:pt>
                <c:pt idx="10">
                  <c:v>0.1229</c:v>
                </c:pt>
                <c:pt idx="11">
                  <c:v>0.11</c:v>
                </c:pt>
                <c:pt idx="12">
                  <c:v>7.0199999999999999E-2</c:v>
                </c:pt>
              </c:numCache>
            </c:numRef>
          </c:val>
          <c:extLst xmlns:c16r2="http://schemas.microsoft.com/office/drawing/2015/06/chart">
            <c:ext xmlns:c16="http://schemas.microsoft.com/office/drawing/2014/chart" uri="{C3380CC4-5D6E-409C-BE32-E72D297353CC}">
              <c16:uniqueId val="{00000001-9FC8-48B7-8B77-D072A93399FF}"/>
            </c:ext>
          </c:extLst>
        </c:ser>
        <c:ser>
          <c:idx val="2"/>
          <c:order val="2"/>
          <c:tx>
            <c:strRef>
              <c:f>Sheet1!$D$1</c:f>
              <c:strCache>
                <c:ptCount val="1"/>
                <c:pt idx="0">
                  <c:v>$30,000 - $39,999 </c:v>
                </c:pt>
              </c:strCache>
            </c:strRef>
          </c:tx>
          <c:spPr>
            <a:solidFill>
              <a:srgbClr val="92D050"/>
            </a:solidFill>
            <a:ln>
              <a:solidFill>
                <a:srgbClr val="00B050"/>
              </a:solidFill>
            </a:ln>
            <a:effectLst/>
          </c:spPr>
          <c:invertIfNegative val="0"/>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Sheet1!$D$2:$D$14</c:f>
              <c:numCache>
                <c:formatCode>0%</c:formatCode>
                <c:ptCount val="13"/>
                <c:pt idx="0">
                  <c:v>0.28999999999999998</c:v>
                </c:pt>
                <c:pt idx="1">
                  <c:v>0.28999999999999998</c:v>
                </c:pt>
                <c:pt idx="2">
                  <c:v>0.26</c:v>
                </c:pt>
                <c:pt idx="3">
                  <c:v>0.23</c:v>
                </c:pt>
                <c:pt idx="4">
                  <c:v>0.21</c:v>
                </c:pt>
                <c:pt idx="5">
                  <c:v>0.24</c:v>
                </c:pt>
                <c:pt idx="6">
                  <c:v>0.25</c:v>
                </c:pt>
                <c:pt idx="7">
                  <c:v>0.26</c:v>
                </c:pt>
                <c:pt idx="8">
                  <c:v>0.23</c:v>
                </c:pt>
                <c:pt idx="9">
                  <c:v>0.22</c:v>
                </c:pt>
                <c:pt idx="10">
                  <c:v>0.25119999999999998</c:v>
                </c:pt>
                <c:pt idx="11">
                  <c:v>0.24</c:v>
                </c:pt>
                <c:pt idx="12">
                  <c:v>0.1958</c:v>
                </c:pt>
              </c:numCache>
            </c:numRef>
          </c:val>
          <c:extLst xmlns:c16r2="http://schemas.microsoft.com/office/drawing/2015/06/chart">
            <c:ext xmlns:c16="http://schemas.microsoft.com/office/drawing/2014/chart" uri="{C3380CC4-5D6E-409C-BE32-E72D297353CC}">
              <c16:uniqueId val="{00000002-9FC8-48B7-8B77-D072A93399FF}"/>
            </c:ext>
          </c:extLst>
        </c:ser>
        <c:ser>
          <c:idx val="3"/>
          <c:order val="3"/>
          <c:tx>
            <c:strRef>
              <c:f>Sheet1!$E$1</c:f>
              <c:strCache>
                <c:ptCount val="1"/>
                <c:pt idx="0">
                  <c:v>$40,000 - $49,999 </c:v>
                </c:pt>
              </c:strCache>
            </c:strRef>
          </c:tx>
          <c:spPr>
            <a:solidFill>
              <a:srgbClr val="00B0F0"/>
            </a:solidFill>
            <a:ln>
              <a:solidFill>
                <a:srgbClr val="0070C0"/>
              </a:solidFill>
            </a:ln>
            <a:effectLst/>
          </c:spPr>
          <c:invertIfNegative val="0"/>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Sheet1!$E$2:$E$14</c:f>
              <c:numCache>
                <c:formatCode>0%</c:formatCode>
                <c:ptCount val="13"/>
                <c:pt idx="0">
                  <c:v>0.19</c:v>
                </c:pt>
                <c:pt idx="1">
                  <c:v>0.2</c:v>
                </c:pt>
                <c:pt idx="2">
                  <c:v>0.21</c:v>
                </c:pt>
                <c:pt idx="3">
                  <c:v>0.23</c:v>
                </c:pt>
                <c:pt idx="4">
                  <c:v>0.21</c:v>
                </c:pt>
                <c:pt idx="5">
                  <c:v>0.21</c:v>
                </c:pt>
                <c:pt idx="6">
                  <c:v>0.23</c:v>
                </c:pt>
                <c:pt idx="7">
                  <c:v>0.22</c:v>
                </c:pt>
                <c:pt idx="8">
                  <c:v>0.23</c:v>
                </c:pt>
                <c:pt idx="9">
                  <c:v>0.22</c:v>
                </c:pt>
                <c:pt idx="10">
                  <c:v>0.2228</c:v>
                </c:pt>
                <c:pt idx="11">
                  <c:v>0.24</c:v>
                </c:pt>
                <c:pt idx="12">
                  <c:v>0.2324</c:v>
                </c:pt>
              </c:numCache>
            </c:numRef>
          </c:val>
          <c:extLst xmlns:c16r2="http://schemas.microsoft.com/office/drawing/2015/06/chart">
            <c:ext xmlns:c16="http://schemas.microsoft.com/office/drawing/2014/chart" uri="{C3380CC4-5D6E-409C-BE32-E72D297353CC}">
              <c16:uniqueId val="{00000003-9FC8-48B7-8B77-D072A93399FF}"/>
            </c:ext>
          </c:extLst>
        </c:ser>
        <c:ser>
          <c:idx val="4"/>
          <c:order val="4"/>
          <c:tx>
            <c:strRef>
              <c:f>Sheet1!$F$1</c:f>
              <c:strCache>
                <c:ptCount val="1"/>
                <c:pt idx="0">
                  <c:v>$50,000 + </c:v>
                </c:pt>
              </c:strCache>
            </c:strRef>
          </c:tx>
          <c:spPr>
            <a:solidFill>
              <a:srgbClr val="002060"/>
            </a:solidFill>
            <a:ln>
              <a:solidFill>
                <a:srgbClr val="002060"/>
              </a:solidFill>
            </a:ln>
            <a:effectLst/>
          </c:spPr>
          <c:invertIfNegative val="0"/>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Sheet1!$F$2:$F$14</c:f>
              <c:numCache>
                <c:formatCode>0%</c:formatCode>
                <c:ptCount val="13"/>
                <c:pt idx="0">
                  <c:v>0.19</c:v>
                </c:pt>
                <c:pt idx="1">
                  <c:v>0.24</c:v>
                </c:pt>
                <c:pt idx="2">
                  <c:v>0.32</c:v>
                </c:pt>
                <c:pt idx="3">
                  <c:v>0.41</c:v>
                </c:pt>
                <c:pt idx="4">
                  <c:v>0.48</c:v>
                </c:pt>
                <c:pt idx="5">
                  <c:v>0.42</c:v>
                </c:pt>
                <c:pt idx="6">
                  <c:v>0.4</c:v>
                </c:pt>
                <c:pt idx="7">
                  <c:v>0.4</c:v>
                </c:pt>
                <c:pt idx="8">
                  <c:v>0.42</c:v>
                </c:pt>
                <c:pt idx="9">
                  <c:v>0.44</c:v>
                </c:pt>
                <c:pt idx="10">
                  <c:v>0.4022</c:v>
                </c:pt>
                <c:pt idx="11">
                  <c:v>0.42</c:v>
                </c:pt>
                <c:pt idx="12">
                  <c:v>0.49919999999999998</c:v>
                </c:pt>
              </c:numCache>
            </c:numRef>
          </c:val>
          <c:extLst xmlns:c16r2="http://schemas.microsoft.com/office/drawing/2015/06/chart">
            <c:ext xmlns:c16="http://schemas.microsoft.com/office/drawing/2014/chart" uri="{C3380CC4-5D6E-409C-BE32-E72D297353CC}">
              <c16:uniqueId val="{00000004-9FC8-48B7-8B77-D072A93399FF}"/>
            </c:ext>
          </c:extLst>
        </c:ser>
        <c:dLbls>
          <c:showLegendKey val="0"/>
          <c:showVal val="0"/>
          <c:showCatName val="0"/>
          <c:showSerName val="0"/>
          <c:showPercent val="0"/>
          <c:showBubbleSize val="0"/>
        </c:dLbls>
        <c:gapWidth val="150"/>
        <c:axId val="395428512"/>
        <c:axId val="395429296"/>
      </c:barChart>
      <c:catAx>
        <c:axId val="39542851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Year</a:t>
                </a:r>
              </a:p>
              <a:p>
                <a:pPr>
                  <a:defRPr/>
                </a:pPr>
                <a:endParaRPr lang="en-US" dirty="0"/>
              </a:p>
            </c:rich>
          </c:tx>
          <c:layout>
            <c:manualLayout>
              <c:xMode val="edge"/>
              <c:yMode val="edge"/>
              <c:x val="0.51906652089650618"/>
              <c:y val="0.84134145845457675"/>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5429296"/>
        <c:crosses val="autoZero"/>
        <c:auto val="1"/>
        <c:lblAlgn val="ctr"/>
        <c:lblOffset val="100"/>
        <c:noMultiLvlLbl val="0"/>
      </c:catAx>
      <c:valAx>
        <c:axId val="39542929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 of Grant Recipients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5428512"/>
        <c:crosses val="autoZero"/>
        <c:crossBetween val="between"/>
      </c:valAx>
      <c:spPr>
        <a:noFill/>
        <a:ln>
          <a:noFill/>
        </a:ln>
        <a:effectLst/>
      </c:spPr>
    </c:plotArea>
    <c:legend>
      <c:legendPos val="b"/>
      <c:layout>
        <c:manualLayout>
          <c:xMode val="edge"/>
          <c:yMode val="edge"/>
          <c:x val="4.9999950886064508E-2"/>
          <c:y val="0.92308509233404246"/>
          <c:w val="0.899999957902341"/>
          <c:h val="6.097230305108813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Recipient Poverty Level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&lt;175%</c:v>
                </c:pt>
              </c:strCache>
            </c:strRef>
          </c:tx>
          <c:spPr>
            <a:solidFill>
              <a:srgbClr val="FF0000"/>
            </a:solidFill>
            <a:ln>
              <a:noFill/>
            </a:ln>
            <a:effectLst/>
          </c:spPr>
          <c:invertIfNegative val="0"/>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Sheet1!$B$2:$B$14</c:f>
              <c:numCache>
                <c:formatCode>0%</c:formatCode>
                <c:ptCount val="13"/>
                <c:pt idx="0">
                  <c:v>0.06</c:v>
                </c:pt>
                <c:pt idx="1">
                  <c:v>0.05</c:v>
                </c:pt>
                <c:pt idx="2">
                  <c:v>0.04</c:v>
                </c:pt>
                <c:pt idx="3">
                  <c:v>0.01</c:v>
                </c:pt>
                <c:pt idx="4">
                  <c:v>0.01</c:v>
                </c:pt>
                <c:pt idx="5">
                  <c:v>0.01</c:v>
                </c:pt>
                <c:pt idx="6">
                  <c:v>0.01</c:v>
                </c:pt>
                <c:pt idx="7">
                  <c:v>0.01</c:v>
                </c:pt>
                <c:pt idx="8">
                  <c:v>0.01</c:v>
                </c:pt>
                <c:pt idx="9">
                  <c:v>0.01</c:v>
                </c:pt>
                <c:pt idx="10">
                  <c:v>6.7999999999999996E-3</c:v>
                </c:pt>
                <c:pt idx="11">
                  <c:v>4.3E-3</c:v>
                </c:pt>
                <c:pt idx="12">
                  <c:v>3.0999999999999999E-3</c:v>
                </c:pt>
              </c:numCache>
            </c:numRef>
          </c:val>
          <c:extLst xmlns:c16r2="http://schemas.microsoft.com/office/drawing/2015/06/chart">
            <c:ext xmlns:c16="http://schemas.microsoft.com/office/drawing/2014/chart" uri="{C3380CC4-5D6E-409C-BE32-E72D297353CC}">
              <c16:uniqueId val="{00000000-1C0B-4211-B276-00923281CCCF}"/>
            </c:ext>
          </c:extLst>
        </c:ser>
        <c:ser>
          <c:idx val="1"/>
          <c:order val="1"/>
          <c:tx>
            <c:strRef>
              <c:f>Sheet1!$C$1</c:f>
              <c:strCache>
                <c:ptCount val="1"/>
                <c:pt idx="0">
                  <c:v>175-199%</c:v>
                </c:pt>
              </c:strCache>
            </c:strRef>
          </c:tx>
          <c:spPr>
            <a:solidFill>
              <a:srgbClr val="FFC000"/>
            </a:solidFill>
            <a:ln>
              <a:noFill/>
            </a:ln>
            <a:effectLst/>
          </c:spPr>
          <c:invertIfNegative val="0"/>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Sheet1!$C$2:$C$14</c:f>
              <c:numCache>
                <c:formatCode>0%</c:formatCode>
                <c:ptCount val="13"/>
                <c:pt idx="0">
                  <c:v>0.24</c:v>
                </c:pt>
                <c:pt idx="1">
                  <c:v>0.2</c:v>
                </c:pt>
                <c:pt idx="2">
                  <c:v>0.2</c:v>
                </c:pt>
                <c:pt idx="3">
                  <c:v>0.04</c:v>
                </c:pt>
                <c:pt idx="4">
                  <c:v>0.02</c:v>
                </c:pt>
                <c:pt idx="5">
                  <c:v>0.05</c:v>
                </c:pt>
                <c:pt idx="6">
                  <c:v>0.08</c:v>
                </c:pt>
                <c:pt idx="7">
                  <c:v>0.08</c:v>
                </c:pt>
                <c:pt idx="8">
                  <c:v>0.05</c:v>
                </c:pt>
                <c:pt idx="9">
                  <c:v>0.05</c:v>
                </c:pt>
                <c:pt idx="10">
                  <c:v>6.3299999999999995E-2</c:v>
                </c:pt>
                <c:pt idx="11">
                  <c:v>3.3799999999999997E-2</c:v>
                </c:pt>
                <c:pt idx="12">
                  <c:v>3.2800000000000003E-2</c:v>
                </c:pt>
              </c:numCache>
            </c:numRef>
          </c:val>
          <c:extLst xmlns:c16r2="http://schemas.microsoft.com/office/drawing/2015/06/chart">
            <c:ext xmlns:c16="http://schemas.microsoft.com/office/drawing/2014/chart" uri="{C3380CC4-5D6E-409C-BE32-E72D297353CC}">
              <c16:uniqueId val="{00000001-1C0B-4211-B276-00923281CCCF}"/>
            </c:ext>
          </c:extLst>
        </c:ser>
        <c:ser>
          <c:idx val="2"/>
          <c:order val="2"/>
          <c:tx>
            <c:strRef>
              <c:f>Sheet1!$D$1</c:f>
              <c:strCache>
                <c:ptCount val="1"/>
                <c:pt idx="0">
                  <c:v>200-224% </c:v>
                </c:pt>
              </c:strCache>
            </c:strRef>
          </c:tx>
          <c:spPr>
            <a:solidFill>
              <a:srgbClr val="92D050"/>
            </a:solidFill>
            <a:ln>
              <a:noFill/>
            </a:ln>
            <a:effectLst/>
          </c:spPr>
          <c:invertIfNegative val="0"/>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Sheet1!$D$2:$D$14</c:f>
              <c:numCache>
                <c:formatCode>0%</c:formatCode>
                <c:ptCount val="13"/>
                <c:pt idx="0">
                  <c:v>0.18</c:v>
                </c:pt>
                <c:pt idx="1">
                  <c:v>0.17</c:v>
                </c:pt>
                <c:pt idx="2">
                  <c:v>0.16</c:v>
                </c:pt>
                <c:pt idx="3">
                  <c:v>0.11</c:v>
                </c:pt>
                <c:pt idx="4">
                  <c:v>0.03</c:v>
                </c:pt>
                <c:pt idx="5">
                  <c:v>0.15</c:v>
                </c:pt>
                <c:pt idx="6">
                  <c:v>0.15</c:v>
                </c:pt>
                <c:pt idx="7">
                  <c:v>0.19</c:v>
                </c:pt>
                <c:pt idx="8">
                  <c:v>0.17</c:v>
                </c:pt>
                <c:pt idx="9">
                  <c:v>0.18</c:v>
                </c:pt>
                <c:pt idx="10">
                  <c:v>0.16950000000000001</c:v>
                </c:pt>
                <c:pt idx="11">
                  <c:v>0.15179999999999999</c:v>
                </c:pt>
                <c:pt idx="12">
                  <c:v>0.15989999999999999</c:v>
                </c:pt>
              </c:numCache>
            </c:numRef>
          </c:val>
          <c:extLst xmlns:c16r2="http://schemas.microsoft.com/office/drawing/2015/06/chart">
            <c:ext xmlns:c16="http://schemas.microsoft.com/office/drawing/2014/chart" uri="{C3380CC4-5D6E-409C-BE32-E72D297353CC}">
              <c16:uniqueId val="{00000002-1C0B-4211-B276-00923281CCCF}"/>
            </c:ext>
          </c:extLst>
        </c:ser>
        <c:ser>
          <c:idx val="3"/>
          <c:order val="3"/>
          <c:tx>
            <c:strRef>
              <c:f>Sheet1!$E$1</c:f>
              <c:strCache>
                <c:ptCount val="1"/>
                <c:pt idx="0">
                  <c:v>225% - 249% </c:v>
                </c:pt>
              </c:strCache>
            </c:strRef>
          </c:tx>
          <c:spPr>
            <a:solidFill>
              <a:srgbClr val="0070C0"/>
            </a:solidFill>
            <a:ln>
              <a:noFill/>
            </a:ln>
            <a:effectLst/>
          </c:spPr>
          <c:invertIfNegative val="0"/>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Sheet1!$E$2:$E$14</c:f>
              <c:numCache>
                <c:formatCode>0%</c:formatCode>
                <c:ptCount val="13"/>
                <c:pt idx="0">
                  <c:v>0.14000000000000001</c:v>
                </c:pt>
                <c:pt idx="1">
                  <c:v>0.13</c:v>
                </c:pt>
                <c:pt idx="2">
                  <c:v>0.14000000000000001</c:v>
                </c:pt>
                <c:pt idx="3">
                  <c:v>0.22</c:v>
                </c:pt>
                <c:pt idx="4">
                  <c:v>0.17</c:v>
                </c:pt>
                <c:pt idx="5">
                  <c:v>0.18</c:v>
                </c:pt>
                <c:pt idx="6">
                  <c:v>0.16</c:v>
                </c:pt>
                <c:pt idx="7">
                  <c:v>0.17</c:v>
                </c:pt>
                <c:pt idx="8">
                  <c:v>0.19</c:v>
                </c:pt>
                <c:pt idx="9">
                  <c:v>0.16</c:v>
                </c:pt>
                <c:pt idx="10">
                  <c:v>0.16089999999999999</c:v>
                </c:pt>
                <c:pt idx="11">
                  <c:v>0.17549999999999999</c:v>
                </c:pt>
                <c:pt idx="12">
                  <c:v>0.15909999999999999</c:v>
                </c:pt>
              </c:numCache>
            </c:numRef>
          </c:val>
          <c:extLst xmlns:c16r2="http://schemas.microsoft.com/office/drawing/2015/06/chart">
            <c:ext xmlns:c16="http://schemas.microsoft.com/office/drawing/2014/chart" uri="{C3380CC4-5D6E-409C-BE32-E72D297353CC}">
              <c16:uniqueId val="{00000003-1C0B-4211-B276-00923281CCCF}"/>
            </c:ext>
          </c:extLst>
        </c:ser>
        <c:ser>
          <c:idx val="4"/>
          <c:order val="4"/>
          <c:tx>
            <c:strRef>
              <c:f>Sheet1!$F$1</c:f>
              <c:strCache>
                <c:ptCount val="1"/>
                <c:pt idx="0">
                  <c:v>250% - 299% </c:v>
                </c:pt>
              </c:strCache>
            </c:strRef>
          </c:tx>
          <c:spPr>
            <a:solidFill>
              <a:srgbClr val="002060"/>
            </a:solidFill>
            <a:ln>
              <a:noFill/>
            </a:ln>
            <a:effectLst/>
          </c:spPr>
          <c:invertIfNegative val="0"/>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Sheet1!$F$2:$F$14</c:f>
              <c:numCache>
                <c:formatCode>0%</c:formatCode>
                <c:ptCount val="13"/>
                <c:pt idx="0">
                  <c:v>0.16</c:v>
                </c:pt>
                <c:pt idx="1">
                  <c:v>0.17</c:v>
                </c:pt>
                <c:pt idx="2">
                  <c:v>0.18</c:v>
                </c:pt>
                <c:pt idx="3">
                  <c:v>0.31</c:v>
                </c:pt>
                <c:pt idx="4">
                  <c:v>0.36</c:v>
                </c:pt>
                <c:pt idx="5">
                  <c:v>0.28000000000000003</c:v>
                </c:pt>
                <c:pt idx="6">
                  <c:v>0.27</c:v>
                </c:pt>
                <c:pt idx="7">
                  <c:v>0.26</c:v>
                </c:pt>
                <c:pt idx="8">
                  <c:v>0.24</c:v>
                </c:pt>
                <c:pt idx="9">
                  <c:v>0.26</c:v>
                </c:pt>
                <c:pt idx="10">
                  <c:v>0.26119999999999999</c:v>
                </c:pt>
                <c:pt idx="11">
                  <c:v>0.27839999999999998</c:v>
                </c:pt>
                <c:pt idx="12">
                  <c:v>0.23319999999999999</c:v>
                </c:pt>
              </c:numCache>
            </c:numRef>
          </c:val>
          <c:extLst xmlns:c16r2="http://schemas.microsoft.com/office/drawing/2015/06/chart">
            <c:ext xmlns:c16="http://schemas.microsoft.com/office/drawing/2014/chart" uri="{C3380CC4-5D6E-409C-BE32-E72D297353CC}">
              <c16:uniqueId val="{00000004-1C0B-4211-B276-00923281CCCF}"/>
            </c:ext>
          </c:extLst>
        </c:ser>
        <c:ser>
          <c:idx val="5"/>
          <c:order val="5"/>
          <c:tx>
            <c:strRef>
              <c:f>Sheet1!$G$1</c:f>
              <c:strCache>
                <c:ptCount val="1"/>
                <c:pt idx="0">
                  <c:v>300% +</c:v>
                </c:pt>
              </c:strCache>
            </c:strRef>
          </c:tx>
          <c:spPr>
            <a:solidFill>
              <a:srgbClr val="A3A3A3"/>
            </a:solidFill>
            <a:ln>
              <a:noFill/>
            </a:ln>
            <a:effectLst/>
          </c:spPr>
          <c:invertIfNegative val="0"/>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Sheet1!$G$2:$G$14</c:f>
              <c:numCache>
                <c:formatCode>0%</c:formatCode>
                <c:ptCount val="13"/>
                <c:pt idx="0">
                  <c:v>0.22</c:v>
                </c:pt>
                <c:pt idx="1">
                  <c:v>0.28000000000000003</c:v>
                </c:pt>
                <c:pt idx="2">
                  <c:v>0.28999999999999998</c:v>
                </c:pt>
                <c:pt idx="3">
                  <c:v>0.32</c:v>
                </c:pt>
                <c:pt idx="4">
                  <c:v>0.42</c:v>
                </c:pt>
                <c:pt idx="5">
                  <c:v>0.34</c:v>
                </c:pt>
                <c:pt idx="6">
                  <c:v>0.34</c:v>
                </c:pt>
                <c:pt idx="7">
                  <c:v>0.3</c:v>
                </c:pt>
                <c:pt idx="8">
                  <c:v>0.35</c:v>
                </c:pt>
                <c:pt idx="9">
                  <c:v>0.34</c:v>
                </c:pt>
                <c:pt idx="10">
                  <c:v>0.33850000000000002</c:v>
                </c:pt>
                <c:pt idx="11">
                  <c:v>0.35610000000000003</c:v>
                </c:pt>
                <c:pt idx="12">
                  <c:v>0.41189999999999999</c:v>
                </c:pt>
              </c:numCache>
            </c:numRef>
          </c:val>
          <c:extLst xmlns:c16r2="http://schemas.microsoft.com/office/drawing/2015/06/chart">
            <c:ext xmlns:c16="http://schemas.microsoft.com/office/drawing/2014/chart" uri="{C3380CC4-5D6E-409C-BE32-E72D297353CC}">
              <c16:uniqueId val="{00000005-1C0B-4211-B276-00923281CCCF}"/>
            </c:ext>
          </c:extLst>
        </c:ser>
        <c:dLbls>
          <c:showLegendKey val="0"/>
          <c:showVal val="0"/>
          <c:showCatName val="0"/>
          <c:showSerName val="0"/>
          <c:showPercent val="0"/>
          <c:showBubbleSize val="0"/>
        </c:dLbls>
        <c:gapWidth val="219"/>
        <c:overlap val="-27"/>
        <c:axId val="395430080"/>
        <c:axId val="395430472"/>
      </c:barChart>
      <c:catAx>
        <c:axId val="39543008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Year</a:t>
                </a:r>
              </a:p>
            </c:rich>
          </c:tx>
          <c:layout>
            <c:manualLayout>
              <c:xMode val="edge"/>
              <c:yMode val="edge"/>
              <c:x val="0.52132594991046677"/>
              <c:y val="0.79321663782124285"/>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5430472"/>
        <c:crosses val="autoZero"/>
        <c:auto val="1"/>
        <c:lblAlgn val="ctr"/>
        <c:lblOffset val="100"/>
        <c:noMultiLvlLbl val="0"/>
      </c:catAx>
      <c:valAx>
        <c:axId val="39543047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 of Grant Recipients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5430080"/>
        <c:crosses val="autoZero"/>
        <c:crossBetween val="between"/>
      </c:valAx>
      <c:spPr>
        <a:noFill/>
        <a:ln>
          <a:noFill/>
        </a:ln>
        <a:effectLst/>
      </c:spPr>
    </c:plotArea>
    <c:legend>
      <c:legendPos val="b"/>
      <c:layout>
        <c:manualLayout>
          <c:xMode val="edge"/>
          <c:yMode val="edge"/>
          <c:x val="0.18446525375916795"/>
          <c:y val="0.87798594736799562"/>
          <c:w val="0.71829678416366183"/>
          <c:h val="6.76945282149500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Household Composition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9632514315356843E-2"/>
          <c:y val="0.12932161977302717"/>
          <c:w val="0.77666235044786835"/>
          <c:h val="0.73045804269167658"/>
        </c:manualLayout>
      </c:layout>
      <c:lineChart>
        <c:grouping val="standard"/>
        <c:varyColors val="0"/>
        <c:ser>
          <c:idx val="0"/>
          <c:order val="0"/>
          <c:tx>
            <c:strRef>
              <c:f>Sheet1!$B$1</c:f>
              <c:strCache>
                <c:ptCount val="1"/>
                <c:pt idx="0">
                  <c:v> &lt; 6 Years Old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delete val="1"/>
              <c:extLst xmlns:c16r2="http://schemas.microsoft.com/office/drawing/2015/06/chart">
                <c:ext xmlns:c16="http://schemas.microsoft.com/office/drawing/2014/chart" uri="{C3380CC4-5D6E-409C-BE32-E72D297353CC}">
                  <c16:uniqueId val="{00000000-23A4-48D1-BB43-1EB17A44805B}"/>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1-23A4-48D1-BB43-1EB17A44805B}"/>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2-23A4-48D1-BB43-1EB17A44805B}"/>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3-23A4-48D1-BB43-1EB17A44805B}"/>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4-23A4-48D1-BB43-1EB17A44805B}"/>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5-23A4-48D1-BB43-1EB17A44805B}"/>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6-23A4-48D1-BB43-1EB17A44805B}"/>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7-23A4-48D1-BB43-1EB17A44805B}"/>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8-23A4-48D1-BB43-1EB17A44805B}"/>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9-23A4-48D1-BB43-1EB17A44805B}"/>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0A-23A4-48D1-BB43-1EB17A44805B}"/>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0B-23A4-48D1-BB43-1EB17A44805B}"/>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27-23A4-48D1-BB43-1EB17A44805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Sheet1!$B$2:$B$15</c:f>
              <c:numCache>
                <c:formatCode>0%</c:formatCode>
                <c:ptCount val="14"/>
                <c:pt idx="0">
                  <c:v>0.28999999999999998</c:v>
                </c:pt>
                <c:pt idx="1">
                  <c:v>0.26</c:v>
                </c:pt>
                <c:pt idx="2">
                  <c:v>0.28000000000000003</c:v>
                </c:pt>
                <c:pt idx="3">
                  <c:v>0.23</c:v>
                </c:pt>
                <c:pt idx="4">
                  <c:v>0.22</c:v>
                </c:pt>
                <c:pt idx="5">
                  <c:v>0.2</c:v>
                </c:pt>
                <c:pt idx="6">
                  <c:v>0.2</c:v>
                </c:pt>
                <c:pt idx="7">
                  <c:v>0.19</c:v>
                </c:pt>
                <c:pt idx="8">
                  <c:v>0.2</c:v>
                </c:pt>
                <c:pt idx="9">
                  <c:v>0.2</c:v>
                </c:pt>
                <c:pt idx="10">
                  <c:v>0.18</c:v>
                </c:pt>
                <c:pt idx="11">
                  <c:v>0.1726</c:v>
                </c:pt>
                <c:pt idx="12">
                  <c:v>0.15</c:v>
                </c:pt>
                <c:pt idx="13">
                  <c:v>0.19</c:v>
                </c:pt>
              </c:numCache>
            </c:numRef>
          </c:val>
          <c:smooth val="0"/>
          <c:extLst xmlns:c16r2="http://schemas.microsoft.com/office/drawing/2015/06/chart">
            <c:ext xmlns:c16="http://schemas.microsoft.com/office/drawing/2014/chart" uri="{C3380CC4-5D6E-409C-BE32-E72D297353CC}">
              <c16:uniqueId val="{0000000C-23A4-48D1-BB43-1EB17A44805B}"/>
            </c:ext>
          </c:extLst>
        </c:ser>
        <c:ser>
          <c:idx val="1"/>
          <c:order val="1"/>
          <c:tx>
            <c:strRef>
              <c:f>Sheet1!$C$1</c:f>
              <c:strCache>
                <c:ptCount val="1"/>
                <c:pt idx="0">
                  <c:v> ≤ 18 Years Old</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dLbls>
            <c:dLbl>
              <c:idx val="0"/>
              <c:delete val="1"/>
              <c:extLst xmlns:c16r2="http://schemas.microsoft.com/office/drawing/2015/06/chart">
                <c:ext xmlns:c16="http://schemas.microsoft.com/office/drawing/2014/chart" uri="{C3380CC4-5D6E-409C-BE32-E72D297353CC}">
                  <c16:uniqueId val="{0000000D-23A4-48D1-BB43-1EB17A44805B}"/>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E-23A4-48D1-BB43-1EB17A44805B}"/>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F-23A4-48D1-BB43-1EB17A44805B}"/>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10-23A4-48D1-BB43-1EB17A44805B}"/>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11-23A4-48D1-BB43-1EB17A44805B}"/>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12-23A4-48D1-BB43-1EB17A44805B}"/>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13-23A4-48D1-BB43-1EB17A44805B}"/>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14-23A4-48D1-BB43-1EB17A44805B}"/>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15-23A4-48D1-BB43-1EB17A44805B}"/>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16-23A4-48D1-BB43-1EB17A44805B}"/>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17-23A4-48D1-BB43-1EB17A44805B}"/>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18-23A4-48D1-BB43-1EB17A44805B}"/>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29-23A4-48D1-BB43-1EB17A44805B}"/>
                </c:ext>
                <c:ext xmlns:c15="http://schemas.microsoft.com/office/drawing/2012/chart" uri="{CE6537A1-D6FC-4f65-9D91-7224C49458BB}"/>
              </c:extLst>
            </c:dLbl>
            <c:dLbl>
              <c:idx val="13"/>
              <c:layout>
                <c:manualLayout>
                  <c:x val="0"/>
                  <c:y val="-1.1751743040273139E-2"/>
                </c:manualLayout>
              </c:layout>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2A-23A4-48D1-BB43-1EB17A44805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Sheet1!$C$2:$C$15</c:f>
              <c:numCache>
                <c:formatCode>0%</c:formatCode>
                <c:ptCount val="14"/>
                <c:pt idx="0">
                  <c:v>0.61</c:v>
                </c:pt>
                <c:pt idx="1">
                  <c:v>0.6</c:v>
                </c:pt>
                <c:pt idx="2">
                  <c:v>0.64</c:v>
                </c:pt>
                <c:pt idx="3">
                  <c:v>0.57999999999999996</c:v>
                </c:pt>
                <c:pt idx="4">
                  <c:v>0.56999999999999995</c:v>
                </c:pt>
                <c:pt idx="5">
                  <c:v>0.54</c:v>
                </c:pt>
                <c:pt idx="6">
                  <c:v>0.51</c:v>
                </c:pt>
                <c:pt idx="7">
                  <c:v>0.52</c:v>
                </c:pt>
                <c:pt idx="8">
                  <c:v>0.54</c:v>
                </c:pt>
                <c:pt idx="9">
                  <c:v>0.5</c:v>
                </c:pt>
                <c:pt idx="10">
                  <c:v>0.49</c:v>
                </c:pt>
                <c:pt idx="11">
                  <c:v>0.4713</c:v>
                </c:pt>
                <c:pt idx="12">
                  <c:v>0.42</c:v>
                </c:pt>
                <c:pt idx="13">
                  <c:v>0.48</c:v>
                </c:pt>
              </c:numCache>
            </c:numRef>
          </c:val>
          <c:smooth val="0"/>
          <c:extLst xmlns:c16r2="http://schemas.microsoft.com/office/drawing/2015/06/chart">
            <c:ext xmlns:c16="http://schemas.microsoft.com/office/drawing/2014/chart" uri="{C3380CC4-5D6E-409C-BE32-E72D297353CC}">
              <c16:uniqueId val="{00000019-23A4-48D1-BB43-1EB17A44805B}"/>
            </c:ext>
          </c:extLst>
        </c:ser>
        <c:ser>
          <c:idx val="2"/>
          <c:order val="2"/>
          <c:tx>
            <c:strRef>
              <c:f>Sheet1!$D$1</c:f>
              <c:strCache>
                <c:ptCount val="1"/>
                <c:pt idx="0">
                  <c:v> &gt; 60 Years Old</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dLbl>
              <c:idx val="0"/>
              <c:delete val="1"/>
              <c:extLst xmlns:c16r2="http://schemas.microsoft.com/office/drawing/2015/06/chart">
                <c:ext xmlns:c16="http://schemas.microsoft.com/office/drawing/2014/chart" uri="{C3380CC4-5D6E-409C-BE32-E72D297353CC}">
                  <c16:uniqueId val="{0000001A-23A4-48D1-BB43-1EB17A44805B}"/>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1B-23A4-48D1-BB43-1EB17A44805B}"/>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1C-23A4-48D1-BB43-1EB17A44805B}"/>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1D-23A4-48D1-BB43-1EB17A44805B}"/>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1E-23A4-48D1-BB43-1EB17A44805B}"/>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1F-23A4-48D1-BB43-1EB17A44805B}"/>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20-23A4-48D1-BB43-1EB17A44805B}"/>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21-23A4-48D1-BB43-1EB17A44805B}"/>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22-23A4-48D1-BB43-1EB17A44805B}"/>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23-23A4-48D1-BB43-1EB17A44805B}"/>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24-23A4-48D1-BB43-1EB17A44805B}"/>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25-23A4-48D1-BB43-1EB17A44805B}"/>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28-23A4-48D1-BB43-1EB17A44805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Sheet1!$D$2:$D$15</c:f>
              <c:numCache>
                <c:formatCode>0%</c:formatCode>
                <c:ptCount val="14"/>
                <c:pt idx="0">
                  <c:v>0.08</c:v>
                </c:pt>
                <c:pt idx="1">
                  <c:v>0.08</c:v>
                </c:pt>
                <c:pt idx="2">
                  <c:v>0.13</c:v>
                </c:pt>
                <c:pt idx="3">
                  <c:v>0.12</c:v>
                </c:pt>
                <c:pt idx="4">
                  <c:v>0.16</c:v>
                </c:pt>
                <c:pt idx="5">
                  <c:v>0.18</c:v>
                </c:pt>
                <c:pt idx="6">
                  <c:v>0.21</c:v>
                </c:pt>
                <c:pt idx="7">
                  <c:v>0.19</c:v>
                </c:pt>
                <c:pt idx="8">
                  <c:v>0.17</c:v>
                </c:pt>
                <c:pt idx="9">
                  <c:v>0.22</c:v>
                </c:pt>
                <c:pt idx="10">
                  <c:v>0.23</c:v>
                </c:pt>
                <c:pt idx="11">
                  <c:v>0.2029</c:v>
                </c:pt>
                <c:pt idx="12">
                  <c:v>0.28000000000000003</c:v>
                </c:pt>
                <c:pt idx="13">
                  <c:v>0.26</c:v>
                </c:pt>
              </c:numCache>
            </c:numRef>
          </c:val>
          <c:smooth val="0"/>
          <c:extLst xmlns:c16r2="http://schemas.microsoft.com/office/drawing/2015/06/chart">
            <c:ext xmlns:c16="http://schemas.microsoft.com/office/drawing/2014/chart" uri="{C3380CC4-5D6E-409C-BE32-E72D297353CC}">
              <c16:uniqueId val="{00000026-23A4-48D1-BB43-1EB17A44805B}"/>
            </c:ext>
          </c:extLst>
        </c:ser>
        <c:dLbls>
          <c:showLegendKey val="0"/>
          <c:showVal val="0"/>
          <c:showCatName val="0"/>
          <c:showSerName val="0"/>
          <c:showPercent val="0"/>
          <c:showBubbleSize val="0"/>
        </c:dLbls>
        <c:marker val="1"/>
        <c:smooth val="0"/>
        <c:axId val="389599056"/>
        <c:axId val="469872504"/>
      </c:lineChart>
      <c:catAx>
        <c:axId val="38959905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Year</a:t>
                </a:r>
              </a:p>
            </c:rich>
          </c:tx>
          <c:layout>
            <c:manualLayout>
              <c:xMode val="edge"/>
              <c:yMode val="edge"/>
              <c:x val="0.46497861289337006"/>
              <c:y val="0.94626515494835128"/>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9872504"/>
        <c:crosses val="autoZero"/>
        <c:auto val="1"/>
        <c:lblAlgn val="ctr"/>
        <c:lblOffset val="100"/>
        <c:noMultiLvlLbl val="0"/>
      </c:catAx>
      <c:valAx>
        <c:axId val="46987250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 of Households</a:t>
                </a:r>
              </a:p>
            </c:rich>
          </c:tx>
          <c:layout>
            <c:manualLayout>
              <c:xMode val="edge"/>
              <c:yMode val="edge"/>
              <c:x val="1.2000058196208517E-2"/>
              <c:y val="0.3511573500559711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9599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0.38776</cdr:x>
      <cdr:y>0.86651</cdr:y>
    </cdr:from>
    <cdr:to>
      <cdr:x>0.6599</cdr:x>
      <cdr:y>0.91657</cdr:y>
    </cdr:to>
    <cdr:sp macro="" textlink="">
      <cdr:nvSpPr>
        <cdr:cNvPr id="2" name="TextBox 1"/>
        <cdr:cNvSpPr txBox="1"/>
      </cdr:nvSpPr>
      <cdr:spPr>
        <a:xfrm xmlns:a="http://schemas.openxmlformats.org/drawingml/2006/main">
          <a:off x="2363788" y="3957178"/>
          <a:ext cx="1658937"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0.38776</cdr:x>
      <cdr:y>0.8832</cdr:y>
    </cdr:from>
    <cdr:to>
      <cdr:x>0.63542</cdr:x>
      <cdr:y>0.91657</cdr:y>
    </cdr:to>
    <cdr:sp macro="" textlink="">
      <cdr:nvSpPr>
        <cdr:cNvPr id="3" name="TextBox 2"/>
        <cdr:cNvSpPr txBox="1"/>
      </cdr:nvSpPr>
      <cdr:spPr>
        <a:xfrm xmlns:a="http://schemas.openxmlformats.org/drawingml/2006/main">
          <a:off x="2363788" y="4033378"/>
          <a:ext cx="1509712"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0.38776</cdr:x>
      <cdr:y>0.8832</cdr:y>
    </cdr:from>
    <cdr:to>
      <cdr:x>0.62604</cdr:x>
      <cdr:y>0.93326</cdr:y>
    </cdr:to>
    <cdr:sp macro="" textlink="">
      <cdr:nvSpPr>
        <cdr:cNvPr id="4" name="TextBox 3"/>
        <cdr:cNvSpPr txBox="1"/>
      </cdr:nvSpPr>
      <cdr:spPr>
        <a:xfrm xmlns:a="http://schemas.openxmlformats.org/drawingml/2006/main">
          <a:off x="2363788" y="4033378"/>
          <a:ext cx="1452562"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0.38776</cdr:x>
      <cdr:y>0.86651</cdr:y>
    </cdr:from>
    <cdr:to>
      <cdr:x>0.6599</cdr:x>
      <cdr:y>0.91657</cdr:y>
    </cdr:to>
    <cdr:sp macro="" textlink="">
      <cdr:nvSpPr>
        <cdr:cNvPr id="2" name="TextBox 1"/>
        <cdr:cNvSpPr txBox="1"/>
      </cdr:nvSpPr>
      <cdr:spPr>
        <a:xfrm xmlns:a="http://schemas.openxmlformats.org/drawingml/2006/main">
          <a:off x="2363788" y="3957178"/>
          <a:ext cx="1658937"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0.38776</cdr:x>
      <cdr:y>0.8832</cdr:y>
    </cdr:from>
    <cdr:to>
      <cdr:x>0.63542</cdr:x>
      <cdr:y>0.91657</cdr:y>
    </cdr:to>
    <cdr:sp macro="" textlink="">
      <cdr:nvSpPr>
        <cdr:cNvPr id="3" name="TextBox 2"/>
        <cdr:cNvSpPr txBox="1"/>
      </cdr:nvSpPr>
      <cdr:spPr>
        <a:xfrm xmlns:a="http://schemas.openxmlformats.org/drawingml/2006/main">
          <a:off x="2363788" y="4033378"/>
          <a:ext cx="1509712"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0.38776</cdr:x>
      <cdr:y>0.8832</cdr:y>
    </cdr:from>
    <cdr:to>
      <cdr:x>0.62604</cdr:x>
      <cdr:y>0.93326</cdr:y>
    </cdr:to>
    <cdr:sp macro="" textlink="">
      <cdr:nvSpPr>
        <cdr:cNvPr id="4" name="TextBox 3"/>
        <cdr:cNvSpPr txBox="1"/>
      </cdr:nvSpPr>
      <cdr:spPr>
        <a:xfrm xmlns:a="http://schemas.openxmlformats.org/drawingml/2006/main">
          <a:off x="2363788" y="4033378"/>
          <a:ext cx="1452562"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0.38776</cdr:x>
      <cdr:y>0.86651</cdr:y>
    </cdr:from>
    <cdr:to>
      <cdr:x>0.6599</cdr:x>
      <cdr:y>0.91657</cdr:y>
    </cdr:to>
    <cdr:sp macro="" textlink="">
      <cdr:nvSpPr>
        <cdr:cNvPr id="2" name="TextBox 1"/>
        <cdr:cNvSpPr txBox="1"/>
      </cdr:nvSpPr>
      <cdr:spPr>
        <a:xfrm xmlns:a="http://schemas.openxmlformats.org/drawingml/2006/main">
          <a:off x="2363788" y="3957178"/>
          <a:ext cx="1658937"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0.38776</cdr:x>
      <cdr:y>0.8832</cdr:y>
    </cdr:from>
    <cdr:to>
      <cdr:x>0.63542</cdr:x>
      <cdr:y>0.91657</cdr:y>
    </cdr:to>
    <cdr:sp macro="" textlink="">
      <cdr:nvSpPr>
        <cdr:cNvPr id="3" name="TextBox 2"/>
        <cdr:cNvSpPr txBox="1"/>
      </cdr:nvSpPr>
      <cdr:spPr>
        <a:xfrm xmlns:a="http://schemas.openxmlformats.org/drawingml/2006/main">
          <a:off x="2363788" y="4033378"/>
          <a:ext cx="1509712"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0.38776</cdr:x>
      <cdr:y>0.8832</cdr:y>
    </cdr:from>
    <cdr:to>
      <cdr:x>0.62604</cdr:x>
      <cdr:y>0.93326</cdr:y>
    </cdr:to>
    <cdr:sp macro="" textlink="">
      <cdr:nvSpPr>
        <cdr:cNvPr id="4" name="TextBox 3"/>
        <cdr:cNvSpPr txBox="1"/>
      </cdr:nvSpPr>
      <cdr:spPr>
        <a:xfrm xmlns:a="http://schemas.openxmlformats.org/drawingml/2006/main">
          <a:off x="2363788" y="4033378"/>
          <a:ext cx="1452562"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4.xml><?xml version="1.0" encoding="utf-8"?>
<c:userShapes xmlns:c="http://schemas.openxmlformats.org/drawingml/2006/chart">
  <cdr:relSizeAnchor xmlns:cdr="http://schemas.openxmlformats.org/drawingml/2006/chartDrawing">
    <cdr:from>
      <cdr:x>0.38776</cdr:x>
      <cdr:y>0.86651</cdr:y>
    </cdr:from>
    <cdr:to>
      <cdr:x>0.6599</cdr:x>
      <cdr:y>0.91657</cdr:y>
    </cdr:to>
    <cdr:sp macro="" textlink="">
      <cdr:nvSpPr>
        <cdr:cNvPr id="2" name="TextBox 1"/>
        <cdr:cNvSpPr txBox="1"/>
      </cdr:nvSpPr>
      <cdr:spPr>
        <a:xfrm xmlns:a="http://schemas.openxmlformats.org/drawingml/2006/main">
          <a:off x="2363788" y="3957178"/>
          <a:ext cx="1658937"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0.38776</cdr:x>
      <cdr:y>0.8832</cdr:y>
    </cdr:from>
    <cdr:to>
      <cdr:x>0.63542</cdr:x>
      <cdr:y>0.91657</cdr:y>
    </cdr:to>
    <cdr:sp macro="" textlink="">
      <cdr:nvSpPr>
        <cdr:cNvPr id="3" name="TextBox 2"/>
        <cdr:cNvSpPr txBox="1"/>
      </cdr:nvSpPr>
      <cdr:spPr>
        <a:xfrm xmlns:a="http://schemas.openxmlformats.org/drawingml/2006/main">
          <a:off x="2363788" y="4033378"/>
          <a:ext cx="1509712"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0.38776</cdr:x>
      <cdr:y>0.8832</cdr:y>
    </cdr:from>
    <cdr:to>
      <cdr:x>0.62604</cdr:x>
      <cdr:y>0.93326</cdr:y>
    </cdr:to>
    <cdr:sp macro="" textlink="">
      <cdr:nvSpPr>
        <cdr:cNvPr id="4" name="TextBox 3"/>
        <cdr:cNvSpPr txBox="1"/>
      </cdr:nvSpPr>
      <cdr:spPr>
        <a:xfrm xmlns:a="http://schemas.openxmlformats.org/drawingml/2006/main">
          <a:off x="2363788" y="4033378"/>
          <a:ext cx="1452562"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5.xml><?xml version="1.0" encoding="utf-8"?>
<c:userShapes xmlns:c="http://schemas.openxmlformats.org/drawingml/2006/chart">
  <cdr:relSizeAnchor xmlns:cdr="http://schemas.openxmlformats.org/drawingml/2006/chartDrawing">
    <cdr:from>
      <cdr:x>0.89803</cdr:x>
      <cdr:y>0.27002</cdr:y>
    </cdr:from>
    <cdr:to>
      <cdr:x>0.90851</cdr:x>
      <cdr:y>0.42608</cdr:y>
    </cdr:to>
    <cdr:sp macro="" textlink="">
      <cdr:nvSpPr>
        <cdr:cNvPr id="6" name="Right Brace 5"/>
        <cdr:cNvSpPr/>
      </cdr:nvSpPr>
      <cdr:spPr>
        <a:xfrm xmlns:a="http://schemas.openxmlformats.org/drawingml/2006/main">
          <a:off x="8410336" y="1174948"/>
          <a:ext cx="98120" cy="679053"/>
        </a:xfrm>
        <a:prstGeom xmlns:a="http://schemas.openxmlformats.org/drawingml/2006/main" prst="rightBrac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0.898</cdr:x>
      <cdr:y>0.44545</cdr:y>
    </cdr:from>
    <cdr:to>
      <cdr:x>0.90851</cdr:x>
      <cdr:y>0.51275</cdr:y>
    </cdr:to>
    <cdr:sp macro="" textlink="">
      <cdr:nvSpPr>
        <cdr:cNvPr id="7" name="Right Brace 6"/>
        <cdr:cNvSpPr/>
      </cdr:nvSpPr>
      <cdr:spPr>
        <a:xfrm xmlns:a="http://schemas.openxmlformats.org/drawingml/2006/main">
          <a:off x="8410039" y="1938303"/>
          <a:ext cx="98418" cy="292845"/>
        </a:xfrm>
        <a:prstGeom xmlns:a="http://schemas.openxmlformats.org/drawingml/2006/main" prst="rightBrac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0.89941</cdr:x>
      <cdr:y>0.52847</cdr:y>
    </cdr:from>
    <cdr:to>
      <cdr:x>0.90992</cdr:x>
      <cdr:y>0.59577</cdr:y>
    </cdr:to>
    <cdr:sp macro="" textlink="">
      <cdr:nvSpPr>
        <cdr:cNvPr id="9" name="Right Brace 8"/>
        <cdr:cNvSpPr/>
      </cdr:nvSpPr>
      <cdr:spPr>
        <a:xfrm xmlns:a="http://schemas.openxmlformats.org/drawingml/2006/main">
          <a:off x="8423228" y="2299540"/>
          <a:ext cx="98418" cy="292845"/>
        </a:xfrm>
        <a:prstGeom xmlns:a="http://schemas.openxmlformats.org/drawingml/2006/main" prst="rightBrac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userShapes>
</file>

<file path=ppt/drawings/drawing6.xml><?xml version="1.0" encoding="utf-8"?>
<c:userShapes xmlns:c="http://schemas.openxmlformats.org/drawingml/2006/chart">
  <cdr:relSizeAnchor xmlns:cdr="http://schemas.openxmlformats.org/drawingml/2006/chartDrawing">
    <cdr:from>
      <cdr:x>0.89803</cdr:x>
      <cdr:y>0.27002</cdr:y>
    </cdr:from>
    <cdr:to>
      <cdr:x>0.90851</cdr:x>
      <cdr:y>0.42608</cdr:y>
    </cdr:to>
    <cdr:sp macro="" textlink="">
      <cdr:nvSpPr>
        <cdr:cNvPr id="6" name="Right Brace 5"/>
        <cdr:cNvSpPr/>
      </cdr:nvSpPr>
      <cdr:spPr>
        <a:xfrm xmlns:a="http://schemas.openxmlformats.org/drawingml/2006/main">
          <a:off x="8410336" y="1174948"/>
          <a:ext cx="98120" cy="679053"/>
        </a:xfrm>
        <a:prstGeom xmlns:a="http://schemas.openxmlformats.org/drawingml/2006/main" prst="rightBrac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0.898</cdr:x>
      <cdr:y>0.44545</cdr:y>
    </cdr:from>
    <cdr:to>
      <cdr:x>0.90851</cdr:x>
      <cdr:y>0.51275</cdr:y>
    </cdr:to>
    <cdr:sp macro="" textlink="">
      <cdr:nvSpPr>
        <cdr:cNvPr id="7" name="Right Brace 6"/>
        <cdr:cNvSpPr/>
      </cdr:nvSpPr>
      <cdr:spPr>
        <a:xfrm xmlns:a="http://schemas.openxmlformats.org/drawingml/2006/main">
          <a:off x="8410039" y="1938303"/>
          <a:ext cx="98418" cy="292845"/>
        </a:xfrm>
        <a:prstGeom xmlns:a="http://schemas.openxmlformats.org/drawingml/2006/main" prst="rightBrac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0.89941</cdr:x>
      <cdr:y>0.52847</cdr:y>
    </cdr:from>
    <cdr:to>
      <cdr:x>0.90992</cdr:x>
      <cdr:y>0.59577</cdr:y>
    </cdr:to>
    <cdr:sp macro="" textlink="">
      <cdr:nvSpPr>
        <cdr:cNvPr id="9" name="Right Brace 8"/>
        <cdr:cNvSpPr/>
      </cdr:nvSpPr>
      <cdr:spPr>
        <a:xfrm xmlns:a="http://schemas.openxmlformats.org/drawingml/2006/main">
          <a:off x="8423228" y="2299540"/>
          <a:ext cx="98418" cy="292845"/>
        </a:xfrm>
        <a:prstGeom xmlns:a="http://schemas.openxmlformats.org/drawingml/2006/main" prst="rightBrac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1" y="1"/>
            <a:ext cx="3038372" cy="463229"/>
          </a:xfrm>
          <a:prstGeom prst="rect">
            <a:avLst/>
          </a:prstGeom>
          <a:noFill/>
          <a:ln w="9525">
            <a:noFill/>
            <a:miter lim="800000"/>
            <a:headEnd/>
            <a:tailEnd/>
          </a:ln>
          <a:effectLst/>
        </p:spPr>
        <p:txBody>
          <a:bodyPr vert="horz" wrap="square" lIns="93049" tIns="46524" rIns="93049" bIns="46524" numCol="1" anchor="t"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4099" name="Rectangle 1027"/>
          <p:cNvSpPr>
            <a:spLocks noGrp="1" noChangeArrowheads="1"/>
          </p:cNvSpPr>
          <p:nvPr>
            <p:ph type="dt" sz="quarter" idx="1"/>
          </p:nvPr>
        </p:nvSpPr>
        <p:spPr bwMode="auto">
          <a:xfrm>
            <a:off x="3972030" y="1"/>
            <a:ext cx="3038371" cy="463229"/>
          </a:xfrm>
          <a:prstGeom prst="rect">
            <a:avLst/>
          </a:prstGeom>
          <a:noFill/>
          <a:ln w="9525">
            <a:noFill/>
            <a:miter lim="800000"/>
            <a:headEnd/>
            <a:tailEnd/>
          </a:ln>
          <a:effectLst/>
        </p:spPr>
        <p:txBody>
          <a:bodyPr vert="horz" wrap="square" lIns="93049" tIns="46524" rIns="93049" bIns="46524" numCol="1" anchor="t" anchorCtr="0" compatLnSpc="1">
            <a:prstTxWarp prst="textNoShape">
              <a:avLst/>
            </a:prstTxWarp>
          </a:bodyPr>
          <a:lstStyle>
            <a:lvl1pPr algn="r" eaLnBrk="1" hangingPunct="1">
              <a:defRPr sz="1200">
                <a:latin typeface="Times New Roman" charset="0"/>
              </a:defRPr>
            </a:lvl1pPr>
          </a:lstStyle>
          <a:p>
            <a:pPr>
              <a:defRPr/>
            </a:pPr>
            <a:endParaRPr lang="en-US"/>
          </a:p>
        </p:txBody>
      </p:sp>
      <p:sp>
        <p:nvSpPr>
          <p:cNvPr id="4100" name="Rectangle 1028"/>
          <p:cNvSpPr>
            <a:spLocks noGrp="1" noChangeArrowheads="1"/>
          </p:cNvSpPr>
          <p:nvPr>
            <p:ph type="ftr" sz="quarter" idx="2"/>
          </p:nvPr>
        </p:nvSpPr>
        <p:spPr bwMode="auto">
          <a:xfrm>
            <a:off x="1" y="8833172"/>
            <a:ext cx="3038372" cy="463228"/>
          </a:xfrm>
          <a:prstGeom prst="rect">
            <a:avLst/>
          </a:prstGeom>
          <a:noFill/>
          <a:ln w="9525">
            <a:noFill/>
            <a:miter lim="800000"/>
            <a:headEnd/>
            <a:tailEnd/>
          </a:ln>
          <a:effectLst/>
        </p:spPr>
        <p:txBody>
          <a:bodyPr vert="horz" wrap="square" lIns="93049" tIns="46524" rIns="93049" bIns="46524" numCol="1" anchor="b"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4101" name="Rectangle 1029"/>
          <p:cNvSpPr>
            <a:spLocks noGrp="1" noChangeArrowheads="1"/>
          </p:cNvSpPr>
          <p:nvPr>
            <p:ph type="sldNum" sz="quarter" idx="3"/>
          </p:nvPr>
        </p:nvSpPr>
        <p:spPr bwMode="auto">
          <a:xfrm>
            <a:off x="3972030" y="8833172"/>
            <a:ext cx="3038371" cy="463228"/>
          </a:xfrm>
          <a:prstGeom prst="rect">
            <a:avLst/>
          </a:prstGeom>
          <a:noFill/>
          <a:ln w="9525">
            <a:noFill/>
            <a:miter lim="800000"/>
            <a:headEnd/>
            <a:tailEnd/>
          </a:ln>
          <a:effectLst/>
        </p:spPr>
        <p:txBody>
          <a:bodyPr vert="horz" wrap="square" lIns="93049" tIns="46524" rIns="93049" bIns="46524" numCol="1" anchor="b" anchorCtr="0" compatLnSpc="1">
            <a:prstTxWarp prst="textNoShape">
              <a:avLst/>
            </a:prstTxWarp>
          </a:bodyPr>
          <a:lstStyle>
            <a:lvl1pPr algn="r" eaLnBrk="1" hangingPunct="1">
              <a:defRPr sz="1200"/>
            </a:lvl1pPr>
          </a:lstStyle>
          <a:p>
            <a:pPr>
              <a:defRPr/>
            </a:pPr>
            <a:fld id="{A9159E3C-DE9A-4166-8EA8-72F828C4A441}" type="slidenum">
              <a:rPr lang="en-US" altLang="en-US"/>
              <a:pPr>
                <a:defRPr/>
              </a:pPr>
              <a:t>‹#›</a:t>
            </a:fld>
            <a:endParaRPr lang="en-US" altLang="en-US"/>
          </a:p>
        </p:txBody>
      </p:sp>
    </p:spTree>
    <p:extLst>
      <p:ext uri="{BB962C8B-B14F-4D97-AF65-F5344CB8AC3E}">
        <p14:creationId xmlns:p14="http://schemas.microsoft.com/office/powerpoint/2010/main" val="3254602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372" cy="464820"/>
          </a:xfrm>
          <a:prstGeom prst="rect">
            <a:avLst/>
          </a:prstGeom>
        </p:spPr>
        <p:txBody>
          <a:bodyPr vert="horz" lIns="91188" tIns="45594" rIns="91188" bIns="45594"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970437" y="0"/>
            <a:ext cx="3038372" cy="464820"/>
          </a:xfrm>
          <a:prstGeom prst="rect">
            <a:avLst/>
          </a:prstGeom>
        </p:spPr>
        <p:txBody>
          <a:bodyPr vert="horz" lIns="91188" tIns="45594" rIns="91188" bIns="45594" rtlCol="0"/>
          <a:lstStyle>
            <a:lvl1pPr algn="r" eaLnBrk="1" hangingPunct="1">
              <a:defRPr sz="1200"/>
            </a:lvl1pPr>
          </a:lstStyle>
          <a:p>
            <a:pPr>
              <a:defRPr/>
            </a:pPr>
            <a:fld id="{3F5950BA-68C8-4440-A7A5-1364E1E103CC}" type="datetimeFigureOut">
              <a:rPr lang="en-US"/>
              <a:pPr>
                <a:defRPr/>
              </a:pPr>
              <a:t>11/11/2019</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1188" tIns="45594" rIns="91188" bIns="45594" rtlCol="0" anchor="ctr"/>
          <a:lstStyle/>
          <a:p>
            <a:pPr lvl="0"/>
            <a:endParaRPr lang="en-US" noProof="0"/>
          </a:p>
        </p:txBody>
      </p:sp>
      <p:sp>
        <p:nvSpPr>
          <p:cNvPr id="5" name="Notes Placeholder 4"/>
          <p:cNvSpPr>
            <a:spLocks noGrp="1"/>
          </p:cNvSpPr>
          <p:nvPr>
            <p:ph type="body" sz="quarter" idx="3"/>
          </p:nvPr>
        </p:nvSpPr>
        <p:spPr>
          <a:xfrm>
            <a:off x="702634" y="4417382"/>
            <a:ext cx="5606726" cy="4181788"/>
          </a:xfrm>
          <a:prstGeom prst="rect">
            <a:avLst/>
          </a:prstGeom>
        </p:spPr>
        <p:txBody>
          <a:bodyPr vert="horz" lIns="91188" tIns="45594" rIns="91188" bIns="4559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989"/>
            <a:ext cx="3038372" cy="464820"/>
          </a:xfrm>
          <a:prstGeom prst="rect">
            <a:avLst/>
          </a:prstGeom>
        </p:spPr>
        <p:txBody>
          <a:bodyPr vert="horz" lIns="91188" tIns="45594" rIns="91188" bIns="45594"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970437" y="8829989"/>
            <a:ext cx="3038372" cy="464820"/>
          </a:xfrm>
          <a:prstGeom prst="rect">
            <a:avLst/>
          </a:prstGeom>
        </p:spPr>
        <p:txBody>
          <a:bodyPr vert="horz" wrap="square" lIns="91188" tIns="45594" rIns="91188" bIns="45594" numCol="1" anchor="b" anchorCtr="0" compatLnSpc="1">
            <a:prstTxWarp prst="textNoShape">
              <a:avLst/>
            </a:prstTxWarp>
          </a:bodyPr>
          <a:lstStyle>
            <a:lvl1pPr algn="r" eaLnBrk="1" hangingPunct="1">
              <a:defRPr sz="1200"/>
            </a:lvl1pPr>
          </a:lstStyle>
          <a:p>
            <a:pPr>
              <a:defRPr/>
            </a:pPr>
            <a:fld id="{613BAA7F-B34A-4E75-B648-93DADA007035}" type="slidenum">
              <a:rPr lang="en-US" altLang="en-US"/>
              <a:pPr>
                <a:defRPr/>
              </a:pPr>
              <a:t>‹#›</a:t>
            </a:fld>
            <a:endParaRPr lang="en-US" altLang="en-US"/>
          </a:p>
        </p:txBody>
      </p:sp>
    </p:spTree>
    <p:extLst>
      <p:ext uri="{BB962C8B-B14F-4D97-AF65-F5344CB8AC3E}">
        <p14:creationId xmlns:p14="http://schemas.microsoft.com/office/powerpoint/2010/main" val="6791178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latin typeface="Times New Roman" panose="02020603050405020304" pitchFamily="18" charset="0"/>
              <a:cs typeface="Times New Roman" panose="02020603050405020304" pitchFamily="18" charset="0"/>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FF0EBB-E4D7-44C9-9BCA-BA3FC550C9C2}" type="slidenum">
              <a:rPr lang="en-US" altLang="en-US" smtClean="0">
                <a:latin typeface="Times New Roman" panose="02020603050405020304" pitchFamily="18" charset="0"/>
              </a:rPr>
              <a:pPr>
                <a:spcBef>
                  <a:spcPct val="0"/>
                </a:spcBef>
              </a:pPr>
              <a:t>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941129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latin typeface="Times New Roman" panose="02020603050405020304" pitchFamily="18" charset="0"/>
              <a:cs typeface="Times New Roman" panose="02020603050405020304" pitchFamily="18"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E43814-1016-4F30-8D0A-176F3537AAD6}" type="slidenum">
              <a:rPr lang="en-US" altLang="en-US" smtClean="0">
                <a:latin typeface="Times New Roman" panose="02020603050405020304" pitchFamily="18" charset="0"/>
              </a:rPr>
              <a:pPr>
                <a:spcBef>
                  <a:spcPct val="0"/>
                </a:spcBef>
              </a:pPr>
              <a:t>10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247397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a:latin typeface="Times New Roman" panose="02020603050405020304" pitchFamily="18" charset="0"/>
              <a:cs typeface="Times New Roman" panose="02020603050405020304" pitchFamily="18" charset="0"/>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FD2EDE-BCBA-4771-ACBF-E3E4AD2B7C06}" type="slidenum">
              <a:rPr lang="en-US" altLang="en-US" smtClean="0">
                <a:latin typeface="Times New Roman" panose="02020603050405020304" pitchFamily="18" charset="0"/>
              </a:rPr>
              <a:pPr>
                <a:spcBef>
                  <a:spcPct val="0"/>
                </a:spcBef>
              </a:pPr>
              <a:t>11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766635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E38667-C8DA-452D-B454-53118746FEE9}" type="slidenum">
              <a:rPr lang="en-US" altLang="en-US" smtClean="0">
                <a:latin typeface="Times New Roman" panose="02020603050405020304" pitchFamily="18" charset="0"/>
              </a:rPr>
              <a:pPr>
                <a:spcBef>
                  <a:spcPct val="0"/>
                </a:spcBef>
              </a:pPr>
              <a:t>12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106896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solidFill>
                <a:srgbClr val="FF0000"/>
              </a:solidFill>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CD2017-D976-4A73-8782-133DCF4A91A0}" type="slidenum">
              <a:rPr lang="en-US" altLang="en-US" smtClean="0">
                <a:latin typeface="Times New Roman" panose="02020603050405020304" pitchFamily="18" charset="0"/>
              </a:rPr>
              <a:pPr>
                <a:spcBef>
                  <a:spcPct val="0"/>
                </a:spcBef>
              </a:pPr>
              <a:t>13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78233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a:latin typeface="Times New Roman" panose="02020603050405020304" pitchFamily="18" charset="0"/>
              <a:cs typeface="Times New Roman" panose="02020603050405020304" pitchFamily="18"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A708B0-86B7-49CB-923F-7310E695FBF9}" type="slidenum">
              <a:rPr lang="en-US" altLang="en-US" smtClean="0">
                <a:latin typeface="Times New Roman" panose="02020603050405020304" pitchFamily="18" charset="0"/>
              </a:rPr>
              <a:pPr>
                <a:spcBef>
                  <a:spcPct val="0"/>
                </a:spcBef>
              </a:pPr>
              <a:t>14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157029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a:latin typeface="Times New Roman" panose="02020603050405020304" pitchFamily="18" charset="0"/>
                <a:cs typeface="Times New Roman" panose="02020603050405020304" pitchFamily="18" charset="0"/>
              </a:rPr>
              <a:t>**NJ LIHEAP Eligibility Guidelines</a:t>
            </a:r>
            <a:r>
              <a:rPr lang="en-US" altLang="en-US" sz="1400" baseline="0" dirty="0">
                <a:latin typeface="Times New Roman" panose="02020603050405020304" pitchFamily="18" charset="0"/>
                <a:cs typeface="Times New Roman" panose="02020603050405020304" pitchFamily="18" charset="0"/>
              </a:rPr>
              <a:t> from NJ 2018 LIHEAP Model Plan: https://liheapch.acf.hhs.gov/stateplans2018.htm</a:t>
            </a:r>
            <a:endParaRPr lang="en-US" altLang="en-US" sz="1400" dirty="0">
              <a:latin typeface="Times New Roman" panose="02020603050405020304" pitchFamily="18" charset="0"/>
              <a:cs typeface="Times New Roman" panose="02020603050405020304" pitchFamily="18"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31AF04-5C71-464A-A867-5F3C3BBF10CF}" type="slidenum">
              <a:rPr lang="en-US" altLang="en-US" smtClean="0">
                <a:latin typeface="Times New Roman" panose="02020603050405020304" pitchFamily="18" charset="0"/>
              </a:rPr>
              <a:pPr>
                <a:spcBef>
                  <a:spcPct val="0"/>
                </a:spcBef>
              </a:pPr>
              <a:t>15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309312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15C781-51A1-4572-889E-6410422680B8}" type="slidenum">
              <a:rPr lang="en-US" altLang="en-US" smtClean="0">
                <a:latin typeface="Times New Roman" panose="02020603050405020304" pitchFamily="18" charset="0"/>
              </a:rPr>
              <a:pPr>
                <a:spcBef>
                  <a:spcPct val="0"/>
                </a:spcBef>
              </a:pPr>
              <a:t>16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006788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a:latin typeface="Times New Roman" panose="02020603050405020304" pitchFamily="18" charset="0"/>
              <a:cs typeface="Times New Roman" panose="02020603050405020304" pitchFamily="18"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1A8CDA-880D-4B1C-81DC-6F0495493AD9}" type="slidenum">
              <a:rPr lang="en-US" altLang="en-US" smtClean="0">
                <a:latin typeface="Times New Roman" panose="02020603050405020304" pitchFamily="18" charset="0"/>
              </a:rPr>
              <a:pPr>
                <a:spcBef>
                  <a:spcPct val="0"/>
                </a:spcBef>
              </a:pPr>
              <a:t>17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719980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7DA979-1571-426E-AEE9-4D39A0E10AFC}" type="slidenum">
              <a:rPr lang="en-US" altLang="en-US" smtClean="0">
                <a:latin typeface="Times New Roman" panose="02020603050405020304" pitchFamily="18" charset="0"/>
              </a:rPr>
              <a:pPr>
                <a:spcBef>
                  <a:spcPct val="0"/>
                </a:spcBef>
              </a:pPr>
              <a:t>18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741876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7DA979-1571-426E-AEE9-4D39A0E10AFC}" type="slidenum">
              <a:rPr lang="en-US" altLang="en-US" smtClean="0">
                <a:latin typeface="Times New Roman" panose="02020603050405020304" pitchFamily="18" charset="0"/>
              </a:rPr>
              <a:pPr>
                <a:spcBef>
                  <a:spcPct val="0"/>
                </a:spcBef>
              </a:pPr>
              <a:t>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565249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a:latin typeface="Times New Roman" panose="02020603050405020304" pitchFamily="18" charset="0"/>
              <a:cs typeface="Times New Roman" panose="02020603050405020304" pitchFamily="18"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59DF11-296C-4B43-971A-44D2A0A5AF94}" type="slidenum">
              <a:rPr lang="en-US" altLang="en-US" smtClean="0">
                <a:latin typeface="Times New Roman" panose="02020603050405020304" pitchFamily="18" charset="0"/>
              </a:rPr>
              <a:pPr>
                <a:spcBef>
                  <a:spcPct val="0"/>
                </a:spcBef>
              </a:pPr>
              <a:t>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369332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a:latin typeface="Times New Roman" panose="02020603050405020304" pitchFamily="18" charset="0"/>
              <a:cs typeface="Times New Roman" panose="02020603050405020304" pitchFamily="18" charset="0"/>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3647B7-1E8C-4F56-80E8-92145244FAEE}" type="slidenum">
              <a:rPr lang="en-US" altLang="en-US" smtClean="0">
                <a:latin typeface="Times New Roman" panose="02020603050405020304" pitchFamily="18" charset="0"/>
              </a:rPr>
              <a:pPr>
                <a:spcBef>
                  <a:spcPct val="0"/>
                </a:spcBef>
              </a:pPr>
              <a:t>20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76285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155EB77-01A0-44D4-84C0-0850AB89F2FE}" type="slidenum">
              <a:rPr lang="en-US" altLang="en-US" smtClean="0">
                <a:latin typeface="Times New Roman" panose="02020603050405020304" pitchFamily="18" charset="0"/>
              </a:rPr>
              <a:pPr>
                <a:spcBef>
                  <a:spcPct val="0"/>
                </a:spcBef>
              </a:pPr>
              <a:t>21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422786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a:latin typeface="Times New Roman" panose="02020603050405020304" pitchFamily="18" charset="0"/>
              <a:cs typeface="Times New Roman" panose="02020603050405020304" pitchFamily="18"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09AD14-9C66-4A96-987B-F79221653D1D}" type="slidenum">
              <a:rPr lang="en-US" altLang="en-US" smtClean="0">
                <a:latin typeface="Times New Roman" panose="02020603050405020304" pitchFamily="18" charset="0"/>
              </a:rPr>
              <a:pPr>
                <a:spcBef>
                  <a:spcPct val="0"/>
                </a:spcBef>
              </a:pPr>
              <a:t>22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971230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latin typeface="Times New Roman" panose="02020603050405020304" pitchFamily="18" charset="0"/>
              <a:cs typeface="Times New Roman" panose="02020603050405020304" pitchFamily="18"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36298C-62F0-440F-A3A7-74CE098BE9B0}" type="slidenum">
              <a:rPr lang="en-US" altLang="en-US" smtClean="0">
                <a:latin typeface="Times New Roman" panose="02020603050405020304" pitchFamily="18" charset="0"/>
              </a:rPr>
              <a:pPr>
                <a:spcBef>
                  <a:spcPct val="0"/>
                </a:spcBef>
              </a:pPr>
              <a:t>23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561206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a:latin typeface="Times New Roman" panose="02020603050405020304" pitchFamily="18" charset="0"/>
              <a:cs typeface="Times New Roman" panose="02020603050405020304" pitchFamily="18"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36298C-62F0-440F-A3A7-74CE098BE9B0}" type="slidenum">
              <a:rPr lang="en-US" altLang="en-US" smtClean="0">
                <a:latin typeface="Times New Roman" panose="02020603050405020304" pitchFamily="18" charset="0"/>
              </a:rPr>
              <a:pPr>
                <a:spcBef>
                  <a:spcPct val="0"/>
                </a:spcBef>
              </a:pPr>
              <a:t>24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346979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83C1FB-76EC-4019-87CF-2F285000C912}" type="slidenum">
              <a:rPr lang="en-US" altLang="en-US" smtClean="0">
                <a:latin typeface="Times New Roman" panose="02020603050405020304" pitchFamily="18" charset="0"/>
              </a:rPr>
              <a:pPr>
                <a:spcBef>
                  <a:spcPct val="0"/>
                </a:spcBef>
              </a:pPr>
              <a:t>25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81640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CD2017-D976-4A73-8782-133DCF4A91A0}" type="slidenum">
              <a:rPr lang="en-US" altLang="en-US" smtClean="0">
                <a:latin typeface="Times New Roman" panose="02020603050405020304" pitchFamily="18" charset="0"/>
              </a:rPr>
              <a:pPr>
                <a:spcBef>
                  <a:spcPct val="0"/>
                </a:spcBef>
              </a:pPr>
              <a:t>26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797276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900" dirty="0">
                <a:latin typeface="Courier New" panose="02070309020205020404" pitchFamily="49" charset="0"/>
                <a:cs typeface="Courier New" panose="02070309020205020404" pitchFamily="49" charset="0"/>
              </a:rPr>
              <a:t> +----------------------------------+</a:t>
            </a:r>
          </a:p>
          <a:p>
            <a:r>
              <a:rPr lang="en-US" altLang="en-US" sz="900" dirty="0">
                <a:latin typeface="Courier New" panose="02070309020205020404" pitchFamily="49" charset="0"/>
                <a:cs typeface="Courier New" panose="02070309020205020404" pitchFamily="49" charset="0"/>
              </a:rPr>
              <a:t>     |          _</a:t>
            </a:r>
            <a:r>
              <a:rPr lang="en-US" altLang="en-US" sz="900" dirty="0" err="1">
                <a:latin typeface="Courier New" panose="02070309020205020404" pitchFamily="49" charset="0"/>
                <a:cs typeface="Courier New" panose="02070309020205020404" pitchFamily="49" charset="0"/>
              </a:rPr>
              <a:t>varname</a:t>
            </a:r>
            <a:r>
              <a:rPr lang="en-US" altLang="en-US" sz="900" dirty="0">
                <a:latin typeface="Courier New" panose="02070309020205020404" pitchFamily="49" charset="0"/>
                <a:cs typeface="Courier New" panose="02070309020205020404" pitchFamily="49" charset="0"/>
              </a:rPr>
              <a:t>   count    </a:t>
            </a:r>
            <a:r>
              <a:rPr lang="en-US" altLang="en-US" sz="900" dirty="0" err="1">
                <a:latin typeface="Courier New" panose="02070309020205020404" pitchFamily="49" charset="0"/>
                <a:cs typeface="Courier New" panose="02070309020205020404" pitchFamily="49" charset="0"/>
              </a:rPr>
              <a:t>pct</a:t>
            </a:r>
            <a:r>
              <a:rPr lang="en-US" altLang="en-US" sz="900" dirty="0">
                <a:latin typeface="Courier New" panose="02070309020205020404" pitchFamily="49" charset="0"/>
                <a:cs typeface="Courier New" panose="02070309020205020404" pitchFamily="49" charset="0"/>
              </a:rPr>
              <a:t> |</a:t>
            </a:r>
          </a:p>
          <a:p>
            <a:r>
              <a:rPr lang="en-US" altLang="en-US" sz="900" dirty="0">
                <a:latin typeface="Courier New" panose="02070309020205020404" pitchFamily="49" charset="0"/>
                <a:cs typeface="Courier New" panose="02070309020205020404" pitchFamily="49" charset="0"/>
              </a:rPr>
              <a:t>     |----------------------------------|</a:t>
            </a:r>
          </a:p>
          <a:p>
            <a:r>
              <a:rPr lang="en-US" altLang="en-US" sz="900" dirty="0">
                <a:latin typeface="Courier New" panose="02070309020205020404" pitchFamily="49" charset="0"/>
                <a:cs typeface="Courier New" panose="02070309020205020404" pitchFamily="49" charset="0"/>
              </a:rPr>
              <a:t>  1. |    </a:t>
            </a:r>
            <a:r>
              <a:rPr lang="en-US" altLang="en-US" sz="900" dirty="0" err="1">
                <a:latin typeface="Courier New" panose="02070309020205020404" pitchFamily="49" charset="0"/>
                <a:cs typeface="Courier New" panose="02070309020205020404" pitchFamily="49" charset="0"/>
              </a:rPr>
              <a:t>reason_finance</a:t>
            </a:r>
            <a:r>
              <a:rPr lang="en-US" altLang="en-US" sz="900" dirty="0">
                <a:latin typeface="Courier New" panose="02070309020205020404" pitchFamily="49" charset="0"/>
                <a:cs typeface="Courier New" panose="02070309020205020404" pitchFamily="49" charset="0"/>
              </a:rPr>
              <a:t>      39   3.04 |</a:t>
            </a:r>
          </a:p>
          <a:p>
            <a:r>
              <a:rPr lang="en-US" altLang="en-US" sz="900" dirty="0">
                <a:latin typeface="Courier New" panose="02070309020205020404" pitchFamily="49" charset="0"/>
                <a:cs typeface="Courier New" panose="02070309020205020404" pitchFamily="49" charset="0"/>
              </a:rPr>
              <a:t>  2. |      </a:t>
            </a:r>
            <a:r>
              <a:rPr lang="en-US" altLang="en-US" sz="900" dirty="0" err="1">
                <a:latin typeface="Courier New" panose="02070309020205020404" pitchFamily="49" charset="0"/>
                <a:cs typeface="Courier New" panose="02070309020205020404" pitchFamily="49" charset="0"/>
              </a:rPr>
              <a:t>reason_hh_ch</a:t>
            </a:r>
            <a:r>
              <a:rPr lang="en-US" altLang="en-US" sz="900" dirty="0">
                <a:latin typeface="Courier New" panose="02070309020205020404" pitchFamily="49" charset="0"/>
                <a:cs typeface="Courier New" panose="02070309020205020404" pitchFamily="49" charset="0"/>
              </a:rPr>
              <a:t>      38   2.96 |</a:t>
            </a:r>
          </a:p>
          <a:p>
            <a:r>
              <a:rPr lang="en-US" altLang="en-US" sz="900" dirty="0">
                <a:latin typeface="Courier New" panose="02070309020205020404" pitchFamily="49" charset="0"/>
                <a:cs typeface="Courier New" panose="02070309020205020404" pitchFamily="49" charset="0"/>
              </a:rPr>
              <a:t>  3. |      </a:t>
            </a:r>
            <a:r>
              <a:rPr lang="en-US" altLang="en-US" sz="900" dirty="0" err="1">
                <a:latin typeface="Courier New" panose="02070309020205020404" pitchFamily="49" charset="0"/>
                <a:cs typeface="Courier New" panose="02070309020205020404" pitchFamily="49" charset="0"/>
              </a:rPr>
              <a:t>reason_bills</a:t>
            </a:r>
            <a:r>
              <a:rPr lang="en-US" altLang="en-US" sz="900" dirty="0">
                <a:latin typeface="Courier New" panose="02070309020205020404" pitchFamily="49" charset="0"/>
                <a:cs typeface="Courier New" panose="02070309020205020404" pitchFamily="49" charset="0"/>
              </a:rPr>
              <a:t>      35   2.73 |</a:t>
            </a:r>
          </a:p>
          <a:p>
            <a:r>
              <a:rPr lang="en-US" altLang="en-US" sz="900" dirty="0">
                <a:latin typeface="Courier New" panose="02070309020205020404" pitchFamily="49" charset="0"/>
                <a:cs typeface="Courier New" panose="02070309020205020404" pitchFamily="49" charset="0"/>
              </a:rPr>
              <a:t>  4. |     </a:t>
            </a:r>
            <a:r>
              <a:rPr lang="en-US" altLang="en-US" sz="900" dirty="0" err="1">
                <a:latin typeface="Courier New" panose="02070309020205020404" pitchFamily="49" charset="0"/>
                <a:cs typeface="Courier New" panose="02070309020205020404" pitchFamily="49" charset="0"/>
              </a:rPr>
              <a:t>reason_income</a:t>
            </a:r>
            <a:r>
              <a:rPr lang="en-US" altLang="en-US" sz="900" dirty="0">
                <a:latin typeface="Courier New" panose="02070309020205020404" pitchFamily="49" charset="0"/>
                <a:cs typeface="Courier New" panose="02070309020205020404" pitchFamily="49" charset="0"/>
              </a:rPr>
              <a:t>      32   2.50 |</a:t>
            </a:r>
          </a:p>
          <a:p>
            <a:r>
              <a:rPr lang="en-US" altLang="en-US" sz="900" dirty="0">
                <a:latin typeface="Courier New" panose="02070309020205020404" pitchFamily="49" charset="0"/>
                <a:cs typeface="Courier New" panose="02070309020205020404" pitchFamily="49" charset="0"/>
              </a:rPr>
              <a:t>  5. |      </a:t>
            </a:r>
            <a:r>
              <a:rPr lang="en-US" altLang="en-US" sz="900" dirty="0" err="1">
                <a:latin typeface="Courier New" panose="02070309020205020404" pitchFamily="49" charset="0"/>
                <a:cs typeface="Courier New" panose="02070309020205020404" pitchFamily="49" charset="0"/>
              </a:rPr>
              <a:t>reason_child</a:t>
            </a:r>
            <a:r>
              <a:rPr lang="en-US" altLang="en-US" sz="900" dirty="0">
                <a:latin typeface="Courier New" panose="02070309020205020404" pitchFamily="49" charset="0"/>
                <a:cs typeface="Courier New" panose="02070309020205020404" pitchFamily="49" charset="0"/>
              </a:rPr>
              <a:t>      26   2.03 |</a:t>
            </a:r>
          </a:p>
          <a:p>
            <a:r>
              <a:rPr lang="en-US" altLang="en-US" sz="900" dirty="0">
                <a:latin typeface="Courier New" panose="02070309020205020404" pitchFamily="49" charset="0"/>
                <a:cs typeface="Courier New" panose="02070309020205020404" pitchFamily="49" charset="0"/>
              </a:rPr>
              <a:t>     |----------------------------------|</a:t>
            </a:r>
          </a:p>
          <a:p>
            <a:r>
              <a:rPr lang="en-US" altLang="en-US" sz="900" dirty="0">
                <a:latin typeface="Courier New" panose="02070309020205020404" pitchFamily="49" charset="0"/>
                <a:cs typeface="Courier New" panose="02070309020205020404" pitchFamily="49" charset="0"/>
              </a:rPr>
              <a:t>  6. |      </a:t>
            </a:r>
            <a:r>
              <a:rPr lang="en-US" altLang="en-US" sz="900" dirty="0" err="1">
                <a:latin typeface="Courier New" panose="02070309020205020404" pitchFamily="49" charset="0"/>
                <a:cs typeface="Courier New" panose="02070309020205020404" pitchFamily="49" charset="0"/>
              </a:rPr>
              <a:t>reason_other</a:t>
            </a:r>
            <a:r>
              <a:rPr lang="en-US" altLang="en-US" sz="900" dirty="0">
                <a:latin typeface="Courier New" panose="02070309020205020404" pitchFamily="49" charset="0"/>
                <a:cs typeface="Courier New" panose="02070309020205020404" pitchFamily="49" charset="0"/>
              </a:rPr>
              <a:t>      22   1.72 |</a:t>
            </a:r>
          </a:p>
          <a:p>
            <a:r>
              <a:rPr lang="en-US" altLang="en-US" sz="900" dirty="0">
                <a:latin typeface="Courier New" panose="02070309020205020404" pitchFamily="49" charset="0"/>
                <a:cs typeface="Courier New" panose="02070309020205020404" pitchFamily="49" charset="0"/>
              </a:rPr>
              <a:t>  7. |       </a:t>
            </a:r>
            <a:r>
              <a:rPr lang="en-US" altLang="en-US" sz="900" dirty="0" err="1">
                <a:latin typeface="Courier New" panose="02070309020205020404" pitchFamily="49" charset="0"/>
                <a:cs typeface="Courier New" panose="02070309020205020404" pitchFamily="49" charset="0"/>
              </a:rPr>
              <a:t>reason_rent</a:t>
            </a:r>
            <a:r>
              <a:rPr lang="en-US" altLang="en-US" sz="900" dirty="0">
                <a:latin typeface="Courier New" panose="02070309020205020404" pitchFamily="49" charset="0"/>
                <a:cs typeface="Courier New" panose="02070309020205020404" pitchFamily="49" charset="0"/>
              </a:rPr>
              <a:t>      19   1.48 |</a:t>
            </a:r>
          </a:p>
          <a:p>
            <a:r>
              <a:rPr lang="en-US" altLang="en-US" sz="900" dirty="0">
                <a:latin typeface="Courier New" panose="02070309020205020404" pitchFamily="49" charset="0"/>
                <a:cs typeface="Courier New" panose="02070309020205020404" pitchFamily="49" charset="0"/>
              </a:rPr>
              <a:t>  8. |        </a:t>
            </a:r>
            <a:r>
              <a:rPr lang="en-US" altLang="en-US" sz="900" dirty="0" err="1">
                <a:latin typeface="Courier New" panose="02070309020205020404" pitchFamily="49" charset="0"/>
                <a:cs typeface="Courier New" panose="02070309020205020404" pitchFamily="49" charset="0"/>
              </a:rPr>
              <a:t>reason_car</a:t>
            </a:r>
            <a:r>
              <a:rPr lang="en-US" altLang="en-US" sz="900" dirty="0">
                <a:latin typeface="Courier New" panose="02070309020205020404" pitchFamily="49" charset="0"/>
                <a:cs typeface="Courier New" panose="02070309020205020404" pitchFamily="49" charset="0"/>
              </a:rPr>
              <a:t>      13   1.01 |</a:t>
            </a:r>
          </a:p>
          <a:p>
            <a:r>
              <a:rPr lang="en-US" altLang="en-US" sz="900" dirty="0">
                <a:latin typeface="Courier New" panose="02070309020205020404" pitchFamily="49" charset="0"/>
                <a:cs typeface="Courier New" panose="02070309020205020404" pitchFamily="49" charset="0"/>
              </a:rPr>
              <a:t>  9. |    </a:t>
            </a:r>
            <a:r>
              <a:rPr lang="en-US" altLang="en-US" sz="900" dirty="0" err="1">
                <a:latin typeface="Courier New" panose="02070309020205020404" pitchFamily="49" charset="0"/>
                <a:cs typeface="Courier New" panose="02070309020205020404" pitchFamily="49" charset="0"/>
              </a:rPr>
              <a:t>reason_tuition</a:t>
            </a:r>
            <a:r>
              <a:rPr lang="en-US" altLang="en-US" sz="900" dirty="0">
                <a:latin typeface="Courier New" panose="02070309020205020404" pitchFamily="49" charset="0"/>
                <a:cs typeface="Courier New" panose="02070309020205020404" pitchFamily="49" charset="0"/>
              </a:rPr>
              <a:t>      11   0.86 |</a:t>
            </a:r>
          </a:p>
          <a:p>
            <a:r>
              <a:rPr lang="en-US" altLang="en-US" sz="900" dirty="0">
                <a:latin typeface="Courier New" panose="02070309020205020404" pitchFamily="49" charset="0"/>
                <a:cs typeface="Courier New" panose="02070309020205020404" pitchFamily="49" charset="0"/>
              </a:rPr>
              <a:t> 10. |     </a:t>
            </a:r>
            <a:r>
              <a:rPr lang="en-US" altLang="en-US" sz="900" dirty="0" err="1">
                <a:latin typeface="Courier New" panose="02070309020205020404" pitchFamily="49" charset="0"/>
                <a:cs typeface="Courier New" panose="02070309020205020404" pitchFamily="49" charset="0"/>
              </a:rPr>
              <a:t>reason_repair</a:t>
            </a:r>
            <a:r>
              <a:rPr lang="en-US" altLang="en-US" sz="900" dirty="0">
                <a:latin typeface="Courier New" panose="02070309020205020404" pitchFamily="49" charset="0"/>
                <a:cs typeface="Courier New" panose="02070309020205020404" pitchFamily="49" charset="0"/>
              </a:rPr>
              <a:t>      11   0.86 |</a:t>
            </a:r>
          </a:p>
          <a:p>
            <a:r>
              <a:rPr lang="en-US" altLang="en-US" sz="900" dirty="0">
                <a:latin typeface="Courier New" panose="02070309020205020404" pitchFamily="49" charset="0"/>
                <a:cs typeface="Courier New" panose="02070309020205020404" pitchFamily="49" charset="0"/>
              </a:rPr>
              <a:t>     |----------------------------------|</a:t>
            </a:r>
          </a:p>
          <a:p>
            <a:r>
              <a:rPr lang="en-US" altLang="en-US" sz="900" dirty="0">
                <a:latin typeface="Courier New" panose="02070309020205020404" pitchFamily="49" charset="0"/>
                <a:cs typeface="Courier New" panose="02070309020205020404" pitchFamily="49" charset="0"/>
              </a:rPr>
              <a:t> 11. |  </a:t>
            </a:r>
            <a:r>
              <a:rPr lang="en-US" altLang="en-US" sz="900" dirty="0" err="1">
                <a:latin typeface="Courier New" panose="02070309020205020404" pitchFamily="49" charset="0"/>
                <a:cs typeface="Courier New" panose="02070309020205020404" pitchFamily="49" charset="0"/>
              </a:rPr>
              <a:t>reason_fixed_inc</a:t>
            </a:r>
            <a:r>
              <a:rPr lang="en-US" altLang="en-US" sz="900" dirty="0">
                <a:latin typeface="Courier New" panose="02070309020205020404" pitchFamily="49" charset="0"/>
                <a:cs typeface="Courier New" panose="02070309020205020404" pitchFamily="49" charset="0"/>
              </a:rPr>
              <a:t>       9   0.70 |</a:t>
            </a:r>
          </a:p>
          <a:p>
            <a:r>
              <a:rPr lang="en-US" altLang="en-US" sz="900" dirty="0">
                <a:latin typeface="Courier New" panose="02070309020205020404" pitchFamily="49" charset="0"/>
                <a:cs typeface="Courier New" panose="02070309020205020404" pitchFamily="49" charset="0"/>
              </a:rPr>
              <a:t> 12. | </a:t>
            </a:r>
            <a:r>
              <a:rPr lang="en-US" altLang="en-US" sz="900" dirty="0" err="1">
                <a:latin typeface="Courier New" panose="02070309020205020404" pitchFamily="49" charset="0"/>
                <a:cs typeface="Courier New" panose="02070309020205020404" pitchFamily="49" charset="0"/>
              </a:rPr>
              <a:t>reason_no_support</a:t>
            </a:r>
            <a:r>
              <a:rPr lang="en-US" altLang="en-US" sz="900" dirty="0">
                <a:latin typeface="Courier New" panose="02070309020205020404" pitchFamily="49" charset="0"/>
                <a:cs typeface="Courier New" panose="02070309020205020404" pitchFamily="49" charset="0"/>
              </a:rPr>
              <a:t>       7   0.55 |</a:t>
            </a:r>
          </a:p>
          <a:p>
            <a:r>
              <a:rPr lang="en-US" altLang="en-US" sz="900" dirty="0">
                <a:latin typeface="Courier New" panose="02070309020205020404" pitchFamily="49" charset="0"/>
                <a:cs typeface="Courier New" panose="02070309020205020404" pitchFamily="49" charset="0"/>
              </a:rPr>
              <a:t> 13. |    </a:t>
            </a:r>
            <a:r>
              <a:rPr lang="en-US" altLang="en-US" sz="900" dirty="0" err="1">
                <a:latin typeface="Courier New" panose="02070309020205020404" pitchFamily="49" charset="0"/>
                <a:cs typeface="Courier New" panose="02070309020205020404" pitchFamily="49" charset="0"/>
              </a:rPr>
              <a:t>reason_weather</a:t>
            </a:r>
            <a:r>
              <a:rPr lang="en-US" altLang="en-US" sz="900" dirty="0">
                <a:latin typeface="Courier New" panose="02070309020205020404" pitchFamily="49" charset="0"/>
                <a:cs typeface="Courier New" panose="02070309020205020404" pitchFamily="49" charset="0"/>
              </a:rPr>
              <a:t>       4   0.31 |</a:t>
            </a:r>
          </a:p>
          <a:p>
            <a:r>
              <a:rPr lang="en-US" altLang="en-US" sz="900" dirty="0">
                <a:latin typeface="Courier New" panose="02070309020205020404" pitchFamily="49" charset="0"/>
                <a:cs typeface="Courier New" panose="02070309020205020404" pitchFamily="49" charset="0"/>
              </a:rPr>
              <a:t> 14. |    </a:t>
            </a:r>
            <a:r>
              <a:rPr lang="en-US" altLang="en-US" sz="900" dirty="0" err="1">
                <a:latin typeface="Courier New" panose="02070309020205020404" pitchFamily="49" charset="0"/>
                <a:cs typeface="Courier New" panose="02070309020205020404" pitchFamily="49" charset="0"/>
              </a:rPr>
              <a:t>reason_support</a:t>
            </a:r>
            <a:r>
              <a:rPr lang="en-US" altLang="en-US" sz="900" dirty="0">
                <a:latin typeface="Courier New" panose="02070309020205020404" pitchFamily="49" charset="0"/>
                <a:cs typeface="Courier New" panose="02070309020205020404" pitchFamily="49" charset="0"/>
              </a:rPr>
              <a:t>       2   0.16 |</a:t>
            </a:r>
          </a:p>
          <a:p>
            <a:r>
              <a:rPr lang="en-US" altLang="en-US" sz="900" dirty="0">
                <a:latin typeface="Courier New" panose="02070309020205020404" pitchFamily="49" charset="0"/>
                <a:cs typeface="Courier New" panose="02070309020205020404" pitchFamily="49" charset="0"/>
              </a:rPr>
              <a:t>     +----------------------------------+</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868" indent="-285719">
              <a:spcBef>
                <a:spcPct val="30000"/>
              </a:spcBef>
              <a:defRPr sz="1200">
                <a:solidFill>
                  <a:schemeClr val="tx1"/>
                </a:solidFill>
                <a:latin typeface="Calibri" panose="020F0502020204030204" pitchFamily="34" charset="0"/>
              </a:defRPr>
            </a:lvl2pPr>
            <a:lvl3pPr marL="1142874" indent="-228575">
              <a:spcBef>
                <a:spcPct val="30000"/>
              </a:spcBef>
              <a:defRPr sz="1200">
                <a:solidFill>
                  <a:schemeClr val="tx1"/>
                </a:solidFill>
                <a:latin typeface="Calibri" panose="020F0502020204030204" pitchFamily="34" charset="0"/>
              </a:defRPr>
            </a:lvl3pPr>
            <a:lvl4pPr marL="1600024" indent="-228575">
              <a:spcBef>
                <a:spcPct val="30000"/>
              </a:spcBef>
              <a:defRPr sz="1200">
                <a:solidFill>
                  <a:schemeClr val="tx1"/>
                </a:solidFill>
                <a:latin typeface="Calibri" panose="020F0502020204030204" pitchFamily="34" charset="0"/>
              </a:defRPr>
            </a:lvl4pPr>
            <a:lvl5pPr marL="2057174" indent="-228575">
              <a:spcBef>
                <a:spcPct val="30000"/>
              </a:spcBef>
              <a:defRPr sz="1200">
                <a:solidFill>
                  <a:schemeClr val="tx1"/>
                </a:solidFill>
                <a:latin typeface="Calibri" panose="020F0502020204030204" pitchFamily="34" charset="0"/>
              </a:defRPr>
            </a:lvl5pPr>
            <a:lvl6pPr marL="2514323" indent="-228575" eaLnBrk="0" fontAlgn="base" hangingPunct="0">
              <a:spcBef>
                <a:spcPct val="30000"/>
              </a:spcBef>
              <a:spcAft>
                <a:spcPct val="0"/>
              </a:spcAft>
              <a:defRPr sz="1200">
                <a:solidFill>
                  <a:schemeClr val="tx1"/>
                </a:solidFill>
                <a:latin typeface="Calibri" panose="020F0502020204030204" pitchFamily="34" charset="0"/>
              </a:defRPr>
            </a:lvl6pPr>
            <a:lvl7pPr marL="2971474" indent="-228575" eaLnBrk="0" fontAlgn="base" hangingPunct="0">
              <a:spcBef>
                <a:spcPct val="30000"/>
              </a:spcBef>
              <a:spcAft>
                <a:spcPct val="0"/>
              </a:spcAft>
              <a:defRPr sz="1200">
                <a:solidFill>
                  <a:schemeClr val="tx1"/>
                </a:solidFill>
                <a:latin typeface="Calibri" panose="020F0502020204030204" pitchFamily="34" charset="0"/>
              </a:defRPr>
            </a:lvl7pPr>
            <a:lvl8pPr marL="3428623" indent="-228575" eaLnBrk="0" fontAlgn="base" hangingPunct="0">
              <a:spcBef>
                <a:spcPct val="30000"/>
              </a:spcBef>
              <a:spcAft>
                <a:spcPct val="0"/>
              </a:spcAft>
              <a:defRPr sz="1200">
                <a:solidFill>
                  <a:schemeClr val="tx1"/>
                </a:solidFill>
                <a:latin typeface="Calibri" panose="020F0502020204030204" pitchFamily="34" charset="0"/>
              </a:defRPr>
            </a:lvl8pPr>
            <a:lvl9pPr marL="3885773" indent="-2285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017FF6-CC2D-47F6-845D-F8E233ACCB35}" type="slidenum">
              <a:rPr lang="en-US" altLang="en-US" smtClean="0">
                <a:latin typeface="Times New Roman" panose="02020603050405020304" pitchFamily="18" charset="0"/>
              </a:rPr>
              <a:pPr>
                <a:spcBef>
                  <a:spcPct val="0"/>
                </a:spcBef>
              </a:pPr>
              <a:t>27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088458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latin typeface="Times New Roman" panose="02020603050405020304" pitchFamily="18" charset="0"/>
              <a:cs typeface="Times New Roman" panose="02020603050405020304" pitchFamily="18"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A5D55F-884F-43EF-8F1E-0239832F9C24}" type="slidenum">
              <a:rPr lang="en-US" altLang="en-US" smtClean="0">
                <a:latin typeface="Times New Roman" panose="02020603050405020304" pitchFamily="18" charset="0"/>
              </a:rPr>
              <a:pPr>
                <a:spcBef>
                  <a:spcPct val="0"/>
                </a:spcBef>
              </a:pPr>
              <a:t>28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24139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latin typeface="Times New Roman" panose="02020603050405020304" pitchFamily="18" charset="0"/>
              <a:cs typeface="Times New Roman" panose="02020603050405020304" pitchFamily="18" charset="0"/>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10D58C-2A92-4182-BF82-70E424AE9EBD}" type="slidenum">
              <a:rPr lang="en-US" altLang="en-US" smtClean="0">
                <a:latin typeface="Times New Roman" panose="02020603050405020304" pitchFamily="18" charset="0"/>
              </a:rPr>
              <a:pPr>
                <a:spcBef>
                  <a:spcPct val="0"/>
                </a:spcBef>
              </a:pPr>
              <a:t>29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343937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F6EDE7-03BD-481B-BDFA-763E3278AE6E}" type="slidenum">
              <a:rPr lang="en-US" altLang="en-US" smtClean="0">
                <a:latin typeface="Times New Roman" panose="02020603050405020304" pitchFamily="18" charset="0"/>
              </a:rPr>
              <a:pPr>
                <a:spcBef>
                  <a:spcPct val="0"/>
                </a:spcBef>
              </a:pPr>
              <a:t>3</a:t>
            </a:fld>
            <a:endParaRPr lang="en-US" altLang="en-US">
              <a:latin typeface="Times New Roman" panose="02020603050405020304" pitchFamily="18" charset="0"/>
            </a:endParaRPr>
          </a:p>
        </p:txBody>
      </p:sp>
      <p:sp>
        <p:nvSpPr>
          <p:cNvPr id="9220" name="Notes Placeholder 4"/>
          <p:cNvSpPr>
            <a:spLocks noGrp="1"/>
          </p:cNvSpPr>
          <p:nvPr/>
        </p:nvSpPr>
        <p:spPr bwMode="auto">
          <a:xfrm>
            <a:off x="702634" y="4417382"/>
            <a:ext cx="5606726" cy="418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88" tIns="45594" rIns="91188" bIns="45594"/>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endParaRPr lang="en-US" altLang="en-US"/>
          </a:p>
        </p:txBody>
      </p:sp>
    </p:spTree>
    <p:extLst>
      <p:ext uri="{BB962C8B-B14F-4D97-AF65-F5344CB8AC3E}">
        <p14:creationId xmlns:p14="http://schemas.microsoft.com/office/powerpoint/2010/main" val="6960452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latin typeface="Times New Roman" panose="02020603050405020304" pitchFamily="18" charset="0"/>
              <a:cs typeface="Times New Roman" panose="02020603050405020304" pitchFamily="18" charset="0"/>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9AC8B8-DFFD-45B3-B33C-997916E48939}" type="slidenum">
              <a:rPr lang="en-US" altLang="en-US" smtClean="0">
                <a:latin typeface="Times New Roman" panose="02020603050405020304" pitchFamily="18" charset="0"/>
              </a:rPr>
              <a:pPr>
                <a:spcBef>
                  <a:spcPct val="0"/>
                </a:spcBef>
              </a:pPr>
              <a:t>30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476800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7FECE4-B0F3-4A39-A55C-A5DF9F66052D}" type="slidenum">
              <a:rPr lang="en-US" altLang="en-US" smtClean="0">
                <a:latin typeface="Times New Roman" panose="02020603050405020304" pitchFamily="18" charset="0"/>
              </a:rPr>
              <a:pPr>
                <a:spcBef>
                  <a:spcPct val="0"/>
                </a:spcBef>
              </a:pPr>
              <a:t>31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9258836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0FF416-C876-464E-9E1E-6B2B5831DDBD}" type="slidenum">
              <a:rPr lang="en-US" altLang="en-US" smtClean="0">
                <a:latin typeface="Times New Roman" panose="02020603050405020304" pitchFamily="18" charset="0"/>
              </a:rPr>
              <a:pPr>
                <a:spcBef>
                  <a:spcPct val="0"/>
                </a:spcBef>
              </a:pPr>
              <a:t>32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1619597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a:latin typeface="Times New Roman" panose="02020603050405020304" pitchFamily="18" charset="0"/>
              <a:cs typeface="Times New Roman" panose="02020603050405020304" pitchFamily="18" charset="0"/>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C13520-8E43-4D97-8B34-9E5B7A4B293B}" type="slidenum">
              <a:rPr lang="en-US" altLang="en-US" smtClean="0">
                <a:latin typeface="Times New Roman" panose="02020603050405020304" pitchFamily="18" charset="0"/>
              </a:rPr>
              <a:pPr>
                <a:spcBef>
                  <a:spcPct val="0"/>
                </a:spcBef>
              </a:pPr>
              <a:t>33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807586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a:latin typeface="Times New Roman" panose="02020603050405020304" pitchFamily="18" charset="0"/>
              <a:cs typeface="Times New Roman" panose="02020603050405020304" pitchFamily="18" charset="0"/>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6F74B11-D0F1-4988-BD95-880A0F276686}" type="slidenum">
              <a:rPr lang="en-US" altLang="en-US" smtClean="0">
                <a:latin typeface="Times New Roman" panose="02020603050405020304" pitchFamily="18" charset="0"/>
              </a:rPr>
              <a:pPr>
                <a:spcBef>
                  <a:spcPct val="0"/>
                </a:spcBef>
              </a:pPr>
              <a:t>34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9338819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2799AA-8AF1-491F-A92F-F0057EE91B6E}" type="slidenum">
              <a:rPr lang="en-US" altLang="en-US" smtClean="0">
                <a:latin typeface="Times New Roman" panose="02020603050405020304" pitchFamily="18" charset="0"/>
              </a:rPr>
              <a:pPr>
                <a:spcBef>
                  <a:spcPct val="0"/>
                </a:spcBef>
              </a:pPr>
              <a:t>35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861917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latin typeface="Times New Roman" panose="02020603050405020304" pitchFamily="18" charset="0"/>
              <a:cs typeface="Times New Roman" panose="02020603050405020304" pitchFamily="18" charset="0"/>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C29504-A712-4602-BE1D-ACDCCCB0C11D}" type="slidenum">
              <a:rPr lang="en-US" altLang="en-US" smtClean="0">
                <a:latin typeface="Times New Roman" panose="02020603050405020304" pitchFamily="18" charset="0"/>
              </a:rPr>
              <a:pPr>
                <a:spcBef>
                  <a:spcPct val="0"/>
                </a:spcBef>
              </a:pPr>
              <a:t>36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6242957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9FBE78-C170-4B25-B675-04B1A86B317D}" type="slidenum">
              <a:rPr lang="en-US" altLang="en-US" smtClean="0">
                <a:latin typeface="Times New Roman" panose="02020603050405020304" pitchFamily="18" charset="0"/>
              </a:rPr>
              <a:pPr>
                <a:spcBef>
                  <a:spcPct val="0"/>
                </a:spcBef>
              </a:pPr>
              <a:t>37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9750388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E31199-3D49-4745-8D0F-19174E49FF36}" type="slidenum">
              <a:rPr lang="en-US" altLang="en-US" smtClean="0">
                <a:latin typeface="Times New Roman" panose="02020603050405020304" pitchFamily="18" charset="0"/>
              </a:rPr>
              <a:pPr>
                <a:spcBef>
                  <a:spcPct val="0"/>
                </a:spcBef>
              </a:pPr>
              <a:t>38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317437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xfrm>
            <a:off x="709008" y="4420566"/>
            <a:ext cx="5609913" cy="4181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F89EC6-A272-403D-945A-CED7FCD90FEC}" type="slidenum">
              <a:rPr lang="en-US" altLang="en-US" smtClean="0">
                <a:latin typeface="Times New Roman" panose="02020603050405020304" pitchFamily="18" charset="0"/>
              </a:rPr>
              <a:pPr>
                <a:spcBef>
                  <a:spcPct val="0"/>
                </a:spcBef>
              </a:pPr>
              <a:t>39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072961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 2017, 1,390 grants were provided and a total of $842,290 was distributed.</a:t>
            </a:r>
          </a:p>
          <a:p>
            <a:endParaRPr lang="en-US"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D62C3A-892D-4263-9B47-73111DE65CAA}" type="slidenum">
              <a:rPr lang="en-US" altLang="en-US" smtClean="0">
                <a:latin typeface="Times New Roman" panose="02020603050405020304" pitchFamily="18" charset="0"/>
              </a:rPr>
              <a:pPr>
                <a:spcBef>
                  <a:spcPct val="0"/>
                </a:spcBef>
              </a:pPr>
              <a:t>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7590863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xfrm>
            <a:off x="709008" y="4420566"/>
            <a:ext cx="5609913" cy="4181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C8A700-2279-4218-BFAB-943180408EFA}" type="slidenum">
              <a:rPr lang="en-US" altLang="en-US" smtClean="0">
                <a:latin typeface="Times New Roman" panose="02020603050405020304" pitchFamily="18" charset="0"/>
              </a:rPr>
              <a:pPr>
                <a:spcBef>
                  <a:spcPct val="0"/>
                </a:spcBef>
              </a:pPr>
              <a:t>40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9375377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a:latin typeface="Times New Roman" panose="02020603050405020304" pitchFamily="18" charset="0"/>
                <a:cs typeface="Times New Roman" panose="02020603050405020304" pitchFamily="18" charset="0"/>
              </a:rPr>
              <a:t>**</a:t>
            </a:r>
            <a:r>
              <a:rPr lang="en-US" altLang="en-US" sz="1400" baseline="0" dirty="0">
                <a:latin typeface="Times New Roman" panose="02020603050405020304" pitchFamily="18" charset="0"/>
                <a:cs typeface="Times New Roman" panose="02020603050405020304" pitchFamily="18" charset="0"/>
              </a:rPr>
              <a:t> this is for year == 2019. also have data for all credits vs. just customer payments. The slide only shows customer payments</a:t>
            </a:r>
            <a:endParaRPr lang="en-US" altLang="en-US" sz="1400" dirty="0">
              <a:latin typeface="Times New Roman" panose="02020603050405020304" pitchFamily="18" charset="0"/>
              <a:cs typeface="Times New Roman" panose="02020603050405020304" pitchFamily="18" charset="0"/>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D7A78E-F093-4E44-AE3D-5D33CFC8C7DC}" type="slidenum">
              <a:rPr lang="en-US" altLang="en-US" smtClean="0">
                <a:latin typeface="Times New Roman" panose="02020603050405020304" pitchFamily="18" charset="0"/>
              </a:rPr>
              <a:pPr>
                <a:spcBef>
                  <a:spcPct val="0"/>
                </a:spcBef>
              </a:pPr>
              <a:t>41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5149660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a:latin typeface="Times New Roman" panose="02020603050405020304" pitchFamily="18" charset="0"/>
                <a:cs typeface="Times New Roman" panose="02020603050405020304" pitchFamily="18" charset="0"/>
              </a:rPr>
              <a:t>** also have data for all credits to account vs.</a:t>
            </a:r>
            <a:r>
              <a:rPr lang="en-US" altLang="en-US" sz="1400" baseline="0" dirty="0">
                <a:latin typeface="Times New Roman" panose="02020603050405020304" pitchFamily="18" charset="0"/>
                <a:cs typeface="Times New Roman" panose="02020603050405020304" pitchFamily="18" charset="0"/>
              </a:rPr>
              <a:t> just customer payments</a:t>
            </a:r>
            <a:endParaRPr lang="en-US" altLang="en-US" sz="1400" dirty="0">
              <a:latin typeface="Times New Roman" panose="02020603050405020304" pitchFamily="18" charset="0"/>
              <a:cs typeface="Times New Roman" panose="02020603050405020304" pitchFamily="18" charset="0"/>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993D22-E805-4E4D-A835-95F18133873E}" type="slidenum">
              <a:rPr lang="en-US" altLang="en-US" smtClean="0">
                <a:latin typeface="Times New Roman" panose="02020603050405020304" pitchFamily="18" charset="0"/>
              </a:rPr>
              <a:pPr>
                <a:spcBef>
                  <a:spcPct val="0"/>
                </a:spcBef>
              </a:pPr>
              <a:t>42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6412009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8BB0B6-BF95-4070-9D79-9620BE157DD9}" type="slidenum">
              <a:rPr lang="en-US" altLang="en-US" smtClean="0">
                <a:latin typeface="Times New Roman" panose="02020603050405020304" pitchFamily="18" charset="0"/>
              </a:rPr>
              <a:pPr>
                <a:spcBef>
                  <a:spcPct val="0"/>
                </a:spcBef>
              </a:pPr>
              <a:t>43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1197333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8BB0B6-BF95-4070-9D79-9620BE157DD9}" type="slidenum">
              <a:rPr lang="en-US" altLang="en-US" smtClean="0">
                <a:latin typeface="Times New Roman" panose="02020603050405020304" pitchFamily="18" charset="0"/>
              </a:rPr>
              <a:pPr>
                <a:spcBef>
                  <a:spcPct val="0"/>
                </a:spcBef>
              </a:pPr>
              <a:t>44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1360617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BF7BD9-251C-4F7D-AA35-92C6C7853FF2}" type="slidenum">
              <a:rPr lang="en-US" altLang="en-US" smtClean="0">
                <a:latin typeface="Times New Roman" panose="02020603050405020304" pitchFamily="18" charset="0"/>
              </a:rPr>
              <a:pPr>
                <a:spcBef>
                  <a:spcPct val="0"/>
                </a:spcBef>
              </a:pPr>
              <a:t>45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1235959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EBCAF7-7BB2-428C-A607-6575AC8F256C}" type="slidenum">
              <a:rPr lang="en-US" altLang="en-US" smtClean="0">
                <a:latin typeface="Times New Roman" panose="02020603050405020304" pitchFamily="18" charset="0"/>
              </a:rPr>
              <a:pPr>
                <a:spcBef>
                  <a:spcPct val="0"/>
                </a:spcBef>
              </a:pPr>
              <a:t>46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2549164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EBCAF7-7BB2-428C-A607-6575AC8F256C}" type="slidenum">
              <a:rPr lang="en-US" altLang="en-US" smtClean="0">
                <a:latin typeface="Times New Roman" panose="02020603050405020304" pitchFamily="18" charset="0"/>
              </a:rPr>
              <a:pPr>
                <a:spcBef>
                  <a:spcPct val="0"/>
                </a:spcBef>
              </a:pPr>
              <a:t>47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8572245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EBCAF7-7BB2-428C-A607-6575AC8F256C}" type="slidenum">
              <a:rPr lang="en-US" altLang="en-US" smtClean="0">
                <a:latin typeface="Times New Roman" panose="02020603050405020304" pitchFamily="18" charset="0"/>
              </a:rPr>
              <a:pPr>
                <a:spcBef>
                  <a:spcPct val="0"/>
                </a:spcBef>
              </a:pPr>
              <a:t>48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0149150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EBCAF7-7BB2-428C-A607-6575AC8F256C}" type="slidenum">
              <a:rPr lang="en-US" altLang="en-US" smtClean="0">
                <a:latin typeface="Times New Roman" panose="02020603050405020304" pitchFamily="18" charset="0"/>
              </a:rPr>
              <a:pPr>
                <a:spcBef>
                  <a:spcPct val="0"/>
                </a:spcBef>
              </a:pPr>
              <a:t>49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80611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5BEAFA-F56F-44D2-B810-7CA69DB5F99A}" type="slidenum">
              <a:rPr lang="en-US" altLang="en-US" smtClean="0">
                <a:latin typeface="Times New Roman" panose="02020603050405020304" pitchFamily="18" charset="0"/>
              </a:rPr>
              <a:pPr>
                <a:spcBef>
                  <a:spcPct val="0"/>
                </a:spcBef>
              </a:pPr>
              <a:t>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9991960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EBCAF7-7BB2-428C-A607-6575AC8F256C}" type="slidenum">
              <a:rPr lang="en-US" altLang="en-US" smtClean="0">
                <a:latin typeface="Times New Roman" panose="02020603050405020304" pitchFamily="18" charset="0"/>
              </a:rPr>
              <a:pPr>
                <a:spcBef>
                  <a:spcPct val="0"/>
                </a:spcBef>
              </a:pPr>
              <a:t>50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251342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dirty="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EBCAF7-7BB2-428C-A607-6575AC8F256C}" type="slidenum">
              <a:rPr lang="en-US" altLang="en-US" smtClean="0">
                <a:latin typeface="Times New Roman" panose="02020603050405020304" pitchFamily="18" charset="0"/>
              </a:rPr>
              <a:pPr>
                <a:spcBef>
                  <a:spcPct val="0"/>
                </a:spcBef>
              </a:pPr>
              <a:t>51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8310924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EBCAF7-7BB2-428C-A607-6575AC8F256C}" type="slidenum">
              <a:rPr lang="en-US" altLang="en-US" smtClean="0">
                <a:latin typeface="Times New Roman" panose="02020603050405020304" pitchFamily="18" charset="0"/>
              </a:rPr>
              <a:pPr>
                <a:spcBef>
                  <a:spcPct val="0"/>
                </a:spcBef>
              </a:pPr>
              <a:t>52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1043211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a:latin typeface="Times New Roman" panose="02020603050405020304" pitchFamily="18" charset="0"/>
              <a:cs typeface="Times New Roman" panose="02020603050405020304" pitchFamily="18" charset="0"/>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96EBE1-F77A-46D2-940D-1D8A70C7CB1C}" type="slidenum">
              <a:rPr lang="en-US" altLang="en-US" smtClean="0">
                <a:latin typeface="Times New Roman" panose="02020603050405020304" pitchFamily="18" charset="0"/>
              </a:rPr>
              <a:pPr>
                <a:spcBef>
                  <a:spcPct val="0"/>
                </a:spcBef>
              </a:pPr>
              <a:t>53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1202161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a:latin typeface="Times New Roman" panose="02020603050405020304" pitchFamily="18" charset="0"/>
              <a:cs typeface="Times New Roman" panose="02020603050405020304" pitchFamily="18" charset="0"/>
            </a:endParaRP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D6FEF0-F96E-4BC0-955E-64E0C74EBA86}" type="slidenum">
              <a:rPr lang="en-US" altLang="en-US" smtClean="0">
                <a:latin typeface="Times New Roman" panose="02020603050405020304" pitchFamily="18" charset="0"/>
              </a:rPr>
              <a:pPr>
                <a:spcBef>
                  <a:spcPct val="0"/>
                </a:spcBef>
              </a:pPr>
              <a:t>54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787623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latin typeface="Times New Roman" panose="02020603050405020304" pitchFamily="18" charset="0"/>
              <a:cs typeface="Times New Roman" panose="02020603050405020304" pitchFamily="18" charset="0"/>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62FCC3-5DAA-4B49-A0AB-BB9EC78351C6}" type="slidenum">
              <a:rPr lang="en-US" altLang="en-US" smtClean="0">
                <a:latin typeface="Times New Roman" panose="02020603050405020304" pitchFamily="18" charset="0"/>
              </a:rPr>
              <a:pPr>
                <a:spcBef>
                  <a:spcPct val="0"/>
                </a:spcBef>
              </a:pPr>
              <a:t>55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5869354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latin typeface="Times New Roman" panose="02020603050405020304" pitchFamily="18" charset="0"/>
              <a:cs typeface="Times New Roman" panose="02020603050405020304" pitchFamily="18" charset="0"/>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62FCC3-5DAA-4B49-A0AB-BB9EC78351C6}" type="slidenum">
              <a:rPr lang="en-US" altLang="en-US" smtClean="0">
                <a:latin typeface="Times New Roman" panose="02020603050405020304" pitchFamily="18" charset="0"/>
              </a:rPr>
              <a:pPr>
                <a:spcBef>
                  <a:spcPct val="0"/>
                </a:spcBef>
              </a:pPr>
              <a:t>56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6757255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a:latin typeface="Times New Roman" panose="02020603050405020304" pitchFamily="18" charset="0"/>
              <a:cs typeface="Times New Roman" panose="02020603050405020304" pitchFamily="18" charset="0"/>
            </a:endParaRP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F5C17E-79A9-4899-B8E8-C723FDF4C2D8}" type="slidenum">
              <a:rPr lang="en-US" altLang="en-US" smtClean="0">
                <a:latin typeface="Times New Roman" panose="02020603050405020304" pitchFamily="18" charset="0"/>
              </a:rPr>
              <a:pPr>
                <a:spcBef>
                  <a:spcPct val="0"/>
                </a:spcBef>
              </a:pPr>
              <a:t>57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0308856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latin typeface="Times New Roman" panose="02020603050405020304" pitchFamily="18" charset="0"/>
              <a:cs typeface="Times New Roman" panose="02020603050405020304" pitchFamily="18" charset="0"/>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362432-EBA4-4A66-915F-D18001AAD2F2}" type="slidenum">
              <a:rPr lang="en-US" altLang="en-US" smtClean="0">
                <a:latin typeface="Times New Roman" panose="02020603050405020304" pitchFamily="18" charset="0"/>
              </a:rPr>
              <a:pPr>
                <a:spcBef>
                  <a:spcPct val="0"/>
                </a:spcBef>
              </a:pPr>
              <a:t>58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7168613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latin typeface="Times New Roman" panose="02020603050405020304" pitchFamily="18" charset="0"/>
              <a:cs typeface="Times New Roman" panose="02020603050405020304" pitchFamily="18" charset="0"/>
            </a:endParaRP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3DD1E5-91E6-4CC0-B487-C7FA397C37C8}" type="slidenum">
              <a:rPr lang="en-US" altLang="en-US" smtClean="0">
                <a:latin typeface="Times New Roman" panose="02020603050405020304" pitchFamily="18" charset="0"/>
              </a:rPr>
              <a:pPr>
                <a:spcBef>
                  <a:spcPct val="0"/>
                </a:spcBef>
              </a:pPr>
              <a:t>59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290574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latin typeface="Times New Roman" panose="02020603050405020304" pitchFamily="18" charset="0"/>
              <a:cs typeface="Times New Roman" panose="02020603050405020304" pitchFamily="18"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E43814-1016-4F30-8D0A-176F3537AAD6}" type="slidenum">
              <a:rPr lang="en-US" altLang="en-US" smtClean="0">
                <a:latin typeface="Times New Roman" panose="02020603050405020304" pitchFamily="18" charset="0"/>
              </a:rPr>
              <a:pPr>
                <a:spcBef>
                  <a:spcPct val="0"/>
                </a:spcBef>
              </a:pPr>
              <a:t>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6544800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3606F6-39D6-4AA2-9F8F-0159C58BC237}" type="slidenum">
              <a:rPr lang="en-US" altLang="en-US" smtClean="0">
                <a:latin typeface="Times New Roman" panose="02020603050405020304" pitchFamily="18" charset="0"/>
              </a:rPr>
              <a:pPr>
                <a:spcBef>
                  <a:spcPct val="0"/>
                </a:spcBef>
              </a:pPr>
              <a:t>60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2430607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latin typeface="Times New Roman" panose="02020603050405020304" pitchFamily="18" charset="0"/>
              <a:cs typeface="Times New Roman" panose="02020603050405020304" pitchFamily="18" charset="0"/>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6C2121-D60F-4613-8BE4-B57BF29C08D2}" type="slidenum">
              <a:rPr lang="en-US" altLang="en-US" smtClean="0">
                <a:latin typeface="Times New Roman" panose="02020603050405020304" pitchFamily="18" charset="0"/>
              </a:rPr>
              <a:pPr>
                <a:spcBef>
                  <a:spcPct val="0"/>
                </a:spcBef>
              </a:pPr>
              <a:t>61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5372429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latin typeface="Times New Roman" panose="02020603050405020304" pitchFamily="18" charset="0"/>
              <a:cs typeface="Times New Roman" panose="02020603050405020304" pitchFamily="18" charset="0"/>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DE93C8C-FD74-4AF4-901F-A7F061FDF8F2}" type="slidenum">
              <a:rPr lang="en-US" altLang="en-US" smtClean="0">
                <a:latin typeface="Times New Roman" panose="02020603050405020304" pitchFamily="18" charset="0"/>
              </a:rPr>
              <a:pPr>
                <a:spcBef>
                  <a:spcPct val="0"/>
                </a:spcBef>
              </a:pPr>
              <a:t>62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7505392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29D559-BC4E-4DA3-A916-A9043E13E329}" type="slidenum">
              <a:rPr lang="en-US" altLang="en-US" smtClean="0">
                <a:latin typeface="Times New Roman" panose="02020603050405020304" pitchFamily="18" charset="0"/>
              </a:rPr>
              <a:pPr>
                <a:spcBef>
                  <a:spcPct val="0"/>
                </a:spcBef>
              </a:pPr>
              <a:t>63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8916679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54F27A-8F01-4E00-804C-D29DACCE31CA}" type="slidenum">
              <a:rPr lang="en-US" altLang="en-US" smtClean="0">
                <a:latin typeface="Times New Roman" panose="02020603050405020304" pitchFamily="18" charset="0"/>
              </a:rPr>
              <a:pPr>
                <a:spcBef>
                  <a:spcPct val="0"/>
                </a:spcBef>
              </a:pPr>
              <a:t>64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5513699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a:latin typeface="Times New Roman" panose="02020603050405020304" pitchFamily="18" charset="0"/>
              <a:cs typeface="Times New Roman" panose="02020603050405020304" pitchFamily="18" charset="0"/>
            </a:endParaRP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C610BD-9889-44C0-B312-31E8488CAB9F}" type="slidenum">
              <a:rPr lang="en-US" altLang="en-US" smtClean="0">
                <a:latin typeface="Times New Roman" panose="02020603050405020304" pitchFamily="18" charset="0"/>
              </a:rPr>
              <a:pPr>
                <a:spcBef>
                  <a:spcPct val="0"/>
                </a:spcBef>
              </a:pPr>
              <a:t>65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8290443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a:latin typeface="Times New Roman" panose="02020603050405020304" pitchFamily="18" charset="0"/>
              <a:cs typeface="Times New Roman" panose="02020603050405020304" pitchFamily="18" charset="0"/>
            </a:endParaRP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712E43-7AC3-4386-A697-0E7713F46A0F}" type="slidenum">
              <a:rPr lang="en-US" altLang="en-US" smtClean="0">
                <a:latin typeface="Times New Roman" panose="02020603050405020304" pitchFamily="18" charset="0"/>
              </a:rPr>
              <a:pPr>
                <a:spcBef>
                  <a:spcPct val="0"/>
                </a:spcBef>
              </a:pPr>
              <a:t>66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3643083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a:latin typeface="Times New Roman" panose="02020603050405020304" pitchFamily="18" charset="0"/>
              <a:cs typeface="Times New Roman" panose="02020603050405020304" pitchFamily="18" charset="0"/>
            </a:endParaRP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4670F5-B7F8-4EE4-843A-D10A5B36BDF6}" type="slidenum">
              <a:rPr lang="en-US" altLang="en-US" smtClean="0">
                <a:latin typeface="Times New Roman" panose="02020603050405020304" pitchFamily="18" charset="0"/>
              </a:rPr>
              <a:pPr>
                <a:spcBef>
                  <a:spcPct val="0"/>
                </a:spcBef>
              </a:pPr>
              <a:t>67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6713003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a:latin typeface="Times New Roman" panose="02020603050405020304" pitchFamily="18" charset="0"/>
              <a:cs typeface="Times New Roman" panose="02020603050405020304" pitchFamily="18" charset="0"/>
            </a:endParaRP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3B3714C-ADCD-4096-83BF-6D2F1B47544F}" type="slidenum">
              <a:rPr lang="en-US" altLang="en-US" smtClean="0">
                <a:latin typeface="Times New Roman" panose="02020603050405020304" pitchFamily="18" charset="0"/>
              </a:rPr>
              <a:pPr>
                <a:spcBef>
                  <a:spcPct val="0"/>
                </a:spcBef>
              </a:pPr>
              <a:t>68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4246148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latin typeface="Times New Roman" panose="02020603050405020304" pitchFamily="18" charset="0"/>
              <a:cs typeface="Times New Roman" panose="02020603050405020304" pitchFamily="18" charset="0"/>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69C52C-B635-41CC-9ED8-8CBCE4BEB702}" type="slidenum">
              <a:rPr lang="en-US" altLang="en-US" smtClean="0">
                <a:latin typeface="Times New Roman" panose="02020603050405020304" pitchFamily="18" charset="0"/>
              </a:rPr>
              <a:pPr>
                <a:spcBef>
                  <a:spcPct val="0"/>
                </a:spcBef>
              </a:pPr>
              <a:t>69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019835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D62C3A-892D-4263-9B47-73111DE65CAA}" type="slidenum">
              <a:rPr lang="en-US" altLang="en-US" smtClean="0">
                <a:latin typeface="Times New Roman" panose="02020603050405020304" pitchFamily="18" charset="0"/>
              </a:rPr>
              <a:pPr>
                <a:spcBef>
                  <a:spcPct val="0"/>
                </a:spcBef>
              </a:pPr>
              <a:t>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4053367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latin typeface="Times New Roman" panose="02020603050405020304" pitchFamily="18" charset="0"/>
              <a:cs typeface="Times New Roman" panose="02020603050405020304" pitchFamily="18" charset="0"/>
            </a:endParaRP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047B85-5E12-4E94-A4F0-5938EBD11205}" type="slidenum">
              <a:rPr lang="en-US" altLang="en-US" smtClean="0">
                <a:latin typeface="Times New Roman" panose="02020603050405020304" pitchFamily="18" charset="0"/>
              </a:rPr>
              <a:pPr>
                <a:spcBef>
                  <a:spcPct val="0"/>
                </a:spcBef>
              </a:pPr>
              <a:t>70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3091478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7CA569-29FF-4CD9-9C07-10D28B3FF808}" type="slidenum">
              <a:rPr lang="en-US" altLang="en-US" smtClean="0">
                <a:latin typeface="Times New Roman" panose="02020603050405020304" pitchFamily="18" charset="0"/>
              </a:rPr>
              <a:pPr>
                <a:spcBef>
                  <a:spcPct val="0"/>
                </a:spcBef>
              </a:pPr>
              <a:t>71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8348767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176F1E-BB1E-462B-B0AD-D77AE01CC4C2}" type="slidenum">
              <a:rPr lang="en-US" altLang="en-US" smtClean="0">
                <a:latin typeface="Times New Roman" panose="02020603050405020304" pitchFamily="18" charset="0"/>
              </a:rPr>
              <a:pPr>
                <a:spcBef>
                  <a:spcPct val="0"/>
                </a:spcBef>
              </a:pPr>
              <a:t>72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3209213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5C34CC-24E3-49DC-B65B-0FA7029A4ACD}" type="slidenum">
              <a:rPr lang="en-US" altLang="en-US" smtClean="0">
                <a:latin typeface="Times New Roman" panose="02020603050405020304" pitchFamily="18" charset="0"/>
              </a:rPr>
              <a:pPr>
                <a:spcBef>
                  <a:spcPct val="0"/>
                </a:spcBef>
              </a:pPr>
              <a:t>73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3973844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EE4B1E-6B95-43D4-9E3A-A7105BD1D28B}" type="slidenum">
              <a:rPr lang="en-US" altLang="en-US" smtClean="0">
                <a:latin typeface="Times New Roman" panose="02020603050405020304" pitchFamily="18" charset="0"/>
              </a:rPr>
              <a:pPr>
                <a:spcBef>
                  <a:spcPct val="0"/>
                </a:spcBef>
              </a:pPr>
              <a:t>74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91195266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dirty="0">
              <a:latin typeface="Times New Roman" panose="02020603050405020304" pitchFamily="18" charset="0"/>
              <a:cs typeface="Times New Roman" panose="02020603050405020304" pitchFamily="18" charset="0"/>
            </a:endParaRPr>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6B09CF-414F-4506-82A9-193D09850013}" type="slidenum">
              <a:rPr lang="en-US" altLang="en-US" smtClean="0">
                <a:latin typeface="Times New Roman" panose="02020603050405020304" pitchFamily="18" charset="0"/>
              </a:rPr>
              <a:pPr>
                <a:spcBef>
                  <a:spcPct val="0"/>
                </a:spcBef>
              </a:pPr>
              <a:t>75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084388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2E8503-9B89-4BB7-B99A-D8D0BDE348FF}" type="slidenum">
              <a:rPr lang="en-US" altLang="en-US" smtClean="0">
                <a:latin typeface="Times New Roman" panose="02020603050405020304" pitchFamily="18" charset="0"/>
              </a:rPr>
              <a:pPr>
                <a:spcBef>
                  <a:spcPct val="0"/>
                </a:spcBef>
              </a:pPr>
              <a:t>76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47793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2E8503-9B89-4BB7-B99A-D8D0BDE348FF}" type="slidenum">
              <a:rPr lang="en-US" altLang="en-US" smtClean="0">
                <a:latin typeface="Times New Roman" panose="02020603050405020304" pitchFamily="18" charset="0"/>
              </a:rPr>
              <a:pPr>
                <a:spcBef>
                  <a:spcPct val="0"/>
                </a:spcBef>
              </a:pPr>
              <a:t>77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7866255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a:latin typeface="Times New Roman" panose="02020603050405020304" pitchFamily="18" charset="0"/>
                <a:cs typeface="Times New Roman" panose="02020603050405020304" pitchFamily="18" charset="0"/>
              </a:rPr>
              <a:t>*N indicates the total number of grant recipients from that utility company  - </a:t>
            </a:r>
            <a:r>
              <a:rPr lang="en-US" altLang="en-US" sz="1400" i="1" dirty="0">
                <a:latin typeface="Times New Roman" panose="02020603050405020304" pitchFamily="18" charset="0"/>
                <a:cs typeface="Times New Roman" panose="02020603050405020304" pitchFamily="18" charset="0"/>
              </a:rPr>
              <a:t>not</a:t>
            </a:r>
            <a:r>
              <a:rPr lang="en-US" altLang="en-US" sz="1400" i="0" dirty="0">
                <a:latin typeface="Times New Roman" panose="02020603050405020304" pitchFamily="18" charset="0"/>
                <a:cs typeface="Times New Roman" panose="02020603050405020304" pitchFamily="18" charset="0"/>
              </a:rPr>
              <a:t> the number of recipients from each utility company that also received USF or LIHEAP</a:t>
            </a:r>
            <a:endParaRPr lang="en-US" altLang="en-US" sz="1400" dirty="0">
              <a:latin typeface="Times New Roman" panose="02020603050405020304" pitchFamily="18" charset="0"/>
              <a:cs typeface="Times New Roman" panose="02020603050405020304" pitchFamily="18" charset="0"/>
            </a:endParaRPr>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0CF146-1590-4AD0-8D9F-F00CD84BC15F}" type="slidenum">
              <a:rPr lang="en-US" altLang="en-US" smtClean="0">
                <a:latin typeface="Times New Roman" panose="02020603050405020304" pitchFamily="18" charset="0"/>
              </a:rPr>
              <a:pPr>
                <a:spcBef>
                  <a:spcPct val="0"/>
                </a:spcBef>
              </a:pPr>
              <a:t>78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5929735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400" dirty="0">
                <a:latin typeface="Times New Roman" panose="02020603050405020304" pitchFamily="18" charset="0"/>
                <a:cs typeface="Times New Roman" panose="02020603050405020304" pitchFamily="18" charset="0"/>
              </a:rPr>
              <a:t>*N indicates the total number of grant recipients from that utility company  - </a:t>
            </a:r>
            <a:r>
              <a:rPr lang="en-US" altLang="en-US" sz="1400" i="1" dirty="0">
                <a:latin typeface="Times New Roman" panose="02020603050405020304" pitchFamily="18" charset="0"/>
                <a:cs typeface="Times New Roman" panose="02020603050405020304" pitchFamily="18" charset="0"/>
              </a:rPr>
              <a:t>not</a:t>
            </a:r>
            <a:r>
              <a:rPr lang="en-US" altLang="en-US" sz="1400" i="0" dirty="0">
                <a:latin typeface="Times New Roman" panose="02020603050405020304" pitchFamily="18" charset="0"/>
                <a:cs typeface="Times New Roman" panose="02020603050405020304" pitchFamily="18" charset="0"/>
              </a:rPr>
              <a:t> the number of recipients from each utility company that also received USF or LIHEAP</a:t>
            </a:r>
            <a:endParaRPr lang="en-US" altLang="en-US" sz="1400" dirty="0">
              <a:latin typeface="Times New Roman" panose="02020603050405020304" pitchFamily="18" charset="0"/>
              <a:cs typeface="Times New Roman" panose="02020603050405020304" pitchFamily="18" charset="0"/>
            </a:endParaRPr>
          </a:p>
          <a:p>
            <a:endParaRPr lang="en-US" altLang="en-US" sz="1400" dirty="0">
              <a:latin typeface="Times New Roman" panose="02020603050405020304" pitchFamily="18" charset="0"/>
              <a:cs typeface="Times New Roman" panose="02020603050405020304" pitchFamily="18" charset="0"/>
            </a:endParaRPr>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0CF146-1590-4AD0-8D9F-F00CD84BC15F}" type="slidenum">
              <a:rPr lang="en-US" altLang="en-US" smtClean="0">
                <a:latin typeface="Times New Roman" panose="02020603050405020304" pitchFamily="18" charset="0"/>
              </a:rPr>
              <a:pPr>
                <a:spcBef>
                  <a:spcPct val="0"/>
                </a:spcBef>
              </a:pPr>
              <a:t>79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877011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D62C3A-892D-4263-9B47-73111DE65CAA}" type="slidenum">
              <a:rPr lang="en-US" altLang="en-US" smtClean="0">
                <a:latin typeface="Times New Roman" panose="02020603050405020304" pitchFamily="18" charset="0"/>
              </a:rPr>
              <a:pPr>
                <a:spcBef>
                  <a:spcPct val="0"/>
                </a:spcBef>
              </a:pPr>
              <a:t>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94894779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C2B96E-7F03-4B68-B87E-D8074BD796BF}" type="slidenum">
              <a:rPr lang="en-US" altLang="en-US" smtClean="0">
                <a:latin typeface="Times New Roman" panose="02020603050405020304" pitchFamily="18" charset="0"/>
              </a:rPr>
              <a:pPr>
                <a:spcBef>
                  <a:spcPct val="0"/>
                </a:spcBef>
              </a:pPr>
              <a:t>80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8310293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C2B96E-7F03-4B68-B87E-D8074BD796BF}" type="slidenum">
              <a:rPr lang="en-US" altLang="en-US" smtClean="0">
                <a:latin typeface="Times New Roman" panose="02020603050405020304" pitchFamily="18" charset="0"/>
              </a:rPr>
              <a:pPr>
                <a:spcBef>
                  <a:spcPct val="0"/>
                </a:spcBef>
              </a:pPr>
              <a:t>81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7892475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C2B96E-7F03-4B68-B87E-D8074BD796BF}" type="slidenum">
              <a:rPr lang="en-US" altLang="en-US" smtClean="0">
                <a:latin typeface="Times New Roman" panose="02020603050405020304" pitchFamily="18" charset="0"/>
              </a:rPr>
              <a:pPr>
                <a:spcBef>
                  <a:spcPct val="0"/>
                </a:spcBef>
              </a:pPr>
              <a:t>82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285764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latin typeface="Times New Roman" panose="02020603050405020304" pitchFamily="18" charset="0"/>
              <a:cs typeface="Times New Roman" panose="02020603050405020304" pitchFamily="18"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693" indent="-284132">
              <a:spcBef>
                <a:spcPct val="30000"/>
              </a:spcBef>
              <a:defRPr sz="1200">
                <a:solidFill>
                  <a:schemeClr val="tx1"/>
                </a:solidFill>
                <a:latin typeface="Calibri" panose="020F0502020204030204" pitchFamily="34" charset="0"/>
              </a:defRPr>
            </a:lvl2pPr>
            <a:lvl3pPr marL="1138113" indent="-226988">
              <a:spcBef>
                <a:spcPct val="30000"/>
              </a:spcBef>
              <a:defRPr sz="1200">
                <a:solidFill>
                  <a:schemeClr val="tx1"/>
                </a:solidFill>
                <a:latin typeface="Calibri" panose="020F0502020204030204" pitchFamily="34" charset="0"/>
              </a:defRPr>
            </a:lvl3pPr>
            <a:lvl4pPr marL="1593675" indent="-226988">
              <a:spcBef>
                <a:spcPct val="30000"/>
              </a:spcBef>
              <a:defRPr sz="1200">
                <a:solidFill>
                  <a:schemeClr val="tx1"/>
                </a:solidFill>
                <a:latin typeface="Calibri" panose="020F0502020204030204" pitchFamily="34" charset="0"/>
              </a:defRPr>
            </a:lvl4pPr>
            <a:lvl5pPr marL="2049237" indent="-226988">
              <a:spcBef>
                <a:spcPct val="30000"/>
              </a:spcBef>
              <a:defRPr sz="1200">
                <a:solidFill>
                  <a:schemeClr val="tx1"/>
                </a:solidFill>
                <a:latin typeface="Calibri" panose="020F0502020204030204" pitchFamily="34" charset="0"/>
              </a:defRPr>
            </a:lvl5pPr>
            <a:lvl6pPr marL="2506388" indent="-226988" eaLnBrk="0" fontAlgn="base" hangingPunct="0">
              <a:spcBef>
                <a:spcPct val="30000"/>
              </a:spcBef>
              <a:spcAft>
                <a:spcPct val="0"/>
              </a:spcAft>
              <a:defRPr sz="1200">
                <a:solidFill>
                  <a:schemeClr val="tx1"/>
                </a:solidFill>
                <a:latin typeface="Calibri" panose="020F0502020204030204" pitchFamily="34" charset="0"/>
              </a:defRPr>
            </a:lvl6pPr>
            <a:lvl7pPr marL="2963537" indent="-226988" eaLnBrk="0" fontAlgn="base" hangingPunct="0">
              <a:spcBef>
                <a:spcPct val="30000"/>
              </a:spcBef>
              <a:spcAft>
                <a:spcPct val="0"/>
              </a:spcAft>
              <a:defRPr sz="1200">
                <a:solidFill>
                  <a:schemeClr val="tx1"/>
                </a:solidFill>
                <a:latin typeface="Calibri" panose="020F0502020204030204" pitchFamily="34" charset="0"/>
              </a:defRPr>
            </a:lvl7pPr>
            <a:lvl8pPr marL="3420687" indent="-226988" eaLnBrk="0" fontAlgn="base" hangingPunct="0">
              <a:spcBef>
                <a:spcPct val="30000"/>
              </a:spcBef>
              <a:spcAft>
                <a:spcPct val="0"/>
              </a:spcAft>
              <a:defRPr sz="1200">
                <a:solidFill>
                  <a:schemeClr val="tx1"/>
                </a:solidFill>
                <a:latin typeface="Calibri" panose="020F0502020204030204" pitchFamily="34" charset="0"/>
              </a:defRPr>
            </a:lvl8pPr>
            <a:lvl9pPr marL="3877837" indent="-2269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329D81-72DE-4A7E-AA91-810A05D2C0EB}" type="slidenum">
              <a:rPr lang="en-US" altLang="en-US" smtClean="0">
                <a:latin typeface="Times New Roman" panose="02020603050405020304" pitchFamily="18" charset="0"/>
              </a:rPr>
              <a:pPr>
                <a:spcBef>
                  <a:spcPct val="0"/>
                </a:spcBef>
              </a:pPr>
              <a:t>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138446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D02216-2220-4FD8-A3D2-D8974AB1CFB2}" type="slidenum">
              <a:rPr lang="en-US" altLang="en-US"/>
              <a:pPr>
                <a:defRPr/>
              </a:pPr>
              <a:t>‹#›</a:t>
            </a:fld>
            <a:endParaRPr lang="en-US" altLang="en-US"/>
          </a:p>
        </p:txBody>
      </p:sp>
    </p:spTree>
    <p:extLst>
      <p:ext uri="{BB962C8B-B14F-4D97-AF65-F5344CB8AC3E}">
        <p14:creationId xmlns:p14="http://schemas.microsoft.com/office/powerpoint/2010/main" val="2258633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DE8BBD-40F4-48B5-8079-1C74036DBF9A}" type="slidenum">
              <a:rPr lang="en-US" altLang="en-US"/>
              <a:pPr>
                <a:defRPr/>
              </a:pPr>
              <a:t>‹#›</a:t>
            </a:fld>
            <a:endParaRPr lang="en-US" altLang="en-US"/>
          </a:p>
        </p:txBody>
      </p:sp>
    </p:spTree>
    <p:extLst>
      <p:ext uri="{BB962C8B-B14F-4D97-AF65-F5344CB8AC3E}">
        <p14:creationId xmlns:p14="http://schemas.microsoft.com/office/powerpoint/2010/main" val="1705098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D5DCEC-A368-40FB-9ECC-287BEEA5BCA4}" type="slidenum">
              <a:rPr lang="en-US" altLang="en-US"/>
              <a:pPr>
                <a:defRPr/>
              </a:pPr>
              <a:t>‹#›</a:t>
            </a:fld>
            <a:endParaRPr lang="en-US" altLang="en-US"/>
          </a:p>
        </p:txBody>
      </p:sp>
    </p:spTree>
    <p:extLst>
      <p:ext uri="{BB962C8B-B14F-4D97-AF65-F5344CB8AC3E}">
        <p14:creationId xmlns:p14="http://schemas.microsoft.com/office/powerpoint/2010/main" val="365186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515853-89F7-4BC1-87FA-A03A79E44EB9}" type="slidenum">
              <a:rPr lang="en-US" altLang="en-US"/>
              <a:pPr>
                <a:defRPr/>
              </a:pPr>
              <a:t>‹#›</a:t>
            </a:fld>
            <a:endParaRPr lang="en-US" altLang="en-US"/>
          </a:p>
        </p:txBody>
      </p:sp>
    </p:spTree>
    <p:extLst>
      <p:ext uri="{BB962C8B-B14F-4D97-AF65-F5344CB8AC3E}">
        <p14:creationId xmlns:p14="http://schemas.microsoft.com/office/powerpoint/2010/main" val="4051312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02905A-A8E6-45B9-9D0A-4698A08CB595}" type="slidenum">
              <a:rPr lang="en-US" altLang="en-US"/>
              <a:pPr>
                <a:defRPr/>
              </a:pPr>
              <a:t>‹#›</a:t>
            </a:fld>
            <a:endParaRPr lang="en-US" altLang="en-US"/>
          </a:p>
        </p:txBody>
      </p:sp>
    </p:spTree>
    <p:extLst>
      <p:ext uri="{BB962C8B-B14F-4D97-AF65-F5344CB8AC3E}">
        <p14:creationId xmlns:p14="http://schemas.microsoft.com/office/powerpoint/2010/main" val="2346679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192458-3C05-4F15-9589-F1776076A473}" type="slidenum">
              <a:rPr lang="en-US" altLang="en-US"/>
              <a:pPr>
                <a:defRPr/>
              </a:pPr>
              <a:t>‹#›</a:t>
            </a:fld>
            <a:endParaRPr lang="en-US" altLang="en-US"/>
          </a:p>
        </p:txBody>
      </p:sp>
    </p:spTree>
    <p:extLst>
      <p:ext uri="{BB962C8B-B14F-4D97-AF65-F5344CB8AC3E}">
        <p14:creationId xmlns:p14="http://schemas.microsoft.com/office/powerpoint/2010/main" val="3334581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6493667-6B94-40E1-904E-8E72093AAFB2}" type="slidenum">
              <a:rPr lang="en-US" altLang="en-US"/>
              <a:pPr>
                <a:defRPr/>
              </a:pPr>
              <a:t>‹#›</a:t>
            </a:fld>
            <a:endParaRPr lang="en-US" altLang="en-US"/>
          </a:p>
        </p:txBody>
      </p:sp>
    </p:spTree>
    <p:extLst>
      <p:ext uri="{BB962C8B-B14F-4D97-AF65-F5344CB8AC3E}">
        <p14:creationId xmlns:p14="http://schemas.microsoft.com/office/powerpoint/2010/main" val="2855387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DE46C37-1814-44AA-819A-A6EA95A5EA33}" type="slidenum">
              <a:rPr lang="en-US" altLang="en-US"/>
              <a:pPr>
                <a:defRPr/>
              </a:pPr>
              <a:t>‹#›</a:t>
            </a:fld>
            <a:endParaRPr lang="en-US" altLang="en-US"/>
          </a:p>
        </p:txBody>
      </p:sp>
    </p:spTree>
    <p:extLst>
      <p:ext uri="{BB962C8B-B14F-4D97-AF65-F5344CB8AC3E}">
        <p14:creationId xmlns:p14="http://schemas.microsoft.com/office/powerpoint/2010/main" val="3127652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4FCFFB5-5026-4759-BED5-20A588DDDEEC}" type="slidenum">
              <a:rPr lang="en-US" altLang="en-US"/>
              <a:pPr>
                <a:defRPr/>
              </a:pPr>
              <a:t>‹#›</a:t>
            </a:fld>
            <a:endParaRPr lang="en-US" altLang="en-US"/>
          </a:p>
        </p:txBody>
      </p:sp>
    </p:spTree>
    <p:extLst>
      <p:ext uri="{BB962C8B-B14F-4D97-AF65-F5344CB8AC3E}">
        <p14:creationId xmlns:p14="http://schemas.microsoft.com/office/powerpoint/2010/main" val="114972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88801F-7596-46B2-AE6B-33251B4F80E2}" type="slidenum">
              <a:rPr lang="en-US" altLang="en-US"/>
              <a:pPr>
                <a:defRPr/>
              </a:pPr>
              <a:t>‹#›</a:t>
            </a:fld>
            <a:endParaRPr lang="en-US" altLang="en-US"/>
          </a:p>
        </p:txBody>
      </p:sp>
    </p:spTree>
    <p:extLst>
      <p:ext uri="{BB962C8B-B14F-4D97-AF65-F5344CB8AC3E}">
        <p14:creationId xmlns:p14="http://schemas.microsoft.com/office/powerpoint/2010/main" val="3649320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171A1D-A31B-43F2-A4A2-58B9B9627843}" type="slidenum">
              <a:rPr lang="en-US" altLang="en-US"/>
              <a:pPr>
                <a:defRPr/>
              </a:pPr>
              <a:t>‹#›</a:t>
            </a:fld>
            <a:endParaRPr lang="en-US" altLang="en-US"/>
          </a:p>
        </p:txBody>
      </p:sp>
    </p:spTree>
    <p:extLst>
      <p:ext uri="{BB962C8B-B14F-4D97-AF65-F5344CB8AC3E}">
        <p14:creationId xmlns:p14="http://schemas.microsoft.com/office/powerpoint/2010/main" val="3242421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AE91C2C-1576-4A79-AF77-172B277F33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chart" Target="../charts/chart17.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chart" Target="../charts/chart18.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chart" Target="../charts/chart19.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2.jpe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2.jpe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2.jpeg"/><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chart" Target="../charts/chart20.xml"/><Relationship Id="rId4" Type="http://schemas.openxmlformats.org/officeDocument/2006/relationships/image" Target="../media/image2.jpe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chart" Target="../charts/chart21.xml"/><Relationship Id="rId4" Type="http://schemas.openxmlformats.org/officeDocument/2006/relationships/image" Target="../media/image2.jpe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chart" Target="../charts/chart22.xml"/><Relationship Id="rId4" Type="http://schemas.openxmlformats.org/officeDocument/2006/relationships/image" Target="../media/image2.jpe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8" Type="http://schemas.openxmlformats.org/officeDocument/2006/relationships/chart" Target="../charts/chart25.xml"/><Relationship Id="rId3" Type="http://schemas.openxmlformats.org/officeDocument/2006/relationships/image" Target="../media/image3.PNG"/><Relationship Id="rId7" Type="http://schemas.openxmlformats.org/officeDocument/2006/relationships/chart" Target="../charts/chart24.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2.jpeg"/><Relationship Id="rId11" Type="http://schemas.openxmlformats.org/officeDocument/2006/relationships/chart" Target="../charts/chart28.xml"/><Relationship Id="rId5" Type="http://schemas.openxmlformats.org/officeDocument/2006/relationships/image" Target="../media/image1.png"/><Relationship Id="rId10" Type="http://schemas.openxmlformats.org/officeDocument/2006/relationships/chart" Target="../charts/chart27.xml"/><Relationship Id="rId4" Type="http://schemas.openxmlformats.org/officeDocument/2006/relationships/chart" Target="../charts/chart23.xml"/><Relationship Id="rId9" Type="http://schemas.openxmlformats.org/officeDocument/2006/relationships/chart" Target="../charts/chart26.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2.jpe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reeform 206"/>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 name="Freeform 207"/>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0" name="Freeform 208"/>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 name="Freeform 209"/>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 name="Freeform 210"/>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 name="Freeform 211"/>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 name="Freeform 212"/>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 name="Freeform 213"/>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 name="Freeform 214"/>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 name="Freeform 215"/>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 name="Freeform 216"/>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9" name="Freeform 217"/>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0" name="Freeform 218"/>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1" name="Freeform 219"/>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2" name="Freeform 220"/>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3" name="Freeform 221"/>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 name="Freeform 222"/>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 name="Freeform 223"/>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 name="Freeform 224"/>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7" name="Freeform 225"/>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 name="Freeform 226"/>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 name="Freeform 227"/>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 name="Freeform 228"/>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1" name="Freeform 229"/>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2" name="Freeform 230"/>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3" name="Freeform 231"/>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4" name="Freeform 232"/>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5" name="Freeform 233"/>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6" name="Freeform 234"/>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 name="Freeform 235"/>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8" name="Freeform 236"/>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9" name="Freeform 237"/>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0" name="Freeform 238"/>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1" name="Freeform 239"/>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2" name="Freeform 240"/>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3" name="Freeform 241"/>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4" name="Freeform 242"/>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5" name="Freeform 243"/>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6" name="Freeform 244"/>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4137" name="Picture 248"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8" name="Rectangle 250"/>
          <p:cNvSpPr>
            <a:spLocks noGrp="1" noChangeArrowheads="1"/>
          </p:cNvSpPr>
          <p:nvPr>
            <p:ph type="ctrTitle"/>
          </p:nvPr>
        </p:nvSpPr>
        <p:spPr>
          <a:xfrm>
            <a:off x="685800" y="1905000"/>
            <a:ext cx="7772400" cy="2667000"/>
          </a:xfrm>
        </p:spPr>
        <p:txBody>
          <a:bodyPr/>
          <a:lstStyle/>
          <a:p>
            <a:pPr eaLnBrk="1" hangingPunct="1">
              <a:spcBef>
                <a:spcPts val="1200"/>
              </a:spcBef>
              <a:spcAft>
                <a:spcPts val="1200"/>
              </a:spcAft>
            </a:pPr>
            <a:r>
              <a:rPr lang="en-US" altLang="en-US" dirty="0">
                <a:solidFill>
                  <a:schemeClr val="tx1"/>
                </a:solidFill>
              </a:rPr>
              <a:t>NJ SHARES </a:t>
            </a:r>
            <a:br>
              <a:rPr lang="en-US" altLang="en-US" dirty="0">
                <a:solidFill>
                  <a:schemeClr val="tx1"/>
                </a:solidFill>
              </a:rPr>
            </a:br>
            <a:r>
              <a:rPr lang="en-US" altLang="en-US" dirty="0">
                <a:solidFill>
                  <a:schemeClr val="tx1"/>
                </a:solidFill>
              </a:rPr>
              <a:t>2019 Evaluation Presentation</a:t>
            </a:r>
          </a:p>
        </p:txBody>
      </p:sp>
      <p:sp>
        <p:nvSpPr>
          <p:cNvPr id="4139" name="Rectangle 251"/>
          <p:cNvSpPr>
            <a:spLocks noGrp="1" noChangeArrowheads="1"/>
          </p:cNvSpPr>
          <p:nvPr>
            <p:ph type="subTitle" idx="1"/>
          </p:nvPr>
        </p:nvSpPr>
        <p:spPr/>
        <p:txBody>
          <a:bodyPr/>
          <a:lstStyle/>
          <a:p>
            <a:pPr eaLnBrk="1" hangingPunct="1"/>
            <a:endParaRPr lang="en-US" altLang="en-US" dirty="0">
              <a:solidFill>
                <a:srgbClr val="FF0000"/>
              </a:solidFill>
            </a:endParaRPr>
          </a:p>
          <a:p>
            <a:pPr eaLnBrk="1" hangingPunct="1"/>
            <a:r>
              <a:rPr lang="en-US" altLang="en-US" dirty="0"/>
              <a:t>November 15, 2019</a:t>
            </a:r>
          </a:p>
          <a:p>
            <a:pPr eaLnBrk="1" hangingPunct="1"/>
            <a:endParaRPr lang="en-US" altLang="en-US" dirty="0"/>
          </a:p>
          <a:p>
            <a:pPr eaLnBrk="1" hangingPunct="1"/>
            <a:endParaRPr lang="en-US" altLang="en-US" sz="1800" dirty="0"/>
          </a:p>
        </p:txBody>
      </p:sp>
      <p:pic>
        <p:nvPicPr>
          <p:cNvPr id="4140" name="Picture 25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1275"/>
            <a:ext cx="27432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1" name="Picture 246"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2" name="Picture 249"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5"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6"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7"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8"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9"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0"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1"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2"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3"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4"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5"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6"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7"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8"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9"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0"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1"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2"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3"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4"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5"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6"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7"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8"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9"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0"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1"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2"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3"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4"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5"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6"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7"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8"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9"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0"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1"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2"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8473"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4"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5"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6" name="Rectangle 44"/>
          <p:cNvSpPr>
            <a:spLocks noGrp="1" noChangeArrowheads="1"/>
          </p:cNvSpPr>
          <p:nvPr>
            <p:ph type="title"/>
          </p:nvPr>
        </p:nvSpPr>
        <p:spPr>
          <a:xfrm>
            <a:off x="22154" y="80962"/>
            <a:ext cx="7772400" cy="1143000"/>
          </a:xfrm>
        </p:spPr>
        <p:txBody>
          <a:bodyPr/>
          <a:lstStyle/>
          <a:p>
            <a:pPr algn="l" eaLnBrk="1" hangingPunct="1"/>
            <a:r>
              <a:rPr lang="en-US" altLang="en-US" sz="3300" b="1" dirty="0">
                <a:solidFill>
                  <a:schemeClr val="tx1"/>
                </a:solidFill>
              </a:rPr>
              <a:t>NJ SHARES Database Analysis </a:t>
            </a:r>
            <a:br>
              <a:rPr lang="en-US" altLang="en-US" sz="3300" b="1" dirty="0">
                <a:solidFill>
                  <a:schemeClr val="tx1"/>
                </a:solidFill>
              </a:rPr>
            </a:br>
            <a:r>
              <a:rPr lang="en-US" altLang="en-US" sz="2800" b="1" dirty="0">
                <a:solidFill>
                  <a:schemeClr val="tx1"/>
                </a:solidFill>
              </a:rPr>
              <a:t>Grants Distributed by County</a:t>
            </a:r>
          </a:p>
        </p:txBody>
      </p:sp>
      <p:sp>
        <p:nvSpPr>
          <p:cNvPr id="18477" name="Text Box 46"/>
          <p:cNvSpPr txBox="1">
            <a:spLocks noChangeArrowheads="1"/>
          </p:cNvSpPr>
          <p:nvPr/>
        </p:nvSpPr>
        <p:spPr bwMode="auto">
          <a:xfrm>
            <a:off x="8610600" y="6400800"/>
            <a:ext cx="30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37E6C2F3-F8B7-4A16-8798-3ED54DE6D4D0}" type="slidenum">
              <a:rPr lang="en-US" altLang="en-US" sz="1000"/>
              <a:pPr eaLnBrk="1" hangingPunct="1">
                <a:spcBef>
                  <a:spcPct val="50000"/>
                </a:spcBef>
                <a:buFontTx/>
                <a:buNone/>
              </a:pPr>
              <a:t>10</a:t>
            </a:fld>
            <a:endParaRPr lang="en-US" altLang="en-US" sz="1000"/>
          </a:p>
        </p:txBody>
      </p:sp>
      <p:graphicFrame>
        <p:nvGraphicFramePr>
          <p:cNvPr id="47" name="Table 46"/>
          <p:cNvGraphicFramePr>
            <a:graphicFrameLocks noGrp="1"/>
          </p:cNvGraphicFramePr>
          <p:nvPr>
            <p:extLst>
              <p:ext uri="{D42A27DB-BD31-4B8C-83A1-F6EECF244321}">
                <p14:modId xmlns:p14="http://schemas.microsoft.com/office/powerpoint/2010/main" val="2979801464"/>
              </p:ext>
            </p:extLst>
          </p:nvPr>
        </p:nvGraphicFramePr>
        <p:xfrm>
          <a:off x="685800" y="1524000"/>
          <a:ext cx="7523164" cy="5060951"/>
        </p:xfrm>
        <a:graphic>
          <a:graphicData uri="http://schemas.openxmlformats.org/drawingml/2006/table">
            <a:tbl>
              <a:tblPr firstRow="1" bandRow="1">
                <a:tableStyleId>{5C22544A-7EE6-4342-B048-85BDC9FD1C3A}</a:tableStyleId>
              </a:tblPr>
              <a:tblGrid>
                <a:gridCol w="1462978">
                  <a:extLst>
                    <a:ext uri="{9D8B030D-6E8A-4147-A177-3AD203B41FA5}">
                      <a16:colId xmlns="" xmlns:a16="http://schemas.microsoft.com/office/drawing/2014/main" val="20000"/>
                    </a:ext>
                  </a:extLst>
                </a:gridCol>
                <a:gridCol w="1005798">
                  <a:extLst>
                    <a:ext uri="{9D8B030D-6E8A-4147-A177-3AD203B41FA5}">
                      <a16:colId xmlns="" xmlns:a16="http://schemas.microsoft.com/office/drawing/2014/main" val="20001"/>
                    </a:ext>
                  </a:extLst>
                </a:gridCol>
                <a:gridCol w="1188670">
                  <a:extLst>
                    <a:ext uri="{9D8B030D-6E8A-4147-A177-3AD203B41FA5}">
                      <a16:colId xmlns="" xmlns:a16="http://schemas.microsoft.com/office/drawing/2014/main" val="20002"/>
                    </a:ext>
                  </a:extLst>
                </a:gridCol>
                <a:gridCol w="208272">
                  <a:extLst>
                    <a:ext uri="{9D8B030D-6E8A-4147-A177-3AD203B41FA5}">
                      <a16:colId xmlns="" xmlns:a16="http://schemas.microsoft.com/office/drawing/2014/main" val="20003"/>
                    </a:ext>
                  </a:extLst>
                </a:gridCol>
                <a:gridCol w="1462978">
                  <a:extLst>
                    <a:ext uri="{9D8B030D-6E8A-4147-A177-3AD203B41FA5}">
                      <a16:colId xmlns="" xmlns:a16="http://schemas.microsoft.com/office/drawing/2014/main" val="20004"/>
                    </a:ext>
                  </a:extLst>
                </a:gridCol>
                <a:gridCol w="1005798">
                  <a:extLst>
                    <a:ext uri="{9D8B030D-6E8A-4147-A177-3AD203B41FA5}">
                      <a16:colId xmlns="" xmlns:a16="http://schemas.microsoft.com/office/drawing/2014/main" val="20005"/>
                    </a:ext>
                  </a:extLst>
                </a:gridCol>
                <a:gridCol w="1188670">
                  <a:extLst>
                    <a:ext uri="{9D8B030D-6E8A-4147-A177-3AD203B41FA5}">
                      <a16:colId xmlns="" xmlns:a16="http://schemas.microsoft.com/office/drawing/2014/main" val="20006"/>
                    </a:ext>
                  </a:extLst>
                </a:gridCol>
              </a:tblGrid>
              <a:tr h="396925">
                <a:tc gridSpan="7">
                  <a:txBody>
                    <a:bodyPr/>
                    <a:lstStyle/>
                    <a:p>
                      <a:pPr algn="ctr"/>
                      <a:r>
                        <a:rPr lang="en-US" sz="1800" dirty="0"/>
                        <a:t>2018</a:t>
                      </a:r>
                      <a:r>
                        <a:rPr lang="en-US" sz="1800" baseline="0" dirty="0"/>
                        <a:t> Grant Recipients</a:t>
                      </a:r>
                      <a:endParaRPr lang="en-US" sz="1800" b="1" dirty="0">
                        <a:solidFill>
                          <a:schemeClr val="bg1"/>
                        </a:solidFill>
                      </a:endParaRPr>
                    </a:p>
                  </a:txBody>
                  <a:tcPr marL="91436" marR="91436" marT="45726" marB="45726" anchor="ctr"/>
                </a:tc>
                <a:tc hMerge="1">
                  <a:txBody>
                    <a:bodyPr/>
                    <a:lstStyle/>
                    <a:p>
                      <a:pPr algn="ctr"/>
                      <a:endParaRPr lang="en-US" sz="1800" dirty="0"/>
                    </a:p>
                  </a:txBody>
                  <a:tcPr anchor="ctr"/>
                </a:tc>
                <a:tc hMerge="1">
                  <a:txBody>
                    <a:bodyPr/>
                    <a:lstStyle/>
                    <a:p>
                      <a:pPr algn="ctr"/>
                      <a:endParaRPr lang="en-US" sz="1800" dirty="0"/>
                    </a:p>
                  </a:txBody>
                  <a:tcPr anchor="ctr"/>
                </a:tc>
                <a:tc hMerge="1">
                  <a:txBody>
                    <a:bodyPr/>
                    <a:lstStyle/>
                    <a:p>
                      <a:pPr algn="ctr"/>
                      <a:endParaRPr lang="en-US" sz="200" dirty="0"/>
                    </a:p>
                  </a:txBody>
                  <a:tcPr anchor="ctr">
                    <a:lnT w="12700" cmpd="sng">
                      <a:noFill/>
                    </a:lnT>
                    <a:lnB w="25400" cmpd="sng">
                      <a:noFill/>
                    </a:lnB>
                  </a:tcPr>
                </a:tc>
                <a:tc hMerge="1">
                  <a:txBody>
                    <a:bodyPr/>
                    <a:lstStyle/>
                    <a:p>
                      <a:pPr algn="ctr"/>
                      <a:endParaRPr lang="en-US" sz="1800" dirty="0"/>
                    </a:p>
                  </a:txBody>
                  <a:tcPr anchor="ctr"/>
                </a:tc>
                <a:tc hMerge="1">
                  <a:txBody>
                    <a:bodyPr/>
                    <a:lstStyle/>
                    <a:p>
                      <a:pPr algn="ctr"/>
                      <a:endParaRPr lang="en-US" sz="1800" dirty="0"/>
                    </a:p>
                  </a:txBody>
                  <a:tcPr anchor="ctr"/>
                </a:tc>
                <a:tc hMerge="1">
                  <a:txBody>
                    <a:bodyPr/>
                    <a:lstStyle/>
                    <a:p>
                      <a:pPr algn="ctr"/>
                      <a:endParaRPr lang="en-US" sz="1800" dirty="0"/>
                    </a:p>
                  </a:txBody>
                  <a:tcPr anchor="ctr"/>
                </a:tc>
                <a:extLst>
                  <a:ext uri="{0D108BD9-81ED-4DB2-BD59-A6C34878D82A}">
                    <a16:rowId xmlns="" xmlns:a16="http://schemas.microsoft.com/office/drawing/2014/main" val="10000"/>
                  </a:ext>
                </a:extLst>
              </a:tr>
              <a:tr h="640160">
                <a:tc>
                  <a:txBody>
                    <a:bodyPr/>
                    <a:lstStyle/>
                    <a:p>
                      <a:pPr algn="ctr"/>
                      <a:r>
                        <a:rPr lang="en-US" sz="1800" b="1">
                          <a:solidFill>
                            <a:schemeClr val="bg1"/>
                          </a:solidFill>
                        </a:rPr>
                        <a:t>County</a:t>
                      </a:r>
                      <a:endParaRPr lang="en-US" sz="1800" b="1" dirty="0">
                        <a:solidFill>
                          <a:schemeClr val="bg1"/>
                        </a:solidFill>
                      </a:endParaRPr>
                    </a:p>
                  </a:txBody>
                  <a:tcPr marL="91436" marR="91436" marT="45726" marB="45726"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a:solidFill>
                            <a:schemeClr val="bg1"/>
                          </a:solidFill>
                        </a:rPr>
                        <a:t>Number Served</a:t>
                      </a:r>
                      <a:endParaRPr lang="en-US" sz="1800" b="1" dirty="0">
                        <a:solidFill>
                          <a:schemeClr val="bg1"/>
                        </a:solidFill>
                      </a:endParaRPr>
                    </a:p>
                  </a:txBody>
                  <a:tcPr marL="91436" marR="91436" marT="45726" marB="45726"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Percent</a:t>
                      </a:r>
                      <a:r>
                        <a:rPr lang="en-US" sz="1800" b="1" baseline="0" dirty="0">
                          <a:solidFill>
                            <a:schemeClr val="bg1"/>
                          </a:solidFill>
                        </a:rPr>
                        <a:t> of Total</a:t>
                      </a:r>
                      <a:endParaRPr lang="en-US" sz="1800" b="1" dirty="0">
                        <a:solidFill>
                          <a:schemeClr val="bg1"/>
                        </a:solidFill>
                      </a:endParaRPr>
                    </a:p>
                  </a:txBody>
                  <a:tcPr marL="91436" marR="91436" marT="45726" marB="45726" anchor="ctr">
                    <a:lnB w="38100" cap="flat" cmpd="sng" algn="ctr">
                      <a:solidFill>
                        <a:schemeClr val="bg1"/>
                      </a:solidFill>
                      <a:prstDash val="solid"/>
                      <a:round/>
                      <a:headEnd type="none" w="med" len="med"/>
                      <a:tailEnd type="none" w="med" len="med"/>
                    </a:lnB>
                    <a:solidFill>
                      <a:srgbClr val="00CC99"/>
                    </a:solidFill>
                  </a:tcPr>
                </a:tc>
                <a:tc rowSpan="12">
                  <a:txBody>
                    <a:bodyPr/>
                    <a:lstStyle/>
                    <a:p>
                      <a:pPr algn="ctr"/>
                      <a:endParaRPr lang="en-US" sz="200" b="1" dirty="0">
                        <a:solidFill>
                          <a:schemeClr val="bg1"/>
                        </a:solidFill>
                      </a:endParaRPr>
                    </a:p>
                  </a:txBody>
                  <a:tcPr marL="91436" marR="91436" marT="45726" marB="45726" anchor="ctr"/>
                </a:tc>
                <a:tc>
                  <a:txBody>
                    <a:bodyPr/>
                    <a:lstStyle/>
                    <a:p>
                      <a:pPr algn="ctr"/>
                      <a:r>
                        <a:rPr lang="en-US" sz="1800" b="1" dirty="0">
                          <a:solidFill>
                            <a:schemeClr val="bg1"/>
                          </a:solidFill>
                        </a:rPr>
                        <a:t>County</a:t>
                      </a:r>
                    </a:p>
                  </a:txBody>
                  <a:tcPr marL="91436" marR="91436" marT="45726" marB="45726"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Number Served</a:t>
                      </a:r>
                    </a:p>
                  </a:txBody>
                  <a:tcPr marL="91436" marR="91436" marT="45726" marB="45726"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Percent of Total</a:t>
                      </a:r>
                    </a:p>
                  </a:txBody>
                  <a:tcPr marL="91436" marR="91436" marT="45726" marB="45726" anchor="ctr">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365806">
                <a:tc>
                  <a:txBody>
                    <a:bodyPr/>
                    <a:lstStyle/>
                    <a:p>
                      <a:pPr algn="ctr"/>
                      <a:r>
                        <a:rPr lang="en-US" sz="1800" dirty="0"/>
                        <a:t>Atlantic</a:t>
                      </a:r>
                    </a:p>
                  </a:txBody>
                  <a:tcPr marL="91436" marR="91436" marT="45726" marB="45726" anchor="ctr">
                    <a:lnT w="38100" cap="flat" cmpd="sng" algn="ctr">
                      <a:solidFill>
                        <a:schemeClr val="bg1"/>
                      </a:solidFill>
                      <a:prstDash val="solid"/>
                      <a:round/>
                      <a:headEnd type="none" w="med" len="med"/>
                      <a:tailEnd type="none" w="med" len="med"/>
                    </a:lnT>
                  </a:tcPr>
                </a:tc>
                <a:tc>
                  <a:txBody>
                    <a:bodyPr/>
                    <a:lstStyle/>
                    <a:p>
                      <a:pPr algn="ctr" fontAlgn="b"/>
                      <a:r>
                        <a:rPr lang="en-US" sz="1800" b="0" i="0" u="none" strike="noStrike" dirty="0">
                          <a:solidFill>
                            <a:srgbClr val="000000"/>
                          </a:solidFill>
                          <a:latin typeface="+mn-lt"/>
                        </a:rPr>
                        <a:t>20</a:t>
                      </a:r>
                    </a:p>
                  </a:txBody>
                  <a:tcPr marL="9525" marR="9525" marT="9526" marB="0" anchor="ctr">
                    <a:lnT w="38100" cap="flat" cmpd="sng" algn="ctr">
                      <a:solidFill>
                        <a:schemeClr val="bg1"/>
                      </a:solidFill>
                      <a:prstDash val="solid"/>
                      <a:round/>
                      <a:headEnd type="none" w="med" len="med"/>
                      <a:tailEnd type="none" w="med" len="med"/>
                    </a:lnT>
                  </a:tcPr>
                </a:tc>
                <a:tc>
                  <a:txBody>
                    <a:bodyPr/>
                    <a:lstStyle/>
                    <a:p>
                      <a:pPr algn="ctr" fontAlgn="b"/>
                      <a:r>
                        <a:rPr lang="en-US" sz="1800" b="0" i="0" u="none" strike="noStrike" dirty="0">
                          <a:solidFill>
                            <a:srgbClr val="000000"/>
                          </a:solidFill>
                          <a:latin typeface="Times New Roman"/>
                        </a:rPr>
                        <a:t>2%</a:t>
                      </a:r>
                    </a:p>
                  </a:txBody>
                  <a:tcPr marL="9525" marR="9525" marT="9526" marB="0" anchor="ctr">
                    <a:lnT w="38100" cap="flat" cmpd="sng" algn="ctr">
                      <a:solidFill>
                        <a:schemeClr val="bg1"/>
                      </a:solidFill>
                      <a:prstDash val="solid"/>
                      <a:round/>
                      <a:headEnd type="none" w="med" len="med"/>
                      <a:tailEnd type="none" w="med" len="med"/>
                    </a:lnT>
                  </a:tcPr>
                </a:tc>
                <a:tc vMerge="1">
                  <a:txBody>
                    <a:bodyPr/>
                    <a:lstStyle/>
                    <a:p>
                      <a:pPr algn="ctr"/>
                      <a:endParaRPr lang="en-US" sz="1800" dirty="0"/>
                    </a:p>
                  </a:txBody>
                  <a:tcPr marL="91436" marR="91436" marT="45726" marB="45726" anchor="ctr"/>
                </a:tc>
                <a:tc>
                  <a:txBody>
                    <a:bodyPr/>
                    <a:lstStyle/>
                    <a:p>
                      <a:pPr algn="ctr"/>
                      <a:r>
                        <a:rPr lang="en-US" sz="1800" dirty="0"/>
                        <a:t>Middlesex</a:t>
                      </a:r>
                    </a:p>
                  </a:txBody>
                  <a:tcPr marL="91436" marR="91436" marT="45726" marB="45726" anchor="ctr">
                    <a:lnT w="38100" cap="flat" cmpd="sng" algn="ctr">
                      <a:solidFill>
                        <a:schemeClr val="bg1"/>
                      </a:solidFill>
                      <a:prstDash val="solid"/>
                      <a:round/>
                      <a:headEnd type="none" w="med" len="med"/>
                      <a:tailEnd type="none" w="med" len="med"/>
                    </a:lnT>
                  </a:tcPr>
                </a:tc>
                <a:tc>
                  <a:txBody>
                    <a:bodyPr/>
                    <a:lstStyle/>
                    <a:p>
                      <a:pPr algn="ctr" fontAlgn="b"/>
                      <a:r>
                        <a:rPr lang="en-US" sz="1800" b="0" i="0" u="none" strike="noStrike" dirty="0">
                          <a:solidFill>
                            <a:srgbClr val="000000"/>
                          </a:solidFill>
                          <a:latin typeface="Times New Roman"/>
                        </a:rPr>
                        <a:t>67</a:t>
                      </a:r>
                    </a:p>
                  </a:txBody>
                  <a:tcPr marL="9525" marR="9525" marT="9526" marB="0" anchor="ctr">
                    <a:lnT w="38100" cap="flat" cmpd="sng" algn="ctr">
                      <a:solidFill>
                        <a:schemeClr val="bg1"/>
                      </a:solidFill>
                      <a:prstDash val="solid"/>
                      <a:round/>
                      <a:headEnd type="none" w="med" len="med"/>
                      <a:tailEnd type="none" w="med" len="med"/>
                    </a:lnT>
                  </a:tcPr>
                </a:tc>
                <a:tc>
                  <a:txBody>
                    <a:bodyPr/>
                    <a:lstStyle/>
                    <a:p>
                      <a:pPr algn="ctr" fontAlgn="b"/>
                      <a:r>
                        <a:rPr lang="en-US" sz="1800" b="0" i="0" u="none" strike="noStrike" dirty="0">
                          <a:solidFill>
                            <a:srgbClr val="000000"/>
                          </a:solidFill>
                          <a:latin typeface="Times New Roman"/>
                        </a:rPr>
                        <a:t>5%</a:t>
                      </a:r>
                    </a:p>
                  </a:txBody>
                  <a:tcPr marL="9525" marR="9525" marT="9526" marB="0" anchor="ct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2"/>
                  </a:ext>
                </a:extLst>
              </a:tr>
              <a:tr h="365806">
                <a:tc>
                  <a:txBody>
                    <a:bodyPr/>
                    <a:lstStyle/>
                    <a:p>
                      <a:pPr algn="ctr"/>
                      <a:r>
                        <a:rPr lang="en-US" sz="1800" dirty="0"/>
                        <a:t>Bergen</a:t>
                      </a:r>
                    </a:p>
                  </a:txBody>
                  <a:tcPr marL="91436" marR="91436" marT="45726" marB="45726" anchor="ctr">
                    <a:solidFill>
                      <a:schemeClr val="accent5">
                        <a:lumMod val="60000"/>
                        <a:lumOff val="40000"/>
                      </a:schemeClr>
                    </a:solidFill>
                  </a:tcPr>
                </a:tc>
                <a:tc>
                  <a:txBody>
                    <a:bodyPr/>
                    <a:lstStyle/>
                    <a:p>
                      <a:pPr algn="ctr" fontAlgn="b"/>
                      <a:r>
                        <a:rPr lang="en-US" sz="1800" b="0" i="0" u="none" strike="noStrike" dirty="0">
                          <a:solidFill>
                            <a:srgbClr val="000000"/>
                          </a:solidFill>
                          <a:latin typeface="+mn-lt"/>
                        </a:rPr>
                        <a:t>40</a:t>
                      </a:r>
                    </a:p>
                  </a:txBody>
                  <a:tcPr marL="9525" marR="9525" marT="9526" marB="0" anchor="ctr">
                    <a:solidFill>
                      <a:schemeClr val="accent5">
                        <a:lumMod val="60000"/>
                        <a:lumOff val="40000"/>
                      </a:schemeClr>
                    </a:solidFill>
                  </a:tcPr>
                </a:tc>
                <a:tc>
                  <a:txBody>
                    <a:bodyPr/>
                    <a:lstStyle/>
                    <a:p>
                      <a:pPr algn="ctr" fontAlgn="b"/>
                      <a:r>
                        <a:rPr lang="en-US" sz="1800" b="0" i="0" u="none" strike="noStrike" dirty="0">
                          <a:solidFill>
                            <a:srgbClr val="000000"/>
                          </a:solidFill>
                          <a:latin typeface="Times New Roman"/>
                        </a:rPr>
                        <a:t>3%</a:t>
                      </a:r>
                    </a:p>
                  </a:txBody>
                  <a:tcPr marL="9525" marR="9525" marT="9526" marB="0" anchor="ctr">
                    <a:solidFill>
                      <a:schemeClr val="accent5">
                        <a:lumMod val="60000"/>
                        <a:lumOff val="40000"/>
                      </a:schemeClr>
                    </a:solidFill>
                  </a:tcPr>
                </a:tc>
                <a:tc vMerge="1">
                  <a:txBody>
                    <a:bodyPr/>
                    <a:lstStyle/>
                    <a:p>
                      <a:pPr algn="ctr"/>
                      <a:endParaRPr lang="en-US" sz="1800" dirty="0"/>
                    </a:p>
                  </a:txBody>
                  <a:tcPr anchor="ctr"/>
                </a:tc>
                <a:tc>
                  <a:txBody>
                    <a:bodyPr/>
                    <a:lstStyle/>
                    <a:p>
                      <a:pPr algn="ctr"/>
                      <a:r>
                        <a:rPr lang="en-US" sz="1800" dirty="0"/>
                        <a:t>Monmouth</a:t>
                      </a:r>
                    </a:p>
                  </a:txBody>
                  <a:tcPr marL="91436" marR="91436" marT="45726" marB="45726" anchor="ctr">
                    <a:solidFill>
                      <a:srgbClr val="FFFF00"/>
                    </a:solidFill>
                  </a:tcPr>
                </a:tc>
                <a:tc>
                  <a:txBody>
                    <a:bodyPr/>
                    <a:lstStyle/>
                    <a:p>
                      <a:pPr algn="ctr" fontAlgn="b"/>
                      <a:r>
                        <a:rPr lang="en-US" sz="1800" b="0" i="0" u="none" strike="noStrike" dirty="0">
                          <a:solidFill>
                            <a:srgbClr val="000000"/>
                          </a:solidFill>
                          <a:latin typeface="Times New Roman"/>
                        </a:rPr>
                        <a:t>176</a:t>
                      </a:r>
                    </a:p>
                  </a:txBody>
                  <a:tcPr marL="9525" marR="9525" marT="9526" marB="0" anchor="ctr">
                    <a:solidFill>
                      <a:srgbClr val="FFFF00"/>
                    </a:solidFill>
                  </a:tcPr>
                </a:tc>
                <a:tc>
                  <a:txBody>
                    <a:bodyPr/>
                    <a:lstStyle/>
                    <a:p>
                      <a:pPr algn="ctr" fontAlgn="b"/>
                      <a:r>
                        <a:rPr lang="en-US" sz="1800" b="0" i="0" u="none" strike="noStrike" dirty="0">
                          <a:solidFill>
                            <a:srgbClr val="000000"/>
                          </a:solidFill>
                          <a:latin typeface="Times New Roman"/>
                        </a:rPr>
                        <a:t>14%</a:t>
                      </a:r>
                    </a:p>
                  </a:txBody>
                  <a:tcPr marL="9525" marR="9525" marT="9526" marB="0" anchor="ctr">
                    <a:solidFill>
                      <a:srgbClr val="FFFF00"/>
                    </a:solidFill>
                  </a:tcPr>
                </a:tc>
                <a:extLst>
                  <a:ext uri="{0D108BD9-81ED-4DB2-BD59-A6C34878D82A}">
                    <a16:rowId xmlns="" xmlns:a16="http://schemas.microsoft.com/office/drawing/2014/main" val="10003"/>
                  </a:ext>
                </a:extLst>
              </a:tr>
              <a:tr h="365806">
                <a:tc>
                  <a:txBody>
                    <a:bodyPr/>
                    <a:lstStyle/>
                    <a:p>
                      <a:pPr algn="ctr"/>
                      <a:r>
                        <a:rPr lang="en-US" sz="1800" dirty="0"/>
                        <a:t>Burlington</a:t>
                      </a:r>
                    </a:p>
                  </a:txBody>
                  <a:tcPr marL="91436" marR="91436" marT="45726" marB="45726" anchor="ctr"/>
                </a:tc>
                <a:tc>
                  <a:txBody>
                    <a:bodyPr/>
                    <a:lstStyle/>
                    <a:p>
                      <a:pPr algn="ctr" fontAlgn="b"/>
                      <a:r>
                        <a:rPr lang="en-US" sz="1800" b="0" i="0" u="none" strike="noStrike" dirty="0">
                          <a:solidFill>
                            <a:srgbClr val="000000"/>
                          </a:solidFill>
                          <a:latin typeface="+mn-lt"/>
                        </a:rPr>
                        <a:t>51</a:t>
                      </a:r>
                    </a:p>
                  </a:txBody>
                  <a:tcPr marL="9525" marR="9525" marT="9526" marB="0" anchor="ctr"/>
                </a:tc>
                <a:tc>
                  <a:txBody>
                    <a:bodyPr/>
                    <a:lstStyle/>
                    <a:p>
                      <a:pPr algn="ctr" fontAlgn="b"/>
                      <a:r>
                        <a:rPr lang="en-US" sz="1800" b="0" i="0" u="none" strike="noStrike" dirty="0">
                          <a:solidFill>
                            <a:srgbClr val="000000"/>
                          </a:solidFill>
                          <a:latin typeface="Times New Roman"/>
                        </a:rPr>
                        <a:t>4%</a:t>
                      </a:r>
                    </a:p>
                  </a:txBody>
                  <a:tcPr marL="9525" marR="9525" marT="9526" marB="0" anchor="ctr"/>
                </a:tc>
                <a:tc vMerge="1">
                  <a:txBody>
                    <a:bodyPr/>
                    <a:lstStyle/>
                    <a:p>
                      <a:pPr algn="ctr"/>
                      <a:endParaRPr lang="en-US" sz="1800" dirty="0"/>
                    </a:p>
                  </a:txBody>
                  <a:tcPr anchor="ctr">
                    <a:solidFill>
                      <a:srgbClr val="CBCBCB"/>
                    </a:solidFill>
                  </a:tcPr>
                </a:tc>
                <a:tc>
                  <a:txBody>
                    <a:bodyPr/>
                    <a:lstStyle/>
                    <a:p>
                      <a:pPr algn="ctr"/>
                      <a:r>
                        <a:rPr lang="en-US" sz="1800" dirty="0"/>
                        <a:t>Morris</a:t>
                      </a:r>
                    </a:p>
                  </a:txBody>
                  <a:tcPr marL="91436" marR="91436" marT="45726" marB="45726" anchor="ctr">
                    <a:solidFill>
                      <a:srgbClr val="FFFF00"/>
                    </a:solidFill>
                  </a:tcPr>
                </a:tc>
                <a:tc>
                  <a:txBody>
                    <a:bodyPr/>
                    <a:lstStyle/>
                    <a:p>
                      <a:pPr algn="ctr" fontAlgn="b"/>
                      <a:r>
                        <a:rPr lang="en-US" sz="1800" b="0" i="0" u="none" strike="noStrike" dirty="0">
                          <a:solidFill>
                            <a:srgbClr val="000000"/>
                          </a:solidFill>
                          <a:latin typeface="Times New Roman"/>
                        </a:rPr>
                        <a:t>150</a:t>
                      </a:r>
                    </a:p>
                  </a:txBody>
                  <a:tcPr marL="9525" marR="9525" marT="9526" marB="0" anchor="ctr">
                    <a:solidFill>
                      <a:srgbClr val="FFFF00"/>
                    </a:solidFill>
                  </a:tcPr>
                </a:tc>
                <a:tc>
                  <a:txBody>
                    <a:bodyPr/>
                    <a:lstStyle/>
                    <a:p>
                      <a:pPr algn="ctr" fontAlgn="b"/>
                      <a:r>
                        <a:rPr lang="en-US" sz="1800" b="0" i="0" u="none" strike="noStrike" dirty="0">
                          <a:solidFill>
                            <a:srgbClr val="000000"/>
                          </a:solidFill>
                          <a:latin typeface="Times New Roman"/>
                        </a:rPr>
                        <a:t>12%</a:t>
                      </a:r>
                    </a:p>
                  </a:txBody>
                  <a:tcPr marL="9525" marR="9525" marT="9526" marB="0" anchor="ctr">
                    <a:solidFill>
                      <a:srgbClr val="FFFF00"/>
                    </a:solidFill>
                  </a:tcPr>
                </a:tc>
                <a:extLst>
                  <a:ext uri="{0D108BD9-81ED-4DB2-BD59-A6C34878D82A}">
                    <a16:rowId xmlns="" xmlns:a16="http://schemas.microsoft.com/office/drawing/2014/main" val="10004"/>
                  </a:ext>
                </a:extLst>
              </a:tr>
              <a:tr h="365806">
                <a:tc>
                  <a:txBody>
                    <a:bodyPr/>
                    <a:lstStyle/>
                    <a:p>
                      <a:pPr algn="ctr"/>
                      <a:r>
                        <a:rPr lang="en-US" sz="1800" dirty="0"/>
                        <a:t>Camden</a:t>
                      </a:r>
                    </a:p>
                  </a:txBody>
                  <a:tcPr marL="91436" marR="91436" marT="45726" marB="45726" anchor="ctr"/>
                </a:tc>
                <a:tc>
                  <a:txBody>
                    <a:bodyPr/>
                    <a:lstStyle/>
                    <a:p>
                      <a:pPr algn="ctr" fontAlgn="b"/>
                      <a:r>
                        <a:rPr lang="en-US" sz="1800" b="0" i="0" u="none" strike="noStrike" dirty="0">
                          <a:solidFill>
                            <a:srgbClr val="000000"/>
                          </a:solidFill>
                          <a:latin typeface="+mn-lt"/>
                        </a:rPr>
                        <a:t>14</a:t>
                      </a:r>
                    </a:p>
                  </a:txBody>
                  <a:tcPr marL="9525" marR="9525" marT="9526" marB="0" anchor="ctr"/>
                </a:tc>
                <a:tc>
                  <a:txBody>
                    <a:bodyPr/>
                    <a:lstStyle/>
                    <a:p>
                      <a:pPr algn="ctr" fontAlgn="b"/>
                      <a:r>
                        <a:rPr lang="en-US" sz="1800" b="0" i="0" u="none" strike="noStrike" dirty="0">
                          <a:solidFill>
                            <a:srgbClr val="000000"/>
                          </a:solidFill>
                          <a:latin typeface="Times New Roman"/>
                        </a:rPr>
                        <a:t>1%</a:t>
                      </a:r>
                    </a:p>
                  </a:txBody>
                  <a:tcPr marL="9525" marR="9525" marT="9526" marB="0" anchor="ctr"/>
                </a:tc>
                <a:tc vMerge="1">
                  <a:txBody>
                    <a:bodyPr/>
                    <a:lstStyle/>
                    <a:p>
                      <a:pPr algn="ctr"/>
                      <a:endParaRPr lang="en-US" sz="1800" dirty="0"/>
                    </a:p>
                  </a:txBody>
                  <a:tcPr anchor="ctr"/>
                </a:tc>
                <a:tc>
                  <a:txBody>
                    <a:bodyPr/>
                    <a:lstStyle/>
                    <a:p>
                      <a:pPr algn="ctr"/>
                      <a:r>
                        <a:rPr lang="en-US" sz="1800" dirty="0"/>
                        <a:t>Ocean</a:t>
                      </a:r>
                    </a:p>
                  </a:txBody>
                  <a:tcPr marL="91436" marR="91436" marT="45726" marB="45726" anchor="ctr">
                    <a:solidFill>
                      <a:srgbClr val="FFFF00"/>
                    </a:solidFill>
                  </a:tcPr>
                </a:tc>
                <a:tc>
                  <a:txBody>
                    <a:bodyPr/>
                    <a:lstStyle/>
                    <a:p>
                      <a:pPr algn="ctr" fontAlgn="b"/>
                      <a:r>
                        <a:rPr lang="en-US" sz="1800" b="0" i="0" u="none" strike="noStrike" dirty="0">
                          <a:solidFill>
                            <a:srgbClr val="000000"/>
                          </a:solidFill>
                          <a:latin typeface="Times New Roman"/>
                        </a:rPr>
                        <a:t>260</a:t>
                      </a:r>
                    </a:p>
                  </a:txBody>
                  <a:tcPr marL="9525" marR="9525" marT="9526" marB="0" anchor="ctr">
                    <a:solidFill>
                      <a:srgbClr val="FFFF00"/>
                    </a:solidFill>
                  </a:tcPr>
                </a:tc>
                <a:tc>
                  <a:txBody>
                    <a:bodyPr/>
                    <a:lstStyle/>
                    <a:p>
                      <a:pPr algn="ctr" fontAlgn="b"/>
                      <a:r>
                        <a:rPr lang="en-US" sz="1800" b="0" i="0" u="none" strike="noStrike" dirty="0">
                          <a:solidFill>
                            <a:srgbClr val="000000"/>
                          </a:solidFill>
                          <a:latin typeface="Times New Roman"/>
                        </a:rPr>
                        <a:t>20%</a:t>
                      </a:r>
                    </a:p>
                  </a:txBody>
                  <a:tcPr marL="9525" marR="9525" marT="9526" marB="0" anchor="ctr">
                    <a:solidFill>
                      <a:srgbClr val="FFFF00"/>
                    </a:solidFill>
                  </a:tcPr>
                </a:tc>
                <a:extLst>
                  <a:ext uri="{0D108BD9-81ED-4DB2-BD59-A6C34878D82A}">
                    <a16:rowId xmlns="" xmlns:a16="http://schemas.microsoft.com/office/drawing/2014/main" val="10005"/>
                  </a:ext>
                </a:extLst>
              </a:tr>
              <a:tr h="365806">
                <a:tc>
                  <a:txBody>
                    <a:bodyPr/>
                    <a:lstStyle/>
                    <a:p>
                      <a:pPr algn="ctr"/>
                      <a:r>
                        <a:rPr lang="en-US" sz="1800" dirty="0"/>
                        <a:t>Cape May</a:t>
                      </a:r>
                    </a:p>
                  </a:txBody>
                  <a:tcPr marL="91436" marR="91436" marT="45726" marB="45726" anchor="ctr"/>
                </a:tc>
                <a:tc>
                  <a:txBody>
                    <a:bodyPr/>
                    <a:lstStyle/>
                    <a:p>
                      <a:pPr algn="ctr" fontAlgn="b"/>
                      <a:r>
                        <a:rPr lang="en-US" sz="1800" b="0" i="0" u="none" strike="noStrike" dirty="0">
                          <a:solidFill>
                            <a:srgbClr val="000000"/>
                          </a:solidFill>
                          <a:latin typeface="+mn-lt"/>
                        </a:rPr>
                        <a:t>4</a:t>
                      </a:r>
                    </a:p>
                  </a:txBody>
                  <a:tcPr marL="9525" marR="9525" marT="9526" marB="0" anchor="ctr"/>
                </a:tc>
                <a:tc>
                  <a:txBody>
                    <a:bodyPr/>
                    <a:lstStyle/>
                    <a:p>
                      <a:pPr algn="ctr" fontAlgn="b"/>
                      <a:r>
                        <a:rPr lang="en-US" sz="1800" b="0" i="0" u="none" strike="noStrike" dirty="0">
                          <a:solidFill>
                            <a:srgbClr val="000000"/>
                          </a:solidFill>
                          <a:latin typeface="Times New Roman"/>
                        </a:rPr>
                        <a:t>&lt;1%</a:t>
                      </a:r>
                    </a:p>
                  </a:txBody>
                  <a:tcPr marL="9525" marR="9525" marT="9526" marB="0" anchor="ctr"/>
                </a:tc>
                <a:tc vMerge="1">
                  <a:txBody>
                    <a:bodyPr/>
                    <a:lstStyle/>
                    <a:p>
                      <a:pPr algn="ctr"/>
                      <a:endParaRPr lang="en-US" sz="1800" dirty="0"/>
                    </a:p>
                  </a:txBody>
                  <a:tcPr anchor="ctr">
                    <a:solidFill>
                      <a:srgbClr val="CBCBCB"/>
                    </a:solidFill>
                  </a:tcPr>
                </a:tc>
                <a:tc>
                  <a:txBody>
                    <a:bodyPr/>
                    <a:lstStyle/>
                    <a:p>
                      <a:pPr algn="ctr"/>
                      <a:r>
                        <a:rPr lang="en-US" sz="1800" dirty="0"/>
                        <a:t>Passaic</a:t>
                      </a:r>
                    </a:p>
                  </a:txBody>
                  <a:tcPr marL="91436" marR="91436" marT="45726" marB="45726" anchor="ctr"/>
                </a:tc>
                <a:tc>
                  <a:txBody>
                    <a:bodyPr/>
                    <a:lstStyle/>
                    <a:p>
                      <a:pPr algn="ctr" fontAlgn="b"/>
                      <a:r>
                        <a:rPr lang="en-US" sz="1800" b="0" i="0" u="none" strike="noStrike" dirty="0">
                          <a:solidFill>
                            <a:srgbClr val="000000"/>
                          </a:solidFill>
                          <a:latin typeface="Times New Roman"/>
                        </a:rPr>
                        <a:t>31</a:t>
                      </a:r>
                    </a:p>
                  </a:txBody>
                  <a:tcPr marL="9525" marR="9525" marT="9526" marB="0" anchor="ctr"/>
                </a:tc>
                <a:tc>
                  <a:txBody>
                    <a:bodyPr/>
                    <a:lstStyle/>
                    <a:p>
                      <a:pPr algn="ctr" fontAlgn="b"/>
                      <a:r>
                        <a:rPr lang="en-US" sz="1800" b="0" i="0" u="none" strike="noStrike" dirty="0">
                          <a:solidFill>
                            <a:srgbClr val="000000"/>
                          </a:solidFill>
                          <a:latin typeface="Times New Roman"/>
                        </a:rPr>
                        <a:t>2%</a:t>
                      </a:r>
                    </a:p>
                  </a:txBody>
                  <a:tcPr marL="9525" marR="9525" marT="9526" marB="0" anchor="ctr"/>
                </a:tc>
                <a:extLst>
                  <a:ext uri="{0D108BD9-81ED-4DB2-BD59-A6C34878D82A}">
                    <a16:rowId xmlns="" xmlns:a16="http://schemas.microsoft.com/office/drawing/2014/main" val="10006"/>
                  </a:ext>
                </a:extLst>
              </a:tr>
              <a:tr h="365806">
                <a:tc>
                  <a:txBody>
                    <a:bodyPr/>
                    <a:lstStyle/>
                    <a:p>
                      <a:pPr algn="ctr"/>
                      <a:r>
                        <a:rPr lang="en-US" sz="1800" dirty="0"/>
                        <a:t>Cumberland</a:t>
                      </a:r>
                    </a:p>
                  </a:txBody>
                  <a:tcPr marL="91436" marR="91436" marT="45726" marB="45726" anchor="ctr"/>
                </a:tc>
                <a:tc>
                  <a:txBody>
                    <a:bodyPr/>
                    <a:lstStyle/>
                    <a:p>
                      <a:pPr algn="ctr" fontAlgn="b"/>
                      <a:r>
                        <a:rPr lang="en-US" sz="1800" b="0" i="0" u="none" strike="noStrike" dirty="0">
                          <a:solidFill>
                            <a:srgbClr val="000000"/>
                          </a:solidFill>
                          <a:latin typeface="+mn-lt"/>
                        </a:rPr>
                        <a:t>5</a:t>
                      </a:r>
                    </a:p>
                  </a:txBody>
                  <a:tcPr marL="9525" marR="9525" marT="9526" marB="0" anchor="ctr"/>
                </a:tc>
                <a:tc>
                  <a:txBody>
                    <a:bodyPr/>
                    <a:lstStyle/>
                    <a:p>
                      <a:pPr algn="ctr" fontAlgn="b"/>
                      <a:r>
                        <a:rPr lang="en-US" sz="1800" b="0" i="0" u="none" strike="noStrike" dirty="0">
                          <a:solidFill>
                            <a:srgbClr val="000000"/>
                          </a:solidFill>
                          <a:latin typeface="Times New Roman"/>
                        </a:rPr>
                        <a:t>&lt;1%</a:t>
                      </a:r>
                    </a:p>
                  </a:txBody>
                  <a:tcPr marL="9525" marR="9525" marT="9526" marB="0" anchor="ctr"/>
                </a:tc>
                <a:tc vMerge="1">
                  <a:txBody>
                    <a:bodyPr/>
                    <a:lstStyle/>
                    <a:p>
                      <a:pPr algn="ctr"/>
                      <a:endParaRPr lang="en-US" sz="1800" dirty="0"/>
                    </a:p>
                  </a:txBody>
                  <a:tcPr anchor="ctr"/>
                </a:tc>
                <a:tc>
                  <a:txBody>
                    <a:bodyPr/>
                    <a:lstStyle/>
                    <a:p>
                      <a:pPr algn="ctr"/>
                      <a:r>
                        <a:rPr lang="en-US" sz="1800" dirty="0"/>
                        <a:t>Salem</a:t>
                      </a:r>
                    </a:p>
                  </a:txBody>
                  <a:tcPr marL="91436" marR="91436" marT="45726" marB="45726" anchor="ctr"/>
                </a:tc>
                <a:tc>
                  <a:txBody>
                    <a:bodyPr/>
                    <a:lstStyle/>
                    <a:p>
                      <a:pPr algn="ctr" fontAlgn="b"/>
                      <a:r>
                        <a:rPr lang="en-US" sz="1800" b="0" i="0" u="none" strike="noStrike" dirty="0">
                          <a:solidFill>
                            <a:srgbClr val="000000"/>
                          </a:solidFill>
                          <a:latin typeface="Times New Roman"/>
                        </a:rPr>
                        <a:t>8</a:t>
                      </a:r>
                    </a:p>
                  </a:txBody>
                  <a:tcPr marL="9525" marR="9525" marT="9526" marB="0" anchor="ctr"/>
                </a:tc>
                <a:tc>
                  <a:txBody>
                    <a:bodyPr/>
                    <a:lstStyle/>
                    <a:p>
                      <a:pPr algn="ctr" fontAlgn="b"/>
                      <a:r>
                        <a:rPr lang="en-US" sz="1800" b="0" i="0" u="none" strike="noStrike" dirty="0">
                          <a:solidFill>
                            <a:srgbClr val="000000"/>
                          </a:solidFill>
                          <a:latin typeface="Times New Roman"/>
                        </a:rPr>
                        <a:t>1%</a:t>
                      </a:r>
                    </a:p>
                  </a:txBody>
                  <a:tcPr marL="9525" marR="9525" marT="9526" marB="0" anchor="ctr"/>
                </a:tc>
                <a:extLst>
                  <a:ext uri="{0D108BD9-81ED-4DB2-BD59-A6C34878D82A}">
                    <a16:rowId xmlns="" xmlns:a16="http://schemas.microsoft.com/office/drawing/2014/main" val="10007"/>
                  </a:ext>
                </a:extLst>
              </a:tr>
              <a:tr h="365806">
                <a:tc>
                  <a:txBody>
                    <a:bodyPr/>
                    <a:lstStyle/>
                    <a:p>
                      <a:pPr algn="ctr"/>
                      <a:r>
                        <a:rPr lang="en-US" sz="1800" dirty="0"/>
                        <a:t>Essex</a:t>
                      </a:r>
                    </a:p>
                  </a:txBody>
                  <a:tcPr marL="91436" marR="91436" marT="45726" marB="45726" anchor="ctr">
                    <a:solidFill>
                      <a:srgbClr val="FFFF00"/>
                    </a:solidFill>
                  </a:tcPr>
                </a:tc>
                <a:tc>
                  <a:txBody>
                    <a:bodyPr/>
                    <a:lstStyle/>
                    <a:p>
                      <a:pPr algn="ctr" fontAlgn="b"/>
                      <a:r>
                        <a:rPr lang="en-US" sz="1800" b="0" i="0" u="none" strike="noStrike" dirty="0">
                          <a:solidFill>
                            <a:srgbClr val="000000"/>
                          </a:solidFill>
                          <a:latin typeface="+mn-lt"/>
                        </a:rPr>
                        <a:t>159</a:t>
                      </a:r>
                    </a:p>
                  </a:txBody>
                  <a:tcPr marL="9525" marR="9525" marT="9526" marB="0" anchor="ctr">
                    <a:solidFill>
                      <a:srgbClr val="FFFF00"/>
                    </a:solidFill>
                  </a:tcPr>
                </a:tc>
                <a:tc>
                  <a:txBody>
                    <a:bodyPr/>
                    <a:lstStyle/>
                    <a:p>
                      <a:pPr algn="ctr" fontAlgn="b"/>
                      <a:r>
                        <a:rPr lang="en-US" sz="1800" b="0" i="0" u="none" strike="noStrike" dirty="0">
                          <a:solidFill>
                            <a:srgbClr val="000000"/>
                          </a:solidFill>
                          <a:latin typeface="Times New Roman"/>
                        </a:rPr>
                        <a:t>12%</a:t>
                      </a:r>
                    </a:p>
                  </a:txBody>
                  <a:tcPr marL="9525" marR="9525" marT="9526" marB="0" anchor="ctr">
                    <a:solidFill>
                      <a:srgbClr val="FFFF00"/>
                    </a:solidFill>
                  </a:tcPr>
                </a:tc>
                <a:tc vMerge="1">
                  <a:txBody>
                    <a:bodyPr/>
                    <a:lstStyle/>
                    <a:p>
                      <a:pPr algn="ctr"/>
                      <a:endParaRPr lang="en-US" sz="1800" dirty="0"/>
                    </a:p>
                  </a:txBody>
                  <a:tcPr anchor="ctr">
                    <a:solidFill>
                      <a:srgbClr val="CBCBCB"/>
                    </a:solidFill>
                  </a:tcPr>
                </a:tc>
                <a:tc>
                  <a:txBody>
                    <a:bodyPr/>
                    <a:lstStyle/>
                    <a:p>
                      <a:pPr algn="ctr"/>
                      <a:r>
                        <a:rPr lang="en-US" sz="1800" dirty="0"/>
                        <a:t>Somerset</a:t>
                      </a:r>
                    </a:p>
                  </a:txBody>
                  <a:tcPr marL="91436" marR="91436" marT="45726" marB="45726" anchor="ctr"/>
                </a:tc>
                <a:tc>
                  <a:txBody>
                    <a:bodyPr/>
                    <a:lstStyle/>
                    <a:p>
                      <a:pPr algn="ctr" fontAlgn="b"/>
                      <a:r>
                        <a:rPr lang="en-US" sz="1800" b="0" i="0" u="none" strike="noStrike" dirty="0">
                          <a:solidFill>
                            <a:srgbClr val="000000"/>
                          </a:solidFill>
                          <a:latin typeface="Times New Roman"/>
                        </a:rPr>
                        <a:t>19</a:t>
                      </a:r>
                    </a:p>
                  </a:txBody>
                  <a:tcPr marL="9525" marR="9525" marT="9526" marB="0" anchor="ctr"/>
                </a:tc>
                <a:tc>
                  <a:txBody>
                    <a:bodyPr/>
                    <a:lstStyle/>
                    <a:p>
                      <a:pPr algn="ctr" fontAlgn="b"/>
                      <a:r>
                        <a:rPr lang="en-US" sz="1800" b="0" i="0" u="none" strike="noStrike" dirty="0">
                          <a:solidFill>
                            <a:srgbClr val="000000"/>
                          </a:solidFill>
                          <a:latin typeface="Times New Roman"/>
                        </a:rPr>
                        <a:t>1%</a:t>
                      </a:r>
                    </a:p>
                  </a:txBody>
                  <a:tcPr marL="9525" marR="9525" marT="9526" marB="0" anchor="ctr"/>
                </a:tc>
                <a:extLst>
                  <a:ext uri="{0D108BD9-81ED-4DB2-BD59-A6C34878D82A}">
                    <a16:rowId xmlns="" xmlns:a16="http://schemas.microsoft.com/office/drawing/2014/main" val="10008"/>
                  </a:ext>
                </a:extLst>
              </a:tr>
              <a:tr h="365806">
                <a:tc>
                  <a:txBody>
                    <a:bodyPr/>
                    <a:lstStyle/>
                    <a:p>
                      <a:pPr algn="ctr"/>
                      <a:r>
                        <a:rPr lang="en-US" sz="1800" dirty="0"/>
                        <a:t>Gloucester</a:t>
                      </a:r>
                    </a:p>
                  </a:txBody>
                  <a:tcPr marL="91436" marR="91436" marT="45726" marB="45726" anchor="ctr"/>
                </a:tc>
                <a:tc>
                  <a:txBody>
                    <a:bodyPr/>
                    <a:lstStyle/>
                    <a:p>
                      <a:pPr algn="ctr" fontAlgn="b"/>
                      <a:r>
                        <a:rPr lang="en-US" sz="1800" b="0" i="0" u="none" strike="noStrike" dirty="0">
                          <a:solidFill>
                            <a:srgbClr val="000000"/>
                          </a:solidFill>
                          <a:latin typeface="+mn-lt"/>
                        </a:rPr>
                        <a:t>38</a:t>
                      </a:r>
                    </a:p>
                  </a:txBody>
                  <a:tcPr marL="9525" marR="9525" marT="9526" marB="0" anchor="ctr"/>
                </a:tc>
                <a:tc>
                  <a:txBody>
                    <a:bodyPr/>
                    <a:lstStyle/>
                    <a:p>
                      <a:pPr algn="ctr" fontAlgn="b"/>
                      <a:r>
                        <a:rPr lang="en-US" sz="1800" b="0" i="0" u="none" strike="noStrike" dirty="0">
                          <a:solidFill>
                            <a:srgbClr val="000000"/>
                          </a:solidFill>
                          <a:latin typeface="Times New Roman"/>
                        </a:rPr>
                        <a:t>3%</a:t>
                      </a:r>
                    </a:p>
                  </a:txBody>
                  <a:tcPr marL="9525" marR="9525" marT="9526" marB="0" anchor="ctr"/>
                </a:tc>
                <a:tc vMerge="1">
                  <a:txBody>
                    <a:bodyPr/>
                    <a:lstStyle/>
                    <a:p>
                      <a:pPr algn="ctr"/>
                      <a:endParaRPr lang="en-US" sz="1800" dirty="0"/>
                    </a:p>
                  </a:txBody>
                  <a:tcPr anchor="ctr"/>
                </a:tc>
                <a:tc>
                  <a:txBody>
                    <a:bodyPr/>
                    <a:lstStyle/>
                    <a:p>
                      <a:pPr algn="ctr"/>
                      <a:r>
                        <a:rPr lang="en-US" sz="1800" dirty="0"/>
                        <a:t>Sussex</a:t>
                      </a:r>
                    </a:p>
                  </a:txBody>
                  <a:tcPr marL="91436" marR="91436" marT="45726" marB="45726" anchor="ctr"/>
                </a:tc>
                <a:tc>
                  <a:txBody>
                    <a:bodyPr/>
                    <a:lstStyle/>
                    <a:p>
                      <a:pPr algn="ctr" fontAlgn="b"/>
                      <a:r>
                        <a:rPr lang="en-US" sz="1800" b="0" i="0" u="none" strike="noStrike" dirty="0">
                          <a:solidFill>
                            <a:srgbClr val="000000"/>
                          </a:solidFill>
                          <a:latin typeface="Times New Roman"/>
                        </a:rPr>
                        <a:t>19</a:t>
                      </a:r>
                    </a:p>
                  </a:txBody>
                  <a:tcPr marL="9525" marR="9525" marT="9526" marB="0" anchor="ctr"/>
                </a:tc>
                <a:tc>
                  <a:txBody>
                    <a:bodyPr/>
                    <a:lstStyle/>
                    <a:p>
                      <a:pPr algn="ctr" fontAlgn="b"/>
                      <a:r>
                        <a:rPr lang="en-US" sz="1800" b="0" i="0" u="none" strike="noStrike" dirty="0">
                          <a:solidFill>
                            <a:srgbClr val="000000"/>
                          </a:solidFill>
                          <a:latin typeface="+mn-lt"/>
                        </a:rPr>
                        <a:t>1%</a:t>
                      </a:r>
                    </a:p>
                  </a:txBody>
                  <a:tcPr marL="9525" marR="9525" marT="9526" marB="0" anchor="ctr"/>
                </a:tc>
                <a:extLst>
                  <a:ext uri="{0D108BD9-81ED-4DB2-BD59-A6C34878D82A}">
                    <a16:rowId xmlns="" xmlns:a16="http://schemas.microsoft.com/office/drawing/2014/main" val="10009"/>
                  </a:ext>
                </a:extLst>
              </a:tr>
              <a:tr h="365806">
                <a:tc>
                  <a:txBody>
                    <a:bodyPr/>
                    <a:lstStyle/>
                    <a:p>
                      <a:pPr algn="ctr"/>
                      <a:r>
                        <a:rPr lang="en-US" sz="1800" dirty="0"/>
                        <a:t>Hudson</a:t>
                      </a:r>
                    </a:p>
                  </a:txBody>
                  <a:tcPr marL="91436" marR="91436" marT="45726" marB="45726" anchor="ctr"/>
                </a:tc>
                <a:tc>
                  <a:txBody>
                    <a:bodyPr/>
                    <a:lstStyle/>
                    <a:p>
                      <a:pPr algn="ctr" fontAlgn="b"/>
                      <a:r>
                        <a:rPr lang="en-US" sz="1800" b="0" i="0" u="none" strike="noStrike" dirty="0">
                          <a:solidFill>
                            <a:srgbClr val="000000"/>
                          </a:solidFill>
                          <a:latin typeface="+mn-lt"/>
                        </a:rPr>
                        <a:t>13</a:t>
                      </a:r>
                    </a:p>
                  </a:txBody>
                  <a:tcPr marL="9525" marR="9525" marT="9526" marB="0" anchor="ctr"/>
                </a:tc>
                <a:tc>
                  <a:txBody>
                    <a:bodyPr/>
                    <a:lstStyle/>
                    <a:p>
                      <a:pPr algn="ctr" fontAlgn="b"/>
                      <a:r>
                        <a:rPr lang="en-US" sz="1800" b="0" i="0" u="none" strike="noStrike" dirty="0">
                          <a:solidFill>
                            <a:srgbClr val="000000"/>
                          </a:solidFill>
                          <a:latin typeface="Times New Roman"/>
                        </a:rPr>
                        <a:t>1%</a:t>
                      </a:r>
                    </a:p>
                  </a:txBody>
                  <a:tcPr marL="9525" marR="9525" marT="9526" marB="0" anchor="ctr"/>
                </a:tc>
                <a:tc vMerge="1">
                  <a:txBody>
                    <a:bodyPr/>
                    <a:lstStyle/>
                    <a:p>
                      <a:pPr algn="ctr"/>
                      <a:endParaRPr lang="en-US" sz="1800" dirty="0"/>
                    </a:p>
                  </a:txBody>
                  <a:tcPr anchor="ctr">
                    <a:solidFill>
                      <a:srgbClr val="CBCBCB"/>
                    </a:solidFill>
                  </a:tcPr>
                </a:tc>
                <a:tc>
                  <a:txBody>
                    <a:bodyPr/>
                    <a:lstStyle/>
                    <a:p>
                      <a:pPr algn="ctr"/>
                      <a:r>
                        <a:rPr lang="en-US" sz="1800" dirty="0"/>
                        <a:t>Union</a:t>
                      </a:r>
                    </a:p>
                  </a:txBody>
                  <a:tcPr marL="91436" marR="91436" marT="45726" marB="45726" anchor="ctr"/>
                </a:tc>
                <a:tc>
                  <a:txBody>
                    <a:bodyPr/>
                    <a:lstStyle/>
                    <a:p>
                      <a:pPr algn="ctr" fontAlgn="b"/>
                      <a:r>
                        <a:rPr lang="en-US" sz="1800" b="0" i="0" u="none" strike="noStrike" dirty="0">
                          <a:solidFill>
                            <a:srgbClr val="000000"/>
                          </a:solidFill>
                          <a:latin typeface="Times New Roman"/>
                        </a:rPr>
                        <a:t>91</a:t>
                      </a:r>
                    </a:p>
                  </a:txBody>
                  <a:tcPr marL="9525" marR="9525" marT="9526" marB="0" anchor="ctr"/>
                </a:tc>
                <a:tc>
                  <a:txBody>
                    <a:bodyPr/>
                    <a:lstStyle/>
                    <a:p>
                      <a:pPr algn="ctr" fontAlgn="b"/>
                      <a:r>
                        <a:rPr lang="en-US" sz="1800" b="0" i="0" u="none" strike="noStrike" dirty="0">
                          <a:solidFill>
                            <a:srgbClr val="000000"/>
                          </a:solidFill>
                          <a:latin typeface="Times New Roman"/>
                        </a:rPr>
                        <a:t>7%</a:t>
                      </a:r>
                    </a:p>
                  </a:txBody>
                  <a:tcPr marL="9525" marR="9525" marT="9526" marB="0" anchor="ctr"/>
                </a:tc>
                <a:extLst>
                  <a:ext uri="{0D108BD9-81ED-4DB2-BD59-A6C34878D82A}">
                    <a16:rowId xmlns="" xmlns:a16="http://schemas.microsoft.com/office/drawing/2014/main" val="10010"/>
                  </a:ext>
                </a:extLst>
              </a:tr>
              <a:tr h="365806">
                <a:tc>
                  <a:txBody>
                    <a:bodyPr/>
                    <a:lstStyle/>
                    <a:p>
                      <a:pPr algn="ctr"/>
                      <a:r>
                        <a:rPr lang="en-US" sz="1800" dirty="0"/>
                        <a:t>Hunterdon</a:t>
                      </a:r>
                    </a:p>
                  </a:txBody>
                  <a:tcPr marL="91436" marR="91436" marT="45726" marB="45726" anchor="ctr"/>
                </a:tc>
                <a:tc>
                  <a:txBody>
                    <a:bodyPr/>
                    <a:lstStyle/>
                    <a:p>
                      <a:pPr algn="ctr" fontAlgn="b"/>
                      <a:r>
                        <a:rPr lang="en-US" sz="1800" b="0" i="0" u="none" strike="noStrike" dirty="0">
                          <a:solidFill>
                            <a:srgbClr val="000000"/>
                          </a:solidFill>
                          <a:latin typeface="+mn-lt"/>
                        </a:rPr>
                        <a:t>6</a:t>
                      </a:r>
                    </a:p>
                  </a:txBody>
                  <a:tcPr marL="9525" marR="9525" marT="9526" marB="0" anchor="ctr"/>
                </a:tc>
                <a:tc>
                  <a:txBody>
                    <a:bodyPr/>
                    <a:lstStyle/>
                    <a:p>
                      <a:pPr algn="ctr" fontAlgn="b"/>
                      <a:r>
                        <a:rPr lang="en-US" sz="1800" b="0" i="0" u="none" strike="noStrike" dirty="0">
                          <a:solidFill>
                            <a:srgbClr val="000000"/>
                          </a:solidFill>
                          <a:latin typeface="Times New Roman"/>
                        </a:rPr>
                        <a:t>&lt;1%</a:t>
                      </a:r>
                    </a:p>
                  </a:txBody>
                  <a:tcPr marL="9525" marR="9525" marT="9526" marB="0" anchor="ctr"/>
                </a:tc>
                <a:tc vMerge="1">
                  <a:txBody>
                    <a:bodyPr/>
                    <a:lstStyle/>
                    <a:p>
                      <a:pPr algn="ctr"/>
                      <a:endParaRPr lang="en-US" sz="1800" dirty="0"/>
                    </a:p>
                  </a:txBody>
                  <a:tcPr anchor="ctr">
                    <a:lnB w="28575" cap="flat" cmpd="sng" algn="ctr">
                      <a:solidFill>
                        <a:schemeClr val="tx1"/>
                      </a:solidFill>
                      <a:prstDash val="solid"/>
                      <a:round/>
                      <a:headEnd type="none" w="med" len="med"/>
                      <a:tailEnd type="none" w="med" len="med"/>
                    </a:lnB>
                  </a:tcPr>
                </a:tc>
                <a:tc>
                  <a:txBody>
                    <a:bodyPr/>
                    <a:lstStyle/>
                    <a:p>
                      <a:pPr algn="ctr"/>
                      <a:r>
                        <a:rPr lang="en-US" sz="1800" dirty="0"/>
                        <a:t>Warren</a:t>
                      </a:r>
                    </a:p>
                  </a:txBody>
                  <a:tcPr marL="91436" marR="91436" marT="45726" marB="45726" anchor="ctr"/>
                </a:tc>
                <a:tc>
                  <a:txBody>
                    <a:bodyPr/>
                    <a:lstStyle/>
                    <a:p>
                      <a:pPr algn="ctr" fontAlgn="b"/>
                      <a:r>
                        <a:rPr lang="en-US" sz="1800" b="0" i="0" u="none" strike="noStrike" dirty="0">
                          <a:solidFill>
                            <a:srgbClr val="000000"/>
                          </a:solidFill>
                          <a:latin typeface="Times New Roman"/>
                        </a:rPr>
                        <a:t>32</a:t>
                      </a:r>
                    </a:p>
                  </a:txBody>
                  <a:tcPr marL="9525" marR="9525" marT="9526" marB="0" anchor="ctr"/>
                </a:tc>
                <a:tc>
                  <a:txBody>
                    <a:bodyPr/>
                    <a:lstStyle/>
                    <a:p>
                      <a:pPr algn="ctr" fontAlgn="b"/>
                      <a:r>
                        <a:rPr lang="en-US" sz="1800" b="0" i="0" u="none" strike="noStrike" dirty="0">
                          <a:solidFill>
                            <a:srgbClr val="000000"/>
                          </a:solidFill>
                          <a:latin typeface="+mn-lt"/>
                        </a:rPr>
                        <a:t>3%</a:t>
                      </a:r>
                    </a:p>
                  </a:txBody>
                  <a:tcPr marL="9525" marR="9525" marT="9526" marB="0" anchor="ctr"/>
                </a:tc>
                <a:extLst>
                  <a:ext uri="{0D108BD9-81ED-4DB2-BD59-A6C34878D82A}">
                    <a16:rowId xmlns="" xmlns:a16="http://schemas.microsoft.com/office/drawing/2014/main" val="10011"/>
                  </a:ext>
                </a:extLst>
              </a:tr>
              <a:tr h="365806">
                <a:tc>
                  <a:txBody>
                    <a:bodyPr/>
                    <a:lstStyle/>
                    <a:p>
                      <a:pPr algn="ctr"/>
                      <a:r>
                        <a:rPr lang="en-US" sz="1800" dirty="0"/>
                        <a:t>Mercer</a:t>
                      </a:r>
                    </a:p>
                  </a:txBody>
                  <a:tcPr marL="91436" marR="91436" marT="45726" marB="45726" anchor="ctr">
                    <a:solidFill>
                      <a:srgbClr val="E7F6EF"/>
                    </a:solidFill>
                  </a:tcPr>
                </a:tc>
                <a:tc>
                  <a:txBody>
                    <a:bodyPr/>
                    <a:lstStyle/>
                    <a:p>
                      <a:pPr algn="ctr" fontAlgn="b"/>
                      <a:r>
                        <a:rPr lang="en-US" sz="1800" b="0" i="0" u="none" strike="noStrike" dirty="0">
                          <a:solidFill>
                            <a:srgbClr val="000000"/>
                          </a:solidFill>
                          <a:latin typeface="+mn-lt"/>
                        </a:rPr>
                        <a:t>79</a:t>
                      </a:r>
                    </a:p>
                  </a:txBody>
                  <a:tcPr marL="9525" marR="9525" marT="9526" marB="0" anchor="ctr">
                    <a:solidFill>
                      <a:srgbClr val="E7F6EF"/>
                    </a:solidFill>
                  </a:tcPr>
                </a:tc>
                <a:tc>
                  <a:txBody>
                    <a:bodyPr/>
                    <a:lstStyle/>
                    <a:p>
                      <a:pPr algn="ctr" fontAlgn="b"/>
                      <a:r>
                        <a:rPr lang="en-US" sz="1800" b="0" i="0" u="none" strike="noStrike" dirty="0">
                          <a:solidFill>
                            <a:srgbClr val="000000"/>
                          </a:solidFill>
                          <a:latin typeface="Times New Roman"/>
                        </a:rPr>
                        <a:t>6%</a:t>
                      </a:r>
                    </a:p>
                  </a:txBody>
                  <a:tcPr marL="9525" marR="9525" marT="9526" marB="0" anchor="ctr">
                    <a:solidFill>
                      <a:srgbClr val="E7F6EF"/>
                    </a:solidFill>
                  </a:tcPr>
                </a:tc>
                <a:tc vMerge="1">
                  <a:txBody>
                    <a:bodyPr/>
                    <a:lstStyle/>
                    <a:p>
                      <a:pPr algn="ctr"/>
                      <a:endParaRPr lang="en-US" sz="1800"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CBCBCB"/>
                    </a:solidFill>
                  </a:tcPr>
                </a:tc>
                <a:tc>
                  <a:txBody>
                    <a:bodyPr/>
                    <a:lstStyle/>
                    <a:p>
                      <a:pPr algn="ctr"/>
                      <a:r>
                        <a:rPr lang="en-US" sz="1800" b="1" dirty="0">
                          <a:solidFill>
                            <a:schemeClr val="bg1"/>
                          </a:solidFill>
                        </a:rPr>
                        <a:t>TOTAL</a:t>
                      </a:r>
                    </a:p>
                  </a:txBody>
                  <a:tcPr marL="91436" marR="91436" marT="45726" marB="45726" anchor="ctr">
                    <a:solidFill>
                      <a:srgbClr val="00CC99"/>
                    </a:solidFill>
                  </a:tcPr>
                </a:tc>
                <a:tc>
                  <a:txBody>
                    <a:bodyPr/>
                    <a:lstStyle/>
                    <a:p>
                      <a:pPr algn="ctr"/>
                      <a:r>
                        <a:rPr lang="en-US" sz="1800" b="1" dirty="0">
                          <a:solidFill>
                            <a:schemeClr val="bg1"/>
                          </a:solidFill>
                        </a:rPr>
                        <a:t>1,282</a:t>
                      </a:r>
                    </a:p>
                  </a:txBody>
                  <a:tcPr marL="91436" marR="91436" marT="45726" marB="45726" anchor="ctr">
                    <a:solidFill>
                      <a:srgbClr val="00CC99"/>
                    </a:solidFill>
                  </a:tcPr>
                </a:tc>
                <a:tc>
                  <a:txBody>
                    <a:bodyPr/>
                    <a:lstStyle/>
                    <a:p>
                      <a:pPr algn="ctr"/>
                      <a:r>
                        <a:rPr lang="en-US" sz="1800" b="1" dirty="0">
                          <a:solidFill>
                            <a:schemeClr val="bg1"/>
                          </a:solidFill>
                        </a:rPr>
                        <a:t>100%</a:t>
                      </a:r>
                    </a:p>
                  </a:txBody>
                  <a:tcPr marL="91436" marR="91436" marT="45726" marB="45726" anchor="ctr">
                    <a:solidFill>
                      <a:srgbClr val="00CC99"/>
                    </a:solidFill>
                  </a:tcPr>
                </a:tc>
                <a:extLst>
                  <a:ext uri="{0D108BD9-81ED-4DB2-BD59-A6C34878D82A}">
                    <a16:rowId xmlns="" xmlns:a16="http://schemas.microsoft.com/office/drawing/2014/main" val="1001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3"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4"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5"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6"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7"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8"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9"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0"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1"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2"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3"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4"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5"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6"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7"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8"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9"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0"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1"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2"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3"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4"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5"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6"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7"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8"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9"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0"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1"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2"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3"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4"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5"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6"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7"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8"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9"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20"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20521"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2"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3"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4" name="Rectangle 44"/>
          <p:cNvSpPr>
            <a:spLocks noGrp="1" noChangeArrowheads="1"/>
          </p:cNvSpPr>
          <p:nvPr>
            <p:ph type="title"/>
          </p:nvPr>
        </p:nvSpPr>
        <p:spPr>
          <a:xfrm>
            <a:off x="67087" y="106363"/>
            <a:ext cx="6568251" cy="1146047"/>
          </a:xfrm>
        </p:spPr>
        <p:txBody>
          <a:bodyPr/>
          <a:lstStyle/>
          <a:p>
            <a:pPr algn="l" eaLnBrk="1" hangingPunct="1"/>
            <a:r>
              <a:rPr lang="en-US" altLang="en-US" sz="3300" b="1" dirty="0">
                <a:solidFill>
                  <a:schemeClr val="tx1"/>
                </a:solidFill>
              </a:rPr>
              <a:t>NJ SHARES Database Analysis </a:t>
            </a:r>
            <a:r>
              <a:rPr lang="en-US" altLang="en-US" sz="3300" dirty="0">
                <a:solidFill>
                  <a:schemeClr val="tx1"/>
                </a:solidFill>
              </a:rPr>
              <a:t/>
            </a:r>
            <a:br>
              <a:rPr lang="en-US" altLang="en-US" sz="3300" dirty="0">
                <a:solidFill>
                  <a:schemeClr val="tx1"/>
                </a:solidFill>
              </a:rPr>
            </a:br>
            <a:r>
              <a:rPr lang="en-US" altLang="en-US" sz="2800" b="1" dirty="0">
                <a:solidFill>
                  <a:schemeClr val="tx1"/>
                </a:solidFill>
              </a:rPr>
              <a:t>Grants Distributed by Legislative Offices</a:t>
            </a:r>
          </a:p>
        </p:txBody>
      </p:sp>
      <p:sp>
        <p:nvSpPr>
          <p:cNvPr id="20525" name="Text Box 46"/>
          <p:cNvSpPr txBox="1">
            <a:spLocks noChangeArrowheads="1"/>
          </p:cNvSpPr>
          <p:nvPr/>
        </p:nvSpPr>
        <p:spPr bwMode="auto">
          <a:xfrm>
            <a:off x="8382000" y="6400800"/>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BCEBD2CA-F149-44D0-AF21-930E9639BC0E}" type="slidenum">
              <a:rPr lang="en-US" altLang="en-US" sz="1000"/>
              <a:pPr eaLnBrk="1" hangingPunct="1">
                <a:spcBef>
                  <a:spcPct val="50000"/>
                </a:spcBef>
                <a:buFontTx/>
                <a:buNone/>
              </a:pPr>
              <a:t>11</a:t>
            </a:fld>
            <a:endParaRPr lang="en-US" altLang="en-US" sz="1000"/>
          </a:p>
        </p:txBody>
      </p:sp>
      <p:sp>
        <p:nvSpPr>
          <p:cNvPr id="20610" name="TextBox 1"/>
          <p:cNvSpPr txBox="1">
            <a:spLocks noChangeArrowheads="1"/>
          </p:cNvSpPr>
          <p:nvPr/>
        </p:nvSpPr>
        <p:spPr bwMode="auto">
          <a:xfrm>
            <a:off x="1063625" y="6111134"/>
            <a:ext cx="475867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dirty="0"/>
              <a:t>Note: NJ SHARES began working with legislative offices in 2008.</a:t>
            </a:r>
          </a:p>
        </p:txBody>
      </p:sp>
      <p:graphicFrame>
        <p:nvGraphicFramePr>
          <p:cNvPr id="11" name="Chart 10"/>
          <p:cNvGraphicFramePr/>
          <p:nvPr>
            <p:extLst>
              <p:ext uri="{D42A27DB-BD31-4B8C-83A1-F6EECF244321}">
                <p14:modId xmlns:p14="http://schemas.microsoft.com/office/powerpoint/2010/main" val="3625192852"/>
              </p:ext>
            </p:extLst>
          </p:nvPr>
        </p:nvGraphicFramePr>
        <p:xfrm>
          <a:off x="256066" y="1651667"/>
          <a:ext cx="7923610" cy="44976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84250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1"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2"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3"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4"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5"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6"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7"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8"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9"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0"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1"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2"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3"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4"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5"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6"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7"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8"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9"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0"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1"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2"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3"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4"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5"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6"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7"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8"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9"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0"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1"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2"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3"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4"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5"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6"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7"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8"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22569"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0"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1"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72" name="Rectangle 44"/>
          <p:cNvSpPr>
            <a:spLocks noGrp="1" noChangeArrowheads="1"/>
          </p:cNvSpPr>
          <p:nvPr>
            <p:ph type="title"/>
          </p:nvPr>
        </p:nvSpPr>
        <p:spPr>
          <a:xfrm>
            <a:off x="42702" y="130996"/>
            <a:ext cx="7772400" cy="1143000"/>
          </a:xfrm>
        </p:spPr>
        <p:txBody>
          <a:bodyPr/>
          <a:lstStyle/>
          <a:p>
            <a:pPr algn="l" eaLnBrk="1" hangingPunct="1"/>
            <a:r>
              <a:rPr lang="en-US" altLang="en-US" sz="3300" b="1" dirty="0">
                <a:solidFill>
                  <a:schemeClr val="tx1"/>
                </a:solidFill>
              </a:rPr>
              <a:t>NJ SHARES Database Analysis </a:t>
            </a:r>
            <a:r>
              <a:rPr lang="en-US" altLang="en-US" sz="3300" dirty="0">
                <a:solidFill>
                  <a:schemeClr val="tx1"/>
                </a:solidFill>
              </a:rPr>
              <a:t/>
            </a:r>
            <a:br>
              <a:rPr lang="en-US" altLang="en-US" sz="3300" dirty="0">
                <a:solidFill>
                  <a:schemeClr val="tx1"/>
                </a:solidFill>
              </a:rPr>
            </a:br>
            <a:r>
              <a:rPr lang="en-US" altLang="en-US" sz="2800" b="1" dirty="0">
                <a:solidFill>
                  <a:schemeClr val="tx1"/>
                </a:solidFill>
              </a:rPr>
              <a:t>Repeat NJ SHARES Recipients</a:t>
            </a:r>
          </a:p>
        </p:txBody>
      </p:sp>
      <p:sp>
        <p:nvSpPr>
          <p:cNvPr id="22573"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E23CBF6B-EA3F-4ECA-BA1E-0F769C124D75}" type="slidenum">
              <a:rPr lang="en-US" altLang="en-US" sz="1000"/>
              <a:pPr eaLnBrk="1" hangingPunct="1">
                <a:spcBef>
                  <a:spcPct val="50000"/>
                </a:spcBef>
                <a:buFontTx/>
                <a:buNone/>
              </a:pPr>
              <a:t>12</a:t>
            </a:fld>
            <a:endParaRPr lang="en-US" altLang="en-US" sz="1000"/>
          </a:p>
        </p:txBody>
      </p:sp>
      <p:graphicFrame>
        <p:nvGraphicFramePr>
          <p:cNvPr id="48" name="Table 47"/>
          <p:cNvGraphicFramePr>
            <a:graphicFrameLocks noGrp="1"/>
          </p:cNvGraphicFramePr>
          <p:nvPr>
            <p:extLst>
              <p:ext uri="{D42A27DB-BD31-4B8C-83A1-F6EECF244321}">
                <p14:modId xmlns:p14="http://schemas.microsoft.com/office/powerpoint/2010/main" val="2207077671"/>
              </p:ext>
            </p:extLst>
          </p:nvPr>
        </p:nvGraphicFramePr>
        <p:xfrm>
          <a:off x="374651" y="1933992"/>
          <a:ext cx="8422479" cy="3247608"/>
        </p:xfrm>
        <a:graphic>
          <a:graphicData uri="http://schemas.openxmlformats.org/drawingml/2006/table">
            <a:tbl>
              <a:tblPr firstRow="1" bandRow="1">
                <a:tableStyleId>{5C22544A-7EE6-4342-B048-85BDC9FD1C3A}</a:tableStyleId>
              </a:tblPr>
              <a:tblGrid>
                <a:gridCol w="996949">
                  <a:extLst>
                    <a:ext uri="{9D8B030D-6E8A-4147-A177-3AD203B41FA5}">
                      <a16:colId xmlns="" xmlns:a16="http://schemas.microsoft.com/office/drawing/2014/main" val="20000"/>
                    </a:ext>
                  </a:extLst>
                </a:gridCol>
                <a:gridCol w="742553">
                  <a:extLst>
                    <a:ext uri="{9D8B030D-6E8A-4147-A177-3AD203B41FA5}">
                      <a16:colId xmlns="" xmlns:a16="http://schemas.microsoft.com/office/drawing/2014/main" val="20001"/>
                    </a:ext>
                  </a:extLst>
                </a:gridCol>
                <a:gridCol w="742553">
                  <a:extLst>
                    <a:ext uri="{9D8B030D-6E8A-4147-A177-3AD203B41FA5}">
                      <a16:colId xmlns="" xmlns:a16="http://schemas.microsoft.com/office/drawing/2014/main" val="20002"/>
                    </a:ext>
                  </a:extLst>
                </a:gridCol>
                <a:gridCol w="742553">
                  <a:extLst>
                    <a:ext uri="{9D8B030D-6E8A-4147-A177-3AD203B41FA5}">
                      <a16:colId xmlns="" xmlns:a16="http://schemas.microsoft.com/office/drawing/2014/main" val="20003"/>
                    </a:ext>
                  </a:extLst>
                </a:gridCol>
                <a:gridCol w="742553">
                  <a:extLst>
                    <a:ext uri="{9D8B030D-6E8A-4147-A177-3AD203B41FA5}">
                      <a16:colId xmlns="" xmlns:a16="http://schemas.microsoft.com/office/drawing/2014/main" val="20004"/>
                    </a:ext>
                  </a:extLst>
                </a:gridCol>
                <a:gridCol w="742553">
                  <a:extLst>
                    <a:ext uri="{9D8B030D-6E8A-4147-A177-3AD203B41FA5}">
                      <a16:colId xmlns="" xmlns:a16="http://schemas.microsoft.com/office/drawing/2014/main" val="20005"/>
                    </a:ext>
                  </a:extLst>
                </a:gridCol>
                <a:gridCol w="742553">
                  <a:extLst>
                    <a:ext uri="{9D8B030D-6E8A-4147-A177-3AD203B41FA5}">
                      <a16:colId xmlns="" xmlns:a16="http://schemas.microsoft.com/office/drawing/2014/main" val="20006"/>
                    </a:ext>
                  </a:extLst>
                </a:gridCol>
                <a:gridCol w="742553">
                  <a:extLst>
                    <a:ext uri="{9D8B030D-6E8A-4147-A177-3AD203B41FA5}">
                      <a16:colId xmlns="" xmlns:a16="http://schemas.microsoft.com/office/drawing/2014/main" val="20007"/>
                    </a:ext>
                  </a:extLst>
                </a:gridCol>
                <a:gridCol w="742553">
                  <a:extLst>
                    <a:ext uri="{9D8B030D-6E8A-4147-A177-3AD203B41FA5}">
                      <a16:colId xmlns="" xmlns:a16="http://schemas.microsoft.com/office/drawing/2014/main" val="20008"/>
                    </a:ext>
                  </a:extLst>
                </a:gridCol>
                <a:gridCol w="742553">
                  <a:extLst>
                    <a:ext uri="{9D8B030D-6E8A-4147-A177-3AD203B41FA5}">
                      <a16:colId xmlns="" xmlns:a16="http://schemas.microsoft.com/office/drawing/2014/main" val="20009"/>
                    </a:ext>
                  </a:extLst>
                </a:gridCol>
                <a:gridCol w="742553">
                  <a:extLst>
                    <a:ext uri="{9D8B030D-6E8A-4147-A177-3AD203B41FA5}">
                      <a16:colId xmlns="" xmlns:a16="http://schemas.microsoft.com/office/drawing/2014/main" val="1186040576"/>
                    </a:ext>
                  </a:extLst>
                </a:gridCol>
              </a:tblGrid>
              <a:tr h="406949">
                <a:tc rowSpan="2">
                  <a:txBody>
                    <a:bodyPr/>
                    <a:lstStyle/>
                    <a:p>
                      <a:pPr marL="0" marR="0" algn="ctr">
                        <a:lnSpc>
                          <a:spcPct val="115000"/>
                        </a:lnSpc>
                        <a:spcBef>
                          <a:spcPts val="0"/>
                        </a:spcBef>
                        <a:spcAft>
                          <a:spcPts val="0"/>
                        </a:spcAft>
                      </a:pPr>
                      <a:r>
                        <a:rPr lang="en-US" sz="1600" kern="1200" dirty="0"/>
                        <a:t>Years of NJ SHARES Receipt</a:t>
                      </a:r>
                      <a:endParaRPr lang="en-US" sz="1050" dirty="0">
                        <a:solidFill>
                          <a:schemeClr val="bg1"/>
                        </a:solidFill>
                        <a:latin typeface="Calibri"/>
                        <a:ea typeface="Calibri"/>
                        <a:cs typeface="Times New Roman"/>
                      </a:endParaRPr>
                    </a:p>
                  </a:txBody>
                  <a:tcPr marT="45717" marB="45717"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gridSpan="10">
                  <a:txBody>
                    <a:bodyPr/>
                    <a:lstStyle/>
                    <a:p>
                      <a:pPr marL="0" marR="0" algn="ctr">
                        <a:lnSpc>
                          <a:spcPct val="115000"/>
                        </a:lnSpc>
                        <a:spcBef>
                          <a:spcPts val="0"/>
                        </a:spcBef>
                        <a:spcAft>
                          <a:spcPts val="0"/>
                        </a:spcAft>
                      </a:pPr>
                      <a:r>
                        <a:rPr lang="en-US" sz="1800" kern="1200" dirty="0">
                          <a:solidFill>
                            <a:schemeClr val="lt1"/>
                          </a:solidFill>
                          <a:latin typeface="+mn-lt"/>
                          <a:ea typeface="+mn-ea"/>
                          <a:cs typeface="+mn-cs"/>
                        </a:rPr>
                        <a:t>Percent</a:t>
                      </a:r>
                      <a:r>
                        <a:rPr lang="en-US" sz="1800" kern="1200" baseline="0" dirty="0">
                          <a:solidFill>
                            <a:schemeClr val="lt1"/>
                          </a:solidFill>
                          <a:latin typeface="+mn-lt"/>
                          <a:ea typeface="+mn-ea"/>
                          <a:cs typeface="+mn-cs"/>
                        </a:rPr>
                        <a:t> of Recipients who Received Grants in Multiple Years</a:t>
                      </a:r>
                      <a:endParaRPr lang="en-US" sz="1100" dirty="0">
                        <a:solidFill>
                          <a:schemeClr val="bg1"/>
                        </a:solidFill>
                        <a:latin typeface="Calibri"/>
                        <a:ea typeface="Calibri"/>
                        <a:cs typeface="Times New Roman"/>
                      </a:endParaRPr>
                    </a:p>
                  </a:txBody>
                  <a:tcPr marT="45717" marB="45717" anchor="ctr">
                    <a:lnL w="381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T="45717" marB="457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100" dirty="0">
                        <a:solidFill>
                          <a:schemeClr val="bg1"/>
                        </a:solidFill>
                        <a:latin typeface="Calibri"/>
                        <a:ea typeface="Calibri"/>
                        <a:cs typeface="Times New Roman"/>
                      </a:endParaRPr>
                    </a:p>
                  </a:txBody>
                  <a:tcPr marT="45717" marB="45717" anchor="ctr">
                    <a:lnL w="381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100" dirty="0">
                        <a:solidFill>
                          <a:schemeClr val="bg1"/>
                        </a:solidFill>
                        <a:latin typeface="Calibri"/>
                        <a:ea typeface="Calibri"/>
                        <a:cs typeface="Times New Roman"/>
                      </a:endParaRPr>
                    </a:p>
                  </a:txBody>
                  <a:tcPr marT="45717" marB="45717" anchor="ctr">
                    <a:lnL w="381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100" dirty="0">
                        <a:solidFill>
                          <a:schemeClr val="bg1"/>
                        </a:solidFill>
                        <a:latin typeface="Calibri"/>
                        <a:ea typeface="Calibri"/>
                        <a:cs typeface="Times New Roman"/>
                      </a:endParaRPr>
                    </a:p>
                  </a:txBody>
                  <a:tcPr marT="45717" marB="45717" anchor="ctr">
                    <a:lnL w="381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100" dirty="0">
                        <a:solidFill>
                          <a:schemeClr val="bg1"/>
                        </a:solidFill>
                        <a:latin typeface="Calibri"/>
                        <a:ea typeface="Calibri"/>
                        <a:cs typeface="Times New Roman"/>
                      </a:endParaRPr>
                    </a:p>
                  </a:txBody>
                  <a:tcPr marT="45717" marB="45717" anchor="ctr">
                    <a:lnL w="381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0"/>
                  </a:ext>
                </a:extLst>
              </a:tr>
              <a:tr h="596709">
                <a:tc vMerge="1">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BCBCB"/>
                    </a:solidFill>
                  </a:tcPr>
                </a:tc>
                <a:tc>
                  <a:txBody>
                    <a:bodyPr/>
                    <a:lstStyle/>
                    <a:p>
                      <a:pPr marL="0" marR="0" algn="ctr">
                        <a:lnSpc>
                          <a:spcPct val="115000"/>
                        </a:lnSpc>
                        <a:spcBef>
                          <a:spcPts val="0"/>
                        </a:spcBef>
                        <a:spcAft>
                          <a:spcPts val="0"/>
                        </a:spcAft>
                      </a:pPr>
                      <a:r>
                        <a:rPr lang="en-US" sz="1600" b="1" dirty="0">
                          <a:solidFill>
                            <a:schemeClr val="bg1"/>
                          </a:solidFill>
                        </a:rPr>
                        <a:t>2010</a:t>
                      </a:r>
                      <a:endParaRPr lang="en-US" sz="1600" b="1" dirty="0">
                        <a:solidFill>
                          <a:schemeClr val="bg1"/>
                        </a:solidFill>
                        <a:latin typeface="+mn-lt"/>
                        <a:ea typeface="Calibri"/>
                        <a:cs typeface="Times New Roman"/>
                      </a:endParaRPr>
                    </a:p>
                  </a:txBody>
                  <a:tcPr marT="45717" marB="45717"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a:solidFill>
                            <a:schemeClr val="bg1"/>
                          </a:solidFill>
                        </a:rPr>
                        <a:t>2011 </a:t>
                      </a:r>
                      <a:endParaRPr lang="en-US" sz="1600" b="1" dirty="0">
                        <a:solidFill>
                          <a:schemeClr val="bg1"/>
                        </a:solidFill>
                        <a:latin typeface="+mn-lt"/>
                        <a:ea typeface="Calibri"/>
                        <a:cs typeface="Times New Roman"/>
                      </a:endParaRPr>
                    </a:p>
                  </a:txBody>
                  <a:tcPr marT="45717" marB="45717"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a:solidFill>
                            <a:schemeClr val="bg1"/>
                          </a:solidFill>
                        </a:rPr>
                        <a:t>2012 </a:t>
                      </a:r>
                      <a:endParaRPr lang="en-US" sz="1600" b="1" dirty="0">
                        <a:solidFill>
                          <a:schemeClr val="bg1"/>
                        </a:solidFill>
                        <a:latin typeface="+mn-lt"/>
                        <a:ea typeface="Calibri"/>
                        <a:cs typeface="Times New Roman"/>
                      </a:endParaRPr>
                    </a:p>
                  </a:txBody>
                  <a:tcPr marT="45717" marB="45717"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a:solidFill>
                            <a:schemeClr val="bg1"/>
                          </a:solidFill>
                        </a:rPr>
                        <a:t>2013</a:t>
                      </a:r>
                      <a:endParaRPr lang="en-US" sz="1600" b="1" dirty="0">
                        <a:solidFill>
                          <a:schemeClr val="bg1"/>
                        </a:solidFill>
                        <a:latin typeface="+mn-lt"/>
                        <a:ea typeface="Calibri"/>
                        <a:cs typeface="Times New Roman"/>
                      </a:endParaRPr>
                    </a:p>
                  </a:txBody>
                  <a:tcPr marT="45717" marB="45717"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a:solidFill>
                            <a:schemeClr val="bg1"/>
                          </a:solidFill>
                        </a:rPr>
                        <a:t>2014</a:t>
                      </a:r>
                      <a:endParaRPr lang="en-US" sz="1600" b="1" dirty="0">
                        <a:solidFill>
                          <a:schemeClr val="bg1"/>
                        </a:solidFill>
                        <a:latin typeface="+mn-lt"/>
                        <a:ea typeface="Calibri"/>
                        <a:cs typeface="Times New Roman"/>
                      </a:endParaRPr>
                    </a:p>
                  </a:txBody>
                  <a:tcPr marT="45717" marB="45717"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a:solidFill>
                            <a:schemeClr val="bg1"/>
                          </a:solidFill>
                        </a:rPr>
                        <a:t>2015 </a:t>
                      </a:r>
                      <a:endParaRPr lang="en-US" sz="1600" b="1" dirty="0">
                        <a:solidFill>
                          <a:schemeClr val="bg1"/>
                        </a:solidFill>
                        <a:latin typeface="+mn-lt"/>
                        <a:ea typeface="Calibri"/>
                        <a:cs typeface="Times New Roman"/>
                      </a:endParaRPr>
                    </a:p>
                  </a:txBody>
                  <a:tcPr marT="45717" marB="45717"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a:solidFill>
                            <a:schemeClr val="bg1"/>
                          </a:solidFill>
                          <a:latin typeface="+mn-lt"/>
                          <a:ea typeface="Calibri"/>
                          <a:cs typeface="Times New Roman"/>
                        </a:rPr>
                        <a:t>2016</a:t>
                      </a:r>
                    </a:p>
                  </a:txBody>
                  <a:tcPr marT="45717" marB="45717"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a:solidFill>
                            <a:schemeClr val="bg1"/>
                          </a:solidFill>
                          <a:latin typeface="+mn-lt"/>
                          <a:ea typeface="Calibri"/>
                          <a:cs typeface="Times New Roman"/>
                        </a:rPr>
                        <a:t>2017</a:t>
                      </a:r>
                    </a:p>
                  </a:txBody>
                  <a:tcPr marT="45717" marB="45717"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a:solidFill>
                            <a:schemeClr val="bg1"/>
                          </a:solidFill>
                          <a:latin typeface="+mn-lt"/>
                          <a:ea typeface="Calibri"/>
                          <a:cs typeface="Times New Roman"/>
                        </a:rPr>
                        <a:t>2018</a:t>
                      </a:r>
                    </a:p>
                  </a:txBody>
                  <a:tcPr marT="45717" marB="45717"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a:solidFill>
                            <a:schemeClr val="bg1"/>
                          </a:solidFill>
                          <a:latin typeface="+mn-lt"/>
                          <a:ea typeface="Calibri"/>
                          <a:cs typeface="Times New Roman"/>
                        </a:rPr>
                        <a:t>2019</a:t>
                      </a:r>
                    </a:p>
                  </a:txBody>
                  <a:tcPr marT="45717" marB="45717"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387102">
                <a:tc>
                  <a:txBody>
                    <a:bodyPr/>
                    <a:lstStyle/>
                    <a:p>
                      <a:pPr marL="0" marR="0" algn="l">
                        <a:lnSpc>
                          <a:spcPct val="115000"/>
                        </a:lnSpc>
                        <a:spcBef>
                          <a:spcPts val="0"/>
                        </a:spcBef>
                        <a:spcAft>
                          <a:spcPts val="0"/>
                        </a:spcAft>
                      </a:pPr>
                      <a:r>
                        <a:rPr lang="en-US" sz="1500" kern="1200" dirty="0"/>
                        <a:t>1 Year </a:t>
                      </a:r>
                      <a:endParaRPr lang="en-US" sz="1500" dirty="0">
                        <a:latin typeface="Calibri"/>
                        <a:ea typeface="Calibri"/>
                        <a:cs typeface="Times New Roman"/>
                      </a:endParaRPr>
                    </a:p>
                  </a:txBody>
                  <a:tcPr marT="45717" marB="45717"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800" kern="1200" dirty="0"/>
                        <a:t>78% </a:t>
                      </a:r>
                      <a:endParaRPr lang="en-US" sz="1800" dirty="0">
                        <a:latin typeface="Calibri"/>
                        <a:ea typeface="Calibri"/>
                        <a:cs typeface="Times New Roman"/>
                      </a:endParaRPr>
                    </a:p>
                  </a:txBody>
                  <a:tcPr marT="45717" marB="45717">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800" kern="1200" dirty="0"/>
                        <a:t>79% </a:t>
                      </a:r>
                      <a:endParaRPr lang="en-US" sz="1800" dirty="0">
                        <a:latin typeface="Calibri"/>
                        <a:ea typeface="Calibri"/>
                        <a:cs typeface="Times New Roman"/>
                      </a:endParaRPr>
                    </a:p>
                  </a:txBody>
                  <a:tcPr marT="45717" marB="45717">
                    <a:lnT w="381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800" kern="1200" dirty="0"/>
                        <a:t>77% </a:t>
                      </a:r>
                      <a:endParaRPr lang="en-US" sz="1800" dirty="0">
                        <a:latin typeface="Calibri"/>
                        <a:ea typeface="Calibri"/>
                        <a:cs typeface="Times New Roman"/>
                      </a:endParaRPr>
                    </a:p>
                  </a:txBody>
                  <a:tcPr marT="45717" marB="45717">
                    <a:lnT w="381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800" dirty="0"/>
                        <a:t>77%</a:t>
                      </a:r>
                      <a:endParaRPr lang="en-US" sz="1800" dirty="0">
                        <a:latin typeface="+mn-lt"/>
                        <a:ea typeface="Calibri"/>
                        <a:cs typeface="Times New Roman"/>
                      </a:endParaRPr>
                    </a:p>
                  </a:txBody>
                  <a:tcPr marT="45717" marB="45717">
                    <a:lnT w="381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800" dirty="0"/>
                        <a:t>78%</a:t>
                      </a:r>
                      <a:endParaRPr lang="en-US" sz="1800" dirty="0">
                        <a:latin typeface="+mn-lt"/>
                        <a:ea typeface="Calibri"/>
                        <a:cs typeface="Times New Roman"/>
                      </a:endParaRPr>
                    </a:p>
                  </a:txBody>
                  <a:tcPr marT="45717" marB="45717">
                    <a:lnT w="381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800" dirty="0"/>
                        <a:t>77%</a:t>
                      </a:r>
                      <a:endParaRPr lang="en-US" sz="1800" dirty="0">
                        <a:latin typeface="+mn-lt"/>
                        <a:ea typeface="Calibri"/>
                        <a:cs typeface="Times New Roman"/>
                      </a:endParaRPr>
                    </a:p>
                  </a:txBody>
                  <a:tcPr marT="45717" marB="45717">
                    <a:lnT w="381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800" dirty="0">
                          <a:latin typeface="+mn-lt"/>
                          <a:ea typeface="Calibri"/>
                          <a:cs typeface="Times New Roman"/>
                        </a:rPr>
                        <a:t>78%</a:t>
                      </a:r>
                    </a:p>
                  </a:txBody>
                  <a:tcPr marT="45717" marB="45717">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dirty="0">
                          <a:latin typeface="+mn-lt"/>
                          <a:ea typeface="Calibri"/>
                          <a:cs typeface="Times New Roman"/>
                        </a:rPr>
                        <a:t>78%</a:t>
                      </a:r>
                    </a:p>
                  </a:txBody>
                  <a:tcPr marT="45717" marB="45717">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dirty="0">
                          <a:latin typeface="+mn-lt"/>
                          <a:ea typeface="Calibri"/>
                          <a:cs typeface="Times New Roman"/>
                        </a:rPr>
                        <a:t>78%</a:t>
                      </a:r>
                    </a:p>
                  </a:txBody>
                  <a:tcPr marT="45717" marB="45717">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dirty="0">
                          <a:latin typeface="+mn-lt"/>
                          <a:ea typeface="Calibri"/>
                          <a:cs typeface="Times New Roman"/>
                        </a:rPr>
                        <a:t>78%</a:t>
                      </a:r>
                    </a:p>
                  </a:txBody>
                  <a:tcPr marT="45717" marB="45717">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2"/>
                  </a:ext>
                </a:extLst>
              </a:tr>
              <a:tr h="381000">
                <a:tc>
                  <a:txBody>
                    <a:bodyPr/>
                    <a:lstStyle/>
                    <a:p>
                      <a:pPr marL="0" marR="0" algn="l">
                        <a:lnSpc>
                          <a:spcPct val="115000"/>
                        </a:lnSpc>
                        <a:spcBef>
                          <a:spcPts val="0"/>
                        </a:spcBef>
                        <a:spcAft>
                          <a:spcPts val="0"/>
                        </a:spcAft>
                      </a:pPr>
                      <a:r>
                        <a:rPr lang="en-US" sz="1500" kern="1200" dirty="0"/>
                        <a:t>2 Years </a:t>
                      </a:r>
                      <a:endParaRPr lang="en-US" sz="1500" dirty="0">
                        <a:latin typeface="Calibri"/>
                        <a:ea typeface="Calibri"/>
                        <a:cs typeface="Times New Roman"/>
                      </a:endParaRPr>
                    </a:p>
                  </a:txBody>
                  <a:tcPr marT="45717" marB="45717" anchor="ctr">
                    <a:lnR w="38100" cap="flat" cmpd="sng" algn="ctr">
                      <a:solidFill>
                        <a:schemeClr val="bg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800" kern="1200" dirty="0"/>
                        <a:t>15% </a:t>
                      </a:r>
                      <a:endParaRPr lang="en-US" sz="1800" dirty="0">
                        <a:latin typeface="Calibri"/>
                        <a:ea typeface="Calibri"/>
                        <a:cs typeface="Times New Roman"/>
                      </a:endParaRPr>
                    </a:p>
                  </a:txBody>
                  <a:tcPr marT="45717" marB="45717">
                    <a:lnL w="38100" cap="flat" cmpd="sng" algn="ctr">
                      <a:solidFill>
                        <a:schemeClr val="bg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800" kern="1200" dirty="0"/>
                        <a:t>14% </a:t>
                      </a:r>
                      <a:endParaRPr lang="en-US" sz="1800" dirty="0">
                        <a:latin typeface="Calibri"/>
                        <a:ea typeface="Calibri"/>
                        <a:cs typeface="Times New Roman"/>
                      </a:endParaRPr>
                    </a:p>
                  </a:txBody>
                  <a:tcPr marT="45717" marB="45717"/>
                </a:tc>
                <a:tc>
                  <a:txBody>
                    <a:bodyPr/>
                    <a:lstStyle/>
                    <a:p>
                      <a:pPr marL="0" marR="0" algn="ctr">
                        <a:lnSpc>
                          <a:spcPct val="115000"/>
                        </a:lnSpc>
                        <a:spcBef>
                          <a:spcPts val="0"/>
                        </a:spcBef>
                        <a:spcAft>
                          <a:spcPts val="0"/>
                        </a:spcAft>
                      </a:pPr>
                      <a:r>
                        <a:rPr lang="en-US" sz="1800" kern="1200" dirty="0"/>
                        <a:t>15% </a:t>
                      </a:r>
                      <a:endParaRPr lang="en-US" sz="1800" dirty="0">
                        <a:latin typeface="Calibri"/>
                        <a:ea typeface="Calibri"/>
                        <a:cs typeface="Times New Roman"/>
                      </a:endParaRPr>
                    </a:p>
                  </a:txBody>
                  <a:tcPr marT="45717" marB="45717"/>
                </a:tc>
                <a:tc>
                  <a:txBody>
                    <a:bodyPr/>
                    <a:lstStyle/>
                    <a:p>
                      <a:pPr marL="0" marR="0" algn="ctr">
                        <a:lnSpc>
                          <a:spcPct val="115000"/>
                        </a:lnSpc>
                        <a:spcBef>
                          <a:spcPts val="0"/>
                        </a:spcBef>
                        <a:spcAft>
                          <a:spcPts val="0"/>
                        </a:spcAft>
                      </a:pPr>
                      <a:r>
                        <a:rPr lang="en-US" sz="1800" dirty="0"/>
                        <a:t>15%</a:t>
                      </a:r>
                      <a:endParaRPr lang="en-US" sz="1800" dirty="0">
                        <a:latin typeface="+mn-lt"/>
                        <a:ea typeface="Calibri"/>
                        <a:cs typeface="Times New Roman"/>
                      </a:endParaRPr>
                    </a:p>
                  </a:txBody>
                  <a:tcPr marT="45717" marB="45717"/>
                </a:tc>
                <a:tc>
                  <a:txBody>
                    <a:bodyPr/>
                    <a:lstStyle/>
                    <a:p>
                      <a:pPr marL="0" marR="0" algn="ctr">
                        <a:lnSpc>
                          <a:spcPct val="115000"/>
                        </a:lnSpc>
                        <a:spcBef>
                          <a:spcPts val="0"/>
                        </a:spcBef>
                        <a:spcAft>
                          <a:spcPts val="0"/>
                        </a:spcAft>
                      </a:pPr>
                      <a:r>
                        <a:rPr lang="en-US" sz="1800" dirty="0"/>
                        <a:t>15%</a:t>
                      </a:r>
                      <a:endParaRPr lang="en-US" sz="1800" dirty="0">
                        <a:latin typeface="+mn-lt"/>
                        <a:ea typeface="Calibri"/>
                        <a:cs typeface="Times New Roman"/>
                      </a:endParaRPr>
                    </a:p>
                  </a:txBody>
                  <a:tcPr marT="45717" marB="45717"/>
                </a:tc>
                <a:tc>
                  <a:txBody>
                    <a:bodyPr/>
                    <a:lstStyle/>
                    <a:p>
                      <a:pPr marL="0" marR="0" algn="ctr">
                        <a:lnSpc>
                          <a:spcPct val="115000"/>
                        </a:lnSpc>
                        <a:spcBef>
                          <a:spcPts val="0"/>
                        </a:spcBef>
                        <a:spcAft>
                          <a:spcPts val="0"/>
                        </a:spcAft>
                      </a:pPr>
                      <a:r>
                        <a:rPr lang="en-US" sz="1800" dirty="0"/>
                        <a:t>15%</a:t>
                      </a:r>
                      <a:endParaRPr lang="en-US" sz="1800" dirty="0">
                        <a:latin typeface="+mn-lt"/>
                        <a:ea typeface="Calibri"/>
                        <a:cs typeface="Times New Roman"/>
                      </a:endParaRPr>
                    </a:p>
                  </a:txBody>
                  <a:tcPr marT="45717" marB="45717"/>
                </a:tc>
                <a:tc>
                  <a:txBody>
                    <a:bodyPr/>
                    <a:lstStyle/>
                    <a:p>
                      <a:pPr marL="0" marR="0" algn="ctr">
                        <a:lnSpc>
                          <a:spcPct val="115000"/>
                        </a:lnSpc>
                        <a:spcBef>
                          <a:spcPts val="0"/>
                        </a:spcBef>
                        <a:spcAft>
                          <a:spcPts val="0"/>
                        </a:spcAft>
                      </a:pPr>
                      <a:r>
                        <a:rPr lang="en-US" sz="1800" dirty="0">
                          <a:latin typeface="+mn-lt"/>
                          <a:ea typeface="Calibri"/>
                          <a:cs typeface="Times New Roman"/>
                        </a:rPr>
                        <a:t>15%</a:t>
                      </a:r>
                    </a:p>
                  </a:txBody>
                  <a:tcPr marT="45717" marB="4571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dirty="0">
                          <a:latin typeface="+mn-lt"/>
                          <a:ea typeface="Calibri"/>
                          <a:cs typeface="Times New Roman"/>
                        </a:rPr>
                        <a:t>15%</a:t>
                      </a:r>
                    </a:p>
                  </a:txBody>
                  <a:tcPr marT="45717" marB="4571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dirty="0">
                          <a:latin typeface="+mn-lt"/>
                          <a:ea typeface="Calibri"/>
                          <a:cs typeface="Times New Roman"/>
                        </a:rPr>
                        <a:t>15%</a:t>
                      </a:r>
                    </a:p>
                  </a:txBody>
                  <a:tcPr marT="45717" marB="4571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dirty="0">
                          <a:latin typeface="+mn-lt"/>
                          <a:ea typeface="Calibri"/>
                          <a:cs typeface="Times New Roman"/>
                        </a:rPr>
                        <a:t>15%</a:t>
                      </a:r>
                    </a:p>
                  </a:txBody>
                  <a:tcPr marT="45717" marB="45717"/>
                </a:tc>
                <a:extLst>
                  <a:ext uri="{0D108BD9-81ED-4DB2-BD59-A6C34878D82A}">
                    <a16:rowId xmlns="" xmlns:a16="http://schemas.microsoft.com/office/drawing/2014/main" val="10003"/>
                  </a:ext>
                </a:extLst>
              </a:tr>
              <a:tr h="311958">
                <a:tc>
                  <a:txBody>
                    <a:bodyPr/>
                    <a:lstStyle/>
                    <a:p>
                      <a:pPr marL="0" marR="0" algn="l">
                        <a:lnSpc>
                          <a:spcPct val="115000"/>
                        </a:lnSpc>
                        <a:spcBef>
                          <a:spcPts val="0"/>
                        </a:spcBef>
                        <a:spcAft>
                          <a:spcPts val="0"/>
                        </a:spcAft>
                      </a:pPr>
                      <a:r>
                        <a:rPr lang="en-US" sz="1500" kern="1200" dirty="0"/>
                        <a:t>3 Years </a:t>
                      </a:r>
                      <a:endParaRPr lang="en-US" sz="1500" dirty="0">
                        <a:latin typeface="Calibri"/>
                        <a:ea typeface="Calibri"/>
                        <a:cs typeface="Times New Roman"/>
                      </a:endParaRPr>
                    </a:p>
                  </a:txBody>
                  <a:tcPr marT="45717" marB="45717" anchor="ctr">
                    <a:lnR w="38100" cap="flat" cmpd="sng" algn="ctr">
                      <a:solidFill>
                        <a:schemeClr val="bg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800" kern="1200" dirty="0"/>
                        <a:t>4% </a:t>
                      </a:r>
                      <a:endParaRPr lang="en-US" sz="1800" dirty="0">
                        <a:latin typeface="Calibri"/>
                        <a:ea typeface="Calibri"/>
                        <a:cs typeface="Times New Roman"/>
                      </a:endParaRPr>
                    </a:p>
                  </a:txBody>
                  <a:tcPr marT="45717" marB="45717">
                    <a:lnL w="38100" cap="flat" cmpd="sng" algn="ctr">
                      <a:solidFill>
                        <a:schemeClr val="bg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800" kern="1200" dirty="0"/>
                        <a:t>4% </a:t>
                      </a:r>
                      <a:endParaRPr lang="en-US" sz="1800" dirty="0">
                        <a:latin typeface="Calibri"/>
                        <a:ea typeface="Calibri"/>
                        <a:cs typeface="Times New Roman"/>
                      </a:endParaRPr>
                    </a:p>
                  </a:txBody>
                  <a:tcPr marT="45717" marB="45717"/>
                </a:tc>
                <a:tc>
                  <a:txBody>
                    <a:bodyPr/>
                    <a:lstStyle/>
                    <a:p>
                      <a:pPr marL="0" marR="0" algn="ctr">
                        <a:lnSpc>
                          <a:spcPct val="115000"/>
                        </a:lnSpc>
                        <a:spcBef>
                          <a:spcPts val="0"/>
                        </a:spcBef>
                        <a:spcAft>
                          <a:spcPts val="0"/>
                        </a:spcAft>
                      </a:pPr>
                      <a:r>
                        <a:rPr lang="en-US" sz="1800" kern="1200" dirty="0"/>
                        <a:t>5% </a:t>
                      </a:r>
                      <a:endParaRPr lang="en-US" sz="1800" dirty="0">
                        <a:latin typeface="Calibri"/>
                        <a:ea typeface="Calibri"/>
                        <a:cs typeface="Times New Roman"/>
                      </a:endParaRPr>
                    </a:p>
                  </a:txBody>
                  <a:tcPr marT="45717" marB="45717"/>
                </a:tc>
                <a:tc>
                  <a:txBody>
                    <a:bodyPr/>
                    <a:lstStyle/>
                    <a:p>
                      <a:pPr marL="0" marR="0" algn="ctr">
                        <a:lnSpc>
                          <a:spcPct val="115000"/>
                        </a:lnSpc>
                        <a:spcBef>
                          <a:spcPts val="0"/>
                        </a:spcBef>
                        <a:spcAft>
                          <a:spcPts val="0"/>
                        </a:spcAft>
                      </a:pPr>
                      <a:r>
                        <a:rPr lang="en-US" sz="1800" dirty="0"/>
                        <a:t>5%</a:t>
                      </a:r>
                      <a:endParaRPr lang="en-US" sz="1800" dirty="0">
                        <a:latin typeface="+mn-lt"/>
                        <a:ea typeface="Calibri"/>
                        <a:cs typeface="Times New Roman"/>
                      </a:endParaRPr>
                    </a:p>
                  </a:txBody>
                  <a:tcPr marT="45717" marB="45717"/>
                </a:tc>
                <a:tc>
                  <a:txBody>
                    <a:bodyPr/>
                    <a:lstStyle/>
                    <a:p>
                      <a:pPr marL="0" marR="0" algn="ctr">
                        <a:lnSpc>
                          <a:spcPct val="115000"/>
                        </a:lnSpc>
                        <a:spcBef>
                          <a:spcPts val="0"/>
                        </a:spcBef>
                        <a:spcAft>
                          <a:spcPts val="0"/>
                        </a:spcAft>
                      </a:pPr>
                      <a:r>
                        <a:rPr lang="en-US" sz="1800" dirty="0"/>
                        <a:t>5%</a:t>
                      </a:r>
                      <a:endParaRPr lang="en-US" sz="1800" dirty="0">
                        <a:latin typeface="+mn-lt"/>
                        <a:ea typeface="Calibri"/>
                        <a:cs typeface="Times New Roman"/>
                      </a:endParaRPr>
                    </a:p>
                  </a:txBody>
                  <a:tcPr marT="45717" marB="45717"/>
                </a:tc>
                <a:tc>
                  <a:txBody>
                    <a:bodyPr/>
                    <a:lstStyle/>
                    <a:p>
                      <a:pPr marL="0" marR="0" algn="ctr">
                        <a:lnSpc>
                          <a:spcPct val="115000"/>
                        </a:lnSpc>
                        <a:spcBef>
                          <a:spcPts val="0"/>
                        </a:spcBef>
                        <a:spcAft>
                          <a:spcPts val="0"/>
                        </a:spcAft>
                      </a:pPr>
                      <a:r>
                        <a:rPr lang="en-US" sz="1800" dirty="0"/>
                        <a:t>5%</a:t>
                      </a:r>
                      <a:endParaRPr lang="en-US" sz="1800" dirty="0">
                        <a:latin typeface="+mn-lt"/>
                        <a:ea typeface="Calibri"/>
                        <a:cs typeface="Times New Roman"/>
                      </a:endParaRPr>
                    </a:p>
                  </a:txBody>
                  <a:tcPr marT="45717" marB="45717"/>
                </a:tc>
                <a:tc>
                  <a:txBody>
                    <a:bodyPr/>
                    <a:lstStyle/>
                    <a:p>
                      <a:pPr marL="0" marR="0" algn="ctr">
                        <a:lnSpc>
                          <a:spcPct val="115000"/>
                        </a:lnSpc>
                        <a:spcBef>
                          <a:spcPts val="0"/>
                        </a:spcBef>
                        <a:spcAft>
                          <a:spcPts val="0"/>
                        </a:spcAft>
                      </a:pPr>
                      <a:r>
                        <a:rPr lang="en-US" sz="1800" dirty="0">
                          <a:latin typeface="+mn-lt"/>
                          <a:ea typeface="Calibri"/>
                          <a:cs typeface="Times New Roman"/>
                        </a:rPr>
                        <a:t>5%</a:t>
                      </a:r>
                    </a:p>
                  </a:txBody>
                  <a:tcPr marT="45717" marB="4571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dirty="0">
                          <a:latin typeface="+mn-lt"/>
                          <a:ea typeface="Calibri"/>
                          <a:cs typeface="Times New Roman"/>
                        </a:rPr>
                        <a:t>5%</a:t>
                      </a:r>
                    </a:p>
                  </a:txBody>
                  <a:tcPr marT="45717" marB="4571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dirty="0">
                          <a:latin typeface="+mn-lt"/>
                          <a:ea typeface="Calibri"/>
                          <a:cs typeface="Times New Roman"/>
                        </a:rPr>
                        <a:t>5%</a:t>
                      </a:r>
                    </a:p>
                  </a:txBody>
                  <a:tcPr marT="45717" marB="4571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dirty="0">
                          <a:latin typeface="+mn-lt"/>
                          <a:ea typeface="Calibri"/>
                          <a:cs typeface="Times New Roman"/>
                        </a:rPr>
                        <a:t>5%</a:t>
                      </a:r>
                    </a:p>
                  </a:txBody>
                  <a:tcPr marT="45717" marB="45717"/>
                </a:tc>
                <a:extLst>
                  <a:ext uri="{0D108BD9-81ED-4DB2-BD59-A6C34878D82A}">
                    <a16:rowId xmlns="" xmlns:a16="http://schemas.microsoft.com/office/drawing/2014/main" val="10004"/>
                  </a:ext>
                </a:extLst>
              </a:tr>
              <a:tr h="382258">
                <a:tc>
                  <a:txBody>
                    <a:bodyPr/>
                    <a:lstStyle/>
                    <a:p>
                      <a:pPr marL="0" marR="0" algn="l" defTabSz="914400" rtl="0" eaLnBrk="1" latinLnBrk="0" hangingPunct="1">
                        <a:lnSpc>
                          <a:spcPct val="115000"/>
                        </a:lnSpc>
                        <a:spcBef>
                          <a:spcPts val="0"/>
                        </a:spcBef>
                        <a:spcAft>
                          <a:spcPts val="0"/>
                        </a:spcAft>
                      </a:pPr>
                      <a:r>
                        <a:rPr lang="en-US" sz="1500" kern="1200" dirty="0"/>
                        <a:t>4 Years</a:t>
                      </a:r>
                      <a:endParaRPr lang="en-US" sz="1500" kern="1200" dirty="0">
                        <a:solidFill>
                          <a:srgbClr val="000000"/>
                        </a:solidFill>
                        <a:latin typeface="Times New Roman"/>
                        <a:ea typeface="Times New Roman"/>
                        <a:cs typeface="Times New Roman"/>
                      </a:endParaRPr>
                    </a:p>
                  </a:txBody>
                  <a:tcPr marT="45717" marB="45717" anchor="ctr">
                    <a:lnR w="38100" cap="flat" cmpd="sng" algn="ctr">
                      <a:solidFill>
                        <a:schemeClr val="bg1"/>
                      </a:solidFill>
                      <a:prstDash val="solid"/>
                      <a:round/>
                      <a:headEnd type="none" w="med" len="med"/>
                      <a:tailEnd type="none" w="med" len="med"/>
                    </a:lnR>
                  </a:tcPr>
                </a:tc>
                <a:tc>
                  <a:txBody>
                    <a:bodyPr/>
                    <a:lstStyle/>
                    <a:p>
                      <a:pPr marL="0" marR="0" algn="ctr" defTabSz="914400" rtl="0" eaLnBrk="1" latinLnBrk="0" hangingPunct="1">
                        <a:lnSpc>
                          <a:spcPct val="115000"/>
                        </a:lnSpc>
                        <a:spcBef>
                          <a:spcPts val="0"/>
                        </a:spcBef>
                        <a:spcAft>
                          <a:spcPts val="0"/>
                        </a:spcAft>
                      </a:pPr>
                      <a:r>
                        <a:rPr lang="en-US" sz="1800" kern="1200" dirty="0"/>
                        <a:t>2%</a:t>
                      </a:r>
                      <a:endParaRPr lang="en-US" sz="1800" kern="1200" dirty="0">
                        <a:solidFill>
                          <a:srgbClr val="000000"/>
                        </a:solidFill>
                        <a:latin typeface="Times New Roman"/>
                        <a:ea typeface="Times New Roman"/>
                        <a:cs typeface="Times New Roman"/>
                      </a:endParaRPr>
                    </a:p>
                  </a:txBody>
                  <a:tcPr marT="45717" marB="45717">
                    <a:lnL w="38100" cap="flat" cmpd="sng" algn="ctr">
                      <a:solidFill>
                        <a:schemeClr val="bg1"/>
                      </a:solidFill>
                      <a:prstDash val="solid"/>
                      <a:round/>
                      <a:headEnd type="none" w="med" len="med"/>
                      <a:tailEnd type="none" w="med" len="med"/>
                    </a:lnL>
                  </a:tcPr>
                </a:tc>
                <a:tc>
                  <a:txBody>
                    <a:bodyPr/>
                    <a:lstStyle/>
                    <a:p>
                      <a:pPr marL="0" marR="0" algn="ctr" defTabSz="914400" rtl="0" eaLnBrk="1" latinLnBrk="0" hangingPunct="1">
                        <a:lnSpc>
                          <a:spcPct val="115000"/>
                        </a:lnSpc>
                        <a:spcBef>
                          <a:spcPts val="0"/>
                        </a:spcBef>
                        <a:spcAft>
                          <a:spcPts val="0"/>
                        </a:spcAft>
                      </a:pPr>
                      <a:r>
                        <a:rPr lang="en-US" sz="1800" kern="1200" dirty="0"/>
                        <a:t>2%</a:t>
                      </a:r>
                      <a:endParaRPr lang="en-US" sz="1800" kern="1200" dirty="0">
                        <a:solidFill>
                          <a:srgbClr val="000000"/>
                        </a:solidFill>
                        <a:latin typeface="Times New Roman"/>
                        <a:ea typeface="Times New Roman"/>
                        <a:cs typeface="Times New Roman"/>
                      </a:endParaRPr>
                    </a:p>
                  </a:txBody>
                  <a:tcPr marT="45717" marB="45717"/>
                </a:tc>
                <a:tc>
                  <a:txBody>
                    <a:bodyPr/>
                    <a:lstStyle/>
                    <a:p>
                      <a:pPr marL="0" marR="0" algn="ctr" defTabSz="914400" rtl="0" eaLnBrk="1" latinLnBrk="0" hangingPunct="1">
                        <a:lnSpc>
                          <a:spcPct val="115000"/>
                        </a:lnSpc>
                        <a:spcBef>
                          <a:spcPts val="0"/>
                        </a:spcBef>
                        <a:spcAft>
                          <a:spcPts val="0"/>
                        </a:spcAft>
                      </a:pPr>
                      <a:r>
                        <a:rPr lang="en-US" sz="1800" kern="1200" dirty="0"/>
                        <a:t>2%</a:t>
                      </a:r>
                      <a:endParaRPr lang="en-US" sz="1800" kern="1200" dirty="0">
                        <a:solidFill>
                          <a:srgbClr val="000000"/>
                        </a:solidFill>
                        <a:latin typeface="Times New Roman"/>
                        <a:ea typeface="Times New Roman"/>
                        <a:cs typeface="Times New Roman"/>
                      </a:endParaRPr>
                    </a:p>
                  </a:txBody>
                  <a:tcPr marT="45717" marB="45717"/>
                </a:tc>
                <a:tc>
                  <a:txBody>
                    <a:bodyPr/>
                    <a:lstStyle/>
                    <a:p>
                      <a:pPr marL="0" marR="0" algn="ctr" defTabSz="914400" rtl="0" eaLnBrk="1" latinLnBrk="0" hangingPunct="1">
                        <a:lnSpc>
                          <a:spcPct val="115000"/>
                        </a:lnSpc>
                        <a:spcBef>
                          <a:spcPts val="0"/>
                        </a:spcBef>
                        <a:spcAft>
                          <a:spcPts val="0"/>
                        </a:spcAft>
                      </a:pPr>
                      <a:r>
                        <a:rPr lang="en-US" sz="1800" kern="1200" dirty="0"/>
                        <a:t>2%</a:t>
                      </a:r>
                      <a:endParaRPr lang="en-US" sz="1800" kern="1200" dirty="0">
                        <a:solidFill>
                          <a:srgbClr val="000000"/>
                        </a:solidFill>
                        <a:latin typeface="+mn-lt"/>
                        <a:ea typeface="Times New Roman"/>
                        <a:cs typeface="Times New Roman"/>
                      </a:endParaRPr>
                    </a:p>
                  </a:txBody>
                  <a:tcPr marT="45717" marB="45717"/>
                </a:tc>
                <a:tc>
                  <a:txBody>
                    <a:bodyPr/>
                    <a:lstStyle/>
                    <a:p>
                      <a:pPr marL="0" marR="0" algn="ctr" defTabSz="914400" rtl="0" eaLnBrk="1" latinLnBrk="0" hangingPunct="1">
                        <a:lnSpc>
                          <a:spcPct val="115000"/>
                        </a:lnSpc>
                        <a:spcBef>
                          <a:spcPts val="0"/>
                        </a:spcBef>
                        <a:spcAft>
                          <a:spcPts val="0"/>
                        </a:spcAft>
                      </a:pPr>
                      <a:r>
                        <a:rPr lang="en-US" sz="1800" kern="1200" dirty="0"/>
                        <a:t>2%</a:t>
                      </a:r>
                      <a:endParaRPr lang="en-US" sz="1800" kern="1200" dirty="0">
                        <a:solidFill>
                          <a:srgbClr val="000000"/>
                        </a:solidFill>
                        <a:latin typeface="+mn-lt"/>
                        <a:ea typeface="Times New Roman"/>
                        <a:cs typeface="Times New Roman"/>
                      </a:endParaRPr>
                    </a:p>
                  </a:txBody>
                  <a:tcPr marT="45717" marB="45717"/>
                </a:tc>
                <a:tc>
                  <a:txBody>
                    <a:bodyPr/>
                    <a:lstStyle/>
                    <a:p>
                      <a:pPr marL="0" marR="0" algn="ctr" defTabSz="914400" rtl="0" eaLnBrk="1" latinLnBrk="0" hangingPunct="1">
                        <a:lnSpc>
                          <a:spcPct val="115000"/>
                        </a:lnSpc>
                        <a:spcBef>
                          <a:spcPts val="0"/>
                        </a:spcBef>
                        <a:spcAft>
                          <a:spcPts val="0"/>
                        </a:spcAft>
                      </a:pPr>
                      <a:r>
                        <a:rPr lang="en-US" sz="1800" kern="1200" dirty="0"/>
                        <a:t>2%</a:t>
                      </a:r>
                      <a:endParaRPr lang="en-US" sz="1800" kern="1200" dirty="0">
                        <a:solidFill>
                          <a:srgbClr val="000000"/>
                        </a:solidFill>
                        <a:latin typeface="+mn-lt"/>
                        <a:ea typeface="Times New Roman"/>
                        <a:cs typeface="Times New Roman"/>
                      </a:endParaRPr>
                    </a:p>
                  </a:txBody>
                  <a:tcPr marT="45717" marB="45717"/>
                </a:tc>
                <a:tc>
                  <a:txBody>
                    <a:bodyPr/>
                    <a:lstStyle/>
                    <a:p>
                      <a:pPr marL="0" marR="0" algn="ctr" defTabSz="914400" rtl="0" eaLnBrk="1" latinLnBrk="0" hangingPunct="1">
                        <a:lnSpc>
                          <a:spcPct val="115000"/>
                        </a:lnSpc>
                        <a:spcBef>
                          <a:spcPts val="0"/>
                        </a:spcBef>
                        <a:spcAft>
                          <a:spcPts val="0"/>
                        </a:spcAft>
                      </a:pPr>
                      <a:r>
                        <a:rPr lang="en-US" sz="1800" kern="1200" dirty="0">
                          <a:solidFill>
                            <a:srgbClr val="000000"/>
                          </a:solidFill>
                          <a:latin typeface="+mn-lt"/>
                          <a:ea typeface="Times New Roman"/>
                          <a:cs typeface="Times New Roman"/>
                        </a:rPr>
                        <a:t>2%</a:t>
                      </a:r>
                    </a:p>
                  </a:txBody>
                  <a:tcPr marT="45717" marB="4571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kern="1200" dirty="0">
                          <a:solidFill>
                            <a:srgbClr val="000000"/>
                          </a:solidFill>
                          <a:latin typeface="+mn-lt"/>
                          <a:ea typeface="Times New Roman"/>
                          <a:cs typeface="Times New Roman"/>
                        </a:rPr>
                        <a:t>2%</a:t>
                      </a:r>
                    </a:p>
                  </a:txBody>
                  <a:tcPr marT="45717" marB="4571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kern="1200" dirty="0">
                          <a:solidFill>
                            <a:srgbClr val="000000"/>
                          </a:solidFill>
                          <a:latin typeface="+mn-lt"/>
                          <a:ea typeface="Times New Roman"/>
                          <a:cs typeface="Times New Roman"/>
                        </a:rPr>
                        <a:t>2%</a:t>
                      </a:r>
                    </a:p>
                  </a:txBody>
                  <a:tcPr marT="45717" marB="4571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kern="1200" dirty="0">
                          <a:solidFill>
                            <a:srgbClr val="000000"/>
                          </a:solidFill>
                          <a:latin typeface="+mn-lt"/>
                          <a:ea typeface="Times New Roman"/>
                          <a:cs typeface="Times New Roman"/>
                        </a:rPr>
                        <a:t>2%</a:t>
                      </a:r>
                    </a:p>
                  </a:txBody>
                  <a:tcPr marT="45717" marB="45717"/>
                </a:tc>
                <a:extLst>
                  <a:ext uri="{0D108BD9-81ED-4DB2-BD59-A6C34878D82A}">
                    <a16:rowId xmlns="" xmlns:a16="http://schemas.microsoft.com/office/drawing/2014/main" val="10005"/>
                  </a:ext>
                </a:extLst>
              </a:tr>
              <a:tr h="36857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500" kern="1200" dirty="0"/>
                        <a:t>5 Years</a:t>
                      </a:r>
                      <a:endParaRPr lang="en-US" sz="1500" kern="1200" dirty="0">
                        <a:solidFill>
                          <a:srgbClr val="000000"/>
                        </a:solidFill>
                        <a:latin typeface="Times New Roman"/>
                        <a:ea typeface="Times New Roman"/>
                        <a:cs typeface="Times New Roman"/>
                      </a:endParaRPr>
                    </a:p>
                  </a:txBody>
                  <a:tcPr marT="45717" marB="45717" anchor="ctr">
                    <a:lnR w="38100" cap="flat" cmpd="sng" algn="ctr">
                      <a:solidFill>
                        <a:schemeClr val="bg1"/>
                      </a:solidFill>
                      <a:prstDash val="solid"/>
                      <a:round/>
                      <a:headEnd type="none" w="med" len="med"/>
                      <a:tailEnd type="none" w="med" len="med"/>
                    </a:lnR>
                  </a:tcPr>
                </a:tc>
                <a:tc>
                  <a:txBody>
                    <a:bodyPr/>
                    <a:lstStyle/>
                    <a:p>
                      <a:pPr marL="0" marR="0" algn="ctr" defTabSz="914400" rtl="0" eaLnBrk="1" latinLnBrk="0" hangingPunct="1">
                        <a:lnSpc>
                          <a:spcPct val="115000"/>
                        </a:lnSpc>
                        <a:spcBef>
                          <a:spcPts val="0"/>
                        </a:spcBef>
                        <a:spcAft>
                          <a:spcPts val="0"/>
                        </a:spcAft>
                      </a:pPr>
                      <a:r>
                        <a:rPr lang="en-US" sz="1800" kern="1200" dirty="0"/>
                        <a:t>1%</a:t>
                      </a:r>
                      <a:endParaRPr lang="en-US" sz="1800" kern="1200" dirty="0">
                        <a:solidFill>
                          <a:srgbClr val="000000"/>
                        </a:solidFill>
                        <a:latin typeface="Times New Roman"/>
                        <a:ea typeface="Times New Roman"/>
                        <a:cs typeface="Times New Roman"/>
                      </a:endParaRPr>
                    </a:p>
                  </a:txBody>
                  <a:tcPr marT="45717" marB="45717">
                    <a:lnL w="38100" cap="flat" cmpd="sng" algn="ctr">
                      <a:solidFill>
                        <a:schemeClr val="bg1"/>
                      </a:solidFill>
                      <a:prstDash val="solid"/>
                      <a:round/>
                      <a:headEnd type="none" w="med" len="med"/>
                      <a:tailEnd type="none" w="med" len="med"/>
                    </a:lnL>
                  </a:tcPr>
                </a:tc>
                <a:tc>
                  <a:txBody>
                    <a:bodyPr/>
                    <a:lstStyle/>
                    <a:p>
                      <a:pPr marL="0" marR="0" algn="ctr" defTabSz="914400" rtl="0" eaLnBrk="1" latinLnBrk="0" hangingPunct="1">
                        <a:lnSpc>
                          <a:spcPct val="115000"/>
                        </a:lnSpc>
                        <a:spcBef>
                          <a:spcPts val="0"/>
                        </a:spcBef>
                        <a:spcAft>
                          <a:spcPts val="0"/>
                        </a:spcAft>
                      </a:pPr>
                      <a:r>
                        <a:rPr lang="en-US" sz="1800" kern="1200" dirty="0"/>
                        <a:t>1%</a:t>
                      </a:r>
                      <a:endParaRPr lang="en-US" sz="1800" kern="1200" dirty="0">
                        <a:solidFill>
                          <a:srgbClr val="000000"/>
                        </a:solidFill>
                        <a:latin typeface="Times New Roman"/>
                        <a:ea typeface="Times New Roman"/>
                        <a:cs typeface="Times New Roman"/>
                      </a:endParaRPr>
                    </a:p>
                  </a:txBody>
                  <a:tcPr marT="45717" marB="45717"/>
                </a:tc>
                <a:tc>
                  <a:txBody>
                    <a:bodyPr/>
                    <a:lstStyle/>
                    <a:p>
                      <a:pPr marL="0" marR="0" algn="ctr" defTabSz="914400" rtl="0" eaLnBrk="1" latinLnBrk="0" hangingPunct="1">
                        <a:lnSpc>
                          <a:spcPct val="115000"/>
                        </a:lnSpc>
                        <a:spcBef>
                          <a:spcPts val="0"/>
                        </a:spcBef>
                        <a:spcAft>
                          <a:spcPts val="0"/>
                        </a:spcAft>
                      </a:pPr>
                      <a:r>
                        <a:rPr lang="en-US" sz="1800" kern="1200" dirty="0"/>
                        <a:t>1%</a:t>
                      </a:r>
                      <a:endParaRPr lang="en-US" sz="1800" kern="1200" dirty="0">
                        <a:solidFill>
                          <a:srgbClr val="000000"/>
                        </a:solidFill>
                        <a:latin typeface="Times New Roman"/>
                        <a:ea typeface="Times New Roman"/>
                        <a:cs typeface="Times New Roman"/>
                      </a:endParaRPr>
                    </a:p>
                  </a:txBody>
                  <a:tcPr marT="45717" marB="45717"/>
                </a:tc>
                <a:tc>
                  <a:txBody>
                    <a:bodyPr/>
                    <a:lstStyle/>
                    <a:p>
                      <a:pPr marL="0" marR="0" algn="ctr" defTabSz="914400" rtl="0" eaLnBrk="1" latinLnBrk="0" hangingPunct="1">
                        <a:lnSpc>
                          <a:spcPct val="115000"/>
                        </a:lnSpc>
                        <a:spcBef>
                          <a:spcPts val="0"/>
                        </a:spcBef>
                        <a:spcAft>
                          <a:spcPts val="0"/>
                        </a:spcAft>
                      </a:pPr>
                      <a:r>
                        <a:rPr lang="en-US" sz="1800" kern="1200" dirty="0"/>
                        <a:t>1%</a:t>
                      </a:r>
                      <a:endParaRPr lang="en-US" sz="1800" kern="1200" dirty="0">
                        <a:solidFill>
                          <a:srgbClr val="000000"/>
                        </a:solidFill>
                        <a:latin typeface="+mn-lt"/>
                        <a:ea typeface="Times New Roman"/>
                        <a:cs typeface="Times New Roman"/>
                      </a:endParaRPr>
                    </a:p>
                  </a:txBody>
                  <a:tcPr marT="45717" marB="45717"/>
                </a:tc>
                <a:tc>
                  <a:txBody>
                    <a:bodyPr/>
                    <a:lstStyle/>
                    <a:p>
                      <a:pPr marL="0" marR="0" algn="ctr" defTabSz="914400" rtl="0" eaLnBrk="1" latinLnBrk="0" hangingPunct="1">
                        <a:lnSpc>
                          <a:spcPct val="115000"/>
                        </a:lnSpc>
                        <a:spcBef>
                          <a:spcPts val="0"/>
                        </a:spcBef>
                        <a:spcAft>
                          <a:spcPts val="0"/>
                        </a:spcAft>
                      </a:pPr>
                      <a:r>
                        <a:rPr lang="en-US" sz="1800" kern="1200" dirty="0"/>
                        <a:t>1%</a:t>
                      </a:r>
                      <a:endParaRPr lang="en-US" sz="1800" kern="1200" dirty="0">
                        <a:solidFill>
                          <a:srgbClr val="000000"/>
                        </a:solidFill>
                        <a:latin typeface="+mn-lt"/>
                        <a:ea typeface="Times New Roman"/>
                        <a:cs typeface="Times New Roman"/>
                      </a:endParaRPr>
                    </a:p>
                  </a:txBody>
                  <a:tcPr marT="45717" marB="45717"/>
                </a:tc>
                <a:tc>
                  <a:txBody>
                    <a:bodyPr/>
                    <a:lstStyle/>
                    <a:p>
                      <a:pPr marL="0" marR="0" algn="ctr" defTabSz="914400" rtl="0" eaLnBrk="1" latinLnBrk="0" hangingPunct="1">
                        <a:lnSpc>
                          <a:spcPct val="115000"/>
                        </a:lnSpc>
                        <a:spcBef>
                          <a:spcPts val="0"/>
                        </a:spcBef>
                        <a:spcAft>
                          <a:spcPts val="0"/>
                        </a:spcAft>
                      </a:pPr>
                      <a:r>
                        <a:rPr lang="en-US" sz="1800" kern="1200" dirty="0"/>
                        <a:t>1%</a:t>
                      </a:r>
                      <a:endParaRPr lang="en-US" sz="1800" kern="1200" dirty="0">
                        <a:solidFill>
                          <a:srgbClr val="000000"/>
                        </a:solidFill>
                        <a:latin typeface="+mn-lt"/>
                        <a:ea typeface="Times New Roman"/>
                        <a:cs typeface="Times New Roman"/>
                      </a:endParaRPr>
                    </a:p>
                  </a:txBody>
                  <a:tcPr marT="45717" marB="45717"/>
                </a:tc>
                <a:tc>
                  <a:txBody>
                    <a:bodyPr/>
                    <a:lstStyle/>
                    <a:p>
                      <a:pPr marL="0" marR="0" algn="ctr" defTabSz="914400" rtl="0" eaLnBrk="1" latinLnBrk="0" hangingPunct="1">
                        <a:lnSpc>
                          <a:spcPct val="115000"/>
                        </a:lnSpc>
                        <a:spcBef>
                          <a:spcPts val="0"/>
                        </a:spcBef>
                        <a:spcAft>
                          <a:spcPts val="0"/>
                        </a:spcAft>
                      </a:pPr>
                      <a:r>
                        <a:rPr lang="en-US" sz="1800" kern="1200" dirty="0">
                          <a:solidFill>
                            <a:srgbClr val="000000"/>
                          </a:solidFill>
                          <a:latin typeface="+mn-lt"/>
                          <a:ea typeface="Times New Roman"/>
                          <a:cs typeface="Times New Roman"/>
                        </a:rPr>
                        <a:t>1%</a:t>
                      </a:r>
                    </a:p>
                  </a:txBody>
                  <a:tcPr marT="45717" marB="4571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kern="1200" dirty="0">
                          <a:solidFill>
                            <a:srgbClr val="000000"/>
                          </a:solidFill>
                          <a:latin typeface="+mn-lt"/>
                          <a:ea typeface="Times New Roman"/>
                          <a:cs typeface="Times New Roman"/>
                        </a:rPr>
                        <a:t>&lt;1%</a:t>
                      </a:r>
                    </a:p>
                  </a:txBody>
                  <a:tcPr marT="45717" marB="4571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kern="1200" dirty="0">
                          <a:solidFill>
                            <a:srgbClr val="000000"/>
                          </a:solidFill>
                          <a:latin typeface="+mn-lt"/>
                          <a:ea typeface="Times New Roman"/>
                          <a:cs typeface="Times New Roman"/>
                        </a:rPr>
                        <a:t>&lt;1%</a:t>
                      </a:r>
                    </a:p>
                  </a:txBody>
                  <a:tcPr marT="45717" marB="45717"/>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kern="1200" dirty="0">
                          <a:solidFill>
                            <a:srgbClr val="000000"/>
                          </a:solidFill>
                          <a:latin typeface="+mn-lt"/>
                          <a:ea typeface="Times New Roman"/>
                          <a:cs typeface="Times New Roman"/>
                        </a:rPr>
                        <a:t>1%</a:t>
                      </a:r>
                    </a:p>
                  </a:txBody>
                  <a:tcPr marT="45717" marB="45717"/>
                </a:tc>
                <a:extLst>
                  <a:ext uri="{0D108BD9-81ED-4DB2-BD59-A6C34878D82A}">
                    <a16:rowId xmlns="" xmlns:a16="http://schemas.microsoft.com/office/drawing/2014/main" val="10006"/>
                  </a:ext>
                </a:extLst>
              </a:tr>
            </a:tbl>
          </a:graphicData>
        </a:graphic>
      </p:graphicFrame>
      <p:sp>
        <p:nvSpPr>
          <p:cNvPr id="22627" name="TextBox 1"/>
          <p:cNvSpPr txBox="1">
            <a:spLocks noChangeArrowheads="1"/>
          </p:cNvSpPr>
          <p:nvPr/>
        </p:nvSpPr>
        <p:spPr bwMode="auto">
          <a:xfrm>
            <a:off x="508000" y="5334000"/>
            <a:ext cx="82422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dirty="0"/>
              <a:t>Notes: Data includes grants received from 2005 through 2019.  Fewer than one percent received grants in six or more years.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79"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0"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1"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2"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3"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4"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5"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6"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7"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8"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9"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0"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1"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2"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3"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4"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5"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6"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7"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8"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9"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0"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1"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2"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3"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4"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5"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6"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7"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8"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9"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0"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1"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2"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3"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4"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5"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6"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24617"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8"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8762" y="37730"/>
            <a:ext cx="2599817" cy="144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9"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20" name="Rectangle 44"/>
          <p:cNvSpPr>
            <a:spLocks noGrp="1" noChangeArrowheads="1"/>
          </p:cNvSpPr>
          <p:nvPr>
            <p:ph type="title"/>
          </p:nvPr>
        </p:nvSpPr>
        <p:spPr>
          <a:xfrm>
            <a:off x="31784" y="144137"/>
            <a:ext cx="7772400" cy="1143000"/>
          </a:xfrm>
        </p:spPr>
        <p:txBody>
          <a:bodyPr/>
          <a:lstStyle/>
          <a:p>
            <a:pPr algn="l" eaLnBrk="1" hangingPunct="1"/>
            <a:r>
              <a:rPr lang="en-US" altLang="en-US" sz="3300" b="1" dirty="0">
                <a:solidFill>
                  <a:schemeClr val="tx1"/>
                </a:solidFill>
              </a:rPr>
              <a:t>NJ SHARES Database Analysis </a:t>
            </a:r>
            <a:r>
              <a:rPr lang="en-US" altLang="en-US" sz="3300" dirty="0">
                <a:solidFill>
                  <a:schemeClr val="tx1"/>
                </a:solidFill>
              </a:rPr>
              <a:t/>
            </a:r>
            <a:br>
              <a:rPr lang="en-US" altLang="en-US" sz="3300" dirty="0">
                <a:solidFill>
                  <a:schemeClr val="tx1"/>
                </a:solidFill>
              </a:rPr>
            </a:br>
            <a:r>
              <a:rPr lang="en-US" altLang="en-US" sz="2800" b="1" dirty="0">
                <a:solidFill>
                  <a:schemeClr val="tx1"/>
                </a:solidFill>
              </a:rPr>
              <a:t>Recipient Income Sources</a:t>
            </a:r>
          </a:p>
        </p:txBody>
      </p:sp>
      <p:sp>
        <p:nvSpPr>
          <p:cNvPr id="24621"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D28AC76D-2087-4ADD-9526-946B3132D7BA}" type="slidenum">
              <a:rPr lang="en-US" altLang="en-US" sz="1000"/>
              <a:pPr eaLnBrk="1" hangingPunct="1">
                <a:spcBef>
                  <a:spcPct val="50000"/>
                </a:spcBef>
                <a:buFontTx/>
                <a:buNone/>
              </a:pPr>
              <a:t>13</a:t>
            </a:fld>
            <a:endParaRPr lang="en-US" altLang="en-US" sz="1000"/>
          </a:p>
        </p:txBody>
      </p:sp>
      <p:graphicFrame>
        <p:nvGraphicFramePr>
          <p:cNvPr id="48" name="Table 47"/>
          <p:cNvGraphicFramePr>
            <a:graphicFrameLocks noGrp="1"/>
          </p:cNvGraphicFramePr>
          <p:nvPr>
            <p:extLst>
              <p:ext uri="{D42A27DB-BD31-4B8C-83A1-F6EECF244321}">
                <p14:modId xmlns:p14="http://schemas.microsoft.com/office/powerpoint/2010/main" val="1068491755"/>
              </p:ext>
            </p:extLst>
          </p:nvPr>
        </p:nvGraphicFramePr>
        <p:xfrm>
          <a:off x="454047" y="1588480"/>
          <a:ext cx="8000997" cy="4648402"/>
        </p:xfrm>
        <a:graphic>
          <a:graphicData uri="http://schemas.openxmlformats.org/drawingml/2006/table">
            <a:tbl>
              <a:tblPr firstRow="1" bandRow="1">
                <a:tableStyleId>{5C22544A-7EE6-4342-B048-85BDC9FD1C3A}</a:tableStyleId>
              </a:tblPr>
              <a:tblGrid>
                <a:gridCol w="1450953">
                  <a:extLst>
                    <a:ext uri="{9D8B030D-6E8A-4147-A177-3AD203B41FA5}">
                      <a16:colId xmlns="" xmlns:a16="http://schemas.microsoft.com/office/drawing/2014/main" val="20000"/>
                    </a:ext>
                  </a:extLst>
                </a:gridCol>
                <a:gridCol w="545837">
                  <a:extLst>
                    <a:ext uri="{9D8B030D-6E8A-4147-A177-3AD203B41FA5}">
                      <a16:colId xmlns="" xmlns:a16="http://schemas.microsoft.com/office/drawing/2014/main" val="20001"/>
                    </a:ext>
                  </a:extLst>
                </a:gridCol>
                <a:gridCol w="545837">
                  <a:extLst>
                    <a:ext uri="{9D8B030D-6E8A-4147-A177-3AD203B41FA5}">
                      <a16:colId xmlns="" xmlns:a16="http://schemas.microsoft.com/office/drawing/2014/main" val="20002"/>
                    </a:ext>
                  </a:extLst>
                </a:gridCol>
                <a:gridCol w="545837">
                  <a:extLst>
                    <a:ext uri="{9D8B030D-6E8A-4147-A177-3AD203B41FA5}">
                      <a16:colId xmlns="" xmlns:a16="http://schemas.microsoft.com/office/drawing/2014/main" val="20003"/>
                    </a:ext>
                  </a:extLst>
                </a:gridCol>
                <a:gridCol w="545837">
                  <a:extLst>
                    <a:ext uri="{9D8B030D-6E8A-4147-A177-3AD203B41FA5}">
                      <a16:colId xmlns="" xmlns:a16="http://schemas.microsoft.com/office/drawing/2014/main" val="20004"/>
                    </a:ext>
                  </a:extLst>
                </a:gridCol>
                <a:gridCol w="545837">
                  <a:extLst>
                    <a:ext uri="{9D8B030D-6E8A-4147-A177-3AD203B41FA5}">
                      <a16:colId xmlns="" xmlns:a16="http://schemas.microsoft.com/office/drawing/2014/main" val="20005"/>
                    </a:ext>
                  </a:extLst>
                </a:gridCol>
                <a:gridCol w="545837">
                  <a:extLst>
                    <a:ext uri="{9D8B030D-6E8A-4147-A177-3AD203B41FA5}">
                      <a16:colId xmlns="" xmlns:a16="http://schemas.microsoft.com/office/drawing/2014/main" val="20006"/>
                    </a:ext>
                  </a:extLst>
                </a:gridCol>
                <a:gridCol w="545837">
                  <a:extLst>
                    <a:ext uri="{9D8B030D-6E8A-4147-A177-3AD203B41FA5}">
                      <a16:colId xmlns="" xmlns:a16="http://schemas.microsoft.com/office/drawing/2014/main" val="20007"/>
                    </a:ext>
                  </a:extLst>
                </a:gridCol>
                <a:gridCol w="545837">
                  <a:extLst>
                    <a:ext uri="{9D8B030D-6E8A-4147-A177-3AD203B41FA5}">
                      <a16:colId xmlns="" xmlns:a16="http://schemas.microsoft.com/office/drawing/2014/main" val="20008"/>
                    </a:ext>
                  </a:extLst>
                </a:gridCol>
                <a:gridCol w="545837">
                  <a:extLst>
                    <a:ext uri="{9D8B030D-6E8A-4147-A177-3AD203B41FA5}">
                      <a16:colId xmlns="" xmlns:a16="http://schemas.microsoft.com/office/drawing/2014/main" val="20009"/>
                    </a:ext>
                  </a:extLst>
                </a:gridCol>
                <a:gridCol w="545837">
                  <a:extLst>
                    <a:ext uri="{9D8B030D-6E8A-4147-A177-3AD203B41FA5}">
                      <a16:colId xmlns="" xmlns:a16="http://schemas.microsoft.com/office/drawing/2014/main" val="20010"/>
                    </a:ext>
                  </a:extLst>
                </a:gridCol>
                <a:gridCol w="545837">
                  <a:extLst>
                    <a:ext uri="{9D8B030D-6E8A-4147-A177-3AD203B41FA5}">
                      <a16:colId xmlns="" xmlns:a16="http://schemas.microsoft.com/office/drawing/2014/main" val="20011"/>
                    </a:ext>
                  </a:extLst>
                </a:gridCol>
                <a:gridCol w="545837">
                  <a:extLst>
                    <a:ext uri="{9D8B030D-6E8A-4147-A177-3AD203B41FA5}">
                      <a16:colId xmlns="" xmlns:a16="http://schemas.microsoft.com/office/drawing/2014/main" val="2861447134"/>
                    </a:ext>
                  </a:extLst>
                </a:gridCol>
              </a:tblGrid>
              <a:tr h="956922">
                <a:tc>
                  <a:txBody>
                    <a:bodyPr/>
                    <a:lstStyle/>
                    <a:p>
                      <a:pPr marL="0" marR="0" algn="l">
                        <a:lnSpc>
                          <a:spcPct val="115000"/>
                        </a:lnSpc>
                        <a:spcBef>
                          <a:spcPts val="0"/>
                        </a:spcBef>
                        <a:spcAft>
                          <a:spcPts val="0"/>
                        </a:spcAft>
                      </a:pPr>
                      <a:r>
                        <a:rPr lang="en-US" sz="1800" kern="1200" dirty="0"/>
                        <a:t>Income Source</a:t>
                      </a:r>
                      <a:r>
                        <a:rPr lang="en-US" sz="1400" kern="1200" dirty="0"/>
                        <a:t> </a:t>
                      </a:r>
                      <a:endParaRPr lang="en-US" sz="1400" dirty="0">
                        <a:solidFill>
                          <a:schemeClr val="bg1"/>
                        </a:solidFill>
                        <a:latin typeface="Calibri"/>
                        <a:ea typeface="Calibri"/>
                        <a:cs typeface="Times New Roman"/>
                      </a:endParaRPr>
                    </a:p>
                  </a:txBody>
                  <a:tcPr marL="66255" marR="66255" marT="33134" marB="33134" anchor="ctr">
                    <a:lnR w="38100" cap="flat" cmpd="sng" algn="ctr">
                      <a:solidFill>
                        <a:schemeClr val="bg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800" kern="1200" dirty="0"/>
                        <a:t>2007</a:t>
                      </a:r>
                      <a:endParaRPr lang="en-US" sz="1800" dirty="0">
                        <a:solidFill>
                          <a:schemeClr val="bg1"/>
                        </a:solidFill>
                        <a:latin typeface="Calibri"/>
                        <a:ea typeface="Calibri"/>
                        <a:cs typeface="Times New Roman"/>
                      </a:endParaRPr>
                    </a:p>
                  </a:txBody>
                  <a:tcPr marL="0" marR="0" marT="0" marB="0" anchor="ctr">
                    <a:lnL w="38100" cap="flat" cmpd="sng" algn="ctr">
                      <a:solidFill>
                        <a:schemeClr val="bg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800" kern="1200" dirty="0"/>
                        <a:t>2008</a:t>
                      </a:r>
                      <a:endParaRPr lang="en-US" sz="1800" dirty="0">
                        <a:solidFill>
                          <a:schemeClr val="bg1"/>
                        </a:solidFill>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t>2009</a:t>
                      </a:r>
                      <a:endParaRPr lang="en-US" sz="1800" b="1" dirty="0">
                        <a:solidFill>
                          <a:schemeClr val="bg1"/>
                        </a:solidFill>
                        <a:latin typeface="Times New Roman" pitchFamily="18" charset="0"/>
                        <a:ea typeface="Calibri"/>
                        <a:cs typeface="Times New Roman" pitchFamily="18" charset="0"/>
                      </a:endParaRP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a:t>2010</a:t>
                      </a:r>
                      <a:endParaRPr lang="en-US" sz="1800" b="1" dirty="0">
                        <a:solidFill>
                          <a:schemeClr val="bg1"/>
                        </a:solidFill>
                        <a:latin typeface="Times New Roman" pitchFamily="18" charset="0"/>
                        <a:ea typeface="Calibri"/>
                        <a:cs typeface="Times New Roman" pitchFamily="18" charset="0"/>
                      </a:endParaRP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a:t>2011</a:t>
                      </a:r>
                      <a:endParaRPr lang="en-US" sz="1800" b="1" dirty="0">
                        <a:solidFill>
                          <a:schemeClr val="bg1"/>
                        </a:solidFill>
                        <a:latin typeface="Times New Roman" pitchFamily="18" charset="0"/>
                        <a:ea typeface="Calibri"/>
                        <a:cs typeface="Times New Roman" pitchFamily="18" charset="0"/>
                      </a:endParaRP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a:t>2012</a:t>
                      </a:r>
                      <a:endParaRPr lang="en-US" sz="1800" b="1" dirty="0">
                        <a:solidFill>
                          <a:schemeClr val="bg1"/>
                        </a:solidFill>
                        <a:latin typeface="Times New Roman" pitchFamily="18" charset="0"/>
                        <a:ea typeface="Calibri"/>
                        <a:cs typeface="Times New Roman" pitchFamily="18" charset="0"/>
                      </a:endParaRP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a:t>2013</a:t>
                      </a:r>
                      <a:endParaRPr lang="en-US" sz="1800" b="1" dirty="0">
                        <a:solidFill>
                          <a:schemeClr val="bg1"/>
                        </a:solidFill>
                        <a:latin typeface="Times New Roman" pitchFamily="18" charset="0"/>
                        <a:ea typeface="Calibri"/>
                        <a:cs typeface="Times New Roman" pitchFamily="18" charset="0"/>
                      </a:endParaRP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a:t>2014</a:t>
                      </a:r>
                      <a:endParaRPr lang="en-US" sz="1800" b="1" dirty="0">
                        <a:solidFill>
                          <a:schemeClr val="bg1"/>
                        </a:solidFill>
                        <a:latin typeface="Times New Roman" pitchFamily="18" charset="0"/>
                        <a:ea typeface="Calibri"/>
                        <a:cs typeface="Times New Roman" pitchFamily="18" charset="0"/>
                      </a:endParaRP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a:solidFill>
                            <a:schemeClr val="bg1"/>
                          </a:solidFill>
                          <a:latin typeface="Times New Roman" pitchFamily="18" charset="0"/>
                          <a:ea typeface="Calibri"/>
                          <a:cs typeface="Times New Roman" pitchFamily="18" charset="0"/>
                        </a:rPr>
                        <a:t>2015</a:t>
                      </a: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a:solidFill>
                            <a:schemeClr val="bg1"/>
                          </a:solidFill>
                          <a:latin typeface="Times New Roman" pitchFamily="18" charset="0"/>
                          <a:ea typeface="Calibri"/>
                          <a:cs typeface="Times New Roman" pitchFamily="18" charset="0"/>
                        </a:rPr>
                        <a:t>2016</a:t>
                      </a: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a:solidFill>
                            <a:schemeClr val="bg1"/>
                          </a:solidFill>
                          <a:latin typeface="Times New Roman" pitchFamily="18" charset="0"/>
                          <a:ea typeface="Calibri"/>
                          <a:cs typeface="Times New Roman" pitchFamily="18" charset="0"/>
                        </a:rPr>
                        <a:t>2017</a:t>
                      </a: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a:solidFill>
                            <a:schemeClr val="bg1"/>
                          </a:solidFill>
                          <a:latin typeface="Times New Roman" pitchFamily="18" charset="0"/>
                          <a:ea typeface="Calibri"/>
                          <a:cs typeface="Times New Roman" pitchFamily="18" charset="0"/>
                        </a:rPr>
                        <a:t>2018</a:t>
                      </a:r>
                    </a:p>
                  </a:txBody>
                  <a:tcPr marL="0" marR="0" marT="0" marB="0" anchor="ctr"/>
                </a:tc>
                <a:extLst>
                  <a:ext uri="{0D108BD9-81ED-4DB2-BD59-A6C34878D82A}">
                    <a16:rowId xmlns="" xmlns:a16="http://schemas.microsoft.com/office/drawing/2014/main" val="10000"/>
                  </a:ext>
                </a:extLst>
              </a:tr>
              <a:tr h="609320">
                <a:tc>
                  <a:txBody>
                    <a:bodyPr/>
                    <a:lstStyle/>
                    <a:p>
                      <a:pPr marL="0" marR="0">
                        <a:lnSpc>
                          <a:spcPct val="115000"/>
                        </a:lnSpc>
                        <a:spcBef>
                          <a:spcPts val="0"/>
                        </a:spcBef>
                        <a:spcAft>
                          <a:spcPts val="0"/>
                        </a:spcAft>
                      </a:pPr>
                      <a:r>
                        <a:rPr lang="en-US" sz="1600" kern="1200" dirty="0"/>
                        <a:t>Employment </a:t>
                      </a:r>
                      <a:endParaRPr lang="en-US" sz="1600" dirty="0">
                        <a:latin typeface="Calibri"/>
                        <a:ea typeface="Calibri"/>
                        <a:cs typeface="Times New Roman"/>
                      </a:endParaRPr>
                    </a:p>
                  </a:txBody>
                  <a:tcPr marL="66255" marR="66255" marT="33134" marB="33134" anchor="ctr">
                    <a:lnR w="38100" cap="flat" cmpd="sng" algn="ctr">
                      <a:solidFill>
                        <a:schemeClr val="bg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800" kern="1200" dirty="0">
                          <a:latin typeface="+mn-lt"/>
                        </a:rPr>
                        <a:t>88%</a:t>
                      </a:r>
                      <a:endParaRPr lang="en-US" sz="1800" dirty="0">
                        <a:latin typeface="+mn-lt"/>
                        <a:ea typeface="Calibri"/>
                        <a:cs typeface="Times New Roman"/>
                      </a:endParaRPr>
                    </a:p>
                  </a:txBody>
                  <a:tcPr marL="0" marR="0" marT="0" marB="0" anchor="ctr">
                    <a:lnL w="38100" cap="flat" cmpd="sng" algn="ctr">
                      <a:solidFill>
                        <a:schemeClr val="bg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800" kern="1200" dirty="0">
                          <a:latin typeface="+mn-lt"/>
                        </a:rPr>
                        <a:t>89%</a:t>
                      </a:r>
                      <a:endParaRPr lang="en-US" sz="1800" dirty="0">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n-lt"/>
                        </a:rPr>
                        <a:t>86%</a:t>
                      </a:r>
                      <a:endParaRPr lang="en-US" sz="1800" dirty="0">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n-lt"/>
                        </a:rPr>
                        <a:t>83%</a:t>
                      </a:r>
                      <a:endParaRPr lang="en-US" sz="1800" dirty="0">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n-lt"/>
                        </a:rPr>
                        <a:t>78%</a:t>
                      </a:r>
                      <a:endParaRPr lang="en-US" sz="1800" dirty="0">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n-lt"/>
                        </a:rPr>
                        <a:t>80%</a:t>
                      </a:r>
                      <a:endParaRPr lang="en-US" sz="1800" dirty="0">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n-lt"/>
                        </a:rPr>
                        <a:t>84%</a:t>
                      </a:r>
                      <a:endParaRPr lang="en-US" sz="1800" dirty="0">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n-lt"/>
                        </a:rPr>
                        <a:t>82%</a:t>
                      </a:r>
                      <a:endParaRPr lang="en-US" sz="1800" dirty="0">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n-lt"/>
                          <a:ea typeface="Calibri"/>
                          <a:cs typeface="Times New Roman"/>
                        </a:rPr>
                        <a:t>82%</a:t>
                      </a:r>
                    </a:p>
                  </a:txBody>
                  <a:tcPr marL="0" marR="0" marT="0" marB="0" anchor="ctr"/>
                </a:tc>
                <a:tc>
                  <a:txBody>
                    <a:bodyPr/>
                    <a:lstStyle/>
                    <a:p>
                      <a:pPr marL="0" marR="0" algn="ctr">
                        <a:lnSpc>
                          <a:spcPct val="115000"/>
                        </a:lnSpc>
                        <a:spcBef>
                          <a:spcPts val="0"/>
                        </a:spcBef>
                        <a:spcAft>
                          <a:spcPts val="0"/>
                        </a:spcAft>
                      </a:pPr>
                      <a:r>
                        <a:rPr lang="en-US" sz="1800" dirty="0">
                          <a:latin typeface="+mn-lt"/>
                          <a:ea typeface="Calibri"/>
                          <a:cs typeface="Times New Roman"/>
                        </a:rPr>
                        <a:t>83%</a:t>
                      </a:r>
                    </a:p>
                  </a:txBody>
                  <a:tcPr marL="0" marR="0" marT="0" marB="0" anchor="ctr"/>
                </a:tc>
                <a:tc>
                  <a:txBody>
                    <a:bodyPr/>
                    <a:lstStyle/>
                    <a:p>
                      <a:pPr marL="0" marR="0" algn="ctr">
                        <a:lnSpc>
                          <a:spcPct val="115000"/>
                        </a:lnSpc>
                        <a:spcBef>
                          <a:spcPts val="0"/>
                        </a:spcBef>
                        <a:spcAft>
                          <a:spcPts val="0"/>
                        </a:spcAft>
                      </a:pPr>
                      <a:r>
                        <a:rPr lang="en-US" sz="1800" dirty="0">
                          <a:latin typeface="+mn-lt"/>
                          <a:ea typeface="Calibri"/>
                          <a:cs typeface="Times New Roman"/>
                        </a:rPr>
                        <a:t>80%</a:t>
                      </a:r>
                    </a:p>
                  </a:txBody>
                  <a:tcPr marL="0" marR="0" marT="0" marB="0" anchor="ctr"/>
                </a:tc>
                <a:tc>
                  <a:txBody>
                    <a:bodyPr/>
                    <a:lstStyle/>
                    <a:p>
                      <a:pPr marL="0" marR="0" algn="ctr">
                        <a:lnSpc>
                          <a:spcPct val="115000"/>
                        </a:lnSpc>
                        <a:spcBef>
                          <a:spcPts val="0"/>
                        </a:spcBef>
                        <a:spcAft>
                          <a:spcPts val="0"/>
                        </a:spcAft>
                      </a:pPr>
                      <a:r>
                        <a:rPr lang="en-US" sz="1800" dirty="0">
                          <a:latin typeface="+mn-lt"/>
                          <a:ea typeface="Calibri"/>
                          <a:cs typeface="Times New Roman"/>
                        </a:rPr>
                        <a:t>80%</a:t>
                      </a:r>
                    </a:p>
                  </a:txBody>
                  <a:tcPr marL="0" marR="0" marT="0" marB="0" anchor="ctr"/>
                </a:tc>
                <a:extLst>
                  <a:ext uri="{0D108BD9-81ED-4DB2-BD59-A6C34878D82A}">
                    <a16:rowId xmlns="" xmlns:a16="http://schemas.microsoft.com/office/drawing/2014/main" val="10001"/>
                  </a:ext>
                </a:extLst>
              </a:tr>
              <a:tr h="609320">
                <a:tc>
                  <a:txBody>
                    <a:bodyPr/>
                    <a:lstStyle/>
                    <a:p>
                      <a:pPr marL="0" marR="0">
                        <a:lnSpc>
                          <a:spcPct val="115000"/>
                        </a:lnSpc>
                        <a:spcBef>
                          <a:spcPts val="0"/>
                        </a:spcBef>
                        <a:spcAft>
                          <a:spcPts val="0"/>
                        </a:spcAft>
                      </a:pPr>
                      <a:r>
                        <a:rPr lang="en-US" sz="1600" kern="1200" dirty="0"/>
                        <a:t>Pension or Social Security </a:t>
                      </a:r>
                      <a:endParaRPr lang="en-US" sz="1600" dirty="0">
                        <a:latin typeface="Calibri"/>
                        <a:ea typeface="Calibri"/>
                        <a:cs typeface="Times New Roman"/>
                      </a:endParaRPr>
                    </a:p>
                  </a:txBody>
                  <a:tcPr marL="66255" marR="66255" marT="33134" marB="33134" anchor="ctr">
                    <a:lnR w="38100" cap="flat" cmpd="sng" algn="ctr">
                      <a:solidFill>
                        <a:schemeClr val="bg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800" kern="1200" dirty="0">
                          <a:latin typeface="+mn-lt"/>
                        </a:rPr>
                        <a:t>13%</a:t>
                      </a:r>
                      <a:endParaRPr lang="en-US" sz="1800" dirty="0">
                        <a:latin typeface="+mn-lt"/>
                        <a:ea typeface="Calibri"/>
                        <a:cs typeface="Times New Roman"/>
                      </a:endParaRPr>
                    </a:p>
                  </a:txBody>
                  <a:tcPr marL="0" marR="0" marT="0" marB="0" anchor="ctr">
                    <a:lnL w="38100" cap="flat" cmpd="sng" algn="ctr">
                      <a:solidFill>
                        <a:schemeClr val="bg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800" kern="1200" dirty="0">
                          <a:latin typeface="+mn-lt"/>
                        </a:rPr>
                        <a:t>12%</a:t>
                      </a:r>
                      <a:endParaRPr lang="en-US" sz="1800" dirty="0">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n-lt"/>
                        </a:rPr>
                        <a:t>14%</a:t>
                      </a:r>
                      <a:endParaRPr lang="en-US" sz="1800" dirty="0">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n-lt"/>
                        </a:rPr>
                        <a:t>18%</a:t>
                      </a:r>
                      <a:endParaRPr lang="en-US" sz="1800" dirty="0">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n-lt"/>
                        </a:rPr>
                        <a:t>23%</a:t>
                      </a:r>
                      <a:endParaRPr lang="en-US" sz="1800" dirty="0">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n-lt"/>
                        </a:rPr>
                        <a:t>22%</a:t>
                      </a:r>
                      <a:endParaRPr lang="en-US" sz="1800" dirty="0">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n-lt"/>
                        </a:rPr>
                        <a:t>20%</a:t>
                      </a:r>
                      <a:endParaRPr lang="en-US" sz="1800" dirty="0">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n-lt"/>
                        </a:rPr>
                        <a:t>25%</a:t>
                      </a:r>
                      <a:endParaRPr lang="en-US" sz="1800" dirty="0">
                        <a:latin typeface="+mn-lt"/>
                        <a:ea typeface="Calibri"/>
                        <a:cs typeface="Times New Roman"/>
                      </a:endParaRPr>
                    </a:p>
                  </a:txBody>
                  <a:tcPr marL="0" marR="0" marT="0" marB="0" anchor="ctr">
                    <a:solidFill>
                      <a:srgbClr val="FFFF00"/>
                    </a:solidFill>
                  </a:tcPr>
                </a:tc>
                <a:tc>
                  <a:txBody>
                    <a:bodyPr/>
                    <a:lstStyle/>
                    <a:p>
                      <a:pPr marL="0" marR="0" algn="ctr">
                        <a:lnSpc>
                          <a:spcPct val="115000"/>
                        </a:lnSpc>
                        <a:spcBef>
                          <a:spcPts val="0"/>
                        </a:spcBef>
                        <a:spcAft>
                          <a:spcPts val="0"/>
                        </a:spcAft>
                      </a:pPr>
                      <a:r>
                        <a:rPr lang="en-US" sz="1800" dirty="0">
                          <a:latin typeface="+mn-lt"/>
                          <a:ea typeface="Calibri"/>
                          <a:cs typeface="Times New Roman"/>
                        </a:rPr>
                        <a:t>25%</a:t>
                      </a:r>
                    </a:p>
                  </a:txBody>
                  <a:tcPr marL="0" marR="0" marT="0" marB="0" anchor="ctr">
                    <a:solidFill>
                      <a:srgbClr val="FFFF00"/>
                    </a:solidFill>
                  </a:tcPr>
                </a:tc>
                <a:tc>
                  <a:txBody>
                    <a:bodyPr/>
                    <a:lstStyle/>
                    <a:p>
                      <a:pPr marL="0" marR="0" algn="ctr">
                        <a:lnSpc>
                          <a:spcPct val="115000"/>
                        </a:lnSpc>
                        <a:spcBef>
                          <a:spcPts val="0"/>
                        </a:spcBef>
                        <a:spcAft>
                          <a:spcPts val="0"/>
                        </a:spcAft>
                      </a:pPr>
                      <a:r>
                        <a:rPr lang="en-US" sz="1800" dirty="0">
                          <a:latin typeface="+mn-lt"/>
                          <a:ea typeface="Calibri"/>
                          <a:cs typeface="Times New Roman"/>
                        </a:rPr>
                        <a:t>24%</a:t>
                      </a:r>
                    </a:p>
                  </a:txBody>
                  <a:tcPr marL="0" marR="0" marT="0" marB="0" anchor="ctr">
                    <a:solidFill>
                      <a:srgbClr val="FFFF00"/>
                    </a:solidFill>
                  </a:tcPr>
                </a:tc>
                <a:tc>
                  <a:txBody>
                    <a:bodyPr/>
                    <a:lstStyle/>
                    <a:p>
                      <a:pPr marL="0" marR="0" algn="ctr">
                        <a:lnSpc>
                          <a:spcPct val="115000"/>
                        </a:lnSpc>
                        <a:spcBef>
                          <a:spcPts val="0"/>
                        </a:spcBef>
                        <a:spcAft>
                          <a:spcPts val="0"/>
                        </a:spcAft>
                      </a:pPr>
                      <a:r>
                        <a:rPr lang="en-US" sz="1800" dirty="0">
                          <a:latin typeface="+mn-lt"/>
                          <a:ea typeface="Calibri"/>
                          <a:cs typeface="Times New Roman"/>
                        </a:rPr>
                        <a:t>27%</a:t>
                      </a:r>
                    </a:p>
                  </a:txBody>
                  <a:tcPr marL="0" marR="0" marT="0" marB="0" anchor="ctr">
                    <a:solidFill>
                      <a:srgbClr val="FFFF00"/>
                    </a:solidFill>
                  </a:tcPr>
                </a:tc>
                <a:tc>
                  <a:txBody>
                    <a:bodyPr/>
                    <a:lstStyle/>
                    <a:p>
                      <a:pPr marL="0" marR="0" algn="ctr">
                        <a:lnSpc>
                          <a:spcPct val="115000"/>
                        </a:lnSpc>
                        <a:spcBef>
                          <a:spcPts val="0"/>
                        </a:spcBef>
                        <a:spcAft>
                          <a:spcPts val="0"/>
                        </a:spcAft>
                      </a:pPr>
                      <a:r>
                        <a:rPr lang="en-US" sz="1800" dirty="0">
                          <a:latin typeface="+mn-lt"/>
                          <a:ea typeface="Calibri"/>
                          <a:cs typeface="Times New Roman"/>
                        </a:rPr>
                        <a:t>27%</a:t>
                      </a:r>
                    </a:p>
                  </a:txBody>
                  <a:tcPr marL="0" marR="0" marT="0" marB="0" anchor="ctr">
                    <a:solidFill>
                      <a:srgbClr val="FFFF00"/>
                    </a:solidFill>
                  </a:tcPr>
                </a:tc>
                <a:extLst>
                  <a:ext uri="{0D108BD9-81ED-4DB2-BD59-A6C34878D82A}">
                    <a16:rowId xmlns="" xmlns:a16="http://schemas.microsoft.com/office/drawing/2014/main" val="10002"/>
                  </a:ext>
                </a:extLst>
              </a:tr>
              <a:tr h="609320">
                <a:tc>
                  <a:txBody>
                    <a:bodyPr/>
                    <a:lstStyle/>
                    <a:p>
                      <a:pPr marL="0" marR="0">
                        <a:lnSpc>
                          <a:spcPct val="115000"/>
                        </a:lnSpc>
                        <a:spcBef>
                          <a:spcPts val="0"/>
                        </a:spcBef>
                        <a:spcAft>
                          <a:spcPts val="0"/>
                        </a:spcAft>
                      </a:pPr>
                      <a:r>
                        <a:rPr lang="en-US" sz="1600" kern="1200" dirty="0"/>
                        <a:t>Unemployment Compensation</a:t>
                      </a:r>
                      <a:endParaRPr lang="en-US" sz="1600" dirty="0">
                        <a:latin typeface="Calibri"/>
                        <a:ea typeface="Calibri"/>
                        <a:cs typeface="Times New Roman"/>
                      </a:endParaRPr>
                    </a:p>
                  </a:txBody>
                  <a:tcPr marL="66255" marR="66255" marT="33134" marB="33134" anchor="ctr">
                    <a:lnR w="38100" cap="flat" cmpd="sng" algn="ctr">
                      <a:solidFill>
                        <a:schemeClr val="bg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800" kern="1200" dirty="0">
                          <a:latin typeface="+mn-lt"/>
                        </a:rPr>
                        <a:t>5%</a:t>
                      </a:r>
                      <a:endParaRPr lang="en-US" sz="1800" dirty="0">
                        <a:latin typeface="+mn-lt"/>
                        <a:ea typeface="Calibri"/>
                        <a:cs typeface="Times New Roman"/>
                      </a:endParaRPr>
                    </a:p>
                  </a:txBody>
                  <a:tcPr marL="0" marR="0" marT="0" marB="0" anchor="ctr">
                    <a:lnL w="38100" cap="flat" cmpd="sng" algn="ctr">
                      <a:solidFill>
                        <a:schemeClr val="bg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800" kern="1200" dirty="0">
                          <a:latin typeface="+mn-lt"/>
                        </a:rPr>
                        <a:t>5%</a:t>
                      </a:r>
                      <a:endParaRPr lang="en-US" sz="1800" dirty="0">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n-lt"/>
                        </a:rPr>
                        <a:t>12%</a:t>
                      </a:r>
                      <a:endParaRPr lang="en-US" sz="1800" dirty="0">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n-lt"/>
                        </a:rPr>
                        <a:t>15%</a:t>
                      </a:r>
                      <a:endParaRPr lang="en-US" sz="1800" dirty="0">
                        <a:latin typeface="+mn-lt"/>
                        <a:ea typeface="Calibri"/>
                        <a:cs typeface="Times New Roman"/>
                      </a:endParaRPr>
                    </a:p>
                  </a:txBody>
                  <a:tcPr marL="0" marR="0" marT="0" marB="0" anchor="ctr">
                    <a:solidFill>
                      <a:srgbClr val="FFFF00"/>
                    </a:solidFill>
                  </a:tcPr>
                </a:tc>
                <a:tc>
                  <a:txBody>
                    <a:bodyPr/>
                    <a:lstStyle/>
                    <a:p>
                      <a:pPr marL="0" marR="0" algn="ctr">
                        <a:lnSpc>
                          <a:spcPct val="115000"/>
                        </a:lnSpc>
                        <a:spcBef>
                          <a:spcPts val="0"/>
                        </a:spcBef>
                        <a:spcAft>
                          <a:spcPts val="0"/>
                        </a:spcAft>
                      </a:pPr>
                      <a:r>
                        <a:rPr lang="en-US" sz="1800" dirty="0">
                          <a:latin typeface="+mn-lt"/>
                        </a:rPr>
                        <a:t>14%</a:t>
                      </a:r>
                      <a:endParaRPr lang="en-US" sz="1800" dirty="0">
                        <a:latin typeface="+mn-lt"/>
                        <a:ea typeface="Calibri"/>
                        <a:cs typeface="Times New Roman"/>
                      </a:endParaRPr>
                    </a:p>
                  </a:txBody>
                  <a:tcPr marL="0" marR="0" marT="0" marB="0" anchor="ctr">
                    <a:solidFill>
                      <a:srgbClr val="FFFF00"/>
                    </a:solidFill>
                  </a:tcPr>
                </a:tc>
                <a:tc>
                  <a:txBody>
                    <a:bodyPr/>
                    <a:lstStyle/>
                    <a:p>
                      <a:pPr marL="0" marR="0" algn="ctr">
                        <a:lnSpc>
                          <a:spcPct val="115000"/>
                        </a:lnSpc>
                        <a:spcBef>
                          <a:spcPts val="0"/>
                        </a:spcBef>
                        <a:spcAft>
                          <a:spcPts val="0"/>
                        </a:spcAft>
                      </a:pPr>
                      <a:r>
                        <a:rPr lang="en-US" sz="1800" dirty="0">
                          <a:latin typeface="+mn-lt"/>
                        </a:rPr>
                        <a:t>11%</a:t>
                      </a:r>
                      <a:endParaRPr lang="en-US" sz="1800" dirty="0">
                        <a:latin typeface="+mn-lt"/>
                        <a:ea typeface="Calibri"/>
                        <a:cs typeface="Times New Roman"/>
                      </a:endParaRPr>
                    </a:p>
                  </a:txBody>
                  <a:tcPr marL="0" marR="0" marT="0" marB="0" anchor="ctr">
                    <a:solidFill>
                      <a:srgbClr val="FFFF00"/>
                    </a:solidFill>
                  </a:tcPr>
                </a:tc>
                <a:tc>
                  <a:txBody>
                    <a:bodyPr/>
                    <a:lstStyle/>
                    <a:p>
                      <a:pPr marL="0" marR="0" algn="ctr">
                        <a:lnSpc>
                          <a:spcPct val="115000"/>
                        </a:lnSpc>
                        <a:spcBef>
                          <a:spcPts val="0"/>
                        </a:spcBef>
                        <a:spcAft>
                          <a:spcPts val="0"/>
                        </a:spcAft>
                      </a:pPr>
                      <a:r>
                        <a:rPr lang="en-US" sz="1800" dirty="0">
                          <a:latin typeface="+mn-lt"/>
                        </a:rPr>
                        <a:t>10%</a:t>
                      </a:r>
                      <a:endParaRPr lang="en-US" sz="1800" dirty="0">
                        <a:latin typeface="+mn-lt"/>
                        <a:ea typeface="Calibri"/>
                        <a:cs typeface="Times New Roman"/>
                      </a:endParaRPr>
                    </a:p>
                  </a:txBody>
                  <a:tcPr marL="0" marR="0" marT="0" marB="0" anchor="ctr">
                    <a:solidFill>
                      <a:srgbClr val="FFFF00"/>
                    </a:solidFill>
                  </a:tcPr>
                </a:tc>
                <a:tc>
                  <a:txBody>
                    <a:bodyPr/>
                    <a:lstStyle/>
                    <a:p>
                      <a:pPr marL="0" marR="0" algn="ctr">
                        <a:lnSpc>
                          <a:spcPct val="115000"/>
                        </a:lnSpc>
                        <a:spcBef>
                          <a:spcPts val="0"/>
                        </a:spcBef>
                        <a:spcAft>
                          <a:spcPts val="0"/>
                        </a:spcAft>
                      </a:pPr>
                      <a:r>
                        <a:rPr lang="en-US" sz="1800" dirty="0">
                          <a:latin typeface="+mn-lt"/>
                        </a:rPr>
                        <a:t>6%</a:t>
                      </a:r>
                      <a:endParaRPr lang="en-US" sz="1800" dirty="0">
                        <a:latin typeface="+mn-lt"/>
                        <a:ea typeface="Calibri"/>
                        <a:cs typeface="Times New Roman"/>
                      </a:endParaRPr>
                    </a:p>
                  </a:txBody>
                  <a:tcPr marL="0" marR="0" marT="0" marB="0" anchor="ctr">
                    <a:solidFill>
                      <a:srgbClr val="FFFF00"/>
                    </a:solidFill>
                  </a:tcPr>
                </a:tc>
                <a:tc>
                  <a:txBody>
                    <a:bodyPr/>
                    <a:lstStyle/>
                    <a:p>
                      <a:pPr marL="0" marR="0" algn="ctr">
                        <a:lnSpc>
                          <a:spcPct val="115000"/>
                        </a:lnSpc>
                        <a:spcBef>
                          <a:spcPts val="0"/>
                        </a:spcBef>
                        <a:spcAft>
                          <a:spcPts val="0"/>
                        </a:spcAft>
                      </a:pPr>
                      <a:r>
                        <a:rPr lang="en-US" sz="1800" dirty="0">
                          <a:latin typeface="+mn-lt"/>
                          <a:ea typeface="Calibri"/>
                          <a:cs typeface="Times New Roman"/>
                        </a:rPr>
                        <a:t>3%</a:t>
                      </a:r>
                    </a:p>
                  </a:txBody>
                  <a:tcPr marL="0" marR="0" marT="0" marB="0" anchor="ctr">
                    <a:solidFill>
                      <a:srgbClr val="FFFF00"/>
                    </a:solidFill>
                  </a:tcPr>
                </a:tc>
                <a:tc>
                  <a:txBody>
                    <a:bodyPr/>
                    <a:lstStyle/>
                    <a:p>
                      <a:pPr marL="0" marR="0" algn="ctr">
                        <a:lnSpc>
                          <a:spcPct val="115000"/>
                        </a:lnSpc>
                        <a:spcBef>
                          <a:spcPts val="0"/>
                        </a:spcBef>
                        <a:spcAft>
                          <a:spcPts val="0"/>
                        </a:spcAft>
                      </a:pPr>
                      <a:r>
                        <a:rPr lang="en-US" sz="1800" dirty="0">
                          <a:latin typeface="+mn-lt"/>
                          <a:ea typeface="Calibri"/>
                          <a:cs typeface="Times New Roman"/>
                        </a:rPr>
                        <a:t>4%</a:t>
                      </a:r>
                    </a:p>
                  </a:txBody>
                  <a:tcPr marL="0" marR="0" marT="0" marB="0" anchor="ctr">
                    <a:solidFill>
                      <a:srgbClr val="FFFF00"/>
                    </a:solidFill>
                  </a:tcPr>
                </a:tc>
                <a:tc>
                  <a:txBody>
                    <a:bodyPr/>
                    <a:lstStyle/>
                    <a:p>
                      <a:pPr marL="0" marR="0" algn="ctr">
                        <a:lnSpc>
                          <a:spcPct val="115000"/>
                        </a:lnSpc>
                        <a:spcBef>
                          <a:spcPts val="0"/>
                        </a:spcBef>
                        <a:spcAft>
                          <a:spcPts val="0"/>
                        </a:spcAft>
                      </a:pPr>
                      <a:r>
                        <a:rPr lang="en-US" sz="1800" dirty="0">
                          <a:latin typeface="+mn-lt"/>
                          <a:ea typeface="Calibri"/>
                          <a:cs typeface="Times New Roman"/>
                        </a:rPr>
                        <a:t>4%</a:t>
                      </a:r>
                    </a:p>
                  </a:txBody>
                  <a:tcPr marL="0" marR="0" marT="0" marB="0" anchor="ctr">
                    <a:solidFill>
                      <a:srgbClr val="FFFF00"/>
                    </a:solidFill>
                  </a:tcPr>
                </a:tc>
                <a:tc>
                  <a:txBody>
                    <a:bodyPr/>
                    <a:lstStyle/>
                    <a:p>
                      <a:pPr marL="0" marR="0" algn="ctr">
                        <a:lnSpc>
                          <a:spcPct val="115000"/>
                        </a:lnSpc>
                        <a:spcBef>
                          <a:spcPts val="0"/>
                        </a:spcBef>
                        <a:spcAft>
                          <a:spcPts val="0"/>
                        </a:spcAft>
                      </a:pPr>
                      <a:r>
                        <a:rPr lang="en-US" sz="1800" dirty="0">
                          <a:latin typeface="+mn-lt"/>
                          <a:ea typeface="Calibri"/>
                          <a:cs typeface="Times New Roman"/>
                        </a:rPr>
                        <a:t>4%</a:t>
                      </a:r>
                    </a:p>
                  </a:txBody>
                  <a:tcPr marL="0" marR="0" marT="0" marB="0" anchor="ctr">
                    <a:solidFill>
                      <a:srgbClr val="FFFF00"/>
                    </a:solidFill>
                  </a:tcPr>
                </a:tc>
                <a:extLst>
                  <a:ext uri="{0D108BD9-81ED-4DB2-BD59-A6C34878D82A}">
                    <a16:rowId xmlns="" xmlns:a16="http://schemas.microsoft.com/office/drawing/2014/main" val="10003"/>
                  </a:ext>
                </a:extLst>
              </a:tr>
              <a:tr h="609320">
                <a:tc>
                  <a:txBody>
                    <a:bodyPr/>
                    <a:lstStyle/>
                    <a:p>
                      <a:pPr marL="0" marR="0">
                        <a:lnSpc>
                          <a:spcPct val="115000"/>
                        </a:lnSpc>
                        <a:spcBef>
                          <a:spcPts val="0"/>
                        </a:spcBef>
                        <a:spcAft>
                          <a:spcPts val="0"/>
                        </a:spcAft>
                      </a:pPr>
                      <a:r>
                        <a:rPr lang="en-US" sz="1600" kern="1200" dirty="0"/>
                        <a:t>Disability </a:t>
                      </a:r>
                      <a:endParaRPr lang="en-US" sz="1600" dirty="0">
                        <a:latin typeface="Calibri"/>
                        <a:ea typeface="Calibri"/>
                        <a:cs typeface="Times New Roman"/>
                      </a:endParaRPr>
                    </a:p>
                  </a:txBody>
                  <a:tcPr marL="66255" marR="66255" marT="33134" marB="33134" anchor="ctr">
                    <a:lnR w="38100" cap="flat" cmpd="sng" algn="ctr">
                      <a:solidFill>
                        <a:schemeClr val="bg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800" kern="1200" dirty="0">
                          <a:latin typeface="+mn-lt"/>
                        </a:rPr>
                        <a:t>5%</a:t>
                      </a:r>
                      <a:endParaRPr lang="en-US" sz="1800" dirty="0">
                        <a:latin typeface="+mn-lt"/>
                        <a:ea typeface="Calibri"/>
                        <a:cs typeface="Times New Roman"/>
                      </a:endParaRPr>
                    </a:p>
                  </a:txBody>
                  <a:tcPr marL="0" marR="0" marT="0" marB="0" anchor="ctr">
                    <a:lnL w="38100" cap="flat" cmpd="sng" algn="ctr">
                      <a:solidFill>
                        <a:schemeClr val="bg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800" kern="1200" dirty="0">
                          <a:latin typeface="+mn-lt"/>
                        </a:rPr>
                        <a:t>5%</a:t>
                      </a:r>
                      <a:endParaRPr lang="en-US" sz="1800" dirty="0">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n-lt"/>
                        </a:rPr>
                        <a:t>4%</a:t>
                      </a:r>
                      <a:endParaRPr lang="en-US" sz="1800" dirty="0">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n-lt"/>
                        </a:rPr>
                        <a:t>4%</a:t>
                      </a:r>
                      <a:endParaRPr lang="en-US" sz="1800" dirty="0">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n-lt"/>
                        </a:rPr>
                        <a:t>5%</a:t>
                      </a:r>
                      <a:endParaRPr lang="en-US" sz="1800" dirty="0">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n-lt"/>
                        </a:rPr>
                        <a:t>4%</a:t>
                      </a:r>
                      <a:endParaRPr lang="en-US" sz="1800" dirty="0">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n-lt"/>
                        </a:rPr>
                        <a:t>4%</a:t>
                      </a:r>
                      <a:endParaRPr lang="en-US" sz="1800" dirty="0">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n-lt"/>
                        </a:rPr>
                        <a:t>4%</a:t>
                      </a:r>
                      <a:endParaRPr lang="en-US" sz="1800" dirty="0">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n-lt"/>
                          <a:ea typeface="Calibri"/>
                          <a:cs typeface="Times New Roman"/>
                        </a:rPr>
                        <a:t>5%</a:t>
                      </a:r>
                    </a:p>
                  </a:txBody>
                  <a:tcPr marL="0" marR="0" marT="0" marB="0" anchor="ctr"/>
                </a:tc>
                <a:tc>
                  <a:txBody>
                    <a:bodyPr/>
                    <a:lstStyle/>
                    <a:p>
                      <a:pPr marL="0" marR="0" algn="ctr">
                        <a:lnSpc>
                          <a:spcPct val="115000"/>
                        </a:lnSpc>
                        <a:spcBef>
                          <a:spcPts val="0"/>
                        </a:spcBef>
                        <a:spcAft>
                          <a:spcPts val="0"/>
                        </a:spcAft>
                      </a:pPr>
                      <a:r>
                        <a:rPr lang="en-US" sz="1800" dirty="0">
                          <a:latin typeface="+mn-lt"/>
                          <a:ea typeface="Calibri"/>
                          <a:cs typeface="Times New Roman"/>
                        </a:rPr>
                        <a:t>5%</a:t>
                      </a:r>
                    </a:p>
                  </a:txBody>
                  <a:tcPr marL="0" marR="0" marT="0" marB="0" anchor="ctr"/>
                </a:tc>
                <a:tc>
                  <a:txBody>
                    <a:bodyPr/>
                    <a:lstStyle/>
                    <a:p>
                      <a:pPr marL="0" marR="0" algn="ctr">
                        <a:lnSpc>
                          <a:spcPct val="115000"/>
                        </a:lnSpc>
                        <a:spcBef>
                          <a:spcPts val="0"/>
                        </a:spcBef>
                        <a:spcAft>
                          <a:spcPts val="0"/>
                        </a:spcAft>
                      </a:pPr>
                      <a:r>
                        <a:rPr lang="en-US" sz="1800" dirty="0">
                          <a:latin typeface="+mn-lt"/>
                          <a:ea typeface="Calibri"/>
                          <a:cs typeface="Times New Roman"/>
                        </a:rPr>
                        <a:t>5%</a:t>
                      </a:r>
                    </a:p>
                  </a:txBody>
                  <a:tcPr marL="0" marR="0" marT="0" marB="0" anchor="ctr"/>
                </a:tc>
                <a:tc>
                  <a:txBody>
                    <a:bodyPr/>
                    <a:lstStyle/>
                    <a:p>
                      <a:pPr marL="0" marR="0" algn="ctr">
                        <a:lnSpc>
                          <a:spcPct val="115000"/>
                        </a:lnSpc>
                        <a:spcBef>
                          <a:spcPts val="0"/>
                        </a:spcBef>
                        <a:spcAft>
                          <a:spcPts val="0"/>
                        </a:spcAft>
                      </a:pPr>
                      <a:r>
                        <a:rPr lang="en-US" sz="1800" dirty="0">
                          <a:latin typeface="+mn-lt"/>
                          <a:ea typeface="Calibri"/>
                          <a:cs typeface="Times New Roman"/>
                        </a:rPr>
                        <a:t>5%</a:t>
                      </a:r>
                    </a:p>
                  </a:txBody>
                  <a:tcPr marL="0" marR="0" marT="0" marB="0" anchor="ctr"/>
                </a:tc>
                <a:extLst>
                  <a:ext uri="{0D108BD9-81ED-4DB2-BD59-A6C34878D82A}">
                    <a16:rowId xmlns="" xmlns:a16="http://schemas.microsoft.com/office/drawing/2014/main" val="10004"/>
                  </a:ext>
                </a:extLst>
              </a:tr>
              <a:tr h="609320">
                <a:tc>
                  <a:txBody>
                    <a:bodyPr/>
                    <a:lstStyle/>
                    <a:p>
                      <a:pPr marL="0" marR="0">
                        <a:lnSpc>
                          <a:spcPct val="115000"/>
                        </a:lnSpc>
                        <a:spcBef>
                          <a:spcPts val="0"/>
                        </a:spcBef>
                        <a:spcAft>
                          <a:spcPts val="0"/>
                        </a:spcAft>
                      </a:pPr>
                      <a:r>
                        <a:rPr lang="en-US" sz="1600" kern="1200" dirty="0"/>
                        <a:t>Child Support </a:t>
                      </a:r>
                      <a:endParaRPr lang="en-US" sz="1600" dirty="0">
                        <a:latin typeface="Calibri"/>
                        <a:ea typeface="Calibri"/>
                        <a:cs typeface="Times New Roman"/>
                      </a:endParaRPr>
                    </a:p>
                  </a:txBody>
                  <a:tcPr marL="66255" marR="66255" marT="33134" marB="33134" anchor="ctr">
                    <a:lnR w="38100" cap="flat" cmpd="sng" algn="ctr">
                      <a:solidFill>
                        <a:schemeClr val="bg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800" kern="1200" dirty="0">
                          <a:latin typeface="+mn-lt"/>
                        </a:rPr>
                        <a:t>3%</a:t>
                      </a:r>
                      <a:endParaRPr lang="en-US" sz="1800" dirty="0">
                        <a:latin typeface="+mn-lt"/>
                        <a:ea typeface="Calibri"/>
                        <a:cs typeface="Times New Roman"/>
                      </a:endParaRPr>
                    </a:p>
                  </a:txBody>
                  <a:tcPr marL="0" marR="0" marT="0" marB="0" anchor="ctr">
                    <a:lnL w="38100" cap="flat" cmpd="sng" algn="ctr">
                      <a:solidFill>
                        <a:schemeClr val="bg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800" kern="1200" dirty="0">
                          <a:latin typeface="+mn-lt"/>
                        </a:rPr>
                        <a:t>2%</a:t>
                      </a:r>
                      <a:endParaRPr lang="en-US" sz="1800" dirty="0">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n-lt"/>
                        </a:rPr>
                        <a:t>3%</a:t>
                      </a:r>
                      <a:endParaRPr lang="en-US" sz="1800" dirty="0">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n-lt"/>
                        </a:rPr>
                        <a:t>3%</a:t>
                      </a:r>
                      <a:endParaRPr lang="en-US" sz="1800" dirty="0">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n-lt"/>
                        </a:rPr>
                        <a:t>4%</a:t>
                      </a:r>
                      <a:endParaRPr lang="en-US" sz="1800" dirty="0">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n-lt"/>
                        </a:rPr>
                        <a:t>4%</a:t>
                      </a:r>
                      <a:endParaRPr lang="en-US" sz="1800" dirty="0">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n-lt"/>
                        </a:rPr>
                        <a:t>4%</a:t>
                      </a:r>
                      <a:endParaRPr lang="en-US" sz="1800" dirty="0">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n-lt"/>
                        </a:rPr>
                        <a:t>2%</a:t>
                      </a:r>
                      <a:endParaRPr lang="en-US" sz="1800" dirty="0">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n-lt"/>
                          <a:ea typeface="Calibri"/>
                          <a:cs typeface="Times New Roman"/>
                        </a:rPr>
                        <a:t>3%</a:t>
                      </a:r>
                    </a:p>
                  </a:txBody>
                  <a:tcPr marL="0" marR="0" marT="0" marB="0" anchor="ctr"/>
                </a:tc>
                <a:tc>
                  <a:txBody>
                    <a:bodyPr/>
                    <a:lstStyle/>
                    <a:p>
                      <a:pPr marL="0" marR="0" algn="ctr">
                        <a:lnSpc>
                          <a:spcPct val="115000"/>
                        </a:lnSpc>
                        <a:spcBef>
                          <a:spcPts val="0"/>
                        </a:spcBef>
                        <a:spcAft>
                          <a:spcPts val="0"/>
                        </a:spcAft>
                      </a:pPr>
                      <a:r>
                        <a:rPr lang="en-US" sz="1800" dirty="0">
                          <a:latin typeface="+mn-lt"/>
                          <a:ea typeface="Calibri"/>
                          <a:cs typeface="Times New Roman"/>
                        </a:rPr>
                        <a:t>3%</a:t>
                      </a:r>
                    </a:p>
                  </a:txBody>
                  <a:tcPr marL="0" marR="0" marT="0" marB="0" anchor="ctr"/>
                </a:tc>
                <a:tc>
                  <a:txBody>
                    <a:bodyPr/>
                    <a:lstStyle/>
                    <a:p>
                      <a:pPr marL="0" marR="0" algn="ctr">
                        <a:lnSpc>
                          <a:spcPct val="115000"/>
                        </a:lnSpc>
                        <a:spcBef>
                          <a:spcPts val="0"/>
                        </a:spcBef>
                        <a:spcAft>
                          <a:spcPts val="0"/>
                        </a:spcAft>
                      </a:pPr>
                      <a:r>
                        <a:rPr lang="en-US" sz="1800" dirty="0">
                          <a:latin typeface="+mn-lt"/>
                          <a:ea typeface="Calibri"/>
                          <a:cs typeface="Times New Roman"/>
                        </a:rPr>
                        <a:t>4%</a:t>
                      </a:r>
                    </a:p>
                  </a:txBody>
                  <a:tcPr marL="0" marR="0" marT="0" marB="0" anchor="ctr"/>
                </a:tc>
                <a:tc>
                  <a:txBody>
                    <a:bodyPr/>
                    <a:lstStyle/>
                    <a:p>
                      <a:pPr marL="0" marR="0" algn="ctr">
                        <a:lnSpc>
                          <a:spcPct val="115000"/>
                        </a:lnSpc>
                        <a:spcBef>
                          <a:spcPts val="0"/>
                        </a:spcBef>
                        <a:spcAft>
                          <a:spcPts val="0"/>
                        </a:spcAft>
                      </a:pPr>
                      <a:r>
                        <a:rPr lang="en-US" sz="1800" dirty="0">
                          <a:latin typeface="+mn-lt"/>
                          <a:ea typeface="Calibri"/>
                          <a:cs typeface="Times New Roman"/>
                        </a:rPr>
                        <a:t>5%</a:t>
                      </a:r>
                    </a:p>
                  </a:txBody>
                  <a:tcPr marL="0" marR="0" marT="0" marB="0" anchor="ctr"/>
                </a:tc>
                <a:extLst>
                  <a:ext uri="{0D108BD9-81ED-4DB2-BD59-A6C34878D82A}">
                    <a16:rowId xmlns="" xmlns:a16="http://schemas.microsoft.com/office/drawing/2014/main" val="10005"/>
                  </a:ext>
                </a:extLst>
              </a:tr>
              <a:tr h="609320">
                <a:tc>
                  <a:txBody>
                    <a:bodyPr/>
                    <a:lstStyle/>
                    <a:p>
                      <a:pPr marL="0" marR="0">
                        <a:lnSpc>
                          <a:spcPct val="115000"/>
                        </a:lnSpc>
                        <a:spcBef>
                          <a:spcPts val="0"/>
                        </a:spcBef>
                        <a:spcAft>
                          <a:spcPts val="0"/>
                        </a:spcAft>
                      </a:pPr>
                      <a:r>
                        <a:rPr lang="en-US" sz="1600" kern="1200" dirty="0"/>
                        <a:t>Other </a:t>
                      </a:r>
                      <a:endParaRPr lang="en-US" sz="1600" dirty="0">
                        <a:latin typeface="Calibri"/>
                        <a:ea typeface="Calibri"/>
                        <a:cs typeface="Times New Roman"/>
                      </a:endParaRPr>
                    </a:p>
                  </a:txBody>
                  <a:tcPr marL="66255" marR="66255" marT="33134" marB="33134" anchor="ctr">
                    <a:lnR w="38100" cap="flat" cmpd="sng" algn="ctr">
                      <a:solidFill>
                        <a:schemeClr val="bg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800" kern="1200" dirty="0">
                          <a:latin typeface="+mn-lt"/>
                        </a:rPr>
                        <a:t>3%</a:t>
                      </a:r>
                      <a:endParaRPr lang="en-US" sz="1800" dirty="0">
                        <a:latin typeface="+mn-lt"/>
                        <a:ea typeface="Calibri"/>
                        <a:cs typeface="Times New Roman"/>
                      </a:endParaRPr>
                    </a:p>
                  </a:txBody>
                  <a:tcPr marL="0" marR="0" marT="0" marB="0" anchor="ctr">
                    <a:lnL w="38100" cap="flat" cmpd="sng" algn="ctr">
                      <a:solidFill>
                        <a:schemeClr val="bg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800" kern="1200" dirty="0">
                          <a:latin typeface="+mn-lt"/>
                        </a:rPr>
                        <a:t>3%</a:t>
                      </a:r>
                      <a:endParaRPr lang="en-US" sz="1800" dirty="0">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n-lt"/>
                        </a:rPr>
                        <a:t>4%</a:t>
                      </a:r>
                      <a:endParaRPr lang="en-US" sz="1800" dirty="0">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n-lt"/>
                        </a:rPr>
                        <a:t>6%</a:t>
                      </a:r>
                      <a:endParaRPr lang="en-US" sz="1800" dirty="0">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n-lt"/>
                        </a:rPr>
                        <a:t>4%</a:t>
                      </a:r>
                      <a:endParaRPr lang="en-US" sz="1800" dirty="0">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baseline="0" dirty="0">
                          <a:latin typeface="+mn-lt"/>
                        </a:rPr>
                        <a:t>3%</a:t>
                      </a:r>
                      <a:endParaRPr lang="en-US" sz="1800" baseline="0" dirty="0">
                        <a:solidFill>
                          <a:schemeClr val="tx1"/>
                        </a:solidFill>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baseline="0" dirty="0">
                          <a:latin typeface="+mn-lt"/>
                        </a:rPr>
                        <a:t>3%</a:t>
                      </a:r>
                      <a:endParaRPr lang="en-US" sz="1800" baseline="0" dirty="0">
                        <a:solidFill>
                          <a:schemeClr val="tx1"/>
                        </a:solidFill>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baseline="0" dirty="0">
                          <a:latin typeface="+mn-lt"/>
                        </a:rPr>
                        <a:t>4%</a:t>
                      </a:r>
                      <a:endParaRPr lang="en-US" sz="1800" baseline="0" dirty="0">
                        <a:solidFill>
                          <a:schemeClr val="tx1"/>
                        </a:solidFill>
                        <a:latin typeface="+mn-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baseline="0" dirty="0">
                          <a:solidFill>
                            <a:schemeClr val="tx1"/>
                          </a:solidFill>
                          <a:latin typeface="+mn-lt"/>
                          <a:ea typeface="Calibri"/>
                          <a:cs typeface="Times New Roman"/>
                        </a:rPr>
                        <a:t>5%</a:t>
                      </a:r>
                    </a:p>
                  </a:txBody>
                  <a:tcPr marL="0" marR="0" marT="0" marB="0" anchor="ctr"/>
                </a:tc>
                <a:tc>
                  <a:txBody>
                    <a:bodyPr/>
                    <a:lstStyle/>
                    <a:p>
                      <a:pPr marL="0" marR="0" algn="ctr">
                        <a:lnSpc>
                          <a:spcPct val="115000"/>
                        </a:lnSpc>
                        <a:spcBef>
                          <a:spcPts val="0"/>
                        </a:spcBef>
                        <a:spcAft>
                          <a:spcPts val="0"/>
                        </a:spcAft>
                      </a:pPr>
                      <a:r>
                        <a:rPr lang="en-US" sz="1800" baseline="0" dirty="0">
                          <a:solidFill>
                            <a:schemeClr val="tx1"/>
                          </a:solidFill>
                          <a:latin typeface="+mn-lt"/>
                          <a:ea typeface="Calibri"/>
                          <a:cs typeface="Times New Roman"/>
                        </a:rPr>
                        <a:t>4%</a:t>
                      </a:r>
                    </a:p>
                  </a:txBody>
                  <a:tcPr marL="0" marR="0" marT="0" marB="0" anchor="ctr"/>
                </a:tc>
                <a:tc>
                  <a:txBody>
                    <a:bodyPr/>
                    <a:lstStyle/>
                    <a:p>
                      <a:pPr marL="0" marR="0" algn="ctr">
                        <a:lnSpc>
                          <a:spcPct val="115000"/>
                        </a:lnSpc>
                        <a:spcBef>
                          <a:spcPts val="0"/>
                        </a:spcBef>
                        <a:spcAft>
                          <a:spcPts val="0"/>
                        </a:spcAft>
                      </a:pPr>
                      <a:r>
                        <a:rPr lang="en-US" sz="1800" baseline="0" dirty="0">
                          <a:solidFill>
                            <a:schemeClr val="tx1"/>
                          </a:solidFill>
                          <a:latin typeface="+mn-lt"/>
                          <a:ea typeface="Calibri"/>
                          <a:cs typeface="Times New Roman"/>
                        </a:rPr>
                        <a:t>5%</a:t>
                      </a:r>
                    </a:p>
                  </a:txBody>
                  <a:tcPr marL="0" marR="0" marT="0" marB="0" anchor="ctr"/>
                </a:tc>
                <a:tc>
                  <a:txBody>
                    <a:bodyPr/>
                    <a:lstStyle/>
                    <a:p>
                      <a:pPr marL="0" marR="0" algn="ctr">
                        <a:lnSpc>
                          <a:spcPct val="115000"/>
                        </a:lnSpc>
                        <a:spcBef>
                          <a:spcPts val="0"/>
                        </a:spcBef>
                        <a:spcAft>
                          <a:spcPts val="0"/>
                        </a:spcAft>
                      </a:pPr>
                      <a:r>
                        <a:rPr lang="en-US" sz="1800" baseline="0" dirty="0">
                          <a:solidFill>
                            <a:schemeClr val="tx1"/>
                          </a:solidFill>
                          <a:latin typeface="+mn-lt"/>
                          <a:ea typeface="Calibri"/>
                          <a:cs typeface="Times New Roman"/>
                        </a:rPr>
                        <a:t>6%</a:t>
                      </a:r>
                    </a:p>
                  </a:txBody>
                  <a:tcPr marL="0" marR="0" marT="0" marB="0" anchor="ct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987997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27"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28"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29"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0"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1"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2"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3"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4"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5"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6"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7"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8"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9"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0"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1"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2"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3"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4"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5"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6"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7"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8"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9"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0"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1"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2"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3"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4"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5"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6"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7"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8"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9"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0"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1"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2"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3"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4"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26665"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6"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7"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68" name="Rectangle 44"/>
          <p:cNvSpPr>
            <a:spLocks noGrp="1" noChangeArrowheads="1"/>
          </p:cNvSpPr>
          <p:nvPr>
            <p:ph type="title"/>
          </p:nvPr>
        </p:nvSpPr>
        <p:spPr>
          <a:xfrm>
            <a:off x="99185" y="80962"/>
            <a:ext cx="7772400" cy="1143000"/>
          </a:xfrm>
        </p:spPr>
        <p:txBody>
          <a:bodyPr/>
          <a:lstStyle/>
          <a:p>
            <a:pPr algn="l" eaLnBrk="1" hangingPunct="1"/>
            <a:r>
              <a:rPr lang="en-US" altLang="en-US" sz="3300" b="1" dirty="0">
                <a:solidFill>
                  <a:schemeClr val="tx1"/>
                </a:solidFill>
              </a:rPr>
              <a:t>NJ SHARES Database Analysis </a:t>
            </a:r>
            <a:r>
              <a:rPr lang="en-US" altLang="en-US" dirty="0">
                <a:solidFill>
                  <a:schemeClr val="tx1"/>
                </a:solidFill>
              </a:rPr>
              <a:t/>
            </a:r>
            <a:br>
              <a:rPr lang="en-US" altLang="en-US" dirty="0">
                <a:solidFill>
                  <a:schemeClr val="tx1"/>
                </a:solidFill>
              </a:rPr>
            </a:br>
            <a:r>
              <a:rPr lang="en-US" altLang="en-US" sz="2800" b="1" dirty="0">
                <a:solidFill>
                  <a:schemeClr val="tx1"/>
                </a:solidFill>
              </a:rPr>
              <a:t>Annual Household Income</a:t>
            </a:r>
          </a:p>
        </p:txBody>
      </p:sp>
      <p:sp>
        <p:nvSpPr>
          <p:cNvPr id="26669"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93629AA5-D206-4C25-8020-BE08C5941A2D}" type="slidenum">
              <a:rPr lang="en-US" altLang="en-US" sz="1000"/>
              <a:pPr eaLnBrk="1" hangingPunct="1">
                <a:spcBef>
                  <a:spcPct val="50000"/>
                </a:spcBef>
                <a:buFontTx/>
                <a:buNone/>
              </a:pPr>
              <a:t>14</a:t>
            </a:fld>
            <a:endParaRPr lang="en-US" altLang="en-US" sz="1000"/>
          </a:p>
        </p:txBody>
      </p:sp>
      <p:graphicFrame>
        <p:nvGraphicFramePr>
          <p:cNvPr id="5" name="Chart 4"/>
          <p:cNvGraphicFramePr/>
          <p:nvPr>
            <p:extLst>
              <p:ext uri="{D42A27DB-BD31-4B8C-83A1-F6EECF244321}">
                <p14:modId xmlns:p14="http://schemas.microsoft.com/office/powerpoint/2010/main" val="332539773"/>
              </p:ext>
            </p:extLst>
          </p:nvPr>
        </p:nvGraphicFramePr>
        <p:xfrm>
          <a:off x="801688" y="1331119"/>
          <a:ext cx="7126287" cy="39830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1313890010"/>
              </p:ext>
            </p:extLst>
          </p:nvPr>
        </p:nvGraphicFramePr>
        <p:xfrm>
          <a:off x="403609" y="5386612"/>
          <a:ext cx="8384407" cy="1014188"/>
        </p:xfrm>
        <a:graphic>
          <a:graphicData uri="http://schemas.openxmlformats.org/drawingml/2006/table">
            <a:tbl>
              <a:tblPr firstRow="1" bandRow="1">
                <a:tableStyleId>{5C22544A-7EE6-4342-B048-85BDC9FD1C3A}</a:tableStyleId>
              </a:tblPr>
              <a:tblGrid>
                <a:gridCol w="735835">
                  <a:extLst>
                    <a:ext uri="{9D8B030D-6E8A-4147-A177-3AD203B41FA5}">
                      <a16:colId xmlns="" xmlns:a16="http://schemas.microsoft.com/office/drawing/2014/main" val="20000"/>
                    </a:ext>
                  </a:extLst>
                </a:gridCol>
                <a:gridCol w="637381">
                  <a:extLst>
                    <a:ext uri="{9D8B030D-6E8A-4147-A177-3AD203B41FA5}">
                      <a16:colId xmlns="" xmlns:a16="http://schemas.microsoft.com/office/drawing/2014/main" val="20001"/>
                    </a:ext>
                  </a:extLst>
                </a:gridCol>
                <a:gridCol w="637381">
                  <a:extLst>
                    <a:ext uri="{9D8B030D-6E8A-4147-A177-3AD203B41FA5}">
                      <a16:colId xmlns="" xmlns:a16="http://schemas.microsoft.com/office/drawing/2014/main" val="20002"/>
                    </a:ext>
                  </a:extLst>
                </a:gridCol>
                <a:gridCol w="637381">
                  <a:extLst>
                    <a:ext uri="{9D8B030D-6E8A-4147-A177-3AD203B41FA5}">
                      <a16:colId xmlns="" xmlns:a16="http://schemas.microsoft.com/office/drawing/2014/main" val="20003"/>
                    </a:ext>
                  </a:extLst>
                </a:gridCol>
                <a:gridCol w="637381">
                  <a:extLst>
                    <a:ext uri="{9D8B030D-6E8A-4147-A177-3AD203B41FA5}">
                      <a16:colId xmlns="" xmlns:a16="http://schemas.microsoft.com/office/drawing/2014/main" val="20004"/>
                    </a:ext>
                  </a:extLst>
                </a:gridCol>
                <a:gridCol w="637381">
                  <a:extLst>
                    <a:ext uri="{9D8B030D-6E8A-4147-A177-3AD203B41FA5}">
                      <a16:colId xmlns="" xmlns:a16="http://schemas.microsoft.com/office/drawing/2014/main" val="20005"/>
                    </a:ext>
                  </a:extLst>
                </a:gridCol>
                <a:gridCol w="637381">
                  <a:extLst>
                    <a:ext uri="{9D8B030D-6E8A-4147-A177-3AD203B41FA5}">
                      <a16:colId xmlns="" xmlns:a16="http://schemas.microsoft.com/office/drawing/2014/main" val="20006"/>
                    </a:ext>
                  </a:extLst>
                </a:gridCol>
                <a:gridCol w="637381">
                  <a:extLst>
                    <a:ext uri="{9D8B030D-6E8A-4147-A177-3AD203B41FA5}">
                      <a16:colId xmlns="" xmlns:a16="http://schemas.microsoft.com/office/drawing/2014/main" val="20007"/>
                    </a:ext>
                  </a:extLst>
                </a:gridCol>
                <a:gridCol w="637381">
                  <a:extLst>
                    <a:ext uri="{9D8B030D-6E8A-4147-A177-3AD203B41FA5}">
                      <a16:colId xmlns="" xmlns:a16="http://schemas.microsoft.com/office/drawing/2014/main" val="20008"/>
                    </a:ext>
                  </a:extLst>
                </a:gridCol>
                <a:gridCol w="637381">
                  <a:extLst>
                    <a:ext uri="{9D8B030D-6E8A-4147-A177-3AD203B41FA5}">
                      <a16:colId xmlns="" xmlns:a16="http://schemas.microsoft.com/office/drawing/2014/main" val="20009"/>
                    </a:ext>
                  </a:extLst>
                </a:gridCol>
                <a:gridCol w="637381">
                  <a:extLst>
                    <a:ext uri="{9D8B030D-6E8A-4147-A177-3AD203B41FA5}">
                      <a16:colId xmlns="" xmlns:a16="http://schemas.microsoft.com/office/drawing/2014/main" val="20010"/>
                    </a:ext>
                  </a:extLst>
                </a:gridCol>
                <a:gridCol w="637381">
                  <a:extLst>
                    <a:ext uri="{9D8B030D-6E8A-4147-A177-3AD203B41FA5}">
                      <a16:colId xmlns="" xmlns:a16="http://schemas.microsoft.com/office/drawing/2014/main" val="20011"/>
                    </a:ext>
                  </a:extLst>
                </a:gridCol>
                <a:gridCol w="637381">
                  <a:extLst>
                    <a:ext uri="{9D8B030D-6E8A-4147-A177-3AD203B41FA5}">
                      <a16:colId xmlns="" xmlns:a16="http://schemas.microsoft.com/office/drawing/2014/main" val="239105023"/>
                    </a:ext>
                  </a:extLst>
                </a:gridCol>
              </a:tblGrid>
              <a:tr h="457200">
                <a:tc>
                  <a:txBody>
                    <a:bodyPr/>
                    <a:lstStyle/>
                    <a:p>
                      <a:pPr marL="0" marR="0" algn="l">
                        <a:lnSpc>
                          <a:spcPct val="115000"/>
                        </a:lnSpc>
                        <a:spcBef>
                          <a:spcPts val="0"/>
                        </a:spcBef>
                        <a:spcAft>
                          <a:spcPts val="0"/>
                        </a:spcAft>
                      </a:pPr>
                      <a:endParaRPr lang="en-US" sz="1400" dirty="0">
                        <a:solidFill>
                          <a:schemeClr val="bg1"/>
                        </a:solidFill>
                        <a:latin typeface="Calibri"/>
                        <a:ea typeface="Calibri"/>
                        <a:cs typeface="Times New Roman"/>
                      </a:endParaRPr>
                    </a:p>
                  </a:txBody>
                  <a:tcPr marL="66261" marR="66261" marT="33130" marB="33130" anchor="ctr"/>
                </a:tc>
                <a:tc>
                  <a:txBody>
                    <a:bodyPr/>
                    <a:lstStyle/>
                    <a:p>
                      <a:pPr marL="0" marR="0" algn="ctr">
                        <a:lnSpc>
                          <a:spcPct val="115000"/>
                        </a:lnSpc>
                        <a:spcBef>
                          <a:spcPts val="0"/>
                        </a:spcBef>
                        <a:spcAft>
                          <a:spcPts val="0"/>
                        </a:spcAft>
                      </a:pPr>
                      <a:r>
                        <a:rPr lang="en-US" sz="1400" kern="1200" dirty="0"/>
                        <a:t>2007</a:t>
                      </a:r>
                      <a:endParaRPr lang="en-US" sz="1400" dirty="0">
                        <a:solidFill>
                          <a:schemeClr val="bg1"/>
                        </a:solidFill>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kern="1200" dirty="0"/>
                        <a:t>2008</a:t>
                      </a:r>
                      <a:endParaRPr lang="en-US" sz="1400" dirty="0">
                        <a:solidFill>
                          <a:schemeClr val="bg1"/>
                        </a:solidFill>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a:t>2009</a:t>
                      </a:r>
                      <a:endParaRPr lang="en-US" sz="1400" b="1" dirty="0">
                        <a:solidFill>
                          <a:schemeClr val="bg1"/>
                        </a:solidFill>
                        <a:latin typeface="+mj-lt"/>
                        <a:ea typeface="Calibri"/>
                        <a:cs typeface="Times New Roman"/>
                      </a:endParaRP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kern="1200" dirty="0"/>
                        <a:t>2010</a:t>
                      </a:r>
                      <a:endParaRPr lang="en-US" sz="1400" b="1" kern="1200" dirty="0">
                        <a:solidFill>
                          <a:schemeClr val="bg1"/>
                        </a:solidFill>
                        <a:latin typeface="+mn-lt"/>
                        <a:ea typeface="Calibri"/>
                        <a:cs typeface="Times New Roman"/>
                      </a:endParaRP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kern="1200" dirty="0"/>
                        <a:t>2011</a:t>
                      </a:r>
                      <a:endParaRPr lang="en-US" sz="1400" b="1" kern="1200" dirty="0">
                        <a:solidFill>
                          <a:schemeClr val="bg1"/>
                        </a:solidFill>
                        <a:latin typeface="+mn-lt"/>
                        <a:ea typeface="Calibri"/>
                        <a:cs typeface="Times New Roman"/>
                      </a:endParaRP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kern="1200" dirty="0"/>
                        <a:t>2012</a:t>
                      </a:r>
                      <a:endParaRPr lang="en-US" sz="1400" b="1" kern="1200" dirty="0">
                        <a:solidFill>
                          <a:schemeClr val="bg1"/>
                        </a:solidFill>
                        <a:latin typeface="+mn-lt"/>
                        <a:ea typeface="Calibri"/>
                        <a:cs typeface="Times New Roman"/>
                      </a:endParaRP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kern="1200" dirty="0"/>
                        <a:t>2013</a:t>
                      </a:r>
                      <a:endParaRPr lang="en-US" sz="1400" b="1" kern="1200" dirty="0">
                        <a:solidFill>
                          <a:schemeClr val="bg1"/>
                        </a:solidFill>
                        <a:latin typeface="+mn-lt"/>
                        <a:ea typeface="Calibri"/>
                        <a:cs typeface="Times New Roman"/>
                      </a:endParaRP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kern="1200" dirty="0"/>
                        <a:t>2014</a:t>
                      </a:r>
                      <a:endParaRPr lang="en-US" sz="1400" b="1" kern="1200" dirty="0">
                        <a:solidFill>
                          <a:schemeClr val="bg1"/>
                        </a:solidFill>
                        <a:latin typeface="+mn-lt"/>
                        <a:ea typeface="Calibri"/>
                        <a:cs typeface="Times New Roman"/>
                      </a:endParaRP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kern="1200" dirty="0">
                          <a:solidFill>
                            <a:schemeClr val="bg1"/>
                          </a:solidFill>
                          <a:latin typeface="+mn-lt"/>
                          <a:ea typeface="Calibri"/>
                          <a:cs typeface="Times New Roman"/>
                        </a:rPr>
                        <a:t>2015</a:t>
                      </a: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kern="1200" dirty="0">
                          <a:solidFill>
                            <a:schemeClr val="bg1"/>
                          </a:solidFill>
                          <a:latin typeface="+mn-lt"/>
                          <a:ea typeface="Calibri"/>
                          <a:cs typeface="Times New Roman"/>
                        </a:rPr>
                        <a:t>2016</a:t>
                      </a: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kern="1200" dirty="0">
                          <a:solidFill>
                            <a:schemeClr val="bg1"/>
                          </a:solidFill>
                          <a:latin typeface="+mn-lt"/>
                          <a:ea typeface="Calibri"/>
                          <a:cs typeface="Times New Roman"/>
                        </a:rPr>
                        <a:t>2017</a:t>
                      </a: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kern="1200" dirty="0">
                          <a:solidFill>
                            <a:schemeClr val="bg1"/>
                          </a:solidFill>
                          <a:latin typeface="+mn-lt"/>
                          <a:ea typeface="Calibri"/>
                          <a:cs typeface="Times New Roman"/>
                        </a:rPr>
                        <a:t>2018</a:t>
                      </a:r>
                    </a:p>
                  </a:txBody>
                  <a:tcPr marL="0" marR="0" marT="0" marB="0" anchor="ctr"/>
                </a:tc>
                <a:extLst>
                  <a:ext uri="{0D108BD9-81ED-4DB2-BD59-A6C34878D82A}">
                    <a16:rowId xmlns="" xmlns:a16="http://schemas.microsoft.com/office/drawing/2014/main" val="10000"/>
                  </a:ext>
                </a:extLst>
              </a:tr>
              <a:tr h="410294">
                <a:tc>
                  <a:txBody>
                    <a:bodyPr/>
                    <a:lstStyle/>
                    <a:p>
                      <a:pPr marL="0" marR="0" algn="l">
                        <a:lnSpc>
                          <a:spcPct val="115000"/>
                        </a:lnSpc>
                        <a:spcBef>
                          <a:spcPts val="0"/>
                        </a:spcBef>
                        <a:spcAft>
                          <a:spcPts val="0"/>
                        </a:spcAft>
                      </a:pPr>
                      <a:r>
                        <a:rPr lang="en-US" sz="1400" kern="1200" dirty="0"/>
                        <a:t>Mean Income </a:t>
                      </a:r>
                      <a:endParaRPr lang="en-US" sz="1400" dirty="0">
                        <a:latin typeface="Calibri"/>
                        <a:ea typeface="Calibri"/>
                        <a:cs typeface="Times New Roman"/>
                      </a:endParaRPr>
                    </a:p>
                  </a:txBody>
                  <a:tcPr marL="66261" marR="66261" marT="33130" marB="33130" anchor="ctr"/>
                </a:tc>
                <a:tc>
                  <a:txBody>
                    <a:bodyPr/>
                    <a:lstStyle/>
                    <a:p>
                      <a:pPr marL="0" marR="0" algn="ctr">
                        <a:lnSpc>
                          <a:spcPct val="115000"/>
                        </a:lnSpc>
                        <a:spcBef>
                          <a:spcPts val="0"/>
                        </a:spcBef>
                        <a:spcAft>
                          <a:spcPts val="0"/>
                        </a:spcAft>
                      </a:pPr>
                      <a:r>
                        <a:rPr lang="en-US" sz="1400" kern="1200" dirty="0"/>
                        <a:t>$41,844</a:t>
                      </a:r>
                      <a:endParaRPr lang="en-US" sz="1400" dirty="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kern="1200" dirty="0"/>
                        <a:t>$45,567</a:t>
                      </a:r>
                      <a:endParaRPr lang="en-US" sz="1400" dirty="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a:t>$49,133</a:t>
                      </a:r>
                      <a:endParaRPr lang="en-US" sz="14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a:t>$51,931</a:t>
                      </a:r>
                      <a:endParaRPr lang="en-US" sz="14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a:t>$49,429</a:t>
                      </a:r>
                      <a:endParaRPr lang="en-US" sz="14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a:t>$48,578</a:t>
                      </a:r>
                      <a:endParaRPr lang="en-US" sz="14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a:t>$48,447</a:t>
                      </a:r>
                      <a:endParaRPr lang="en-US" sz="14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a:t>$50,482</a:t>
                      </a:r>
                      <a:endParaRPr lang="en-US" sz="14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a:latin typeface="+mj-lt"/>
                          <a:ea typeface="Calibri"/>
                          <a:cs typeface="Times New Roman"/>
                        </a:rPr>
                        <a:t>$50,734</a:t>
                      </a:r>
                    </a:p>
                  </a:txBody>
                  <a:tcPr marL="0" marR="0" marT="0" marB="0" anchor="ctr"/>
                </a:tc>
                <a:tc>
                  <a:txBody>
                    <a:bodyPr/>
                    <a:lstStyle/>
                    <a:p>
                      <a:pPr marL="0" marR="0" algn="ctr">
                        <a:lnSpc>
                          <a:spcPct val="115000"/>
                        </a:lnSpc>
                        <a:spcBef>
                          <a:spcPts val="0"/>
                        </a:spcBef>
                        <a:spcAft>
                          <a:spcPts val="0"/>
                        </a:spcAft>
                      </a:pPr>
                      <a:r>
                        <a:rPr lang="en-US" sz="1400" dirty="0">
                          <a:latin typeface="+mj-lt"/>
                          <a:ea typeface="Calibri"/>
                          <a:cs typeface="Times New Roman"/>
                        </a:rPr>
                        <a:t>$49,386</a:t>
                      </a:r>
                    </a:p>
                  </a:txBody>
                  <a:tcPr marL="0" marR="0" marT="0" marB="0" anchor="ctr"/>
                </a:tc>
                <a:tc>
                  <a:txBody>
                    <a:bodyPr/>
                    <a:lstStyle/>
                    <a:p>
                      <a:pPr marL="0" marR="0" algn="ctr">
                        <a:lnSpc>
                          <a:spcPct val="115000"/>
                        </a:lnSpc>
                        <a:spcBef>
                          <a:spcPts val="0"/>
                        </a:spcBef>
                        <a:spcAft>
                          <a:spcPts val="0"/>
                        </a:spcAft>
                      </a:pPr>
                      <a:r>
                        <a:rPr lang="en-US" sz="1400" dirty="0">
                          <a:latin typeface="+mj-lt"/>
                          <a:ea typeface="Calibri"/>
                          <a:cs typeface="Times New Roman"/>
                        </a:rPr>
                        <a:t>$51,333</a:t>
                      </a:r>
                    </a:p>
                  </a:txBody>
                  <a:tcPr marL="0" marR="0" marT="0" marB="0" anchor="ctr"/>
                </a:tc>
                <a:tc>
                  <a:txBody>
                    <a:bodyPr/>
                    <a:lstStyle/>
                    <a:p>
                      <a:pPr marL="0" marR="0" algn="ctr">
                        <a:lnSpc>
                          <a:spcPct val="115000"/>
                        </a:lnSpc>
                        <a:spcBef>
                          <a:spcPts val="0"/>
                        </a:spcBef>
                        <a:spcAft>
                          <a:spcPts val="0"/>
                        </a:spcAft>
                      </a:pPr>
                      <a:r>
                        <a:rPr lang="en-US" sz="1400" dirty="0">
                          <a:latin typeface="+mj-lt"/>
                          <a:ea typeface="Calibri"/>
                          <a:cs typeface="Times New Roman"/>
                        </a:rPr>
                        <a:t>$55,591</a:t>
                      </a:r>
                    </a:p>
                  </a:txBody>
                  <a:tcPr marL="0" marR="0" marT="0" marB="0" anchor="ct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60754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5"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6"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7"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8"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9"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0"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1"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2"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3"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4"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5"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6"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7"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8"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9"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0"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1"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2"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3"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4"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5"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6"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7"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8"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9"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0"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1"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2"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3"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4"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5"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6"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7"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8"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9"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0"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1"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2"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28713"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14"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15"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16" name="Rectangle 44"/>
          <p:cNvSpPr>
            <a:spLocks noGrp="1" noChangeArrowheads="1"/>
          </p:cNvSpPr>
          <p:nvPr>
            <p:ph type="title"/>
          </p:nvPr>
        </p:nvSpPr>
        <p:spPr>
          <a:xfrm>
            <a:off x="127772" y="161887"/>
            <a:ext cx="7772400" cy="1143000"/>
          </a:xfrm>
        </p:spPr>
        <p:txBody>
          <a:bodyPr/>
          <a:lstStyle/>
          <a:p>
            <a:pPr algn="l" eaLnBrk="1" hangingPunct="1"/>
            <a:r>
              <a:rPr lang="en-US" altLang="en-US" sz="3300" b="1" dirty="0">
                <a:solidFill>
                  <a:schemeClr val="tx1"/>
                </a:solidFill>
              </a:rPr>
              <a:t>NJ SHARES Database Analysis </a:t>
            </a:r>
            <a:r>
              <a:rPr lang="en-US" altLang="en-US" sz="3300" dirty="0">
                <a:solidFill>
                  <a:schemeClr val="tx1"/>
                </a:solidFill>
              </a:rPr>
              <a:t/>
            </a:r>
            <a:br>
              <a:rPr lang="en-US" altLang="en-US" sz="3300" dirty="0">
                <a:solidFill>
                  <a:schemeClr val="tx1"/>
                </a:solidFill>
              </a:rPr>
            </a:br>
            <a:r>
              <a:rPr lang="en-US" altLang="en-US" sz="2800" b="1" dirty="0">
                <a:solidFill>
                  <a:schemeClr val="tx1"/>
                </a:solidFill>
              </a:rPr>
              <a:t>Recipient Poverty Level</a:t>
            </a:r>
          </a:p>
        </p:txBody>
      </p:sp>
      <p:sp>
        <p:nvSpPr>
          <p:cNvPr id="28717" name="Text Box 46"/>
          <p:cNvSpPr txBox="1">
            <a:spLocks noChangeArrowheads="1"/>
          </p:cNvSpPr>
          <p:nvPr/>
        </p:nvSpPr>
        <p:spPr bwMode="auto">
          <a:xfrm>
            <a:off x="8458200" y="6400800"/>
            <a:ext cx="45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ACDF5DB5-4414-42B3-8214-BAAB62E1CE1E}" type="slidenum">
              <a:rPr lang="en-US" altLang="en-US" sz="1000"/>
              <a:pPr eaLnBrk="1" hangingPunct="1">
                <a:spcBef>
                  <a:spcPct val="50000"/>
                </a:spcBef>
                <a:buFontTx/>
                <a:buNone/>
              </a:pPr>
              <a:t>15</a:t>
            </a:fld>
            <a:endParaRPr lang="en-US" altLang="en-US" sz="1000"/>
          </a:p>
        </p:txBody>
      </p:sp>
      <p:graphicFrame>
        <p:nvGraphicFramePr>
          <p:cNvPr id="48" name="Table 47"/>
          <p:cNvGraphicFramePr>
            <a:graphicFrameLocks noGrp="1"/>
          </p:cNvGraphicFramePr>
          <p:nvPr>
            <p:extLst>
              <p:ext uri="{D42A27DB-BD31-4B8C-83A1-F6EECF244321}">
                <p14:modId xmlns:p14="http://schemas.microsoft.com/office/powerpoint/2010/main" val="3173378769"/>
              </p:ext>
            </p:extLst>
          </p:nvPr>
        </p:nvGraphicFramePr>
        <p:xfrm>
          <a:off x="315913" y="5031131"/>
          <a:ext cx="8452092" cy="1202050"/>
        </p:xfrm>
        <a:graphic>
          <a:graphicData uri="http://schemas.openxmlformats.org/drawingml/2006/table">
            <a:tbl>
              <a:tblPr firstRow="1" bandRow="1">
                <a:tableStyleId>{5C22544A-7EE6-4342-B048-85BDC9FD1C3A}</a:tableStyleId>
              </a:tblPr>
              <a:tblGrid>
                <a:gridCol w="1499444">
                  <a:extLst>
                    <a:ext uri="{9D8B030D-6E8A-4147-A177-3AD203B41FA5}">
                      <a16:colId xmlns="" xmlns:a16="http://schemas.microsoft.com/office/drawing/2014/main" val="20000"/>
                    </a:ext>
                  </a:extLst>
                </a:gridCol>
                <a:gridCol w="581635">
                  <a:extLst>
                    <a:ext uri="{9D8B030D-6E8A-4147-A177-3AD203B41FA5}">
                      <a16:colId xmlns="" xmlns:a16="http://schemas.microsoft.com/office/drawing/2014/main" val="20001"/>
                    </a:ext>
                  </a:extLst>
                </a:gridCol>
                <a:gridCol w="579183">
                  <a:extLst>
                    <a:ext uri="{9D8B030D-6E8A-4147-A177-3AD203B41FA5}">
                      <a16:colId xmlns="" xmlns:a16="http://schemas.microsoft.com/office/drawing/2014/main" val="20002"/>
                    </a:ext>
                  </a:extLst>
                </a:gridCol>
                <a:gridCol w="579183">
                  <a:extLst>
                    <a:ext uri="{9D8B030D-6E8A-4147-A177-3AD203B41FA5}">
                      <a16:colId xmlns="" xmlns:a16="http://schemas.microsoft.com/office/drawing/2014/main" val="20003"/>
                    </a:ext>
                  </a:extLst>
                </a:gridCol>
                <a:gridCol w="579183">
                  <a:extLst>
                    <a:ext uri="{9D8B030D-6E8A-4147-A177-3AD203B41FA5}">
                      <a16:colId xmlns="" xmlns:a16="http://schemas.microsoft.com/office/drawing/2014/main" val="20004"/>
                    </a:ext>
                  </a:extLst>
                </a:gridCol>
                <a:gridCol w="579183">
                  <a:extLst>
                    <a:ext uri="{9D8B030D-6E8A-4147-A177-3AD203B41FA5}">
                      <a16:colId xmlns="" xmlns:a16="http://schemas.microsoft.com/office/drawing/2014/main" val="20005"/>
                    </a:ext>
                  </a:extLst>
                </a:gridCol>
                <a:gridCol w="579183">
                  <a:extLst>
                    <a:ext uri="{9D8B030D-6E8A-4147-A177-3AD203B41FA5}">
                      <a16:colId xmlns="" xmlns:a16="http://schemas.microsoft.com/office/drawing/2014/main" val="20006"/>
                    </a:ext>
                  </a:extLst>
                </a:gridCol>
                <a:gridCol w="579183">
                  <a:extLst>
                    <a:ext uri="{9D8B030D-6E8A-4147-A177-3AD203B41FA5}">
                      <a16:colId xmlns="" xmlns:a16="http://schemas.microsoft.com/office/drawing/2014/main" val="20007"/>
                    </a:ext>
                  </a:extLst>
                </a:gridCol>
                <a:gridCol w="579183">
                  <a:extLst>
                    <a:ext uri="{9D8B030D-6E8A-4147-A177-3AD203B41FA5}">
                      <a16:colId xmlns="" xmlns:a16="http://schemas.microsoft.com/office/drawing/2014/main" val="20008"/>
                    </a:ext>
                  </a:extLst>
                </a:gridCol>
                <a:gridCol w="579183">
                  <a:extLst>
                    <a:ext uri="{9D8B030D-6E8A-4147-A177-3AD203B41FA5}">
                      <a16:colId xmlns="" xmlns:a16="http://schemas.microsoft.com/office/drawing/2014/main" val="20009"/>
                    </a:ext>
                  </a:extLst>
                </a:gridCol>
                <a:gridCol w="579183">
                  <a:extLst>
                    <a:ext uri="{9D8B030D-6E8A-4147-A177-3AD203B41FA5}">
                      <a16:colId xmlns="" xmlns:a16="http://schemas.microsoft.com/office/drawing/2014/main" val="20010"/>
                    </a:ext>
                  </a:extLst>
                </a:gridCol>
                <a:gridCol w="579183">
                  <a:extLst>
                    <a:ext uri="{9D8B030D-6E8A-4147-A177-3AD203B41FA5}">
                      <a16:colId xmlns="" xmlns:a16="http://schemas.microsoft.com/office/drawing/2014/main" val="20011"/>
                    </a:ext>
                  </a:extLst>
                </a:gridCol>
                <a:gridCol w="579183">
                  <a:extLst>
                    <a:ext uri="{9D8B030D-6E8A-4147-A177-3AD203B41FA5}">
                      <a16:colId xmlns="" xmlns:a16="http://schemas.microsoft.com/office/drawing/2014/main" val="297155538"/>
                    </a:ext>
                  </a:extLst>
                </a:gridCol>
              </a:tblGrid>
              <a:tr h="566062">
                <a:tc>
                  <a:txBody>
                    <a:bodyPr/>
                    <a:lstStyle/>
                    <a:p>
                      <a:pPr marL="0" marR="0" algn="l">
                        <a:lnSpc>
                          <a:spcPct val="115000"/>
                        </a:lnSpc>
                        <a:spcBef>
                          <a:spcPts val="0"/>
                        </a:spcBef>
                        <a:spcAft>
                          <a:spcPts val="0"/>
                        </a:spcAft>
                      </a:pPr>
                      <a:r>
                        <a:rPr lang="en-US" sz="1400" kern="1200" dirty="0"/>
                        <a:t>Household Poverty Level </a:t>
                      </a:r>
                      <a:endParaRPr lang="en-US" sz="1400" dirty="0">
                        <a:solidFill>
                          <a:schemeClr val="bg1"/>
                        </a:solidFill>
                        <a:latin typeface="Calibri"/>
                        <a:ea typeface="Calibri"/>
                        <a:cs typeface="Times New Roman"/>
                      </a:endParaRPr>
                    </a:p>
                  </a:txBody>
                  <a:tcPr marL="66301" marR="66301" marT="33145" marB="33145" anchor="ctr">
                    <a:lnR w="38100" cap="flat" cmpd="sng" algn="ctr">
                      <a:solidFill>
                        <a:schemeClr val="bg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400" kern="1200" dirty="0"/>
                        <a:t>2007</a:t>
                      </a:r>
                      <a:endParaRPr lang="en-US" sz="1400" dirty="0">
                        <a:solidFill>
                          <a:schemeClr val="bg1"/>
                        </a:solidFill>
                        <a:latin typeface="Calibri"/>
                        <a:ea typeface="Calibri"/>
                        <a:cs typeface="Times New Roman"/>
                      </a:endParaRPr>
                    </a:p>
                  </a:txBody>
                  <a:tcPr marL="0" marR="0" marT="0" marB="0" anchor="ctr">
                    <a:lnL w="38100" cap="flat" cmpd="sng" algn="ctr">
                      <a:solidFill>
                        <a:schemeClr val="bg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400" kern="1200" dirty="0"/>
                        <a:t>2008</a:t>
                      </a:r>
                      <a:endParaRPr lang="en-US" sz="1400" b="1" kern="1200" dirty="0">
                        <a:solidFill>
                          <a:schemeClr val="bg1"/>
                        </a:solidFill>
                        <a:latin typeface="Times New Roman"/>
                        <a:ea typeface="Times New Roman"/>
                        <a:cs typeface="Times New Roman"/>
                      </a:endParaRPr>
                    </a:p>
                  </a:txBody>
                  <a:tcPr marL="0" marR="0" marT="0" marB="0" anchor="ctr"/>
                </a:tc>
                <a:tc>
                  <a:txBody>
                    <a:bodyPr/>
                    <a:lstStyle/>
                    <a:p>
                      <a:pPr marL="0" marR="0" algn="ctr">
                        <a:lnSpc>
                          <a:spcPct val="115000"/>
                        </a:lnSpc>
                        <a:spcBef>
                          <a:spcPts val="0"/>
                        </a:spcBef>
                        <a:spcAft>
                          <a:spcPts val="0"/>
                        </a:spcAft>
                      </a:pPr>
                      <a:r>
                        <a:rPr lang="en-US" sz="1400" dirty="0"/>
                        <a:t>2009</a:t>
                      </a:r>
                      <a:endParaRPr lang="en-US" sz="1400" b="1" dirty="0">
                        <a:solidFill>
                          <a:schemeClr val="bg1"/>
                        </a:solidFill>
                        <a:latin typeface="+mj-lt"/>
                        <a:ea typeface="Calibri"/>
                        <a:cs typeface="Times New Roman"/>
                      </a:endParaRP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kern="1200" dirty="0"/>
                        <a:t>2010</a:t>
                      </a:r>
                      <a:endParaRPr lang="en-US" sz="1400" b="1" dirty="0">
                        <a:solidFill>
                          <a:schemeClr val="bg1"/>
                        </a:solidFill>
                        <a:latin typeface="+mj-lt"/>
                        <a:ea typeface="Calibri"/>
                        <a:cs typeface="Times New Roman"/>
                      </a:endParaRP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a:t>2011</a:t>
                      </a:r>
                      <a:endParaRPr lang="en-US" sz="1400" b="1" dirty="0">
                        <a:solidFill>
                          <a:schemeClr val="bg1"/>
                        </a:solidFill>
                        <a:latin typeface="+mj-lt"/>
                        <a:ea typeface="Calibri"/>
                        <a:cs typeface="Times New Roman"/>
                      </a:endParaRP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a:t>2012</a:t>
                      </a:r>
                      <a:endParaRPr lang="en-US" sz="1400" b="1" dirty="0">
                        <a:solidFill>
                          <a:schemeClr val="bg1"/>
                        </a:solidFill>
                        <a:latin typeface="+mj-lt"/>
                        <a:ea typeface="Calibri"/>
                        <a:cs typeface="Times New Roman"/>
                      </a:endParaRP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a:t>2013</a:t>
                      </a:r>
                      <a:endParaRPr lang="en-US" sz="1400" b="1" dirty="0">
                        <a:solidFill>
                          <a:schemeClr val="bg1"/>
                        </a:solidFill>
                        <a:latin typeface="+mj-lt"/>
                        <a:ea typeface="Calibri"/>
                        <a:cs typeface="Times New Roman"/>
                      </a:endParaRP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a:t>2014</a:t>
                      </a:r>
                      <a:endParaRPr lang="en-US" sz="1400" b="1" dirty="0">
                        <a:solidFill>
                          <a:schemeClr val="bg1"/>
                        </a:solidFill>
                        <a:latin typeface="+mj-lt"/>
                        <a:ea typeface="Calibri"/>
                        <a:cs typeface="Times New Roman"/>
                      </a:endParaRP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dirty="0">
                          <a:solidFill>
                            <a:schemeClr val="bg1"/>
                          </a:solidFill>
                          <a:latin typeface="+mj-lt"/>
                          <a:ea typeface="Calibri"/>
                          <a:cs typeface="Times New Roman"/>
                        </a:rPr>
                        <a:t>2015</a:t>
                      </a: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kern="1200" dirty="0">
                          <a:solidFill>
                            <a:schemeClr val="bg1"/>
                          </a:solidFill>
                          <a:latin typeface="+mj-lt"/>
                          <a:ea typeface="Calibri"/>
                          <a:cs typeface="Times New Roman"/>
                        </a:rPr>
                        <a:t>2016</a:t>
                      </a: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kern="1200" dirty="0">
                          <a:solidFill>
                            <a:schemeClr val="bg1"/>
                          </a:solidFill>
                          <a:latin typeface="+mj-lt"/>
                          <a:ea typeface="Calibri"/>
                          <a:cs typeface="Times New Roman"/>
                        </a:rPr>
                        <a:t>2017</a:t>
                      </a: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kern="1200" dirty="0">
                          <a:solidFill>
                            <a:schemeClr val="bg1"/>
                          </a:solidFill>
                          <a:latin typeface="+mj-lt"/>
                          <a:ea typeface="Calibri"/>
                          <a:cs typeface="Times New Roman"/>
                        </a:rPr>
                        <a:t>2018</a:t>
                      </a:r>
                    </a:p>
                  </a:txBody>
                  <a:tcPr marL="0" marR="0" marT="0" marB="0" anchor="ctr"/>
                </a:tc>
                <a:extLst>
                  <a:ext uri="{0D108BD9-81ED-4DB2-BD59-A6C34878D82A}">
                    <a16:rowId xmlns="" xmlns:a16="http://schemas.microsoft.com/office/drawing/2014/main" val="10000"/>
                  </a:ext>
                </a:extLst>
              </a:tr>
              <a:tr h="324334">
                <a:tc>
                  <a:txBody>
                    <a:bodyPr/>
                    <a:lstStyle/>
                    <a:p>
                      <a:pPr marL="0" marR="0">
                        <a:lnSpc>
                          <a:spcPct val="115000"/>
                        </a:lnSpc>
                        <a:spcBef>
                          <a:spcPts val="0"/>
                        </a:spcBef>
                        <a:spcAft>
                          <a:spcPts val="0"/>
                        </a:spcAft>
                      </a:pPr>
                      <a:r>
                        <a:rPr lang="en-US" sz="1300" kern="1200" dirty="0"/>
                        <a:t>Mean Poverty Level </a:t>
                      </a:r>
                      <a:endParaRPr lang="en-US" sz="1300" dirty="0">
                        <a:latin typeface="Calibri"/>
                        <a:ea typeface="Calibri"/>
                        <a:cs typeface="Times New Roman"/>
                      </a:endParaRPr>
                    </a:p>
                  </a:txBody>
                  <a:tcPr marL="66301" marR="66301" marT="33145" marB="33145"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kern="1200" dirty="0"/>
                        <a:t>273%</a:t>
                      </a:r>
                      <a:endParaRPr lang="en-US" sz="1400" dirty="0">
                        <a:latin typeface="Calibri"/>
                        <a:ea typeface="Calibri"/>
                        <a:cs typeface="Times New Roman"/>
                      </a:endParaRPr>
                    </a:p>
                  </a:txBody>
                  <a:tcPr marL="0" marR="0" marT="0" marB="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kern="1200" dirty="0"/>
                        <a:t>277%</a:t>
                      </a:r>
                      <a:endParaRPr lang="en-US" sz="1400" dirty="0">
                        <a:latin typeface="Calibri"/>
                        <a:ea typeface="Calibri"/>
                        <a:cs typeface="Times New Roman"/>
                      </a:endParaRPr>
                    </a:p>
                  </a:txBody>
                  <a:tcPr marL="0" marR="0" marT="0" marB="0" anchor="ctr">
                    <a:lnB w="38100"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t>280%</a:t>
                      </a:r>
                      <a:endParaRPr lang="en-US" sz="1400" dirty="0">
                        <a:latin typeface="+mj-lt"/>
                        <a:ea typeface="Calibri"/>
                        <a:cs typeface="Times New Roman"/>
                      </a:endParaRPr>
                    </a:p>
                  </a:txBody>
                  <a:tcPr marL="0" marR="0" marT="0" marB="0" anchor="ctr">
                    <a:lnB w="38100"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t>294%</a:t>
                      </a:r>
                      <a:endParaRPr lang="en-US" sz="1400" dirty="0">
                        <a:latin typeface="+mj-lt"/>
                        <a:ea typeface="Calibri"/>
                        <a:cs typeface="Times New Roman"/>
                      </a:endParaRPr>
                    </a:p>
                  </a:txBody>
                  <a:tcPr marL="0" marR="0" marT="0" marB="0" anchor="ctr">
                    <a:lnB w="38100"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t>278%</a:t>
                      </a:r>
                      <a:endParaRPr lang="en-US" sz="1400" dirty="0">
                        <a:latin typeface="+mj-lt"/>
                        <a:ea typeface="Calibri"/>
                        <a:cs typeface="Times New Roman"/>
                      </a:endParaRPr>
                    </a:p>
                  </a:txBody>
                  <a:tcPr marL="0" marR="0" marT="0" marB="0" anchor="ctr">
                    <a:lnB w="38100"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t>275%</a:t>
                      </a:r>
                      <a:endParaRPr lang="en-US" sz="1400" dirty="0">
                        <a:latin typeface="+mj-lt"/>
                        <a:ea typeface="Calibri"/>
                        <a:cs typeface="Times New Roman"/>
                      </a:endParaRPr>
                    </a:p>
                  </a:txBody>
                  <a:tcPr marL="0" marR="0" marT="0" marB="0" anchor="ctr">
                    <a:lnB w="38100"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t>270%</a:t>
                      </a:r>
                      <a:endParaRPr lang="en-US" sz="1400" dirty="0">
                        <a:latin typeface="+mj-lt"/>
                        <a:ea typeface="Calibri"/>
                        <a:cs typeface="Times New Roman"/>
                      </a:endParaRPr>
                    </a:p>
                  </a:txBody>
                  <a:tcPr marL="0" marR="0" marT="0" marB="0" anchor="ctr">
                    <a:lnB w="38100"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t>277%</a:t>
                      </a:r>
                      <a:endParaRPr lang="en-US" sz="1400" dirty="0">
                        <a:latin typeface="+mj-lt"/>
                        <a:ea typeface="Calibri"/>
                        <a:cs typeface="Times New Roman"/>
                      </a:endParaRPr>
                    </a:p>
                  </a:txBody>
                  <a:tcPr marL="0" marR="0" marT="0" marB="0" anchor="ctr">
                    <a:lnB w="38100"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mj-lt"/>
                          <a:ea typeface="Calibri"/>
                          <a:cs typeface="Times New Roman"/>
                        </a:rPr>
                        <a:t>275%</a:t>
                      </a:r>
                    </a:p>
                  </a:txBody>
                  <a:tcPr marL="0" marR="0" marT="0" marB="0" anchor="ctr">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kern="1200" dirty="0">
                          <a:solidFill>
                            <a:schemeClr val="dk1"/>
                          </a:solidFill>
                          <a:latin typeface="+mj-lt"/>
                          <a:ea typeface="Calibri"/>
                          <a:cs typeface="Times New Roman"/>
                        </a:rPr>
                        <a:t>275%</a:t>
                      </a:r>
                    </a:p>
                  </a:txBody>
                  <a:tcPr marL="0" marR="0" marT="0" marB="0" anchor="ctr">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kern="1200" dirty="0">
                          <a:solidFill>
                            <a:schemeClr val="dk1"/>
                          </a:solidFill>
                          <a:latin typeface="+mj-lt"/>
                          <a:ea typeface="Calibri"/>
                          <a:cs typeface="Times New Roman"/>
                        </a:rPr>
                        <a:t>280%</a:t>
                      </a:r>
                    </a:p>
                  </a:txBody>
                  <a:tcPr marL="0" marR="0" marT="0" marB="0" anchor="ctr">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kern="1200" dirty="0">
                          <a:solidFill>
                            <a:schemeClr val="dk1"/>
                          </a:solidFill>
                          <a:latin typeface="+mj-lt"/>
                          <a:ea typeface="Calibri"/>
                          <a:cs typeface="Times New Roman"/>
                        </a:rPr>
                        <a:t>286%</a:t>
                      </a:r>
                    </a:p>
                  </a:txBody>
                  <a:tcPr marL="0" marR="0" marT="0" marB="0" anchor="ctr">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1"/>
                  </a:ext>
                </a:extLst>
              </a:tr>
              <a:tr h="272529">
                <a:tc>
                  <a:txBody>
                    <a:bodyPr/>
                    <a:lstStyle/>
                    <a:p>
                      <a:pPr marL="0" marR="0">
                        <a:lnSpc>
                          <a:spcPct val="115000"/>
                        </a:lnSpc>
                        <a:spcBef>
                          <a:spcPts val="0"/>
                        </a:spcBef>
                        <a:spcAft>
                          <a:spcPts val="0"/>
                        </a:spcAft>
                      </a:pPr>
                      <a:r>
                        <a:rPr lang="en-US" sz="1400" dirty="0"/>
                        <a:t>LIHEAP Eligible</a:t>
                      </a:r>
                      <a:endParaRPr lang="en-US" sz="1400" dirty="0">
                        <a:latin typeface="+mn-lt"/>
                        <a:ea typeface="Calibri"/>
                        <a:cs typeface="Times New Roman"/>
                      </a:endParaRPr>
                    </a:p>
                  </a:txBody>
                  <a:tcPr marL="66301" marR="66301" marT="33145" marB="33145"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dirty="0"/>
                        <a:t>175%</a:t>
                      </a:r>
                      <a:endParaRPr lang="en-US" sz="1400" dirty="0">
                        <a:latin typeface="+mn-lt"/>
                        <a:ea typeface="Calibri"/>
                        <a:cs typeface="Times New Roman"/>
                      </a:endParaRPr>
                    </a:p>
                  </a:txBody>
                  <a:tcPr marL="0" marR="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dirty="0"/>
                        <a:t>175%</a:t>
                      </a:r>
                      <a:endParaRPr lang="en-US" sz="1400" dirty="0">
                        <a:latin typeface="+mn-lt"/>
                        <a:ea typeface="Calibri"/>
                        <a:cs typeface="Times New Roman"/>
                      </a:endParaRPr>
                    </a:p>
                  </a:txBody>
                  <a:tcPr marL="0" marR="0" marT="0" marB="0" anchor="ctr">
                    <a:lnT w="381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dirty="0"/>
                        <a:t>225%</a:t>
                      </a:r>
                      <a:endParaRPr lang="en-US" sz="1400" dirty="0">
                        <a:latin typeface="+mn-lt"/>
                        <a:ea typeface="Calibri"/>
                        <a:cs typeface="Times New Roman"/>
                      </a:endParaRPr>
                    </a:p>
                  </a:txBody>
                  <a:tcPr marL="0" marR="0" marT="0" marB="0" anchor="ctr">
                    <a:lnT w="381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dirty="0"/>
                        <a:t>225%</a:t>
                      </a:r>
                      <a:endParaRPr lang="en-US" sz="1400" dirty="0">
                        <a:latin typeface="+mn-lt"/>
                        <a:ea typeface="Calibri"/>
                        <a:cs typeface="Times New Roman"/>
                      </a:endParaRPr>
                    </a:p>
                  </a:txBody>
                  <a:tcPr marL="0" marR="0" marT="0" marB="0" anchor="ctr">
                    <a:lnT w="381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dirty="0"/>
                        <a:t>200%</a:t>
                      </a:r>
                      <a:endParaRPr lang="en-US" sz="1400" dirty="0">
                        <a:latin typeface="+mn-lt"/>
                        <a:ea typeface="Calibri"/>
                        <a:cs typeface="Times New Roman"/>
                      </a:endParaRPr>
                    </a:p>
                  </a:txBody>
                  <a:tcPr marL="0" marR="0" marT="0" marB="0" anchor="ctr">
                    <a:lnT w="381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dirty="0"/>
                        <a:t>200%</a:t>
                      </a:r>
                      <a:endParaRPr lang="en-US" sz="1400" dirty="0">
                        <a:latin typeface="+mn-lt"/>
                        <a:ea typeface="Calibri"/>
                        <a:cs typeface="Times New Roman"/>
                      </a:endParaRPr>
                    </a:p>
                  </a:txBody>
                  <a:tcPr marL="0" marR="0" marT="0" marB="0" anchor="ctr">
                    <a:lnT w="381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dirty="0"/>
                        <a:t>200%</a:t>
                      </a:r>
                      <a:endParaRPr lang="en-US" sz="1400" dirty="0">
                        <a:latin typeface="+mn-lt"/>
                        <a:ea typeface="Calibri"/>
                        <a:cs typeface="Times New Roman"/>
                      </a:endParaRPr>
                    </a:p>
                  </a:txBody>
                  <a:tcPr marL="0" marR="0" marT="0" marB="0" anchor="ctr">
                    <a:lnT w="381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dirty="0"/>
                        <a:t>200%</a:t>
                      </a:r>
                      <a:endParaRPr lang="en-US" sz="1400" dirty="0">
                        <a:latin typeface="+mn-lt"/>
                        <a:ea typeface="Calibri"/>
                        <a:cs typeface="Times New Roman"/>
                      </a:endParaRPr>
                    </a:p>
                  </a:txBody>
                  <a:tcPr marL="0" marR="0" marT="0" marB="0" anchor="ctr">
                    <a:lnT w="381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dirty="0">
                          <a:latin typeface="+mn-lt"/>
                          <a:ea typeface="Calibri"/>
                          <a:cs typeface="Times New Roman"/>
                        </a:rPr>
                        <a:t>200%</a:t>
                      </a:r>
                    </a:p>
                  </a:txBody>
                  <a:tcPr marL="0" marR="0" marT="0" marB="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kern="1200" dirty="0">
                          <a:solidFill>
                            <a:schemeClr val="dk1"/>
                          </a:solidFill>
                          <a:latin typeface="+mn-lt"/>
                          <a:ea typeface="Calibri"/>
                          <a:cs typeface="Times New Roman"/>
                        </a:rPr>
                        <a:t>200%</a:t>
                      </a:r>
                    </a:p>
                  </a:txBody>
                  <a:tcPr marL="0" marR="0" marT="0" marB="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kern="1200" dirty="0">
                          <a:solidFill>
                            <a:schemeClr val="dk1"/>
                          </a:solidFill>
                          <a:latin typeface="+mn-lt"/>
                          <a:ea typeface="Calibri"/>
                          <a:cs typeface="Times New Roman"/>
                        </a:rPr>
                        <a:t>200%</a:t>
                      </a:r>
                    </a:p>
                  </a:txBody>
                  <a:tcPr marL="0" marR="0" marT="0" marB="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kern="1200" dirty="0">
                          <a:solidFill>
                            <a:schemeClr val="dk1"/>
                          </a:solidFill>
                          <a:latin typeface="+mn-lt"/>
                          <a:ea typeface="Calibri"/>
                          <a:cs typeface="Times New Roman"/>
                        </a:rPr>
                        <a:t>200%</a:t>
                      </a:r>
                    </a:p>
                  </a:txBody>
                  <a:tcPr marL="0" marR="0" marT="0" marB="0" anchor="ct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2"/>
                  </a:ext>
                </a:extLst>
              </a:tr>
            </a:tbl>
          </a:graphicData>
        </a:graphic>
      </p:graphicFrame>
      <p:sp>
        <p:nvSpPr>
          <p:cNvPr id="28820" name="TextBox 47"/>
          <p:cNvSpPr txBox="1">
            <a:spLocks noChangeArrowheads="1"/>
          </p:cNvSpPr>
          <p:nvPr/>
        </p:nvSpPr>
        <p:spPr bwMode="auto">
          <a:xfrm>
            <a:off x="127772" y="6265188"/>
            <a:ext cx="7315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100" dirty="0"/>
              <a:t>Note 1: As of January 23, 2009, income eligibility is capped at 400% of the Federal Poverty Level.</a:t>
            </a:r>
          </a:p>
          <a:p>
            <a:pPr eaLnBrk="1" hangingPunct="1">
              <a:spcBef>
                <a:spcPct val="0"/>
              </a:spcBef>
              <a:buFontTx/>
              <a:buNone/>
            </a:pPr>
            <a:r>
              <a:rPr lang="en-US" altLang="en-US" sz="1100" dirty="0"/>
              <a:t>Note 2: LIHEAP eligibility is for fiscal years.</a:t>
            </a:r>
          </a:p>
        </p:txBody>
      </p:sp>
      <p:graphicFrame>
        <p:nvGraphicFramePr>
          <p:cNvPr id="7" name="Chart 6"/>
          <p:cNvGraphicFramePr/>
          <p:nvPr>
            <p:extLst>
              <p:ext uri="{D42A27DB-BD31-4B8C-83A1-F6EECF244321}">
                <p14:modId xmlns:p14="http://schemas.microsoft.com/office/powerpoint/2010/main" val="734103494"/>
              </p:ext>
            </p:extLst>
          </p:nvPr>
        </p:nvGraphicFramePr>
        <p:xfrm>
          <a:off x="388938" y="1524000"/>
          <a:ext cx="8153400" cy="3587513"/>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23"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24"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25"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26"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27"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28"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29"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0"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1"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2"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3"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4"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5"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6"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7"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8"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9"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0"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1"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2"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3"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4"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5"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6"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7"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8"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9"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0"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1"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2"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3"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4"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5"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6"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7"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8"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9"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0"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30761"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2"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3"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4" name="Rectangle 44"/>
          <p:cNvSpPr>
            <a:spLocks noGrp="1" noChangeArrowheads="1"/>
          </p:cNvSpPr>
          <p:nvPr>
            <p:ph type="title"/>
          </p:nvPr>
        </p:nvSpPr>
        <p:spPr>
          <a:xfrm>
            <a:off x="87313" y="122407"/>
            <a:ext cx="7772400" cy="1143000"/>
          </a:xfrm>
        </p:spPr>
        <p:txBody>
          <a:bodyPr/>
          <a:lstStyle/>
          <a:p>
            <a:pPr algn="l" eaLnBrk="1" hangingPunct="1"/>
            <a:r>
              <a:rPr lang="en-US" altLang="en-US" sz="3300" b="1" dirty="0">
                <a:solidFill>
                  <a:schemeClr val="tx1"/>
                </a:solidFill>
              </a:rPr>
              <a:t>NJ SHARES Database Analysis </a:t>
            </a:r>
            <a:r>
              <a:rPr lang="en-US" altLang="en-US" dirty="0">
                <a:solidFill>
                  <a:schemeClr val="tx1"/>
                </a:solidFill>
              </a:rPr>
              <a:t/>
            </a:r>
            <a:br>
              <a:rPr lang="en-US" altLang="en-US" dirty="0">
                <a:solidFill>
                  <a:schemeClr val="tx1"/>
                </a:solidFill>
              </a:rPr>
            </a:br>
            <a:r>
              <a:rPr lang="en-US" altLang="en-US" sz="2800" b="1" dirty="0">
                <a:solidFill>
                  <a:schemeClr val="tx1"/>
                </a:solidFill>
              </a:rPr>
              <a:t>Household Composition</a:t>
            </a:r>
          </a:p>
        </p:txBody>
      </p:sp>
      <p:sp>
        <p:nvSpPr>
          <p:cNvPr id="30765" name="Text Box 46"/>
          <p:cNvSpPr txBox="1">
            <a:spLocks noChangeArrowheads="1"/>
          </p:cNvSpPr>
          <p:nvPr/>
        </p:nvSpPr>
        <p:spPr bwMode="auto">
          <a:xfrm>
            <a:off x="8458200" y="6400800"/>
            <a:ext cx="45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DB6CD7B1-FBE8-41BE-9C2B-1389CDFFCD36}" type="slidenum">
              <a:rPr lang="en-US" altLang="en-US" sz="1000"/>
              <a:pPr eaLnBrk="1" hangingPunct="1">
                <a:spcBef>
                  <a:spcPct val="50000"/>
                </a:spcBef>
                <a:buFontTx/>
                <a:buNone/>
              </a:pPr>
              <a:t>16</a:t>
            </a:fld>
            <a:endParaRPr lang="en-US" altLang="en-US" sz="1000"/>
          </a:p>
        </p:txBody>
      </p:sp>
      <p:sp>
        <p:nvSpPr>
          <p:cNvPr id="30766" name="TextBox 47"/>
          <p:cNvSpPr txBox="1">
            <a:spLocks noChangeArrowheads="1"/>
          </p:cNvSpPr>
          <p:nvPr/>
        </p:nvSpPr>
        <p:spPr bwMode="auto">
          <a:xfrm>
            <a:off x="807244" y="6262687"/>
            <a:ext cx="7315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dirty="0"/>
              <a:t>Note: A household can be included in more than one category.</a:t>
            </a:r>
          </a:p>
        </p:txBody>
      </p:sp>
      <p:graphicFrame>
        <p:nvGraphicFramePr>
          <p:cNvPr id="5" name="Chart 4"/>
          <p:cNvGraphicFramePr/>
          <p:nvPr>
            <p:extLst>
              <p:ext uri="{D42A27DB-BD31-4B8C-83A1-F6EECF244321}">
                <p14:modId xmlns:p14="http://schemas.microsoft.com/office/powerpoint/2010/main" val="4204329660"/>
              </p:ext>
            </p:extLst>
          </p:nvPr>
        </p:nvGraphicFramePr>
        <p:xfrm>
          <a:off x="476866" y="1773236"/>
          <a:ext cx="8247960" cy="43227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05597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19"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0"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1"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2"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3"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4"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5"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6"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7"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8"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9"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0"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1"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2"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3"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4"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5"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6"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7"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8"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9"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0"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1"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2"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3"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4"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5"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6"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7"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8"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9"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0"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1"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2"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3"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4"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5"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6"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34857"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8"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9"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60" name="Rectangle 44"/>
          <p:cNvSpPr>
            <a:spLocks noGrp="1" noChangeArrowheads="1"/>
          </p:cNvSpPr>
          <p:nvPr>
            <p:ph type="title"/>
          </p:nvPr>
        </p:nvSpPr>
        <p:spPr>
          <a:xfrm>
            <a:off x="103559" y="141051"/>
            <a:ext cx="7772400" cy="1143000"/>
          </a:xfrm>
        </p:spPr>
        <p:txBody>
          <a:bodyPr/>
          <a:lstStyle/>
          <a:p>
            <a:pPr algn="l" eaLnBrk="1" hangingPunct="1"/>
            <a:r>
              <a:rPr lang="en-US" altLang="en-US" sz="3300" b="1" dirty="0">
                <a:solidFill>
                  <a:schemeClr val="tx1"/>
                </a:solidFill>
              </a:rPr>
              <a:t>NJ SHARES Database Analysis </a:t>
            </a:r>
            <a:r>
              <a:rPr lang="en-US" altLang="en-US" dirty="0">
                <a:solidFill>
                  <a:schemeClr val="tx1"/>
                </a:solidFill>
              </a:rPr>
              <a:t/>
            </a:r>
            <a:br>
              <a:rPr lang="en-US" altLang="en-US" dirty="0">
                <a:solidFill>
                  <a:schemeClr val="tx1"/>
                </a:solidFill>
              </a:rPr>
            </a:br>
            <a:r>
              <a:rPr lang="en-US" altLang="en-US" sz="2800" b="1" dirty="0">
                <a:solidFill>
                  <a:schemeClr val="tx1"/>
                </a:solidFill>
              </a:rPr>
              <a:t>Household Composition</a:t>
            </a:r>
          </a:p>
        </p:txBody>
      </p:sp>
      <p:sp>
        <p:nvSpPr>
          <p:cNvPr id="34861" name="Text Box 46"/>
          <p:cNvSpPr txBox="1">
            <a:spLocks noChangeArrowheads="1"/>
          </p:cNvSpPr>
          <p:nvPr/>
        </p:nvSpPr>
        <p:spPr bwMode="auto">
          <a:xfrm>
            <a:off x="8458200" y="6400800"/>
            <a:ext cx="45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8CA989E3-77DA-4E59-818F-2D4C5A3738B4}" type="slidenum">
              <a:rPr lang="en-US" altLang="en-US" sz="1000"/>
              <a:pPr eaLnBrk="1" hangingPunct="1">
                <a:spcBef>
                  <a:spcPct val="50000"/>
                </a:spcBef>
                <a:buFontTx/>
                <a:buNone/>
              </a:pPr>
              <a:t>17</a:t>
            </a:fld>
            <a:endParaRPr lang="en-US" altLang="en-US" sz="1000"/>
          </a:p>
        </p:txBody>
      </p:sp>
      <p:sp>
        <p:nvSpPr>
          <p:cNvPr id="34862" name="TextBox 47"/>
          <p:cNvSpPr txBox="1">
            <a:spLocks noChangeArrowheads="1"/>
          </p:cNvSpPr>
          <p:nvPr/>
        </p:nvSpPr>
        <p:spPr bwMode="auto">
          <a:xfrm>
            <a:off x="775494" y="6093783"/>
            <a:ext cx="7472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1200" dirty="0"/>
              <a:t>Note: “Single Parent” and “Elderly Only” households were identified using the age grouping variables in the database, not the variable “Category”.</a:t>
            </a:r>
          </a:p>
        </p:txBody>
      </p:sp>
      <p:graphicFrame>
        <p:nvGraphicFramePr>
          <p:cNvPr id="6" name="Chart 5"/>
          <p:cNvGraphicFramePr/>
          <p:nvPr>
            <p:extLst>
              <p:ext uri="{D42A27DB-BD31-4B8C-83A1-F6EECF244321}">
                <p14:modId xmlns:p14="http://schemas.microsoft.com/office/powerpoint/2010/main" val="4013727838"/>
              </p:ext>
            </p:extLst>
          </p:nvPr>
        </p:nvGraphicFramePr>
        <p:xfrm>
          <a:off x="775494" y="1652655"/>
          <a:ext cx="7593012" cy="44724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66870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1"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2"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3"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4"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5"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6"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7"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8"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9"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0"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1"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2"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3"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4"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5"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6"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7"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8"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9"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0"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1"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2"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3"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4"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5"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6"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7"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8"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9"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0"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1"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2"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3"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4"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5"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6"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7"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8"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32809"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12" name="Rectangle 44"/>
          <p:cNvSpPr>
            <a:spLocks noGrp="1" noChangeArrowheads="1"/>
          </p:cNvSpPr>
          <p:nvPr>
            <p:ph type="title"/>
          </p:nvPr>
        </p:nvSpPr>
        <p:spPr>
          <a:xfrm>
            <a:off x="120650" y="27781"/>
            <a:ext cx="7772400" cy="1514476"/>
          </a:xfrm>
        </p:spPr>
        <p:txBody>
          <a:bodyPr/>
          <a:lstStyle/>
          <a:p>
            <a:pPr algn="l" eaLnBrk="1" hangingPunct="1"/>
            <a:r>
              <a:rPr lang="en-US" altLang="en-US" sz="3300" b="1" dirty="0">
                <a:solidFill>
                  <a:schemeClr val="tx1"/>
                </a:solidFill>
              </a:rPr>
              <a:t>NJ SHARES Database Analysis </a:t>
            </a:r>
            <a:r>
              <a:rPr lang="en-US" altLang="en-US" dirty="0">
                <a:solidFill>
                  <a:schemeClr val="tx1"/>
                </a:solidFill>
              </a:rPr>
              <a:t/>
            </a:r>
            <a:br>
              <a:rPr lang="en-US" altLang="en-US" dirty="0">
                <a:solidFill>
                  <a:schemeClr val="tx1"/>
                </a:solidFill>
              </a:rPr>
            </a:br>
            <a:r>
              <a:rPr lang="en-US" altLang="en-US" sz="2400" b="1" dirty="0">
                <a:solidFill>
                  <a:schemeClr val="tx1"/>
                </a:solidFill>
              </a:rPr>
              <a:t>Agencies Focused on Seniors </a:t>
            </a:r>
            <a:br>
              <a:rPr lang="en-US" altLang="en-US" sz="2400" b="1" dirty="0">
                <a:solidFill>
                  <a:schemeClr val="tx1"/>
                </a:solidFill>
              </a:rPr>
            </a:br>
            <a:r>
              <a:rPr lang="en-US" altLang="en-US" sz="2400" b="1" dirty="0">
                <a:solidFill>
                  <a:schemeClr val="tx1"/>
                </a:solidFill>
              </a:rPr>
              <a:t>by Household Composition</a:t>
            </a:r>
            <a:endParaRPr lang="en-US" altLang="en-US" sz="2800" b="1" dirty="0">
              <a:solidFill>
                <a:schemeClr val="tx1"/>
              </a:solidFill>
            </a:endParaRPr>
          </a:p>
        </p:txBody>
      </p:sp>
      <p:sp>
        <p:nvSpPr>
          <p:cNvPr id="32813" name="Text Box 46"/>
          <p:cNvSpPr txBox="1">
            <a:spLocks noChangeArrowheads="1"/>
          </p:cNvSpPr>
          <p:nvPr/>
        </p:nvSpPr>
        <p:spPr bwMode="auto">
          <a:xfrm>
            <a:off x="8458200" y="6400800"/>
            <a:ext cx="45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AAB2752B-2315-4188-BCB2-5A9F2C75B16A}" type="slidenum">
              <a:rPr lang="en-US" altLang="en-US" sz="1000"/>
              <a:pPr eaLnBrk="1" hangingPunct="1">
                <a:spcBef>
                  <a:spcPct val="50000"/>
                </a:spcBef>
                <a:buFontTx/>
                <a:buNone/>
              </a:pPr>
              <a:t>18</a:t>
            </a:fld>
            <a:endParaRPr lang="en-US" altLang="en-US" sz="1000"/>
          </a:p>
        </p:txBody>
      </p:sp>
      <p:graphicFrame>
        <p:nvGraphicFramePr>
          <p:cNvPr id="48" name="Table 47"/>
          <p:cNvGraphicFramePr>
            <a:graphicFrameLocks noGrp="1"/>
          </p:cNvGraphicFramePr>
          <p:nvPr>
            <p:extLst>
              <p:ext uri="{D42A27DB-BD31-4B8C-83A1-F6EECF244321}">
                <p14:modId xmlns:p14="http://schemas.microsoft.com/office/powerpoint/2010/main" val="1665714017"/>
              </p:ext>
            </p:extLst>
          </p:nvPr>
        </p:nvGraphicFramePr>
        <p:xfrm>
          <a:off x="209551" y="1989642"/>
          <a:ext cx="8686799" cy="1950720"/>
        </p:xfrm>
        <a:graphic>
          <a:graphicData uri="http://schemas.openxmlformats.org/drawingml/2006/table">
            <a:tbl>
              <a:tblPr firstRow="1" bandRow="1">
                <a:tableStyleId>{5C22544A-7EE6-4342-B048-85BDC9FD1C3A}</a:tableStyleId>
              </a:tblPr>
              <a:tblGrid>
                <a:gridCol w="1905001">
                  <a:extLst>
                    <a:ext uri="{9D8B030D-6E8A-4147-A177-3AD203B41FA5}">
                      <a16:colId xmlns="" xmlns:a16="http://schemas.microsoft.com/office/drawing/2014/main" val="20000"/>
                    </a:ext>
                  </a:extLst>
                </a:gridCol>
                <a:gridCol w="736714">
                  <a:extLst>
                    <a:ext uri="{9D8B030D-6E8A-4147-A177-3AD203B41FA5}">
                      <a16:colId xmlns="" xmlns:a16="http://schemas.microsoft.com/office/drawing/2014/main" val="20001"/>
                    </a:ext>
                  </a:extLst>
                </a:gridCol>
                <a:gridCol w="1065492">
                  <a:extLst>
                    <a:ext uri="{9D8B030D-6E8A-4147-A177-3AD203B41FA5}">
                      <a16:colId xmlns="" xmlns:a16="http://schemas.microsoft.com/office/drawing/2014/main" val="20002"/>
                    </a:ext>
                  </a:extLst>
                </a:gridCol>
                <a:gridCol w="1052203">
                  <a:extLst>
                    <a:ext uri="{9D8B030D-6E8A-4147-A177-3AD203B41FA5}">
                      <a16:colId xmlns="" xmlns:a16="http://schemas.microsoft.com/office/drawing/2014/main" val="20003"/>
                    </a:ext>
                  </a:extLst>
                </a:gridCol>
                <a:gridCol w="1052203">
                  <a:extLst>
                    <a:ext uri="{9D8B030D-6E8A-4147-A177-3AD203B41FA5}">
                      <a16:colId xmlns="" xmlns:a16="http://schemas.microsoft.com/office/drawing/2014/main" val="20004"/>
                    </a:ext>
                  </a:extLst>
                </a:gridCol>
                <a:gridCol w="992791">
                  <a:extLst>
                    <a:ext uri="{9D8B030D-6E8A-4147-A177-3AD203B41FA5}">
                      <a16:colId xmlns="" xmlns:a16="http://schemas.microsoft.com/office/drawing/2014/main" val="20005"/>
                    </a:ext>
                  </a:extLst>
                </a:gridCol>
                <a:gridCol w="992791">
                  <a:extLst>
                    <a:ext uri="{9D8B030D-6E8A-4147-A177-3AD203B41FA5}">
                      <a16:colId xmlns="" xmlns:a16="http://schemas.microsoft.com/office/drawing/2014/main" val="20006"/>
                    </a:ext>
                  </a:extLst>
                </a:gridCol>
                <a:gridCol w="889604">
                  <a:extLst>
                    <a:ext uri="{9D8B030D-6E8A-4147-A177-3AD203B41FA5}">
                      <a16:colId xmlns="" xmlns:a16="http://schemas.microsoft.com/office/drawing/2014/main" val="20007"/>
                    </a:ext>
                  </a:extLst>
                </a:gridCol>
              </a:tblGrid>
              <a:tr h="274320">
                <a:tc gridSpan="8">
                  <a:txBody>
                    <a:bodyPr/>
                    <a:lstStyle/>
                    <a:p>
                      <a:pPr marL="0" marR="0" algn="ctr">
                        <a:spcBef>
                          <a:spcPts val="0"/>
                        </a:spcBef>
                        <a:spcAft>
                          <a:spcPts val="0"/>
                        </a:spcAft>
                      </a:pPr>
                      <a:r>
                        <a:rPr lang="en-US" sz="1800" dirty="0"/>
                        <a:t>2018 Recipients</a:t>
                      </a:r>
                      <a:endParaRPr lang="en-US" sz="1800" b="1" dirty="0">
                        <a:solidFill>
                          <a:schemeClr val="bg1"/>
                        </a:solidFill>
                        <a:latin typeface="+mj-lt"/>
                        <a:ea typeface="Calibri"/>
                        <a:cs typeface="Times New Roman"/>
                      </a:endParaRPr>
                    </a:p>
                  </a:txBody>
                  <a:tcPr marL="63123" marR="63123" marT="0" marB="0" anchor="ctr"/>
                </a:tc>
                <a:tc hMerge="1">
                  <a:txBody>
                    <a:bodyPr/>
                    <a:lstStyle/>
                    <a:p>
                      <a:pPr marL="0" marR="0">
                        <a:spcBef>
                          <a:spcPts val="0"/>
                        </a:spcBef>
                        <a:spcAft>
                          <a:spcPts val="0"/>
                        </a:spcAft>
                      </a:pPr>
                      <a:endParaRPr lang="en-US" sz="1000">
                        <a:latin typeface="Calibri"/>
                        <a:ea typeface="Calibri"/>
                        <a:cs typeface="Times New Roman"/>
                      </a:endParaRPr>
                    </a:p>
                  </a:txBody>
                  <a:tcPr marL="63123" marR="63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000">
                        <a:latin typeface="Calibri"/>
                        <a:ea typeface="Calibri"/>
                        <a:cs typeface="Times New Roman"/>
                      </a:endParaRPr>
                    </a:p>
                  </a:txBody>
                  <a:tcPr marL="63123" marR="63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ctr">
                        <a:spcBef>
                          <a:spcPts val="0"/>
                        </a:spcBef>
                        <a:spcAft>
                          <a:spcPts val="0"/>
                        </a:spcAft>
                      </a:pPr>
                      <a:endParaRPr lang="en-US" sz="1000">
                        <a:latin typeface="Calibri"/>
                        <a:ea typeface="Calibri"/>
                        <a:cs typeface="Times New Roman"/>
                      </a:endParaRPr>
                    </a:p>
                  </a:txBody>
                  <a:tcPr marL="63123" marR="63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ctr">
                        <a:spcBef>
                          <a:spcPts val="0"/>
                        </a:spcBef>
                        <a:spcAft>
                          <a:spcPts val="0"/>
                        </a:spcAft>
                      </a:pPr>
                      <a:endParaRPr lang="en-US" sz="1000" dirty="0">
                        <a:latin typeface="Calibri"/>
                        <a:ea typeface="Calibri"/>
                        <a:cs typeface="Times New Roman"/>
                      </a:endParaRPr>
                    </a:p>
                  </a:txBody>
                  <a:tcPr marL="63123" marR="63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0000"/>
                  </a:ext>
                </a:extLst>
              </a:tr>
              <a:tr h="154300">
                <a:tc rowSpan="2" gridSpan="2">
                  <a:txBody>
                    <a:bodyPr/>
                    <a:lstStyle/>
                    <a:p>
                      <a:pPr marL="0" marR="0">
                        <a:spcBef>
                          <a:spcPts val="0"/>
                        </a:spcBef>
                        <a:spcAft>
                          <a:spcPts val="0"/>
                        </a:spcAft>
                      </a:pPr>
                      <a:endParaRPr lang="en-US" sz="1800" dirty="0">
                        <a:solidFill>
                          <a:schemeClr val="bg1"/>
                        </a:solidFill>
                        <a:latin typeface="+mj-lt"/>
                        <a:ea typeface="Calibri"/>
                        <a:cs typeface="Times New Roman"/>
                      </a:endParaRPr>
                    </a:p>
                  </a:txBody>
                  <a:tcPr marL="63123" marR="63123" marT="0" marB="0">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rowSpan="2" hMerge="1">
                  <a:txBody>
                    <a:bodyPr/>
                    <a:lstStyle/>
                    <a:p>
                      <a:pPr marL="0" marR="0">
                        <a:spcBef>
                          <a:spcPts val="0"/>
                        </a:spcBef>
                        <a:spcAft>
                          <a:spcPts val="0"/>
                        </a:spcAft>
                      </a:pPr>
                      <a:endParaRPr lang="en-US" sz="2000" dirty="0">
                        <a:latin typeface="+mj-lt"/>
                        <a:ea typeface="Calibri"/>
                        <a:cs typeface="Times New Roman"/>
                      </a:endParaRPr>
                    </a:p>
                  </a:txBody>
                  <a:tcPr marL="63123" marR="63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800" dirty="0">
                          <a:solidFill>
                            <a:schemeClr val="bg1"/>
                          </a:solidFill>
                        </a:rPr>
                        <a:t>Elderly Agencies</a:t>
                      </a:r>
                      <a:endParaRPr lang="en-US" sz="1800" b="1" dirty="0">
                        <a:solidFill>
                          <a:schemeClr val="bg1"/>
                        </a:solidFill>
                        <a:latin typeface="+mj-lt"/>
                        <a:ea typeface="Calibri"/>
                        <a:cs typeface="Times New Roman"/>
                      </a:endParaRPr>
                    </a:p>
                  </a:txBody>
                  <a:tcPr marL="63123" marR="63123" marT="0" marB="0">
                    <a:lnL w="38100" cap="flat" cmpd="sng" algn="ctr">
                      <a:solidFill>
                        <a:schemeClr val="bg1"/>
                      </a:solidFill>
                      <a:prstDash val="solid"/>
                      <a:round/>
                      <a:headEnd type="none" w="med" len="med"/>
                      <a:tailEnd type="none" w="med" len="med"/>
                    </a:lnL>
                    <a:solidFill>
                      <a:srgbClr val="00CC99"/>
                    </a:solidFill>
                  </a:tcPr>
                </a:tc>
                <a:tc hMerge="1">
                  <a:txBody>
                    <a:bodyPr/>
                    <a:lstStyle/>
                    <a:p>
                      <a:endParaRPr lang="en-US"/>
                    </a:p>
                  </a:txBody>
                  <a:tcPr/>
                </a:tc>
                <a:tc gridSpan="2">
                  <a:txBody>
                    <a:bodyPr/>
                    <a:lstStyle/>
                    <a:p>
                      <a:pPr marL="0" marR="0" algn="ctr">
                        <a:spcBef>
                          <a:spcPts val="0"/>
                        </a:spcBef>
                        <a:spcAft>
                          <a:spcPts val="0"/>
                        </a:spcAft>
                      </a:pPr>
                      <a:r>
                        <a:rPr lang="en-US" sz="1800" dirty="0">
                          <a:solidFill>
                            <a:schemeClr val="bg1"/>
                          </a:solidFill>
                        </a:rPr>
                        <a:t>Other Agencies</a:t>
                      </a:r>
                      <a:endParaRPr lang="en-US" sz="1800" b="1" dirty="0">
                        <a:solidFill>
                          <a:schemeClr val="bg1"/>
                        </a:solidFill>
                        <a:latin typeface="+mj-lt"/>
                        <a:ea typeface="Calibri"/>
                        <a:cs typeface="Times New Roman"/>
                      </a:endParaRPr>
                    </a:p>
                  </a:txBody>
                  <a:tcPr marL="63123" marR="63123" marT="0" marB="0">
                    <a:solidFill>
                      <a:srgbClr val="00CC99"/>
                    </a:solidFill>
                  </a:tcPr>
                </a:tc>
                <a:tc hMerge="1">
                  <a:txBody>
                    <a:bodyPr/>
                    <a:lstStyle/>
                    <a:p>
                      <a:endParaRPr lang="en-US"/>
                    </a:p>
                  </a:txBody>
                  <a:tcPr/>
                </a:tc>
                <a:tc gridSpan="2">
                  <a:txBody>
                    <a:bodyPr/>
                    <a:lstStyle/>
                    <a:p>
                      <a:pPr marL="0" marR="0" algn="ctr">
                        <a:spcBef>
                          <a:spcPts val="0"/>
                        </a:spcBef>
                        <a:spcAft>
                          <a:spcPts val="0"/>
                        </a:spcAft>
                      </a:pPr>
                      <a:r>
                        <a:rPr lang="en-US" sz="1800" dirty="0">
                          <a:solidFill>
                            <a:schemeClr val="bg1"/>
                          </a:solidFill>
                        </a:rPr>
                        <a:t>All Agencies</a:t>
                      </a:r>
                      <a:endParaRPr lang="en-US" sz="1800" b="1" dirty="0">
                        <a:solidFill>
                          <a:schemeClr val="bg1"/>
                        </a:solidFill>
                        <a:latin typeface="+mj-lt"/>
                        <a:ea typeface="Calibri"/>
                        <a:cs typeface="Times New Roman"/>
                      </a:endParaRPr>
                    </a:p>
                  </a:txBody>
                  <a:tcPr marL="63123" marR="63123" marT="0" marB="0">
                    <a:solidFill>
                      <a:srgbClr val="00CC99"/>
                    </a:solidFill>
                  </a:tcPr>
                </a:tc>
                <a:tc hMerge="1">
                  <a:txBody>
                    <a:bodyPr/>
                    <a:lstStyle/>
                    <a:p>
                      <a:endParaRPr lang="en-US"/>
                    </a:p>
                  </a:txBody>
                  <a:tcPr/>
                </a:tc>
                <a:extLst>
                  <a:ext uri="{0D108BD9-81ED-4DB2-BD59-A6C34878D82A}">
                    <a16:rowId xmlns="" xmlns:a16="http://schemas.microsoft.com/office/drawing/2014/main" val="10001"/>
                  </a:ext>
                </a:extLst>
              </a:tr>
              <a:tr h="304800">
                <a:tc gridSpan="2" vMerge="1">
                  <a:txBody>
                    <a:bodyPr/>
                    <a:lstStyle/>
                    <a:p>
                      <a:pPr marL="0" marR="0" algn="ctr">
                        <a:spcBef>
                          <a:spcPts val="0"/>
                        </a:spcBef>
                        <a:spcAft>
                          <a:spcPts val="0"/>
                        </a:spcAft>
                      </a:pPr>
                      <a:endParaRPr lang="en-US" sz="2000" dirty="0">
                        <a:latin typeface="+mj-lt"/>
                        <a:ea typeface="Calibri"/>
                        <a:cs typeface="Times New Roman"/>
                      </a:endParaRPr>
                    </a:p>
                  </a:txBody>
                  <a:tcPr marL="63123" marR="631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pPr marL="0" marR="0">
                        <a:spcBef>
                          <a:spcPts val="0"/>
                        </a:spcBef>
                        <a:spcAft>
                          <a:spcPts val="0"/>
                        </a:spcAft>
                      </a:pPr>
                      <a:endParaRPr lang="en-US" sz="2000" dirty="0">
                        <a:latin typeface="+mj-lt"/>
                        <a:ea typeface="Calibri"/>
                        <a:cs typeface="Times New Roman"/>
                      </a:endParaRPr>
                    </a:p>
                  </a:txBody>
                  <a:tcPr marL="63123" marR="63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bg1"/>
                          </a:solidFill>
                        </a:rPr>
                        <a:t>#</a:t>
                      </a:r>
                      <a:endParaRPr lang="en-US" sz="1800" dirty="0">
                        <a:solidFill>
                          <a:schemeClr val="bg1"/>
                        </a:solidFill>
                        <a:latin typeface="+mj-lt"/>
                        <a:ea typeface="Calibri"/>
                        <a:cs typeface="Times New Roman"/>
                      </a:endParaRPr>
                    </a:p>
                  </a:txBody>
                  <a:tcPr marL="63123" marR="63123" marT="0" marB="0">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marL="0" marR="0" algn="ctr">
                        <a:spcBef>
                          <a:spcPts val="0"/>
                        </a:spcBef>
                        <a:spcAft>
                          <a:spcPts val="0"/>
                        </a:spcAft>
                      </a:pPr>
                      <a:r>
                        <a:rPr lang="en-US" sz="1800" dirty="0">
                          <a:solidFill>
                            <a:schemeClr val="bg1"/>
                          </a:solidFill>
                        </a:rPr>
                        <a:t>%</a:t>
                      </a:r>
                      <a:endParaRPr lang="en-US" sz="1800" dirty="0">
                        <a:solidFill>
                          <a:schemeClr val="bg1"/>
                        </a:solidFill>
                        <a:latin typeface="+mj-lt"/>
                        <a:ea typeface="Calibri"/>
                        <a:cs typeface="Times New Roman"/>
                      </a:endParaRPr>
                    </a:p>
                  </a:txBody>
                  <a:tcPr marL="63123" marR="63123" marT="0" marB="0">
                    <a:lnB w="38100" cap="flat" cmpd="sng" algn="ctr">
                      <a:solidFill>
                        <a:schemeClr val="bg1"/>
                      </a:solidFill>
                      <a:prstDash val="solid"/>
                      <a:round/>
                      <a:headEnd type="none" w="med" len="med"/>
                      <a:tailEnd type="none" w="med" len="med"/>
                    </a:lnB>
                    <a:solidFill>
                      <a:srgbClr val="00CC99"/>
                    </a:solidFill>
                  </a:tcPr>
                </a:tc>
                <a:tc>
                  <a:txBody>
                    <a:bodyPr/>
                    <a:lstStyle/>
                    <a:p>
                      <a:pPr marL="0" marR="0" algn="ctr">
                        <a:spcBef>
                          <a:spcPts val="0"/>
                        </a:spcBef>
                        <a:spcAft>
                          <a:spcPts val="0"/>
                        </a:spcAft>
                      </a:pPr>
                      <a:r>
                        <a:rPr lang="en-US" sz="1800" dirty="0">
                          <a:solidFill>
                            <a:schemeClr val="bg1"/>
                          </a:solidFill>
                        </a:rPr>
                        <a:t>#</a:t>
                      </a:r>
                      <a:endParaRPr lang="en-US" sz="1800" dirty="0">
                        <a:solidFill>
                          <a:schemeClr val="bg1"/>
                        </a:solidFill>
                        <a:latin typeface="+mj-lt"/>
                        <a:ea typeface="Calibri"/>
                        <a:cs typeface="Times New Roman"/>
                      </a:endParaRPr>
                    </a:p>
                  </a:txBody>
                  <a:tcPr marL="63123" marR="63123" marT="0" marB="0">
                    <a:lnB w="38100" cap="flat" cmpd="sng" algn="ctr">
                      <a:solidFill>
                        <a:schemeClr val="bg1"/>
                      </a:solidFill>
                      <a:prstDash val="solid"/>
                      <a:round/>
                      <a:headEnd type="none" w="med" len="med"/>
                      <a:tailEnd type="none" w="med" len="med"/>
                    </a:lnB>
                    <a:solidFill>
                      <a:srgbClr val="00CC99"/>
                    </a:solidFill>
                  </a:tcPr>
                </a:tc>
                <a:tc>
                  <a:txBody>
                    <a:bodyPr/>
                    <a:lstStyle/>
                    <a:p>
                      <a:pPr marL="0" marR="0" algn="ctr">
                        <a:spcBef>
                          <a:spcPts val="0"/>
                        </a:spcBef>
                        <a:spcAft>
                          <a:spcPts val="0"/>
                        </a:spcAft>
                      </a:pPr>
                      <a:r>
                        <a:rPr lang="en-US" sz="1800" dirty="0">
                          <a:solidFill>
                            <a:schemeClr val="bg1"/>
                          </a:solidFill>
                        </a:rPr>
                        <a:t>%</a:t>
                      </a:r>
                      <a:endParaRPr lang="en-US" sz="1800" dirty="0">
                        <a:solidFill>
                          <a:schemeClr val="bg1"/>
                        </a:solidFill>
                        <a:latin typeface="+mj-lt"/>
                        <a:ea typeface="Calibri"/>
                        <a:cs typeface="Times New Roman"/>
                      </a:endParaRPr>
                    </a:p>
                  </a:txBody>
                  <a:tcPr marL="63123" marR="63123" marT="0" marB="0">
                    <a:lnB w="38100" cap="flat" cmpd="sng" algn="ctr">
                      <a:solidFill>
                        <a:schemeClr val="bg1"/>
                      </a:solidFill>
                      <a:prstDash val="solid"/>
                      <a:round/>
                      <a:headEnd type="none" w="med" len="med"/>
                      <a:tailEnd type="none" w="med" len="med"/>
                    </a:lnB>
                    <a:solidFill>
                      <a:srgbClr val="00CC99"/>
                    </a:solidFill>
                  </a:tcPr>
                </a:tc>
                <a:tc>
                  <a:txBody>
                    <a:bodyPr/>
                    <a:lstStyle/>
                    <a:p>
                      <a:pPr marL="0" marR="0" algn="ctr">
                        <a:spcBef>
                          <a:spcPts val="0"/>
                        </a:spcBef>
                        <a:spcAft>
                          <a:spcPts val="0"/>
                        </a:spcAft>
                      </a:pPr>
                      <a:r>
                        <a:rPr lang="en-US" sz="1800" dirty="0">
                          <a:solidFill>
                            <a:schemeClr val="bg1"/>
                          </a:solidFill>
                        </a:rPr>
                        <a:t>#</a:t>
                      </a:r>
                      <a:endParaRPr lang="en-US" sz="1800" dirty="0">
                        <a:solidFill>
                          <a:schemeClr val="bg1"/>
                        </a:solidFill>
                        <a:latin typeface="+mj-lt"/>
                        <a:ea typeface="Calibri"/>
                        <a:cs typeface="Times New Roman"/>
                      </a:endParaRPr>
                    </a:p>
                  </a:txBody>
                  <a:tcPr marL="63123" marR="63123" marT="0" marB="0">
                    <a:lnB w="38100" cap="flat" cmpd="sng" algn="ctr">
                      <a:solidFill>
                        <a:schemeClr val="bg1"/>
                      </a:solidFill>
                      <a:prstDash val="solid"/>
                      <a:round/>
                      <a:headEnd type="none" w="med" len="med"/>
                      <a:tailEnd type="none" w="med" len="med"/>
                    </a:lnB>
                    <a:solidFill>
                      <a:srgbClr val="00CC99"/>
                    </a:solidFill>
                  </a:tcPr>
                </a:tc>
                <a:tc>
                  <a:txBody>
                    <a:bodyPr/>
                    <a:lstStyle/>
                    <a:p>
                      <a:pPr marL="0" marR="0" algn="ctr">
                        <a:spcBef>
                          <a:spcPts val="0"/>
                        </a:spcBef>
                        <a:spcAft>
                          <a:spcPts val="0"/>
                        </a:spcAft>
                      </a:pPr>
                      <a:r>
                        <a:rPr lang="en-US" sz="1800" dirty="0">
                          <a:solidFill>
                            <a:schemeClr val="bg1"/>
                          </a:solidFill>
                        </a:rPr>
                        <a:t>%</a:t>
                      </a:r>
                      <a:endParaRPr lang="en-US" sz="1800" dirty="0">
                        <a:solidFill>
                          <a:schemeClr val="bg1"/>
                        </a:solidFill>
                        <a:latin typeface="+mj-lt"/>
                        <a:ea typeface="Calibri"/>
                        <a:cs typeface="Times New Roman"/>
                      </a:endParaRPr>
                    </a:p>
                  </a:txBody>
                  <a:tcPr marL="63123" marR="63123" marT="0" marB="0">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2"/>
                  </a:ext>
                </a:extLst>
              </a:tr>
              <a:tr h="154300">
                <a:tc rowSpan="2">
                  <a:txBody>
                    <a:bodyPr/>
                    <a:lstStyle/>
                    <a:p>
                      <a:pPr marL="0" marR="0" algn="l">
                        <a:spcBef>
                          <a:spcPts val="0"/>
                        </a:spcBef>
                        <a:spcAft>
                          <a:spcPts val="0"/>
                        </a:spcAft>
                      </a:pPr>
                      <a:r>
                        <a:rPr lang="en-US" sz="1800" dirty="0"/>
                        <a:t>Household Member Over 60</a:t>
                      </a:r>
                      <a:endParaRPr lang="en-US" sz="1800" dirty="0">
                        <a:latin typeface="+mj-lt"/>
                        <a:ea typeface="Calibri"/>
                        <a:cs typeface="Times New Roman"/>
                      </a:endParaRPr>
                    </a:p>
                  </a:txBody>
                  <a:tcPr marL="63123" marR="63123" marT="0" marB="0" anchor="ctr">
                    <a:lnT w="38100"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800" dirty="0"/>
                        <a:t>No</a:t>
                      </a:r>
                      <a:endParaRPr lang="en-US" sz="1800" dirty="0">
                        <a:latin typeface="+mj-lt"/>
                        <a:ea typeface="Calibri"/>
                        <a:cs typeface="Times New Roman"/>
                      </a:endParaRPr>
                    </a:p>
                  </a:txBody>
                  <a:tcPr marL="63123" marR="63123" marT="0"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dirty="0"/>
                        <a:t>8</a:t>
                      </a:r>
                    </a:p>
                  </a:txBody>
                  <a:tcPr marL="63123" marR="63123"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dirty="0"/>
                        <a:t>40%</a:t>
                      </a:r>
                    </a:p>
                  </a:txBody>
                  <a:tcPr marL="63123" marR="63123" marT="0" marB="0" anchor="ctr">
                    <a:lnT w="38100" cap="flat" cmpd="sng" algn="ctr">
                      <a:solidFill>
                        <a:schemeClr val="bg1"/>
                      </a:solidFill>
                      <a:prstDash val="solid"/>
                      <a:round/>
                      <a:headEnd type="none" w="med" len="med"/>
                      <a:tailEnd type="none" w="med" len="med"/>
                    </a:lnT>
                  </a:tcPr>
                </a:tc>
                <a:tc>
                  <a:txBody>
                    <a:bodyPr/>
                    <a:lstStyle/>
                    <a:p>
                      <a:pPr algn="ctr"/>
                      <a:r>
                        <a:rPr lang="en-US" dirty="0"/>
                        <a:t>935</a:t>
                      </a:r>
                    </a:p>
                  </a:txBody>
                  <a:tcPr marL="63123" marR="63123" marT="0" marB="0" anchor="ctr">
                    <a:lnT w="38100" cap="flat" cmpd="sng" algn="ctr">
                      <a:solidFill>
                        <a:schemeClr val="bg1"/>
                      </a:solidFill>
                      <a:prstDash val="solid"/>
                      <a:round/>
                      <a:headEnd type="none" w="med" len="med"/>
                      <a:tailEnd type="none" w="med" len="med"/>
                    </a:lnT>
                  </a:tcPr>
                </a:tc>
                <a:tc>
                  <a:txBody>
                    <a:bodyPr/>
                    <a:lstStyle/>
                    <a:p>
                      <a:pPr algn="ctr"/>
                      <a:r>
                        <a:rPr lang="en-US" dirty="0"/>
                        <a:t>74%</a:t>
                      </a:r>
                    </a:p>
                  </a:txBody>
                  <a:tcPr marL="63123" marR="63123" marT="0" marB="0" anchor="ctr">
                    <a:lnT w="38100" cap="flat" cmpd="sng" algn="ctr">
                      <a:solidFill>
                        <a:schemeClr val="bg1"/>
                      </a:solidFill>
                      <a:prstDash val="solid"/>
                      <a:round/>
                      <a:headEnd type="none" w="med" len="med"/>
                      <a:tailEnd type="none" w="med" len="med"/>
                    </a:lnT>
                  </a:tcPr>
                </a:tc>
                <a:tc>
                  <a:txBody>
                    <a:bodyPr/>
                    <a:lstStyle/>
                    <a:p>
                      <a:pPr algn="ctr"/>
                      <a:r>
                        <a:rPr lang="en-US" dirty="0"/>
                        <a:t>943</a:t>
                      </a:r>
                    </a:p>
                  </a:txBody>
                  <a:tcPr marL="63123" marR="63123" marT="0" marB="0" anchor="ctr">
                    <a:lnT w="38100" cap="flat" cmpd="sng" algn="ctr">
                      <a:solidFill>
                        <a:schemeClr val="bg1"/>
                      </a:solidFill>
                      <a:prstDash val="solid"/>
                      <a:round/>
                      <a:headEnd type="none" w="med" len="med"/>
                      <a:tailEnd type="none" w="med" len="med"/>
                    </a:lnT>
                  </a:tcPr>
                </a:tc>
                <a:tc>
                  <a:txBody>
                    <a:bodyPr/>
                    <a:lstStyle/>
                    <a:p>
                      <a:pPr algn="ctr"/>
                      <a:r>
                        <a:rPr lang="en-US" dirty="0"/>
                        <a:t>74%</a:t>
                      </a:r>
                    </a:p>
                  </a:txBody>
                  <a:tcPr marL="63123" marR="63123" marT="0" marB="0" anchor="ct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3"/>
                  </a:ext>
                </a:extLst>
              </a:tr>
              <a:tr h="154300">
                <a:tc vMerge="1">
                  <a:txBody>
                    <a:bodyPr/>
                    <a:lstStyle/>
                    <a:p>
                      <a:endParaRPr lang="en-US"/>
                    </a:p>
                  </a:txBody>
                  <a:tcPr/>
                </a:tc>
                <a:tc>
                  <a:txBody>
                    <a:bodyPr/>
                    <a:lstStyle/>
                    <a:p>
                      <a:pPr marL="0" marR="0" algn="ctr">
                        <a:spcBef>
                          <a:spcPts val="0"/>
                        </a:spcBef>
                        <a:spcAft>
                          <a:spcPts val="0"/>
                        </a:spcAft>
                      </a:pPr>
                      <a:r>
                        <a:rPr lang="en-US" sz="1800" dirty="0"/>
                        <a:t>Yes</a:t>
                      </a:r>
                      <a:endParaRPr lang="en-US" sz="1800" dirty="0">
                        <a:latin typeface="+mj-lt"/>
                        <a:ea typeface="Calibri"/>
                        <a:cs typeface="Times New Roman"/>
                      </a:endParaRPr>
                    </a:p>
                  </a:txBody>
                  <a:tcPr marL="63123" marR="63123" marT="0" marB="0" anchor="ctr">
                    <a:lnR w="38100" cap="flat" cmpd="sng" algn="ctr">
                      <a:solidFill>
                        <a:schemeClr val="bg1"/>
                      </a:solidFill>
                      <a:prstDash val="solid"/>
                      <a:round/>
                      <a:headEnd type="none" w="med" len="med"/>
                      <a:tailEnd type="none" w="med" len="med"/>
                    </a:lnR>
                  </a:tcPr>
                </a:tc>
                <a:tc>
                  <a:txBody>
                    <a:bodyPr/>
                    <a:lstStyle/>
                    <a:p>
                      <a:pPr algn="ctr"/>
                      <a:r>
                        <a:rPr lang="en-US" dirty="0"/>
                        <a:t>12</a:t>
                      </a:r>
                    </a:p>
                  </a:txBody>
                  <a:tcPr marL="63123" marR="63123" marT="0" marB="0" anchor="ctr">
                    <a:lnL w="38100" cap="flat" cmpd="sng" algn="ctr">
                      <a:solidFill>
                        <a:schemeClr val="bg1"/>
                      </a:solidFill>
                      <a:prstDash val="solid"/>
                      <a:round/>
                      <a:headEnd type="none" w="med" len="med"/>
                      <a:tailEnd type="none" w="med" len="med"/>
                    </a:lnL>
                  </a:tcPr>
                </a:tc>
                <a:tc>
                  <a:txBody>
                    <a:bodyPr/>
                    <a:lstStyle/>
                    <a:p>
                      <a:pPr algn="ctr"/>
                      <a:r>
                        <a:rPr lang="en-US" dirty="0"/>
                        <a:t>60%</a:t>
                      </a:r>
                    </a:p>
                  </a:txBody>
                  <a:tcPr marL="63123" marR="63123" marT="0" marB="0" anchor="ctr">
                    <a:solidFill>
                      <a:srgbClr val="FFFF00"/>
                    </a:solidFill>
                  </a:tcPr>
                </a:tc>
                <a:tc>
                  <a:txBody>
                    <a:bodyPr/>
                    <a:lstStyle/>
                    <a:p>
                      <a:pPr algn="ctr"/>
                      <a:r>
                        <a:rPr lang="en-US" dirty="0"/>
                        <a:t>327</a:t>
                      </a:r>
                    </a:p>
                  </a:txBody>
                  <a:tcPr marL="63123" marR="63123" marT="0" marB="0" anchor="ctr"/>
                </a:tc>
                <a:tc>
                  <a:txBody>
                    <a:bodyPr/>
                    <a:lstStyle/>
                    <a:p>
                      <a:pPr algn="ctr"/>
                      <a:r>
                        <a:rPr lang="en-US" dirty="0"/>
                        <a:t>26%</a:t>
                      </a:r>
                    </a:p>
                  </a:txBody>
                  <a:tcPr marL="63123" marR="63123" marT="0" marB="0" anchor="ctr">
                    <a:solidFill>
                      <a:srgbClr val="FFFF00"/>
                    </a:solidFill>
                  </a:tcPr>
                </a:tc>
                <a:tc>
                  <a:txBody>
                    <a:bodyPr/>
                    <a:lstStyle/>
                    <a:p>
                      <a:pPr algn="ctr"/>
                      <a:r>
                        <a:rPr lang="en-US" dirty="0"/>
                        <a:t>339</a:t>
                      </a:r>
                    </a:p>
                  </a:txBody>
                  <a:tcPr marL="63123" marR="63123" marT="0" marB="0" anchor="ctr"/>
                </a:tc>
                <a:tc>
                  <a:txBody>
                    <a:bodyPr/>
                    <a:lstStyle/>
                    <a:p>
                      <a:pPr algn="ctr"/>
                      <a:r>
                        <a:rPr lang="en-US" dirty="0"/>
                        <a:t>26%</a:t>
                      </a:r>
                    </a:p>
                  </a:txBody>
                  <a:tcPr marL="63123" marR="63123" marT="0" marB="0" anchor="ctr">
                    <a:solidFill>
                      <a:schemeClr val="accent5">
                        <a:lumMod val="20000"/>
                        <a:lumOff val="80000"/>
                      </a:schemeClr>
                    </a:solidFill>
                  </a:tcPr>
                </a:tc>
                <a:extLst>
                  <a:ext uri="{0D108BD9-81ED-4DB2-BD59-A6C34878D82A}">
                    <a16:rowId xmlns="" xmlns:a16="http://schemas.microsoft.com/office/drawing/2014/main" val="10004"/>
                  </a:ext>
                </a:extLst>
              </a:tr>
              <a:tr h="154300">
                <a:tc>
                  <a:txBody>
                    <a:bodyPr/>
                    <a:lstStyle/>
                    <a:p>
                      <a:pPr marL="0" marR="0">
                        <a:spcBef>
                          <a:spcPts val="0"/>
                        </a:spcBef>
                        <a:spcAft>
                          <a:spcPts val="0"/>
                        </a:spcAft>
                      </a:pPr>
                      <a:endParaRPr lang="en-US" sz="1800" b="0" dirty="0">
                        <a:latin typeface="+mj-lt"/>
                        <a:ea typeface="Calibri"/>
                        <a:cs typeface="Times New Roman"/>
                      </a:endParaRPr>
                    </a:p>
                  </a:txBody>
                  <a:tcPr marL="63123" marR="63123" marT="0" marB="0"/>
                </a:tc>
                <a:tc>
                  <a:txBody>
                    <a:bodyPr/>
                    <a:lstStyle/>
                    <a:p>
                      <a:pPr marL="0" marR="0" algn="ctr">
                        <a:spcBef>
                          <a:spcPts val="0"/>
                        </a:spcBef>
                        <a:spcAft>
                          <a:spcPts val="0"/>
                        </a:spcAft>
                      </a:pPr>
                      <a:r>
                        <a:rPr lang="en-US" sz="1800" dirty="0"/>
                        <a:t>Total</a:t>
                      </a:r>
                      <a:endParaRPr lang="en-US" sz="1800" b="0" dirty="0">
                        <a:latin typeface="+mj-lt"/>
                        <a:ea typeface="Calibri"/>
                        <a:cs typeface="Times New Roman"/>
                      </a:endParaRPr>
                    </a:p>
                  </a:txBody>
                  <a:tcPr marL="63123" marR="63123" marT="0" marB="0">
                    <a:lnR w="38100" cap="flat" cmpd="sng" algn="ctr">
                      <a:solidFill>
                        <a:schemeClr val="bg1"/>
                      </a:solidFill>
                      <a:prstDash val="solid"/>
                      <a:round/>
                      <a:headEnd type="none" w="med" len="med"/>
                      <a:tailEnd type="none" w="med" len="med"/>
                    </a:lnR>
                  </a:tcPr>
                </a:tc>
                <a:tc>
                  <a:txBody>
                    <a:bodyPr/>
                    <a:lstStyle/>
                    <a:p>
                      <a:pPr algn="ctr"/>
                      <a:r>
                        <a:rPr lang="en-US" dirty="0"/>
                        <a:t>20</a:t>
                      </a:r>
                    </a:p>
                  </a:txBody>
                  <a:tcPr marL="63123" marR="63123" marT="0" marB="0" anchor="ctr">
                    <a:lnL w="38100" cap="flat" cmpd="sng" algn="ctr">
                      <a:solidFill>
                        <a:schemeClr val="bg1"/>
                      </a:solidFill>
                      <a:prstDash val="solid"/>
                      <a:round/>
                      <a:headEnd type="none" w="med" len="med"/>
                      <a:tailEnd type="none" w="med" len="med"/>
                    </a:lnL>
                  </a:tcPr>
                </a:tc>
                <a:tc>
                  <a:txBody>
                    <a:bodyPr/>
                    <a:lstStyle/>
                    <a:p>
                      <a:pPr algn="ctr"/>
                      <a:r>
                        <a:rPr lang="en-US" dirty="0"/>
                        <a:t>100%</a:t>
                      </a:r>
                    </a:p>
                  </a:txBody>
                  <a:tcPr marL="63123" marR="63123" marT="0" marB="0" anchor="ctr"/>
                </a:tc>
                <a:tc>
                  <a:txBody>
                    <a:bodyPr/>
                    <a:lstStyle/>
                    <a:p>
                      <a:pPr algn="ctr"/>
                      <a:r>
                        <a:rPr lang="en-US" dirty="0"/>
                        <a:t>1,262</a:t>
                      </a:r>
                    </a:p>
                  </a:txBody>
                  <a:tcPr marL="63123" marR="63123" marT="0" marB="0" anchor="ctr"/>
                </a:tc>
                <a:tc>
                  <a:txBody>
                    <a:bodyPr/>
                    <a:lstStyle/>
                    <a:p>
                      <a:pPr algn="ctr"/>
                      <a:r>
                        <a:rPr lang="en-US" dirty="0"/>
                        <a:t>100%</a:t>
                      </a:r>
                    </a:p>
                  </a:txBody>
                  <a:tcPr marL="63123" marR="63123" marT="0" marB="0" anchor="ctr"/>
                </a:tc>
                <a:tc>
                  <a:txBody>
                    <a:bodyPr/>
                    <a:lstStyle/>
                    <a:p>
                      <a:pPr algn="ctr"/>
                      <a:r>
                        <a:rPr lang="en-US" dirty="0"/>
                        <a:t>1,282</a:t>
                      </a:r>
                    </a:p>
                  </a:txBody>
                  <a:tcPr marL="63123" marR="63123" marT="0" marB="0" anchor="ctr"/>
                </a:tc>
                <a:tc>
                  <a:txBody>
                    <a:bodyPr/>
                    <a:lstStyle/>
                    <a:p>
                      <a:pPr algn="ctr"/>
                      <a:r>
                        <a:rPr lang="en-US" dirty="0"/>
                        <a:t>100%</a:t>
                      </a:r>
                    </a:p>
                  </a:txBody>
                  <a:tcPr marL="63123" marR="63123" marT="0" marB="0" anchor="ctr"/>
                </a:tc>
                <a:extLst>
                  <a:ext uri="{0D108BD9-81ED-4DB2-BD59-A6C34878D82A}">
                    <a16:rowId xmlns="" xmlns:a16="http://schemas.microsoft.com/office/drawing/2014/main" val="10005"/>
                  </a:ext>
                </a:extLst>
              </a:tr>
              <a:tr h="154300">
                <a:tc gridSpan="2">
                  <a:txBody>
                    <a:bodyPr/>
                    <a:lstStyle/>
                    <a:p>
                      <a:pPr marL="0" marR="0">
                        <a:spcBef>
                          <a:spcPts val="0"/>
                        </a:spcBef>
                        <a:spcAft>
                          <a:spcPts val="0"/>
                        </a:spcAft>
                      </a:pPr>
                      <a:r>
                        <a:rPr lang="en-US" sz="1800" dirty="0"/>
                        <a:t>% of all recipients</a:t>
                      </a:r>
                      <a:endParaRPr lang="en-US" sz="1800" b="1" dirty="0">
                        <a:latin typeface="+mj-lt"/>
                        <a:ea typeface="Calibri"/>
                        <a:cs typeface="Times New Roman"/>
                      </a:endParaRPr>
                    </a:p>
                  </a:txBody>
                  <a:tcPr marL="63123" marR="63123" marT="0" marB="0">
                    <a:lnR w="38100" cap="flat" cmpd="sng" algn="ctr">
                      <a:solidFill>
                        <a:schemeClr val="bg1"/>
                      </a:solidFill>
                      <a:prstDash val="solid"/>
                      <a:round/>
                      <a:headEnd type="none" w="med" len="med"/>
                      <a:tailEnd type="none" w="med" len="med"/>
                    </a:lnR>
                  </a:tcPr>
                </a:tc>
                <a:tc hMerge="1">
                  <a:txBody>
                    <a:bodyPr/>
                    <a:lstStyle/>
                    <a:p>
                      <a:pPr marL="0" marR="0">
                        <a:spcBef>
                          <a:spcPts val="0"/>
                        </a:spcBef>
                        <a:spcAft>
                          <a:spcPts val="0"/>
                        </a:spcAft>
                      </a:pPr>
                      <a:endParaRPr lang="en-US" sz="2000" dirty="0">
                        <a:latin typeface="+mj-lt"/>
                        <a:ea typeface="Calibri"/>
                        <a:cs typeface="Times New Roman"/>
                      </a:endParaRPr>
                    </a:p>
                  </a:txBody>
                  <a:tcPr marL="63123" marR="63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dirty="0"/>
                        <a:t>2%</a:t>
                      </a:r>
                    </a:p>
                  </a:txBody>
                  <a:tcPr marL="63123" marR="63123" marT="0" marB="0">
                    <a:lnL w="38100" cap="flat" cmpd="sng" algn="ctr">
                      <a:solidFill>
                        <a:schemeClr val="bg1"/>
                      </a:solidFill>
                      <a:prstDash val="solid"/>
                      <a:round/>
                      <a:headEnd type="none" w="med" len="med"/>
                      <a:tailEnd type="none" w="med" len="med"/>
                    </a:lnL>
                    <a:solidFill>
                      <a:srgbClr val="E7F6EF"/>
                    </a:solidFill>
                  </a:tcPr>
                </a:tc>
                <a:tc hMerge="1">
                  <a:txBody>
                    <a:bodyPr/>
                    <a:lstStyle/>
                    <a:p>
                      <a:pPr marL="0" marR="0" algn="ctr">
                        <a:spcBef>
                          <a:spcPts val="0"/>
                        </a:spcBef>
                        <a:spcAft>
                          <a:spcPts val="0"/>
                        </a:spcAft>
                      </a:pPr>
                      <a:endParaRPr lang="en-US" sz="2000" dirty="0">
                        <a:latin typeface="+mj-lt"/>
                        <a:ea typeface="Calibri"/>
                        <a:cs typeface="Times New Roman"/>
                      </a:endParaRPr>
                    </a:p>
                  </a:txBody>
                  <a:tcPr marL="63123" marR="63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dirty="0"/>
                        <a:t>98%</a:t>
                      </a:r>
                    </a:p>
                  </a:txBody>
                  <a:tcPr marL="63123" marR="63123" marT="0" marB="0"/>
                </a:tc>
                <a:tc hMerge="1">
                  <a:txBody>
                    <a:bodyPr/>
                    <a:lstStyle/>
                    <a:p>
                      <a:pPr marL="0" marR="0" algn="ctr">
                        <a:spcBef>
                          <a:spcPts val="0"/>
                        </a:spcBef>
                        <a:spcAft>
                          <a:spcPts val="0"/>
                        </a:spcAft>
                      </a:pPr>
                      <a:endParaRPr lang="en-US" sz="2000" dirty="0">
                        <a:latin typeface="+mj-lt"/>
                        <a:ea typeface="Calibri"/>
                        <a:cs typeface="Times New Roman"/>
                      </a:endParaRPr>
                    </a:p>
                  </a:txBody>
                  <a:tcPr marL="63123" marR="63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dirty="0"/>
                        <a:t>100%</a:t>
                      </a:r>
                    </a:p>
                  </a:txBody>
                  <a:tcPr marL="63123" marR="63123" marT="0" marB="0"/>
                </a:tc>
                <a:tc hMerge="1">
                  <a:txBody>
                    <a:bodyPr/>
                    <a:lstStyle/>
                    <a:p>
                      <a:pPr marL="0" marR="0" algn="ctr">
                        <a:spcBef>
                          <a:spcPts val="0"/>
                        </a:spcBef>
                        <a:spcAft>
                          <a:spcPts val="0"/>
                        </a:spcAft>
                      </a:pPr>
                      <a:endParaRPr lang="en-US" sz="2000" dirty="0">
                        <a:latin typeface="+mj-lt"/>
                        <a:ea typeface="Calibri"/>
                        <a:cs typeface="Times New Roman"/>
                      </a:endParaRPr>
                    </a:p>
                  </a:txBody>
                  <a:tcPr marL="63123" marR="63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graphicFrame>
        <p:nvGraphicFramePr>
          <p:cNvPr id="49" name="Table 48"/>
          <p:cNvGraphicFramePr>
            <a:graphicFrameLocks noGrp="1"/>
          </p:cNvGraphicFramePr>
          <p:nvPr>
            <p:extLst>
              <p:ext uri="{D42A27DB-BD31-4B8C-83A1-F6EECF244321}">
                <p14:modId xmlns:p14="http://schemas.microsoft.com/office/powerpoint/2010/main" val="3936053931"/>
              </p:ext>
            </p:extLst>
          </p:nvPr>
        </p:nvGraphicFramePr>
        <p:xfrm>
          <a:off x="195263" y="4033175"/>
          <a:ext cx="8686799" cy="1920240"/>
        </p:xfrm>
        <a:graphic>
          <a:graphicData uri="http://schemas.openxmlformats.org/drawingml/2006/table">
            <a:tbl>
              <a:tblPr firstRow="1" bandRow="1">
                <a:tableStyleId>{5C22544A-7EE6-4342-B048-85BDC9FD1C3A}</a:tableStyleId>
              </a:tblPr>
              <a:tblGrid>
                <a:gridCol w="1905001">
                  <a:extLst>
                    <a:ext uri="{9D8B030D-6E8A-4147-A177-3AD203B41FA5}">
                      <a16:colId xmlns="" xmlns:a16="http://schemas.microsoft.com/office/drawing/2014/main" val="20000"/>
                    </a:ext>
                  </a:extLst>
                </a:gridCol>
                <a:gridCol w="736714">
                  <a:extLst>
                    <a:ext uri="{9D8B030D-6E8A-4147-A177-3AD203B41FA5}">
                      <a16:colId xmlns="" xmlns:a16="http://schemas.microsoft.com/office/drawing/2014/main" val="20001"/>
                    </a:ext>
                  </a:extLst>
                </a:gridCol>
                <a:gridCol w="1065492">
                  <a:extLst>
                    <a:ext uri="{9D8B030D-6E8A-4147-A177-3AD203B41FA5}">
                      <a16:colId xmlns="" xmlns:a16="http://schemas.microsoft.com/office/drawing/2014/main" val="20002"/>
                    </a:ext>
                  </a:extLst>
                </a:gridCol>
                <a:gridCol w="1052203">
                  <a:extLst>
                    <a:ext uri="{9D8B030D-6E8A-4147-A177-3AD203B41FA5}">
                      <a16:colId xmlns="" xmlns:a16="http://schemas.microsoft.com/office/drawing/2014/main" val="20003"/>
                    </a:ext>
                  </a:extLst>
                </a:gridCol>
                <a:gridCol w="1052203">
                  <a:extLst>
                    <a:ext uri="{9D8B030D-6E8A-4147-A177-3AD203B41FA5}">
                      <a16:colId xmlns="" xmlns:a16="http://schemas.microsoft.com/office/drawing/2014/main" val="20004"/>
                    </a:ext>
                  </a:extLst>
                </a:gridCol>
                <a:gridCol w="992791">
                  <a:extLst>
                    <a:ext uri="{9D8B030D-6E8A-4147-A177-3AD203B41FA5}">
                      <a16:colId xmlns="" xmlns:a16="http://schemas.microsoft.com/office/drawing/2014/main" val="20005"/>
                    </a:ext>
                  </a:extLst>
                </a:gridCol>
                <a:gridCol w="992791">
                  <a:extLst>
                    <a:ext uri="{9D8B030D-6E8A-4147-A177-3AD203B41FA5}">
                      <a16:colId xmlns="" xmlns:a16="http://schemas.microsoft.com/office/drawing/2014/main" val="20006"/>
                    </a:ext>
                  </a:extLst>
                </a:gridCol>
                <a:gridCol w="889604">
                  <a:extLst>
                    <a:ext uri="{9D8B030D-6E8A-4147-A177-3AD203B41FA5}">
                      <a16:colId xmlns="" xmlns:a16="http://schemas.microsoft.com/office/drawing/2014/main" val="20007"/>
                    </a:ext>
                  </a:extLst>
                </a:gridCol>
              </a:tblGrid>
              <a:tr h="154300">
                <a:tc gridSpan="8">
                  <a:txBody>
                    <a:bodyPr/>
                    <a:lstStyle/>
                    <a:p>
                      <a:pPr marL="0" marR="0" algn="ctr">
                        <a:spcBef>
                          <a:spcPts val="0"/>
                        </a:spcBef>
                        <a:spcAft>
                          <a:spcPts val="0"/>
                        </a:spcAft>
                      </a:pPr>
                      <a:r>
                        <a:rPr lang="en-US" sz="1800" dirty="0"/>
                        <a:t>2017 Recipients</a:t>
                      </a:r>
                      <a:endParaRPr lang="en-US" sz="1800" b="1" dirty="0">
                        <a:solidFill>
                          <a:schemeClr val="bg1"/>
                        </a:solidFill>
                        <a:latin typeface="+mj-lt"/>
                        <a:ea typeface="Calibri"/>
                        <a:cs typeface="Times New Roman"/>
                      </a:endParaRPr>
                    </a:p>
                  </a:txBody>
                  <a:tcPr marL="63123" marR="63123" marT="0" marB="0" anchor="ctr"/>
                </a:tc>
                <a:tc hMerge="1">
                  <a:txBody>
                    <a:bodyPr/>
                    <a:lstStyle/>
                    <a:p>
                      <a:pPr marL="0" marR="0">
                        <a:spcBef>
                          <a:spcPts val="0"/>
                        </a:spcBef>
                        <a:spcAft>
                          <a:spcPts val="0"/>
                        </a:spcAft>
                      </a:pPr>
                      <a:endParaRPr lang="en-US" sz="1000">
                        <a:latin typeface="Calibri"/>
                        <a:ea typeface="Calibri"/>
                        <a:cs typeface="Times New Roman"/>
                      </a:endParaRPr>
                    </a:p>
                  </a:txBody>
                  <a:tcPr marL="63123" marR="63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000">
                        <a:latin typeface="Calibri"/>
                        <a:ea typeface="Calibri"/>
                        <a:cs typeface="Times New Roman"/>
                      </a:endParaRPr>
                    </a:p>
                  </a:txBody>
                  <a:tcPr marL="63123" marR="63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ctr">
                        <a:spcBef>
                          <a:spcPts val="0"/>
                        </a:spcBef>
                        <a:spcAft>
                          <a:spcPts val="0"/>
                        </a:spcAft>
                      </a:pPr>
                      <a:endParaRPr lang="en-US" sz="1000">
                        <a:latin typeface="Calibri"/>
                        <a:ea typeface="Calibri"/>
                        <a:cs typeface="Times New Roman"/>
                      </a:endParaRPr>
                    </a:p>
                  </a:txBody>
                  <a:tcPr marL="63123" marR="63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ctr">
                        <a:spcBef>
                          <a:spcPts val="0"/>
                        </a:spcBef>
                        <a:spcAft>
                          <a:spcPts val="0"/>
                        </a:spcAft>
                      </a:pPr>
                      <a:endParaRPr lang="en-US" sz="1000" dirty="0">
                        <a:latin typeface="Calibri"/>
                        <a:ea typeface="Calibri"/>
                        <a:cs typeface="Times New Roman"/>
                      </a:endParaRPr>
                    </a:p>
                  </a:txBody>
                  <a:tcPr marL="63123" marR="63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0000"/>
                  </a:ext>
                </a:extLst>
              </a:tr>
              <a:tr h="154300">
                <a:tc rowSpan="2" gridSpan="2">
                  <a:txBody>
                    <a:bodyPr/>
                    <a:lstStyle/>
                    <a:p>
                      <a:pPr marL="0" marR="0">
                        <a:spcBef>
                          <a:spcPts val="0"/>
                        </a:spcBef>
                        <a:spcAft>
                          <a:spcPts val="0"/>
                        </a:spcAft>
                      </a:pPr>
                      <a:endParaRPr lang="en-US" sz="1800" dirty="0">
                        <a:solidFill>
                          <a:schemeClr val="bg1"/>
                        </a:solidFill>
                        <a:latin typeface="+mj-lt"/>
                        <a:ea typeface="Calibri"/>
                        <a:cs typeface="Times New Roman"/>
                      </a:endParaRPr>
                    </a:p>
                  </a:txBody>
                  <a:tcPr marL="63123" marR="63123" marT="0" marB="0">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rowSpan="2" hMerge="1">
                  <a:txBody>
                    <a:bodyPr/>
                    <a:lstStyle/>
                    <a:p>
                      <a:pPr marL="0" marR="0">
                        <a:spcBef>
                          <a:spcPts val="0"/>
                        </a:spcBef>
                        <a:spcAft>
                          <a:spcPts val="0"/>
                        </a:spcAft>
                      </a:pPr>
                      <a:endParaRPr lang="en-US" sz="2000" dirty="0">
                        <a:latin typeface="+mj-lt"/>
                        <a:ea typeface="Calibri"/>
                        <a:cs typeface="Times New Roman"/>
                      </a:endParaRPr>
                    </a:p>
                  </a:txBody>
                  <a:tcPr marL="63123" marR="63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800" dirty="0">
                          <a:solidFill>
                            <a:schemeClr val="bg1"/>
                          </a:solidFill>
                        </a:rPr>
                        <a:t>Elderly Agencies</a:t>
                      </a:r>
                      <a:endParaRPr lang="en-US" sz="1800" b="1" dirty="0">
                        <a:solidFill>
                          <a:schemeClr val="bg1"/>
                        </a:solidFill>
                        <a:latin typeface="+mj-lt"/>
                        <a:ea typeface="Calibri"/>
                        <a:cs typeface="Times New Roman"/>
                      </a:endParaRPr>
                    </a:p>
                  </a:txBody>
                  <a:tcPr marL="63123" marR="63123" marT="0" marB="0">
                    <a:lnL w="38100" cap="flat" cmpd="sng" algn="ctr">
                      <a:solidFill>
                        <a:schemeClr val="bg1"/>
                      </a:solidFill>
                      <a:prstDash val="solid"/>
                      <a:round/>
                      <a:headEnd type="none" w="med" len="med"/>
                      <a:tailEnd type="none" w="med" len="med"/>
                    </a:lnL>
                    <a:solidFill>
                      <a:srgbClr val="00CC99"/>
                    </a:solidFill>
                  </a:tcPr>
                </a:tc>
                <a:tc hMerge="1">
                  <a:txBody>
                    <a:bodyPr/>
                    <a:lstStyle/>
                    <a:p>
                      <a:endParaRPr lang="en-US"/>
                    </a:p>
                  </a:txBody>
                  <a:tcPr/>
                </a:tc>
                <a:tc gridSpan="2">
                  <a:txBody>
                    <a:bodyPr/>
                    <a:lstStyle/>
                    <a:p>
                      <a:pPr marL="0" marR="0" algn="ctr">
                        <a:spcBef>
                          <a:spcPts val="0"/>
                        </a:spcBef>
                        <a:spcAft>
                          <a:spcPts val="0"/>
                        </a:spcAft>
                      </a:pPr>
                      <a:r>
                        <a:rPr lang="en-US" sz="1800" dirty="0">
                          <a:solidFill>
                            <a:schemeClr val="bg1"/>
                          </a:solidFill>
                        </a:rPr>
                        <a:t>Other Agencies</a:t>
                      </a:r>
                      <a:endParaRPr lang="en-US" sz="1800" b="1" dirty="0">
                        <a:solidFill>
                          <a:schemeClr val="bg1"/>
                        </a:solidFill>
                        <a:latin typeface="+mj-lt"/>
                        <a:ea typeface="Calibri"/>
                        <a:cs typeface="Times New Roman"/>
                      </a:endParaRPr>
                    </a:p>
                  </a:txBody>
                  <a:tcPr marL="63123" marR="63123" marT="0" marB="0">
                    <a:solidFill>
                      <a:srgbClr val="00CC99"/>
                    </a:solidFill>
                  </a:tcPr>
                </a:tc>
                <a:tc hMerge="1">
                  <a:txBody>
                    <a:bodyPr/>
                    <a:lstStyle/>
                    <a:p>
                      <a:endParaRPr lang="en-US"/>
                    </a:p>
                  </a:txBody>
                  <a:tcPr/>
                </a:tc>
                <a:tc gridSpan="2">
                  <a:txBody>
                    <a:bodyPr/>
                    <a:lstStyle/>
                    <a:p>
                      <a:pPr marL="0" marR="0" algn="ctr">
                        <a:spcBef>
                          <a:spcPts val="0"/>
                        </a:spcBef>
                        <a:spcAft>
                          <a:spcPts val="0"/>
                        </a:spcAft>
                      </a:pPr>
                      <a:r>
                        <a:rPr lang="en-US" sz="1800" dirty="0">
                          <a:solidFill>
                            <a:schemeClr val="bg1"/>
                          </a:solidFill>
                        </a:rPr>
                        <a:t>All Agencies</a:t>
                      </a:r>
                      <a:endParaRPr lang="en-US" sz="1800" b="1" dirty="0">
                        <a:solidFill>
                          <a:schemeClr val="bg1"/>
                        </a:solidFill>
                        <a:latin typeface="+mj-lt"/>
                        <a:ea typeface="Calibri"/>
                        <a:cs typeface="Times New Roman"/>
                      </a:endParaRPr>
                    </a:p>
                  </a:txBody>
                  <a:tcPr marL="63123" marR="63123" marT="0" marB="0">
                    <a:solidFill>
                      <a:srgbClr val="00CC99"/>
                    </a:solidFill>
                  </a:tcPr>
                </a:tc>
                <a:tc hMerge="1">
                  <a:txBody>
                    <a:bodyPr/>
                    <a:lstStyle/>
                    <a:p>
                      <a:endParaRPr lang="en-US"/>
                    </a:p>
                  </a:txBody>
                  <a:tcPr/>
                </a:tc>
                <a:extLst>
                  <a:ext uri="{0D108BD9-81ED-4DB2-BD59-A6C34878D82A}">
                    <a16:rowId xmlns="" xmlns:a16="http://schemas.microsoft.com/office/drawing/2014/main" val="10001"/>
                  </a:ext>
                </a:extLst>
              </a:tr>
              <a:tr h="154300">
                <a:tc gridSpan="2" vMerge="1">
                  <a:txBody>
                    <a:bodyPr/>
                    <a:lstStyle/>
                    <a:p>
                      <a:pPr marL="0" marR="0" algn="ctr">
                        <a:spcBef>
                          <a:spcPts val="0"/>
                        </a:spcBef>
                        <a:spcAft>
                          <a:spcPts val="0"/>
                        </a:spcAft>
                      </a:pPr>
                      <a:endParaRPr lang="en-US" sz="2000" dirty="0">
                        <a:latin typeface="+mj-lt"/>
                        <a:ea typeface="Calibri"/>
                        <a:cs typeface="Times New Roman"/>
                      </a:endParaRPr>
                    </a:p>
                  </a:txBody>
                  <a:tcPr marL="63123" marR="631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pPr marL="0" marR="0">
                        <a:spcBef>
                          <a:spcPts val="0"/>
                        </a:spcBef>
                        <a:spcAft>
                          <a:spcPts val="0"/>
                        </a:spcAft>
                      </a:pPr>
                      <a:endParaRPr lang="en-US" sz="2000" dirty="0">
                        <a:latin typeface="+mj-lt"/>
                        <a:ea typeface="Calibri"/>
                        <a:cs typeface="Times New Roman"/>
                      </a:endParaRPr>
                    </a:p>
                  </a:txBody>
                  <a:tcPr marL="63123" marR="63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bg1"/>
                          </a:solidFill>
                        </a:rPr>
                        <a:t>#</a:t>
                      </a:r>
                      <a:endParaRPr lang="en-US" sz="1800" dirty="0">
                        <a:solidFill>
                          <a:schemeClr val="bg1"/>
                        </a:solidFill>
                        <a:latin typeface="+mj-lt"/>
                        <a:ea typeface="Calibri"/>
                        <a:cs typeface="Times New Roman"/>
                      </a:endParaRPr>
                    </a:p>
                  </a:txBody>
                  <a:tcPr marL="63123" marR="63123" marT="0" marB="0">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marL="0" marR="0" algn="ctr">
                        <a:spcBef>
                          <a:spcPts val="0"/>
                        </a:spcBef>
                        <a:spcAft>
                          <a:spcPts val="0"/>
                        </a:spcAft>
                      </a:pPr>
                      <a:r>
                        <a:rPr lang="en-US" sz="1800" dirty="0">
                          <a:solidFill>
                            <a:schemeClr val="bg1"/>
                          </a:solidFill>
                        </a:rPr>
                        <a:t>%</a:t>
                      </a:r>
                      <a:endParaRPr lang="en-US" sz="1800" dirty="0">
                        <a:solidFill>
                          <a:schemeClr val="bg1"/>
                        </a:solidFill>
                        <a:latin typeface="+mj-lt"/>
                        <a:ea typeface="Calibri"/>
                        <a:cs typeface="Times New Roman"/>
                      </a:endParaRPr>
                    </a:p>
                  </a:txBody>
                  <a:tcPr marL="63123" marR="63123" marT="0" marB="0">
                    <a:lnB w="38100" cap="flat" cmpd="sng" algn="ctr">
                      <a:solidFill>
                        <a:schemeClr val="bg1"/>
                      </a:solidFill>
                      <a:prstDash val="solid"/>
                      <a:round/>
                      <a:headEnd type="none" w="med" len="med"/>
                      <a:tailEnd type="none" w="med" len="med"/>
                    </a:lnB>
                    <a:solidFill>
                      <a:srgbClr val="00CC99"/>
                    </a:solidFill>
                  </a:tcPr>
                </a:tc>
                <a:tc>
                  <a:txBody>
                    <a:bodyPr/>
                    <a:lstStyle/>
                    <a:p>
                      <a:pPr marL="0" marR="0" algn="ctr">
                        <a:spcBef>
                          <a:spcPts val="0"/>
                        </a:spcBef>
                        <a:spcAft>
                          <a:spcPts val="0"/>
                        </a:spcAft>
                      </a:pPr>
                      <a:r>
                        <a:rPr lang="en-US" sz="1800" dirty="0">
                          <a:solidFill>
                            <a:schemeClr val="bg1"/>
                          </a:solidFill>
                        </a:rPr>
                        <a:t>#</a:t>
                      </a:r>
                      <a:endParaRPr lang="en-US" sz="1800" dirty="0">
                        <a:solidFill>
                          <a:schemeClr val="bg1"/>
                        </a:solidFill>
                        <a:latin typeface="+mj-lt"/>
                        <a:ea typeface="Calibri"/>
                        <a:cs typeface="Times New Roman"/>
                      </a:endParaRPr>
                    </a:p>
                  </a:txBody>
                  <a:tcPr marL="63123" marR="63123" marT="0" marB="0">
                    <a:lnB w="38100" cap="flat" cmpd="sng" algn="ctr">
                      <a:solidFill>
                        <a:schemeClr val="bg1"/>
                      </a:solidFill>
                      <a:prstDash val="solid"/>
                      <a:round/>
                      <a:headEnd type="none" w="med" len="med"/>
                      <a:tailEnd type="none" w="med" len="med"/>
                    </a:lnB>
                    <a:solidFill>
                      <a:srgbClr val="00CC99"/>
                    </a:solidFill>
                  </a:tcPr>
                </a:tc>
                <a:tc>
                  <a:txBody>
                    <a:bodyPr/>
                    <a:lstStyle/>
                    <a:p>
                      <a:pPr marL="0" marR="0" algn="ctr">
                        <a:spcBef>
                          <a:spcPts val="0"/>
                        </a:spcBef>
                        <a:spcAft>
                          <a:spcPts val="0"/>
                        </a:spcAft>
                      </a:pPr>
                      <a:r>
                        <a:rPr lang="en-US" sz="1800" dirty="0">
                          <a:solidFill>
                            <a:schemeClr val="bg1"/>
                          </a:solidFill>
                        </a:rPr>
                        <a:t>%</a:t>
                      </a:r>
                      <a:endParaRPr lang="en-US" sz="1800" dirty="0">
                        <a:solidFill>
                          <a:schemeClr val="bg1"/>
                        </a:solidFill>
                        <a:latin typeface="+mj-lt"/>
                        <a:ea typeface="Calibri"/>
                        <a:cs typeface="Times New Roman"/>
                      </a:endParaRPr>
                    </a:p>
                  </a:txBody>
                  <a:tcPr marL="63123" marR="63123" marT="0" marB="0">
                    <a:lnB w="38100" cap="flat" cmpd="sng" algn="ctr">
                      <a:solidFill>
                        <a:schemeClr val="bg1"/>
                      </a:solidFill>
                      <a:prstDash val="solid"/>
                      <a:round/>
                      <a:headEnd type="none" w="med" len="med"/>
                      <a:tailEnd type="none" w="med" len="med"/>
                    </a:lnB>
                    <a:solidFill>
                      <a:srgbClr val="00CC99"/>
                    </a:solidFill>
                  </a:tcPr>
                </a:tc>
                <a:tc>
                  <a:txBody>
                    <a:bodyPr/>
                    <a:lstStyle/>
                    <a:p>
                      <a:pPr marL="0" marR="0" algn="ctr">
                        <a:spcBef>
                          <a:spcPts val="0"/>
                        </a:spcBef>
                        <a:spcAft>
                          <a:spcPts val="0"/>
                        </a:spcAft>
                      </a:pPr>
                      <a:r>
                        <a:rPr lang="en-US" sz="1800" dirty="0">
                          <a:solidFill>
                            <a:schemeClr val="bg1"/>
                          </a:solidFill>
                        </a:rPr>
                        <a:t>#</a:t>
                      </a:r>
                      <a:endParaRPr lang="en-US" sz="1800" dirty="0">
                        <a:solidFill>
                          <a:schemeClr val="bg1"/>
                        </a:solidFill>
                        <a:latin typeface="+mj-lt"/>
                        <a:ea typeface="Calibri"/>
                        <a:cs typeface="Times New Roman"/>
                      </a:endParaRPr>
                    </a:p>
                  </a:txBody>
                  <a:tcPr marL="63123" marR="63123" marT="0" marB="0">
                    <a:lnB w="38100" cap="flat" cmpd="sng" algn="ctr">
                      <a:solidFill>
                        <a:schemeClr val="bg1"/>
                      </a:solidFill>
                      <a:prstDash val="solid"/>
                      <a:round/>
                      <a:headEnd type="none" w="med" len="med"/>
                      <a:tailEnd type="none" w="med" len="med"/>
                    </a:lnB>
                    <a:solidFill>
                      <a:srgbClr val="00CC99"/>
                    </a:solidFill>
                  </a:tcPr>
                </a:tc>
                <a:tc>
                  <a:txBody>
                    <a:bodyPr/>
                    <a:lstStyle/>
                    <a:p>
                      <a:pPr marL="0" marR="0" algn="ctr">
                        <a:spcBef>
                          <a:spcPts val="0"/>
                        </a:spcBef>
                        <a:spcAft>
                          <a:spcPts val="0"/>
                        </a:spcAft>
                      </a:pPr>
                      <a:r>
                        <a:rPr lang="en-US" sz="1800" dirty="0">
                          <a:solidFill>
                            <a:schemeClr val="bg1"/>
                          </a:solidFill>
                        </a:rPr>
                        <a:t>%</a:t>
                      </a:r>
                      <a:endParaRPr lang="en-US" sz="1800" dirty="0">
                        <a:solidFill>
                          <a:schemeClr val="bg1"/>
                        </a:solidFill>
                        <a:latin typeface="+mj-lt"/>
                        <a:ea typeface="Calibri"/>
                        <a:cs typeface="Times New Roman"/>
                      </a:endParaRPr>
                    </a:p>
                  </a:txBody>
                  <a:tcPr marL="63123" marR="63123" marT="0" marB="0">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2"/>
                  </a:ext>
                </a:extLst>
              </a:tr>
              <a:tr h="154300">
                <a:tc rowSpan="2">
                  <a:txBody>
                    <a:bodyPr/>
                    <a:lstStyle/>
                    <a:p>
                      <a:pPr marL="0" marR="0" algn="l">
                        <a:spcBef>
                          <a:spcPts val="0"/>
                        </a:spcBef>
                        <a:spcAft>
                          <a:spcPts val="0"/>
                        </a:spcAft>
                      </a:pPr>
                      <a:r>
                        <a:rPr lang="en-US" sz="1800" dirty="0"/>
                        <a:t>Household Member Over 60</a:t>
                      </a:r>
                      <a:endParaRPr lang="en-US" sz="1800" dirty="0">
                        <a:latin typeface="+mj-lt"/>
                        <a:ea typeface="Calibri"/>
                        <a:cs typeface="Times New Roman"/>
                      </a:endParaRPr>
                    </a:p>
                  </a:txBody>
                  <a:tcPr marL="63123" marR="63123" marT="0" marB="0" anchor="ctr">
                    <a:lnT w="38100"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800" dirty="0"/>
                        <a:t>No</a:t>
                      </a:r>
                      <a:endParaRPr lang="en-US" sz="1800" dirty="0">
                        <a:latin typeface="+mj-lt"/>
                        <a:ea typeface="Calibri"/>
                        <a:cs typeface="Times New Roman"/>
                      </a:endParaRPr>
                    </a:p>
                  </a:txBody>
                  <a:tcPr marL="63123" marR="63123" marT="0"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800">
                          <a:latin typeface="+mj-lt"/>
                          <a:ea typeface="Calibri"/>
                          <a:cs typeface="Times New Roman"/>
                        </a:rPr>
                        <a:t>23</a:t>
                      </a:r>
                      <a:endParaRPr lang="en-US" sz="1800" dirty="0">
                        <a:latin typeface="+mj-lt"/>
                        <a:ea typeface="Calibri"/>
                        <a:cs typeface="Times New Roman"/>
                      </a:endParaRPr>
                    </a:p>
                  </a:txBody>
                  <a:tcPr marL="63123" marR="63123"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800"/>
                        <a:t>39%</a:t>
                      </a:r>
                      <a:endParaRPr lang="en-US" sz="1800" dirty="0">
                        <a:latin typeface="+mj-lt"/>
                        <a:ea typeface="Calibri"/>
                        <a:cs typeface="Times New Roman"/>
                      </a:endParaRPr>
                    </a:p>
                  </a:txBody>
                  <a:tcPr marL="63123" marR="63123" marT="0" marB="0" anchor="ctr">
                    <a:lnT w="38100"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800">
                          <a:latin typeface="+mj-lt"/>
                          <a:ea typeface="Calibri"/>
                          <a:cs typeface="Times New Roman"/>
                        </a:rPr>
                        <a:t>975</a:t>
                      </a:r>
                      <a:endParaRPr lang="en-US" sz="1800" dirty="0">
                        <a:latin typeface="+mj-lt"/>
                        <a:ea typeface="Calibri"/>
                        <a:cs typeface="Times New Roman"/>
                      </a:endParaRPr>
                    </a:p>
                  </a:txBody>
                  <a:tcPr marL="63123" marR="63123" marT="0" marB="0" anchor="ctr">
                    <a:lnT w="38100"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800"/>
                        <a:t>73%</a:t>
                      </a:r>
                      <a:endParaRPr lang="en-US" sz="1800" dirty="0">
                        <a:latin typeface="+mj-lt"/>
                        <a:ea typeface="Calibri"/>
                        <a:cs typeface="Times New Roman"/>
                      </a:endParaRPr>
                    </a:p>
                  </a:txBody>
                  <a:tcPr marL="63123" marR="63123" marT="0" marB="0" anchor="ctr">
                    <a:lnT w="38100"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800">
                          <a:latin typeface="+mj-lt"/>
                          <a:ea typeface="Calibri"/>
                          <a:cs typeface="Times New Roman"/>
                        </a:rPr>
                        <a:t>998</a:t>
                      </a:r>
                      <a:endParaRPr lang="en-US" sz="1800" dirty="0">
                        <a:latin typeface="+mj-lt"/>
                        <a:ea typeface="Calibri"/>
                        <a:cs typeface="Times New Roman"/>
                      </a:endParaRPr>
                    </a:p>
                  </a:txBody>
                  <a:tcPr marL="63123" marR="63123" marT="0" marB="0" anchor="ctr">
                    <a:lnT w="38100"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800"/>
                        <a:t>72%</a:t>
                      </a:r>
                      <a:endParaRPr lang="en-US" sz="1800" dirty="0">
                        <a:latin typeface="+mj-lt"/>
                        <a:ea typeface="Calibri"/>
                        <a:cs typeface="Times New Roman"/>
                      </a:endParaRPr>
                    </a:p>
                  </a:txBody>
                  <a:tcPr marL="63123" marR="63123" marT="0" marB="0" anchor="ct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3"/>
                  </a:ext>
                </a:extLst>
              </a:tr>
              <a:tr h="154300">
                <a:tc vMerge="1">
                  <a:txBody>
                    <a:bodyPr/>
                    <a:lstStyle/>
                    <a:p>
                      <a:endParaRPr lang="en-US"/>
                    </a:p>
                  </a:txBody>
                  <a:tcPr/>
                </a:tc>
                <a:tc>
                  <a:txBody>
                    <a:bodyPr/>
                    <a:lstStyle/>
                    <a:p>
                      <a:pPr marL="0" marR="0" algn="ctr">
                        <a:spcBef>
                          <a:spcPts val="0"/>
                        </a:spcBef>
                        <a:spcAft>
                          <a:spcPts val="0"/>
                        </a:spcAft>
                      </a:pPr>
                      <a:r>
                        <a:rPr lang="en-US" sz="1800" dirty="0"/>
                        <a:t>Yes</a:t>
                      </a:r>
                      <a:endParaRPr lang="en-US" sz="1800" dirty="0">
                        <a:latin typeface="+mj-lt"/>
                        <a:ea typeface="Calibri"/>
                        <a:cs typeface="Times New Roman"/>
                      </a:endParaRPr>
                    </a:p>
                  </a:txBody>
                  <a:tcPr marL="63123" marR="63123" marT="0" marB="0" anchor="ctr">
                    <a:lnR w="38100"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800">
                          <a:latin typeface="+mj-lt"/>
                          <a:ea typeface="Calibri"/>
                          <a:cs typeface="Times New Roman"/>
                        </a:rPr>
                        <a:t>36</a:t>
                      </a:r>
                      <a:endParaRPr lang="en-US" sz="1800" dirty="0">
                        <a:latin typeface="+mj-lt"/>
                        <a:ea typeface="Calibri"/>
                        <a:cs typeface="Times New Roman"/>
                      </a:endParaRPr>
                    </a:p>
                  </a:txBody>
                  <a:tcPr marL="63123" marR="63123" marT="0" marB="0" anchor="ctr">
                    <a:lnL w="38100"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1800"/>
                        <a:t>61%</a:t>
                      </a:r>
                      <a:endParaRPr lang="en-US" sz="1800" dirty="0">
                        <a:latin typeface="+mj-lt"/>
                        <a:ea typeface="Calibri"/>
                        <a:cs typeface="Times New Roman"/>
                      </a:endParaRPr>
                    </a:p>
                  </a:txBody>
                  <a:tcPr marL="63123" marR="63123" marT="0" marB="0" anchor="ctr">
                    <a:solidFill>
                      <a:srgbClr val="FFFF00"/>
                    </a:solidFill>
                  </a:tcPr>
                </a:tc>
                <a:tc>
                  <a:txBody>
                    <a:bodyPr/>
                    <a:lstStyle/>
                    <a:p>
                      <a:pPr marL="0" marR="0" algn="ctr">
                        <a:spcBef>
                          <a:spcPts val="0"/>
                        </a:spcBef>
                        <a:spcAft>
                          <a:spcPts val="0"/>
                        </a:spcAft>
                      </a:pPr>
                      <a:r>
                        <a:rPr lang="en-US" sz="1800">
                          <a:latin typeface="+mj-lt"/>
                          <a:ea typeface="Calibri"/>
                          <a:cs typeface="Times New Roman"/>
                        </a:rPr>
                        <a:t>356</a:t>
                      </a:r>
                      <a:endParaRPr lang="en-US" sz="1800" dirty="0">
                        <a:latin typeface="+mj-lt"/>
                        <a:ea typeface="Calibri"/>
                        <a:cs typeface="Times New Roman"/>
                      </a:endParaRPr>
                    </a:p>
                  </a:txBody>
                  <a:tcPr marL="63123" marR="63123" marT="0" marB="0" anchor="ctr"/>
                </a:tc>
                <a:tc>
                  <a:txBody>
                    <a:bodyPr/>
                    <a:lstStyle/>
                    <a:p>
                      <a:pPr marL="0" marR="0" algn="ctr">
                        <a:spcBef>
                          <a:spcPts val="0"/>
                        </a:spcBef>
                        <a:spcAft>
                          <a:spcPts val="0"/>
                        </a:spcAft>
                      </a:pPr>
                      <a:r>
                        <a:rPr lang="en-US" sz="1800"/>
                        <a:t>27%</a:t>
                      </a:r>
                      <a:endParaRPr lang="en-US" sz="1800" dirty="0">
                        <a:latin typeface="+mj-lt"/>
                        <a:ea typeface="Calibri"/>
                        <a:cs typeface="Times New Roman"/>
                      </a:endParaRPr>
                    </a:p>
                  </a:txBody>
                  <a:tcPr marL="63123" marR="63123" marT="0" marB="0" anchor="ctr">
                    <a:solidFill>
                      <a:srgbClr val="FFFF00"/>
                    </a:solidFill>
                  </a:tcPr>
                </a:tc>
                <a:tc>
                  <a:txBody>
                    <a:bodyPr/>
                    <a:lstStyle/>
                    <a:p>
                      <a:pPr marL="0" marR="0" algn="ctr">
                        <a:spcBef>
                          <a:spcPts val="0"/>
                        </a:spcBef>
                        <a:spcAft>
                          <a:spcPts val="0"/>
                        </a:spcAft>
                      </a:pPr>
                      <a:r>
                        <a:rPr lang="en-US" sz="1800">
                          <a:latin typeface="+mj-lt"/>
                          <a:ea typeface="Calibri"/>
                          <a:cs typeface="Times New Roman"/>
                        </a:rPr>
                        <a:t>392</a:t>
                      </a:r>
                      <a:endParaRPr lang="en-US" sz="1800" dirty="0">
                        <a:latin typeface="+mj-lt"/>
                        <a:ea typeface="Calibri"/>
                        <a:cs typeface="Times New Roman"/>
                      </a:endParaRPr>
                    </a:p>
                  </a:txBody>
                  <a:tcPr marL="63123" marR="63123" marT="0" marB="0" anchor="ctr"/>
                </a:tc>
                <a:tc>
                  <a:txBody>
                    <a:bodyPr/>
                    <a:lstStyle/>
                    <a:p>
                      <a:pPr marL="0" marR="0" algn="ctr">
                        <a:spcBef>
                          <a:spcPts val="0"/>
                        </a:spcBef>
                        <a:spcAft>
                          <a:spcPts val="0"/>
                        </a:spcAft>
                      </a:pPr>
                      <a:r>
                        <a:rPr lang="en-US" sz="1800"/>
                        <a:t>28%</a:t>
                      </a:r>
                      <a:endParaRPr lang="en-US" sz="1800" dirty="0">
                        <a:latin typeface="+mj-lt"/>
                        <a:ea typeface="Calibri"/>
                        <a:cs typeface="Times New Roman"/>
                      </a:endParaRPr>
                    </a:p>
                  </a:txBody>
                  <a:tcPr marL="63123" marR="63123" marT="0" marB="0" anchor="ctr">
                    <a:solidFill>
                      <a:schemeClr val="accent5">
                        <a:lumMod val="20000"/>
                        <a:lumOff val="80000"/>
                      </a:schemeClr>
                    </a:solidFill>
                  </a:tcPr>
                </a:tc>
                <a:extLst>
                  <a:ext uri="{0D108BD9-81ED-4DB2-BD59-A6C34878D82A}">
                    <a16:rowId xmlns="" xmlns:a16="http://schemas.microsoft.com/office/drawing/2014/main" val="10004"/>
                  </a:ext>
                </a:extLst>
              </a:tr>
              <a:tr h="154300">
                <a:tc>
                  <a:txBody>
                    <a:bodyPr/>
                    <a:lstStyle/>
                    <a:p>
                      <a:pPr marL="0" marR="0">
                        <a:spcBef>
                          <a:spcPts val="0"/>
                        </a:spcBef>
                        <a:spcAft>
                          <a:spcPts val="0"/>
                        </a:spcAft>
                      </a:pPr>
                      <a:endParaRPr lang="en-US" sz="1800" b="0" dirty="0">
                        <a:latin typeface="+mj-lt"/>
                        <a:ea typeface="Calibri"/>
                        <a:cs typeface="Times New Roman"/>
                      </a:endParaRPr>
                    </a:p>
                  </a:txBody>
                  <a:tcPr marL="63123" marR="63123" marT="0" marB="0"/>
                </a:tc>
                <a:tc>
                  <a:txBody>
                    <a:bodyPr/>
                    <a:lstStyle/>
                    <a:p>
                      <a:pPr marL="0" marR="0" algn="ctr">
                        <a:spcBef>
                          <a:spcPts val="0"/>
                        </a:spcBef>
                        <a:spcAft>
                          <a:spcPts val="0"/>
                        </a:spcAft>
                      </a:pPr>
                      <a:r>
                        <a:rPr lang="en-US" sz="1800" dirty="0"/>
                        <a:t>Total</a:t>
                      </a:r>
                      <a:endParaRPr lang="en-US" sz="1800" b="0" dirty="0">
                        <a:latin typeface="+mj-lt"/>
                        <a:ea typeface="Calibri"/>
                        <a:cs typeface="Times New Roman"/>
                      </a:endParaRPr>
                    </a:p>
                  </a:txBody>
                  <a:tcPr marL="63123" marR="63123" marT="0" marB="0">
                    <a:lnR w="38100"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800" b="0">
                          <a:latin typeface="+mj-lt"/>
                          <a:ea typeface="Calibri"/>
                          <a:cs typeface="Times New Roman"/>
                        </a:rPr>
                        <a:t>59</a:t>
                      </a:r>
                      <a:endParaRPr lang="en-US" sz="1800" b="0" dirty="0">
                        <a:latin typeface="+mj-lt"/>
                        <a:ea typeface="Calibri"/>
                        <a:cs typeface="Times New Roman"/>
                      </a:endParaRPr>
                    </a:p>
                  </a:txBody>
                  <a:tcPr marL="63123" marR="63123" marT="0" marB="0" anchor="ctr">
                    <a:lnL w="38100"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1800"/>
                        <a:t>100%</a:t>
                      </a:r>
                      <a:endParaRPr lang="en-US" sz="1800" b="0" dirty="0">
                        <a:latin typeface="+mj-lt"/>
                        <a:ea typeface="Calibri"/>
                        <a:cs typeface="Times New Roman"/>
                      </a:endParaRPr>
                    </a:p>
                  </a:txBody>
                  <a:tcPr marL="63123" marR="63123" marT="0" marB="0" anchor="ctr"/>
                </a:tc>
                <a:tc>
                  <a:txBody>
                    <a:bodyPr/>
                    <a:lstStyle/>
                    <a:p>
                      <a:pPr marL="0" marR="0" algn="ctr">
                        <a:spcBef>
                          <a:spcPts val="0"/>
                        </a:spcBef>
                        <a:spcAft>
                          <a:spcPts val="0"/>
                        </a:spcAft>
                      </a:pPr>
                      <a:r>
                        <a:rPr lang="en-US" sz="1800" b="0">
                          <a:latin typeface="+mj-lt"/>
                          <a:ea typeface="Calibri"/>
                          <a:cs typeface="Times New Roman"/>
                        </a:rPr>
                        <a:t>1,331</a:t>
                      </a:r>
                      <a:endParaRPr lang="en-US" sz="1800" b="0" dirty="0">
                        <a:latin typeface="+mj-lt"/>
                        <a:ea typeface="Calibri"/>
                        <a:cs typeface="Times New Roman"/>
                      </a:endParaRPr>
                    </a:p>
                  </a:txBody>
                  <a:tcPr marL="63123" marR="63123" marT="0" marB="0" anchor="ctr"/>
                </a:tc>
                <a:tc>
                  <a:txBody>
                    <a:bodyPr/>
                    <a:lstStyle/>
                    <a:p>
                      <a:pPr marL="0" marR="0" algn="ctr">
                        <a:spcBef>
                          <a:spcPts val="0"/>
                        </a:spcBef>
                        <a:spcAft>
                          <a:spcPts val="0"/>
                        </a:spcAft>
                      </a:pPr>
                      <a:r>
                        <a:rPr lang="en-US" sz="1800"/>
                        <a:t>100%</a:t>
                      </a:r>
                      <a:endParaRPr lang="en-US" sz="1800" b="0" dirty="0">
                        <a:latin typeface="+mj-lt"/>
                        <a:ea typeface="Calibri"/>
                        <a:cs typeface="Times New Roman"/>
                      </a:endParaRPr>
                    </a:p>
                  </a:txBody>
                  <a:tcPr marL="63123" marR="63123" marT="0" marB="0" anchor="ctr"/>
                </a:tc>
                <a:tc>
                  <a:txBody>
                    <a:bodyPr/>
                    <a:lstStyle/>
                    <a:p>
                      <a:pPr marL="0" marR="0" algn="ctr">
                        <a:spcBef>
                          <a:spcPts val="0"/>
                        </a:spcBef>
                        <a:spcAft>
                          <a:spcPts val="0"/>
                        </a:spcAft>
                      </a:pPr>
                      <a:r>
                        <a:rPr lang="en-US" sz="1800" b="0">
                          <a:latin typeface="+mj-lt"/>
                          <a:ea typeface="Calibri"/>
                          <a:cs typeface="Times New Roman"/>
                        </a:rPr>
                        <a:t>1,390</a:t>
                      </a:r>
                      <a:endParaRPr lang="en-US" sz="1800" b="0" dirty="0">
                        <a:latin typeface="+mj-lt"/>
                        <a:ea typeface="Calibri"/>
                        <a:cs typeface="Times New Roman"/>
                      </a:endParaRPr>
                    </a:p>
                  </a:txBody>
                  <a:tcPr marL="63123" marR="63123" marT="0" marB="0" anchor="ctr"/>
                </a:tc>
                <a:tc>
                  <a:txBody>
                    <a:bodyPr/>
                    <a:lstStyle/>
                    <a:p>
                      <a:pPr marL="0" marR="0" algn="ctr">
                        <a:spcBef>
                          <a:spcPts val="0"/>
                        </a:spcBef>
                        <a:spcAft>
                          <a:spcPts val="0"/>
                        </a:spcAft>
                      </a:pPr>
                      <a:r>
                        <a:rPr lang="en-US" sz="1800" dirty="0"/>
                        <a:t>100%</a:t>
                      </a:r>
                      <a:endParaRPr lang="en-US" sz="1800" b="0" dirty="0">
                        <a:latin typeface="+mj-lt"/>
                        <a:ea typeface="Calibri"/>
                        <a:cs typeface="Times New Roman"/>
                      </a:endParaRPr>
                    </a:p>
                  </a:txBody>
                  <a:tcPr marL="63123" marR="63123" marT="0" marB="0" anchor="ctr"/>
                </a:tc>
                <a:extLst>
                  <a:ext uri="{0D108BD9-81ED-4DB2-BD59-A6C34878D82A}">
                    <a16:rowId xmlns="" xmlns:a16="http://schemas.microsoft.com/office/drawing/2014/main" val="10005"/>
                  </a:ext>
                </a:extLst>
              </a:tr>
              <a:tr h="154300">
                <a:tc gridSpan="2">
                  <a:txBody>
                    <a:bodyPr/>
                    <a:lstStyle/>
                    <a:p>
                      <a:pPr marL="0" marR="0">
                        <a:spcBef>
                          <a:spcPts val="0"/>
                        </a:spcBef>
                        <a:spcAft>
                          <a:spcPts val="0"/>
                        </a:spcAft>
                      </a:pPr>
                      <a:r>
                        <a:rPr lang="en-US" sz="1800" dirty="0"/>
                        <a:t>% of all recipients</a:t>
                      </a:r>
                      <a:endParaRPr lang="en-US" sz="1800" b="1" dirty="0">
                        <a:latin typeface="+mj-lt"/>
                        <a:ea typeface="Calibri"/>
                        <a:cs typeface="Times New Roman"/>
                      </a:endParaRPr>
                    </a:p>
                  </a:txBody>
                  <a:tcPr marL="63123" marR="63123" marT="0" marB="0">
                    <a:lnR w="38100" cap="flat" cmpd="sng" algn="ctr">
                      <a:solidFill>
                        <a:schemeClr val="bg1"/>
                      </a:solidFill>
                      <a:prstDash val="solid"/>
                      <a:round/>
                      <a:headEnd type="none" w="med" len="med"/>
                      <a:tailEnd type="none" w="med" len="med"/>
                    </a:lnR>
                  </a:tcPr>
                </a:tc>
                <a:tc hMerge="1">
                  <a:txBody>
                    <a:bodyPr/>
                    <a:lstStyle/>
                    <a:p>
                      <a:pPr marL="0" marR="0">
                        <a:spcBef>
                          <a:spcPts val="0"/>
                        </a:spcBef>
                        <a:spcAft>
                          <a:spcPts val="0"/>
                        </a:spcAft>
                      </a:pPr>
                      <a:endParaRPr lang="en-US" sz="2000" dirty="0">
                        <a:latin typeface="+mj-lt"/>
                        <a:ea typeface="Calibri"/>
                        <a:cs typeface="Times New Roman"/>
                      </a:endParaRPr>
                    </a:p>
                  </a:txBody>
                  <a:tcPr marL="63123" marR="63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t>4%</a:t>
                      </a:r>
                      <a:endParaRPr lang="en-US" sz="1800" b="1" kern="1200" dirty="0">
                        <a:solidFill>
                          <a:schemeClr val="tx1"/>
                        </a:solidFill>
                        <a:latin typeface="+mn-lt"/>
                        <a:ea typeface="Calibri"/>
                        <a:cs typeface="Times New Roman"/>
                      </a:endParaRPr>
                    </a:p>
                  </a:txBody>
                  <a:tcPr marL="63123" marR="63123" marT="0" marB="0">
                    <a:lnL w="38100" cap="flat" cmpd="sng" algn="ctr">
                      <a:solidFill>
                        <a:schemeClr val="bg1"/>
                      </a:solidFill>
                      <a:prstDash val="solid"/>
                      <a:round/>
                      <a:headEnd type="none" w="med" len="med"/>
                      <a:tailEnd type="none" w="med" len="med"/>
                    </a:lnL>
                    <a:solidFill>
                      <a:srgbClr val="E7F6EF"/>
                    </a:solidFill>
                  </a:tcPr>
                </a:tc>
                <a:tc hMerge="1">
                  <a:txBody>
                    <a:bodyPr/>
                    <a:lstStyle/>
                    <a:p>
                      <a:pPr marL="0" marR="0" algn="ctr">
                        <a:spcBef>
                          <a:spcPts val="0"/>
                        </a:spcBef>
                        <a:spcAft>
                          <a:spcPts val="0"/>
                        </a:spcAft>
                      </a:pPr>
                      <a:endParaRPr lang="en-US" sz="2000" dirty="0">
                        <a:latin typeface="+mj-lt"/>
                        <a:ea typeface="Calibri"/>
                        <a:cs typeface="Times New Roman"/>
                      </a:endParaRPr>
                    </a:p>
                  </a:txBody>
                  <a:tcPr marL="63123" marR="63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a:t>96%</a:t>
                      </a:r>
                      <a:endParaRPr lang="en-US" sz="1800" b="1" kern="1200" dirty="0">
                        <a:solidFill>
                          <a:schemeClr val="tx1"/>
                        </a:solidFill>
                        <a:latin typeface="+mn-lt"/>
                        <a:ea typeface="Calibri"/>
                        <a:cs typeface="Times New Roman"/>
                      </a:endParaRPr>
                    </a:p>
                  </a:txBody>
                  <a:tcPr marL="63123" marR="63123" marT="0" marB="0"/>
                </a:tc>
                <a:tc hMerge="1">
                  <a:txBody>
                    <a:bodyPr/>
                    <a:lstStyle/>
                    <a:p>
                      <a:pPr marL="0" marR="0" algn="ctr">
                        <a:spcBef>
                          <a:spcPts val="0"/>
                        </a:spcBef>
                        <a:spcAft>
                          <a:spcPts val="0"/>
                        </a:spcAft>
                      </a:pPr>
                      <a:endParaRPr lang="en-US" sz="2000" dirty="0">
                        <a:latin typeface="+mj-lt"/>
                        <a:ea typeface="Calibri"/>
                        <a:cs typeface="Times New Roman"/>
                      </a:endParaRPr>
                    </a:p>
                  </a:txBody>
                  <a:tcPr marL="63123" marR="63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t>100%</a:t>
                      </a:r>
                      <a:endParaRPr lang="en-US" sz="1800" b="1" kern="1200" dirty="0">
                        <a:solidFill>
                          <a:schemeClr val="tx1"/>
                        </a:solidFill>
                        <a:latin typeface="+mn-lt"/>
                        <a:ea typeface="Calibri"/>
                        <a:cs typeface="Times New Roman"/>
                      </a:endParaRPr>
                    </a:p>
                  </a:txBody>
                  <a:tcPr marL="63123" marR="63123" marT="0" marB="0"/>
                </a:tc>
                <a:tc hMerge="1">
                  <a:txBody>
                    <a:bodyPr/>
                    <a:lstStyle/>
                    <a:p>
                      <a:pPr marL="0" marR="0" algn="ctr">
                        <a:spcBef>
                          <a:spcPts val="0"/>
                        </a:spcBef>
                        <a:spcAft>
                          <a:spcPts val="0"/>
                        </a:spcAft>
                      </a:pPr>
                      <a:endParaRPr lang="en-US" sz="2000" dirty="0">
                        <a:latin typeface="+mj-lt"/>
                        <a:ea typeface="Calibri"/>
                        <a:cs typeface="Times New Roman"/>
                      </a:endParaRPr>
                    </a:p>
                  </a:txBody>
                  <a:tcPr marL="63123" marR="63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1"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2"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3"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4"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5"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6"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7"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8"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9"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0"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1"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2"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3"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4"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5"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6"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7"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8"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9"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0"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1"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2"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3"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4"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5"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6"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7"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8"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9"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0"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1"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2"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3"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4"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5"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6"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7"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8"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32809"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12" name="Rectangle 44"/>
          <p:cNvSpPr>
            <a:spLocks noGrp="1" noChangeArrowheads="1"/>
          </p:cNvSpPr>
          <p:nvPr>
            <p:ph type="title"/>
          </p:nvPr>
        </p:nvSpPr>
        <p:spPr>
          <a:xfrm>
            <a:off x="87313" y="80962"/>
            <a:ext cx="7772400" cy="1143000"/>
          </a:xfrm>
        </p:spPr>
        <p:txBody>
          <a:bodyPr/>
          <a:lstStyle/>
          <a:p>
            <a:pPr algn="l" eaLnBrk="1" hangingPunct="1"/>
            <a:r>
              <a:rPr lang="en-US" altLang="en-US" sz="3300" b="1" dirty="0">
                <a:solidFill>
                  <a:schemeClr val="tx1"/>
                </a:solidFill>
              </a:rPr>
              <a:t>NJ SHARES Database Analysis </a:t>
            </a:r>
            <a:r>
              <a:rPr lang="en-US" altLang="en-US" dirty="0">
                <a:solidFill>
                  <a:schemeClr val="tx1"/>
                </a:solidFill>
              </a:rPr>
              <a:t/>
            </a:r>
            <a:br>
              <a:rPr lang="en-US" altLang="en-US" dirty="0">
                <a:solidFill>
                  <a:schemeClr val="tx1"/>
                </a:solidFill>
              </a:rPr>
            </a:br>
            <a:r>
              <a:rPr lang="en-US" altLang="en-US" sz="2800" b="1" dirty="0">
                <a:solidFill>
                  <a:schemeClr val="tx1"/>
                </a:solidFill>
              </a:rPr>
              <a:t>Agencies Focused on Seniors</a:t>
            </a:r>
          </a:p>
        </p:txBody>
      </p:sp>
      <p:sp>
        <p:nvSpPr>
          <p:cNvPr id="32813" name="Text Box 46"/>
          <p:cNvSpPr txBox="1">
            <a:spLocks noChangeArrowheads="1"/>
          </p:cNvSpPr>
          <p:nvPr/>
        </p:nvSpPr>
        <p:spPr bwMode="auto">
          <a:xfrm>
            <a:off x="8458200" y="6400800"/>
            <a:ext cx="45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AAB2752B-2315-4188-BCB2-5A9F2C75B16A}" type="slidenum">
              <a:rPr lang="en-US" altLang="en-US" sz="1000"/>
              <a:pPr eaLnBrk="1" hangingPunct="1">
                <a:spcBef>
                  <a:spcPct val="50000"/>
                </a:spcBef>
                <a:buFontTx/>
                <a:buNone/>
              </a:pPr>
              <a:t>19</a:t>
            </a:fld>
            <a:endParaRPr lang="en-US" altLang="en-US" sz="1000"/>
          </a:p>
        </p:txBody>
      </p:sp>
      <p:graphicFrame>
        <p:nvGraphicFramePr>
          <p:cNvPr id="6" name="Chart 5"/>
          <p:cNvGraphicFramePr/>
          <p:nvPr>
            <p:extLst>
              <p:ext uri="{D42A27DB-BD31-4B8C-83A1-F6EECF244321}">
                <p14:modId xmlns:p14="http://schemas.microsoft.com/office/powerpoint/2010/main" val="2754862302"/>
              </p:ext>
            </p:extLst>
          </p:nvPr>
        </p:nvGraphicFramePr>
        <p:xfrm>
          <a:off x="411800" y="1676400"/>
          <a:ext cx="8655999" cy="4343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31398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8"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9"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0"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1"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2"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3"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4"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5"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6"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7"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8"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9"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0"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1"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2"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3"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4"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5"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6"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7"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8"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9"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0"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1"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2"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3"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4"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5"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6"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7"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8"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9"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0"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1"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2"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3"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4"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6185"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6"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7"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8" name="Rectangle 44"/>
          <p:cNvSpPr>
            <a:spLocks noGrp="1" noChangeArrowheads="1"/>
          </p:cNvSpPr>
          <p:nvPr>
            <p:ph type="title"/>
          </p:nvPr>
        </p:nvSpPr>
        <p:spPr>
          <a:xfrm>
            <a:off x="57699" y="207963"/>
            <a:ext cx="7772400" cy="868362"/>
          </a:xfrm>
        </p:spPr>
        <p:txBody>
          <a:bodyPr/>
          <a:lstStyle/>
          <a:p>
            <a:pPr algn="l" eaLnBrk="1" hangingPunct="1"/>
            <a:r>
              <a:rPr lang="en-US" altLang="en-US" dirty="0"/>
              <a:t>Evaluation Goals</a:t>
            </a:r>
          </a:p>
        </p:txBody>
      </p:sp>
      <p:sp>
        <p:nvSpPr>
          <p:cNvPr id="6189" name="Rectangle 45"/>
          <p:cNvSpPr>
            <a:spLocks noGrp="1" noChangeArrowheads="1"/>
          </p:cNvSpPr>
          <p:nvPr>
            <p:ph type="body" idx="1"/>
          </p:nvPr>
        </p:nvSpPr>
        <p:spPr>
          <a:xfrm>
            <a:off x="304800" y="1828800"/>
            <a:ext cx="8534400" cy="4114800"/>
          </a:xfrm>
        </p:spPr>
        <p:txBody>
          <a:bodyPr/>
          <a:lstStyle/>
          <a:p>
            <a:pPr eaLnBrk="1" hangingPunct="1"/>
            <a:r>
              <a:rPr lang="en-US" altLang="en-US" dirty="0"/>
              <a:t>Characterize 2018 NJ SHARES grant recipients</a:t>
            </a:r>
          </a:p>
          <a:p>
            <a:pPr eaLnBrk="1" hangingPunct="1"/>
            <a:r>
              <a:rPr lang="en-US" altLang="en-US" dirty="0"/>
              <a:t>Characterize 2018 NJ SHARES grants</a:t>
            </a:r>
          </a:p>
          <a:p>
            <a:pPr eaLnBrk="1" hangingPunct="1"/>
            <a:r>
              <a:rPr lang="en-US" altLang="en-US" dirty="0"/>
              <a:t>Examine good faith payments</a:t>
            </a:r>
          </a:p>
          <a:p>
            <a:pPr eaLnBrk="1" hangingPunct="1"/>
            <a:r>
              <a:rPr lang="en-US" altLang="en-US" dirty="0"/>
              <a:t>Analyze grant coverage</a:t>
            </a:r>
          </a:p>
          <a:p>
            <a:pPr eaLnBrk="1" hangingPunct="1"/>
            <a:r>
              <a:rPr lang="en-US" altLang="en-US" dirty="0"/>
              <a:t>Analyze post-grant payment compliance</a:t>
            </a:r>
          </a:p>
        </p:txBody>
      </p:sp>
      <p:sp>
        <p:nvSpPr>
          <p:cNvPr id="6190" name="Text Box 46"/>
          <p:cNvSpPr txBox="1">
            <a:spLocks noChangeArrowheads="1"/>
          </p:cNvSpPr>
          <p:nvPr/>
        </p:nvSpPr>
        <p:spPr bwMode="auto">
          <a:xfrm>
            <a:off x="8610600" y="6400800"/>
            <a:ext cx="30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2FB75C77-AE60-450A-8C59-5F76C96851D9}" type="slidenum">
              <a:rPr lang="en-US" altLang="en-US" sz="1000"/>
              <a:pPr eaLnBrk="1" hangingPunct="1">
                <a:spcBef>
                  <a:spcPct val="50000"/>
                </a:spcBef>
                <a:buFontTx/>
                <a:buNone/>
              </a:pPr>
              <a:t>2</a:t>
            </a:fld>
            <a:endParaRPr lang="en-US" altLang="en-US" sz="1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67"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68"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69"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0"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1"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2"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3"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4"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5"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6"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7"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8"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9"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0"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1"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2"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3"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4"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5"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6"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7"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8"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9"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0"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1"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2"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3"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4"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5"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6"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7"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8"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9"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0"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1"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2"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3"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4"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36905"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6"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7"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08" name="Rectangle 44"/>
          <p:cNvSpPr>
            <a:spLocks noGrp="1" noChangeArrowheads="1"/>
          </p:cNvSpPr>
          <p:nvPr>
            <p:ph type="title"/>
          </p:nvPr>
        </p:nvSpPr>
        <p:spPr>
          <a:xfrm>
            <a:off x="87313" y="79536"/>
            <a:ext cx="7772400" cy="1143000"/>
          </a:xfrm>
        </p:spPr>
        <p:txBody>
          <a:bodyPr/>
          <a:lstStyle/>
          <a:p>
            <a:pPr algn="l" eaLnBrk="1" hangingPunct="1"/>
            <a:r>
              <a:rPr lang="en-US" altLang="en-US" sz="3300" b="1" dirty="0">
                <a:solidFill>
                  <a:schemeClr val="tx1"/>
                </a:solidFill>
              </a:rPr>
              <a:t>NJ SHARES Database Analysis </a:t>
            </a:r>
            <a:r>
              <a:rPr lang="en-US" altLang="en-US" sz="3300" dirty="0">
                <a:solidFill>
                  <a:schemeClr val="tx1"/>
                </a:solidFill>
              </a:rPr>
              <a:t/>
            </a:r>
            <a:br>
              <a:rPr lang="en-US" altLang="en-US" sz="3300" dirty="0">
                <a:solidFill>
                  <a:schemeClr val="tx1"/>
                </a:solidFill>
              </a:rPr>
            </a:br>
            <a:r>
              <a:rPr lang="en-US" altLang="en-US" sz="2800" b="1" dirty="0">
                <a:solidFill>
                  <a:schemeClr val="tx1"/>
                </a:solidFill>
              </a:rPr>
              <a:t>Main Heating Fuel</a:t>
            </a:r>
          </a:p>
        </p:txBody>
      </p:sp>
      <p:sp>
        <p:nvSpPr>
          <p:cNvPr id="36909"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1785DE5B-3AC1-481E-A1F8-0C2E34894AC8}" type="slidenum">
              <a:rPr lang="en-US" altLang="en-US" sz="1000"/>
              <a:pPr eaLnBrk="1" hangingPunct="1">
                <a:spcBef>
                  <a:spcPct val="50000"/>
                </a:spcBef>
                <a:buFontTx/>
                <a:buNone/>
              </a:pPr>
              <a:t>20</a:t>
            </a:fld>
            <a:endParaRPr lang="en-US" altLang="en-US" sz="1000"/>
          </a:p>
        </p:txBody>
      </p:sp>
      <p:graphicFrame>
        <p:nvGraphicFramePr>
          <p:cNvPr id="4" name="Chart 3"/>
          <p:cNvGraphicFramePr/>
          <p:nvPr>
            <p:extLst>
              <p:ext uri="{D42A27DB-BD31-4B8C-83A1-F6EECF244321}">
                <p14:modId xmlns:p14="http://schemas.microsoft.com/office/powerpoint/2010/main" val="242139892"/>
              </p:ext>
            </p:extLst>
          </p:nvPr>
        </p:nvGraphicFramePr>
        <p:xfrm>
          <a:off x="388938" y="1752600"/>
          <a:ext cx="7948612" cy="4267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288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15"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16"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17"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18"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19"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0"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1"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2"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3"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4"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5"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6"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7"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8"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9"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0"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1"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2"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3"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4"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5"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6"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7"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8"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9"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0"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1"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2"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3"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4"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5"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6"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7"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8"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9"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0"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1"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2"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38953"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4"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5"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56" name="Rectangle 44"/>
          <p:cNvSpPr>
            <a:spLocks noGrp="1" noChangeArrowheads="1"/>
          </p:cNvSpPr>
          <p:nvPr>
            <p:ph type="title"/>
          </p:nvPr>
        </p:nvSpPr>
        <p:spPr>
          <a:xfrm>
            <a:off x="46038" y="-28322"/>
            <a:ext cx="8153400" cy="1679448"/>
          </a:xfrm>
        </p:spPr>
        <p:txBody>
          <a:bodyPr/>
          <a:lstStyle/>
          <a:p>
            <a:pPr algn="l" eaLnBrk="1" hangingPunct="1"/>
            <a:r>
              <a:rPr lang="en-US" altLang="en-US" sz="3300" b="1" dirty="0">
                <a:solidFill>
                  <a:schemeClr val="tx1"/>
                </a:solidFill>
              </a:rPr>
              <a:t>NJ SHARES Database Analysis </a:t>
            </a:r>
            <a:r>
              <a:rPr lang="en-US" altLang="en-US" dirty="0">
                <a:solidFill>
                  <a:schemeClr val="tx1"/>
                </a:solidFill>
              </a:rPr>
              <a:t/>
            </a:r>
            <a:br>
              <a:rPr lang="en-US" altLang="en-US" dirty="0">
                <a:solidFill>
                  <a:schemeClr val="tx1"/>
                </a:solidFill>
              </a:rPr>
            </a:br>
            <a:r>
              <a:rPr lang="en-US" altLang="en-US" sz="2800" b="1" dirty="0">
                <a:solidFill>
                  <a:schemeClr val="tx1"/>
                </a:solidFill>
              </a:rPr>
              <a:t>Recipient-Reported </a:t>
            </a:r>
            <a:br>
              <a:rPr lang="en-US" altLang="en-US" sz="2800" b="1" dirty="0">
                <a:solidFill>
                  <a:schemeClr val="tx1"/>
                </a:solidFill>
              </a:rPr>
            </a:br>
            <a:r>
              <a:rPr lang="en-US" altLang="en-US" sz="2800" b="1" dirty="0">
                <a:solidFill>
                  <a:schemeClr val="tx1"/>
                </a:solidFill>
              </a:rPr>
              <a:t>Bill Balance at Grant Application</a:t>
            </a:r>
          </a:p>
        </p:txBody>
      </p:sp>
      <p:sp>
        <p:nvSpPr>
          <p:cNvPr id="38957" name="Text Box 46"/>
          <p:cNvSpPr txBox="1">
            <a:spLocks noChangeArrowheads="1"/>
          </p:cNvSpPr>
          <p:nvPr/>
        </p:nvSpPr>
        <p:spPr bwMode="auto">
          <a:xfrm>
            <a:off x="8410575" y="6448526"/>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3ADDB119-2A35-4665-B58F-70C19B047902}" type="slidenum">
              <a:rPr lang="en-US" altLang="en-US" sz="1000"/>
              <a:pPr eaLnBrk="1" hangingPunct="1">
                <a:spcBef>
                  <a:spcPct val="50000"/>
                </a:spcBef>
                <a:buFontTx/>
                <a:buNone/>
              </a:pPr>
              <a:t>21</a:t>
            </a:fld>
            <a:endParaRPr lang="en-US" altLang="en-US" sz="1000" dirty="0"/>
          </a:p>
        </p:txBody>
      </p:sp>
      <p:graphicFrame>
        <p:nvGraphicFramePr>
          <p:cNvPr id="7" name="Chart 6"/>
          <p:cNvGraphicFramePr/>
          <p:nvPr>
            <p:extLst>
              <p:ext uri="{D42A27DB-BD31-4B8C-83A1-F6EECF244321}">
                <p14:modId xmlns:p14="http://schemas.microsoft.com/office/powerpoint/2010/main" val="1454552011"/>
              </p:ext>
            </p:extLst>
          </p:nvPr>
        </p:nvGraphicFramePr>
        <p:xfrm>
          <a:off x="304800" y="1762037"/>
          <a:ext cx="8534400" cy="40730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607550395"/>
              </p:ext>
            </p:extLst>
          </p:nvPr>
        </p:nvGraphicFramePr>
        <p:xfrm>
          <a:off x="152395" y="5675901"/>
          <a:ext cx="8802694" cy="696216"/>
        </p:xfrm>
        <a:graphic>
          <a:graphicData uri="http://schemas.openxmlformats.org/drawingml/2006/table">
            <a:tbl>
              <a:tblPr firstRow="1" bandRow="1">
                <a:tableStyleId>{5C22544A-7EE6-4342-B048-85BDC9FD1C3A}</a:tableStyleId>
              </a:tblPr>
              <a:tblGrid>
                <a:gridCol w="1371605">
                  <a:extLst>
                    <a:ext uri="{9D8B030D-6E8A-4147-A177-3AD203B41FA5}">
                      <a16:colId xmlns="" xmlns:a16="http://schemas.microsoft.com/office/drawing/2014/main" val="20000"/>
                    </a:ext>
                  </a:extLst>
                </a:gridCol>
                <a:gridCol w="555329">
                  <a:extLst>
                    <a:ext uri="{9D8B030D-6E8A-4147-A177-3AD203B41FA5}">
                      <a16:colId xmlns="" xmlns:a16="http://schemas.microsoft.com/office/drawing/2014/main" val="20001"/>
                    </a:ext>
                  </a:extLst>
                </a:gridCol>
                <a:gridCol w="572980">
                  <a:extLst>
                    <a:ext uri="{9D8B030D-6E8A-4147-A177-3AD203B41FA5}">
                      <a16:colId xmlns="" xmlns:a16="http://schemas.microsoft.com/office/drawing/2014/main" val="20002"/>
                    </a:ext>
                  </a:extLst>
                </a:gridCol>
                <a:gridCol w="572980">
                  <a:extLst>
                    <a:ext uri="{9D8B030D-6E8A-4147-A177-3AD203B41FA5}">
                      <a16:colId xmlns="" xmlns:a16="http://schemas.microsoft.com/office/drawing/2014/main" val="20003"/>
                    </a:ext>
                  </a:extLst>
                </a:gridCol>
                <a:gridCol w="572980">
                  <a:extLst>
                    <a:ext uri="{9D8B030D-6E8A-4147-A177-3AD203B41FA5}">
                      <a16:colId xmlns="" xmlns:a16="http://schemas.microsoft.com/office/drawing/2014/main" val="20004"/>
                    </a:ext>
                  </a:extLst>
                </a:gridCol>
                <a:gridCol w="572980">
                  <a:extLst>
                    <a:ext uri="{9D8B030D-6E8A-4147-A177-3AD203B41FA5}">
                      <a16:colId xmlns="" xmlns:a16="http://schemas.microsoft.com/office/drawing/2014/main" val="20005"/>
                    </a:ext>
                  </a:extLst>
                </a:gridCol>
                <a:gridCol w="572980">
                  <a:extLst>
                    <a:ext uri="{9D8B030D-6E8A-4147-A177-3AD203B41FA5}">
                      <a16:colId xmlns="" xmlns:a16="http://schemas.microsoft.com/office/drawing/2014/main" val="20006"/>
                    </a:ext>
                  </a:extLst>
                </a:gridCol>
                <a:gridCol w="572980">
                  <a:extLst>
                    <a:ext uri="{9D8B030D-6E8A-4147-A177-3AD203B41FA5}">
                      <a16:colId xmlns="" xmlns:a16="http://schemas.microsoft.com/office/drawing/2014/main" val="20007"/>
                    </a:ext>
                  </a:extLst>
                </a:gridCol>
                <a:gridCol w="572980">
                  <a:extLst>
                    <a:ext uri="{9D8B030D-6E8A-4147-A177-3AD203B41FA5}">
                      <a16:colId xmlns="" xmlns:a16="http://schemas.microsoft.com/office/drawing/2014/main" val="20008"/>
                    </a:ext>
                  </a:extLst>
                </a:gridCol>
                <a:gridCol w="572980">
                  <a:extLst>
                    <a:ext uri="{9D8B030D-6E8A-4147-A177-3AD203B41FA5}">
                      <a16:colId xmlns="" xmlns:a16="http://schemas.microsoft.com/office/drawing/2014/main" val="20009"/>
                    </a:ext>
                  </a:extLst>
                </a:gridCol>
                <a:gridCol w="572980">
                  <a:extLst>
                    <a:ext uri="{9D8B030D-6E8A-4147-A177-3AD203B41FA5}">
                      <a16:colId xmlns="" xmlns:a16="http://schemas.microsoft.com/office/drawing/2014/main" val="20010"/>
                    </a:ext>
                  </a:extLst>
                </a:gridCol>
                <a:gridCol w="572980">
                  <a:extLst>
                    <a:ext uri="{9D8B030D-6E8A-4147-A177-3AD203B41FA5}">
                      <a16:colId xmlns="" xmlns:a16="http://schemas.microsoft.com/office/drawing/2014/main" val="20011"/>
                    </a:ext>
                  </a:extLst>
                </a:gridCol>
                <a:gridCol w="572980">
                  <a:extLst>
                    <a:ext uri="{9D8B030D-6E8A-4147-A177-3AD203B41FA5}">
                      <a16:colId xmlns="" xmlns:a16="http://schemas.microsoft.com/office/drawing/2014/main" val="20012"/>
                    </a:ext>
                  </a:extLst>
                </a:gridCol>
                <a:gridCol w="572980">
                  <a:extLst>
                    <a:ext uri="{9D8B030D-6E8A-4147-A177-3AD203B41FA5}">
                      <a16:colId xmlns="" xmlns:a16="http://schemas.microsoft.com/office/drawing/2014/main" val="4101315712"/>
                    </a:ext>
                  </a:extLst>
                </a:gridCol>
              </a:tblGrid>
              <a:tr h="320813">
                <a:tc>
                  <a:txBody>
                    <a:bodyPr/>
                    <a:lstStyle/>
                    <a:p>
                      <a:pPr marL="0" marR="0" algn="ctr">
                        <a:lnSpc>
                          <a:spcPct val="115000"/>
                        </a:lnSpc>
                        <a:spcBef>
                          <a:spcPts val="0"/>
                        </a:spcBef>
                        <a:spcAft>
                          <a:spcPts val="0"/>
                        </a:spcAft>
                      </a:pPr>
                      <a:endParaRPr lang="en-US" sz="1600" dirty="0">
                        <a:solidFill>
                          <a:schemeClr val="bg1"/>
                        </a:solidFill>
                        <a:latin typeface="Calibri"/>
                        <a:ea typeface="Calibri"/>
                        <a:cs typeface="Times New Roman"/>
                      </a:endParaRPr>
                    </a:p>
                  </a:txBody>
                  <a:tcPr marL="67702" marR="67702" marT="33846" marB="33846" anchor="ctr"/>
                </a:tc>
                <a:tc>
                  <a:txBody>
                    <a:bodyPr/>
                    <a:lstStyle/>
                    <a:p>
                      <a:pPr marL="0" marR="0" algn="ctr">
                        <a:lnSpc>
                          <a:spcPct val="115000"/>
                        </a:lnSpc>
                        <a:spcBef>
                          <a:spcPts val="0"/>
                        </a:spcBef>
                        <a:spcAft>
                          <a:spcPts val="0"/>
                        </a:spcAft>
                      </a:pPr>
                      <a:r>
                        <a:rPr lang="en-US" sz="1600" kern="1200" dirty="0"/>
                        <a:t>2006</a:t>
                      </a:r>
                      <a:endParaRPr lang="en-US" sz="1600" dirty="0">
                        <a:solidFill>
                          <a:schemeClr val="bg1"/>
                        </a:solidFill>
                        <a:latin typeface="Calibri"/>
                        <a:ea typeface="Calibri"/>
                        <a:cs typeface="Times New Roman"/>
                      </a:endParaRPr>
                    </a:p>
                  </a:txBody>
                  <a:tcPr marL="67702" marR="67702" marT="33846" marB="33846" anchor="ctr"/>
                </a:tc>
                <a:tc>
                  <a:txBody>
                    <a:bodyPr/>
                    <a:lstStyle/>
                    <a:p>
                      <a:pPr marL="0" marR="0" algn="ctr">
                        <a:lnSpc>
                          <a:spcPct val="115000"/>
                        </a:lnSpc>
                        <a:spcBef>
                          <a:spcPts val="0"/>
                        </a:spcBef>
                        <a:spcAft>
                          <a:spcPts val="0"/>
                        </a:spcAft>
                      </a:pPr>
                      <a:r>
                        <a:rPr lang="en-US" sz="1600" kern="1200" dirty="0"/>
                        <a:t>2007</a:t>
                      </a:r>
                      <a:endParaRPr lang="en-US" sz="1600" dirty="0">
                        <a:solidFill>
                          <a:schemeClr val="bg1"/>
                        </a:solidFill>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600" kern="1200" dirty="0"/>
                        <a:t>2008</a:t>
                      </a:r>
                      <a:endParaRPr lang="en-US" sz="1600" dirty="0">
                        <a:solidFill>
                          <a:schemeClr val="bg1"/>
                        </a:solidFill>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600" dirty="0"/>
                        <a:t>2009</a:t>
                      </a:r>
                      <a:endParaRPr lang="en-US" sz="1600" b="1" dirty="0">
                        <a:solidFill>
                          <a:schemeClr val="bg1"/>
                        </a:solidFill>
                        <a:latin typeface="Times New Roman" pitchFamily="18" charset="0"/>
                        <a:ea typeface="Calibri"/>
                        <a:cs typeface="Times New Roman" pitchFamily="18" charset="0"/>
                      </a:endParaRP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t>2010</a:t>
                      </a:r>
                      <a:endParaRPr lang="en-US" sz="1600" b="1" dirty="0">
                        <a:solidFill>
                          <a:schemeClr val="bg1"/>
                        </a:solidFill>
                        <a:latin typeface="Times New Roman" pitchFamily="18" charset="0"/>
                        <a:ea typeface="Calibri"/>
                        <a:cs typeface="Times New Roman" pitchFamily="18" charset="0"/>
                      </a:endParaRP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t>2011</a:t>
                      </a:r>
                      <a:endParaRPr lang="en-US" sz="1600" b="1" dirty="0">
                        <a:solidFill>
                          <a:schemeClr val="bg1"/>
                        </a:solidFill>
                        <a:latin typeface="Times New Roman" pitchFamily="18" charset="0"/>
                        <a:ea typeface="Calibri"/>
                        <a:cs typeface="Times New Roman" pitchFamily="18" charset="0"/>
                      </a:endParaRP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t>2012</a:t>
                      </a:r>
                      <a:endParaRPr lang="en-US" sz="1600" b="1" dirty="0">
                        <a:solidFill>
                          <a:schemeClr val="bg1"/>
                        </a:solidFill>
                        <a:latin typeface="Times New Roman" pitchFamily="18" charset="0"/>
                        <a:ea typeface="Calibri"/>
                        <a:cs typeface="Times New Roman" pitchFamily="18" charset="0"/>
                      </a:endParaRP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t>2013</a:t>
                      </a:r>
                      <a:endParaRPr lang="en-US" sz="1600" b="1" dirty="0">
                        <a:solidFill>
                          <a:schemeClr val="bg1"/>
                        </a:solidFill>
                        <a:latin typeface="Times New Roman" pitchFamily="18" charset="0"/>
                        <a:ea typeface="Calibri"/>
                        <a:cs typeface="Times New Roman" pitchFamily="18" charset="0"/>
                      </a:endParaRP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t>2014</a:t>
                      </a:r>
                      <a:endParaRPr lang="en-US" sz="1600" b="1" dirty="0">
                        <a:solidFill>
                          <a:schemeClr val="bg1"/>
                        </a:solidFill>
                        <a:latin typeface="Times New Roman" pitchFamily="18" charset="0"/>
                        <a:ea typeface="Calibri"/>
                        <a:cs typeface="Times New Roman" pitchFamily="18" charset="0"/>
                      </a:endParaRP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a:solidFill>
                            <a:schemeClr val="bg1"/>
                          </a:solidFill>
                          <a:latin typeface="Times New Roman" pitchFamily="18" charset="0"/>
                          <a:ea typeface="Calibri"/>
                          <a:cs typeface="Times New Roman" pitchFamily="18" charset="0"/>
                        </a:rPr>
                        <a:t>2015</a:t>
                      </a: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a:solidFill>
                            <a:schemeClr val="bg1"/>
                          </a:solidFill>
                          <a:latin typeface="Times New Roman" pitchFamily="18" charset="0"/>
                          <a:ea typeface="Calibri"/>
                          <a:cs typeface="Times New Roman" pitchFamily="18" charset="0"/>
                        </a:rPr>
                        <a:t>2016</a:t>
                      </a: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a:solidFill>
                            <a:schemeClr val="bg1"/>
                          </a:solidFill>
                          <a:latin typeface="Times New Roman" pitchFamily="18" charset="0"/>
                          <a:ea typeface="Calibri"/>
                          <a:cs typeface="Times New Roman" pitchFamily="18" charset="0"/>
                        </a:rPr>
                        <a:t>2017</a:t>
                      </a: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a:solidFill>
                            <a:schemeClr val="bg1"/>
                          </a:solidFill>
                          <a:latin typeface="Times New Roman" pitchFamily="18" charset="0"/>
                          <a:ea typeface="Calibri"/>
                          <a:cs typeface="Times New Roman" pitchFamily="18" charset="0"/>
                        </a:rPr>
                        <a:t>2018</a:t>
                      </a:r>
                    </a:p>
                  </a:txBody>
                  <a:tcPr marL="0" marR="0" marT="0" marB="0" anchor="ctr"/>
                </a:tc>
                <a:extLst>
                  <a:ext uri="{0D108BD9-81ED-4DB2-BD59-A6C34878D82A}">
                    <a16:rowId xmlns="" xmlns:a16="http://schemas.microsoft.com/office/drawing/2014/main" val="10000"/>
                  </a:ext>
                </a:extLst>
              </a:tr>
              <a:tr h="306600">
                <a:tc>
                  <a:txBody>
                    <a:bodyPr/>
                    <a:lstStyle/>
                    <a:p>
                      <a:pPr marL="0" marR="0">
                        <a:lnSpc>
                          <a:spcPct val="115000"/>
                        </a:lnSpc>
                        <a:spcBef>
                          <a:spcPts val="0"/>
                        </a:spcBef>
                        <a:spcAft>
                          <a:spcPts val="0"/>
                        </a:spcAft>
                      </a:pPr>
                      <a:r>
                        <a:rPr lang="en-US" sz="1600" kern="1200" dirty="0"/>
                        <a:t>Mean Balance</a:t>
                      </a:r>
                      <a:endParaRPr lang="en-US" sz="1600" b="1" dirty="0">
                        <a:latin typeface="Calibri"/>
                        <a:ea typeface="Calibri"/>
                        <a:cs typeface="Times New Roman"/>
                      </a:endParaRPr>
                    </a:p>
                  </a:txBody>
                  <a:tcPr marL="67702" marR="67702" marT="33846" marB="33846" anchor="ctr"/>
                </a:tc>
                <a:tc>
                  <a:txBody>
                    <a:bodyPr/>
                    <a:lstStyle/>
                    <a:p>
                      <a:pPr marL="0" marR="0" algn="ctr">
                        <a:lnSpc>
                          <a:spcPct val="115000"/>
                        </a:lnSpc>
                        <a:spcBef>
                          <a:spcPts val="0"/>
                        </a:spcBef>
                        <a:spcAft>
                          <a:spcPts val="0"/>
                        </a:spcAft>
                      </a:pPr>
                      <a:r>
                        <a:rPr lang="en-US" sz="1500" kern="1200" dirty="0"/>
                        <a:t>$993</a:t>
                      </a:r>
                      <a:endParaRPr lang="en-US" sz="1500" b="1" dirty="0">
                        <a:latin typeface="Calibri"/>
                        <a:ea typeface="Calibri"/>
                        <a:cs typeface="Times New Roman"/>
                      </a:endParaRPr>
                    </a:p>
                  </a:txBody>
                  <a:tcPr marL="67702" marR="67702" marT="33846" marB="33846" anchor="ctr"/>
                </a:tc>
                <a:tc>
                  <a:txBody>
                    <a:bodyPr/>
                    <a:lstStyle/>
                    <a:p>
                      <a:pPr marL="0" marR="0" algn="ctr">
                        <a:lnSpc>
                          <a:spcPct val="115000"/>
                        </a:lnSpc>
                        <a:spcBef>
                          <a:spcPts val="0"/>
                        </a:spcBef>
                        <a:spcAft>
                          <a:spcPts val="0"/>
                        </a:spcAft>
                      </a:pPr>
                      <a:r>
                        <a:rPr lang="en-US" sz="1500" kern="1200" dirty="0"/>
                        <a:t>$879</a:t>
                      </a:r>
                      <a:endParaRPr lang="en-US" sz="1500" b="1" dirty="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500" kern="1200" dirty="0"/>
                        <a:t>$963</a:t>
                      </a:r>
                      <a:endParaRPr lang="en-US" sz="1500" b="1" dirty="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500" dirty="0"/>
                        <a:t>$1,070</a:t>
                      </a:r>
                      <a:endParaRPr lang="en-US" sz="1500" b="1" dirty="0">
                        <a:latin typeface="Times New Roman" pitchFamily="18" charset="0"/>
                        <a:ea typeface="Calibri"/>
                        <a:cs typeface="Times New Roman" pitchFamily="18" charset="0"/>
                      </a:endParaRPr>
                    </a:p>
                  </a:txBody>
                  <a:tcPr marL="0" marR="0" marT="0" marB="0" anchor="ctr"/>
                </a:tc>
                <a:tc>
                  <a:txBody>
                    <a:bodyPr/>
                    <a:lstStyle/>
                    <a:p>
                      <a:pPr marL="0" marR="0" algn="ctr">
                        <a:lnSpc>
                          <a:spcPct val="115000"/>
                        </a:lnSpc>
                        <a:spcBef>
                          <a:spcPts val="0"/>
                        </a:spcBef>
                        <a:spcAft>
                          <a:spcPts val="0"/>
                        </a:spcAft>
                      </a:pPr>
                      <a:r>
                        <a:rPr lang="en-US" sz="1500" dirty="0"/>
                        <a:t>$1,028</a:t>
                      </a:r>
                      <a:endParaRPr lang="en-US" sz="1500" b="1" dirty="0">
                        <a:latin typeface="Times New Roman" pitchFamily="18" charset="0"/>
                        <a:ea typeface="Calibri"/>
                        <a:cs typeface="Times New Roman" pitchFamily="18" charset="0"/>
                      </a:endParaRPr>
                    </a:p>
                  </a:txBody>
                  <a:tcPr marL="0" marR="0" marT="0" marB="0" anchor="ctr"/>
                </a:tc>
                <a:tc>
                  <a:txBody>
                    <a:bodyPr/>
                    <a:lstStyle/>
                    <a:p>
                      <a:pPr marL="0" marR="0" algn="ctr">
                        <a:lnSpc>
                          <a:spcPct val="115000"/>
                        </a:lnSpc>
                        <a:spcBef>
                          <a:spcPts val="0"/>
                        </a:spcBef>
                        <a:spcAft>
                          <a:spcPts val="0"/>
                        </a:spcAft>
                      </a:pPr>
                      <a:r>
                        <a:rPr lang="en-US" sz="1500" dirty="0"/>
                        <a:t>$936</a:t>
                      </a:r>
                      <a:endParaRPr lang="en-US" sz="1500" b="1" dirty="0">
                        <a:latin typeface="Times New Roman" pitchFamily="18" charset="0"/>
                        <a:ea typeface="Calibri"/>
                        <a:cs typeface="Times New Roman" pitchFamily="18" charset="0"/>
                      </a:endParaRPr>
                    </a:p>
                  </a:txBody>
                  <a:tcPr marL="0" marR="0" marT="0" marB="0" anchor="ctr"/>
                </a:tc>
                <a:tc>
                  <a:txBody>
                    <a:bodyPr/>
                    <a:lstStyle/>
                    <a:p>
                      <a:pPr marL="0" marR="0" algn="ctr">
                        <a:lnSpc>
                          <a:spcPct val="115000"/>
                        </a:lnSpc>
                        <a:spcBef>
                          <a:spcPts val="0"/>
                        </a:spcBef>
                        <a:spcAft>
                          <a:spcPts val="0"/>
                        </a:spcAft>
                      </a:pPr>
                      <a:r>
                        <a:rPr lang="en-US" sz="1500" dirty="0"/>
                        <a:t>$1,028</a:t>
                      </a:r>
                      <a:endParaRPr lang="en-US" sz="1500" b="1" dirty="0">
                        <a:latin typeface="Times New Roman" pitchFamily="18" charset="0"/>
                        <a:ea typeface="Calibri"/>
                        <a:cs typeface="Times New Roman" pitchFamily="18" charset="0"/>
                      </a:endParaRPr>
                    </a:p>
                  </a:txBody>
                  <a:tcPr marL="0" marR="0" marT="0" marB="0" anchor="ctr"/>
                </a:tc>
                <a:tc>
                  <a:txBody>
                    <a:bodyPr/>
                    <a:lstStyle/>
                    <a:p>
                      <a:pPr marL="0" marR="0" algn="ctr">
                        <a:lnSpc>
                          <a:spcPct val="115000"/>
                        </a:lnSpc>
                        <a:spcBef>
                          <a:spcPts val="0"/>
                        </a:spcBef>
                        <a:spcAft>
                          <a:spcPts val="0"/>
                        </a:spcAft>
                      </a:pPr>
                      <a:r>
                        <a:rPr lang="en-US" sz="1500" dirty="0"/>
                        <a:t>$1,124</a:t>
                      </a:r>
                      <a:endParaRPr lang="en-US" sz="1500" b="1" dirty="0">
                        <a:latin typeface="Times New Roman" pitchFamily="18" charset="0"/>
                        <a:ea typeface="Calibri"/>
                        <a:cs typeface="Times New Roman" pitchFamily="18" charset="0"/>
                      </a:endParaRPr>
                    </a:p>
                  </a:txBody>
                  <a:tcPr marL="0" marR="0" marT="0" marB="0" anchor="ctr"/>
                </a:tc>
                <a:tc>
                  <a:txBody>
                    <a:bodyPr/>
                    <a:lstStyle/>
                    <a:p>
                      <a:pPr marL="0" marR="0" algn="ctr">
                        <a:lnSpc>
                          <a:spcPct val="115000"/>
                        </a:lnSpc>
                        <a:spcBef>
                          <a:spcPts val="0"/>
                        </a:spcBef>
                        <a:spcAft>
                          <a:spcPts val="0"/>
                        </a:spcAft>
                      </a:pPr>
                      <a:r>
                        <a:rPr lang="en-US" sz="1500" b="0" dirty="0"/>
                        <a:t>$1,248</a:t>
                      </a:r>
                      <a:endParaRPr lang="en-US" sz="1500" b="0" dirty="0">
                        <a:latin typeface="Times New Roman" pitchFamily="18" charset="0"/>
                        <a:ea typeface="Calibri"/>
                        <a:cs typeface="Times New Roman" pitchFamily="18" charset="0"/>
                      </a:endParaRPr>
                    </a:p>
                  </a:txBody>
                  <a:tcPr marL="0" marR="0" marT="0" marB="0" anchor="ctr">
                    <a:solidFill>
                      <a:srgbClr val="FFFF00"/>
                    </a:solidFill>
                  </a:tcPr>
                </a:tc>
                <a:tc>
                  <a:txBody>
                    <a:bodyPr/>
                    <a:lstStyle/>
                    <a:p>
                      <a:pPr marL="0" marR="0" algn="ctr">
                        <a:lnSpc>
                          <a:spcPct val="115000"/>
                        </a:lnSpc>
                        <a:spcBef>
                          <a:spcPts val="0"/>
                        </a:spcBef>
                        <a:spcAft>
                          <a:spcPts val="0"/>
                        </a:spcAft>
                      </a:pPr>
                      <a:r>
                        <a:rPr lang="en-US" sz="1500" b="0" dirty="0">
                          <a:latin typeface="Times New Roman" pitchFamily="18" charset="0"/>
                          <a:ea typeface="Calibri"/>
                          <a:cs typeface="Times New Roman" pitchFamily="18" charset="0"/>
                        </a:rPr>
                        <a:t>$1,082</a:t>
                      </a:r>
                    </a:p>
                  </a:txBody>
                  <a:tcPr marL="0" marR="0" marT="0" marB="0" anchor="ctr">
                    <a:solidFill>
                      <a:srgbClr val="FFFF00"/>
                    </a:solidFill>
                  </a:tcPr>
                </a:tc>
                <a:tc>
                  <a:txBody>
                    <a:bodyPr/>
                    <a:lstStyle/>
                    <a:p>
                      <a:pPr marL="0" marR="0" algn="ctr">
                        <a:lnSpc>
                          <a:spcPct val="115000"/>
                        </a:lnSpc>
                        <a:spcBef>
                          <a:spcPts val="0"/>
                        </a:spcBef>
                        <a:spcAft>
                          <a:spcPts val="0"/>
                        </a:spcAft>
                      </a:pPr>
                      <a:r>
                        <a:rPr lang="en-US" sz="1500" b="0" dirty="0">
                          <a:latin typeface="Times New Roman" pitchFamily="18" charset="0"/>
                          <a:ea typeface="Calibri"/>
                          <a:cs typeface="Times New Roman" pitchFamily="18" charset="0"/>
                        </a:rPr>
                        <a:t>$996</a:t>
                      </a:r>
                    </a:p>
                  </a:txBody>
                  <a:tcPr marL="0" marR="0" marT="0" marB="0" anchor="ctr">
                    <a:solidFill>
                      <a:srgbClr val="FFFF00"/>
                    </a:solidFill>
                  </a:tcPr>
                </a:tc>
                <a:tc>
                  <a:txBody>
                    <a:bodyPr/>
                    <a:lstStyle/>
                    <a:p>
                      <a:pPr marL="0" marR="0" algn="ctr">
                        <a:lnSpc>
                          <a:spcPct val="115000"/>
                        </a:lnSpc>
                        <a:spcBef>
                          <a:spcPts val="0"/>
                        </a:spcBef>
                        <a:spcAft>
                          <a:spcPts val="0"/>
                        </a:spcAft>
                      </a:pPr>
                      <a:r>
                        <a:rPr lang="en-US" sz="1500" b="0" dirty="0">
                          <a:latin typeface="Times New Roman" pitchFamily="18" charset="0"/>
                          <a:ea typeface="Calibri"/>
                          <a:cs typeface="Times New Roman" pitchFamily="18" charset="0"/>
                        </a:rPr>
                        <a:t>$897</a:t>
                      </a:r>
                    </a:p>
                  </a:txBody>
                  <a:tcPr marL="0" marR="0" marT="0" marB="0" anchor="ctr">
                    <a:solidFill>
                      <a:srgbClr val="FFFF00"/>
                    </a:solidFill>
                  </a:tcPr>
                </a:tc>
                <a:tc>
                  <a:txBody>
                    <a:bodyPr/>
                    <a:lstStyle/>
                    <a:p>
                      <a:pPr marL="0" marR="0" algn="ctr">
                        <a:lnSpc>
                          <a:spcPct val="115000"/>
                        </a:lnSpc>
                        <a:spcBef>
                          <a:spcPts val="0"/>
                        </a:spcBef>
                        <a:spcAft>
                          <a:spcPts val="0"/>
                        </a:spcAft>
                      </a:pPr>
                      <a:r>
                        <a:rPr lang="en-US" sz="1500" b="0" dirty="0">
                          <a:latin typeface="Times New Roman" pitchFamily="18" charset="0"/>
                          <a:ea typeface="Calibri"/>
                          <a:cs typeface="Times New Roman" pitchFamily="18" charset="0"/>
                        </a:rPr>
                        <a:t>$789</a:t>
                      </a:r>
                    </a:p>
                  </a:txBody>
                  <a:tcPr marL="0" marR="0" marT="0" marB="0" anchor="ctr">
                    <a:solidFill>
                      <a:srgbClr val="FFFF00"/>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553227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3"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4"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5"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6"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7"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8"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9"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0"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1"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2"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3"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4"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5"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6"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7"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8"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9"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0"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1"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2"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3"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4"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5"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6"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7"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8"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9"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0"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1"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2"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3"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4"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5"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6"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7"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8"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9"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00"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41001"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2"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3"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4" name="Rectangle 44"/>
          <p:cNvSpPr>
            <a:spLocks noGrp="1" noChangeArrowheads="1"/>
          </p:cNvSpPr>
          <p:nvPr>
            <p:ph type="title"/>
          </p:nvPr>
        </p:nvSpPr>
        <p:spPr>
          <a:xfrm>
            <a:off x="11906" y="58816"/>
            <a:ext cx="7772400" cy="1457043"/>
          </a:xfrm>
        </p:spPr>
        <p:txBody>
          <a:bodyPr/>
          <a:lstStyle/>
          <a:p>
            <a:pPr algn="l" eaLnBrk="1" hangingPunct="1"/>
            <a:r>
              <a:rPr lang="en-US" altLang="en-US" sz="3300" b="1" dirty="0">
                <a:solidFill>
                  <a:schemeClr val="tx1"/>
                </a:solidFill>
              </a:rPr>
              <a:t>NJ SHARES Database Analysis </a:t>
            </a:r>
            <a:r>
              <a:rPr lang="en-US" altLang="en-US" dirty="0">
                <a:solidFill>
                  <a:schemeClr val="tx1"/>
                </a:solidFill>
              </a:rPr>
              <a:t/>
            </a:r>
            <a:br>
              <a:rPr lang="en-US" altLang="en-US" dirty="0">
                <a:solidFill>
                  <a:schemeClr val="tx1"/>
                </a:solidFill>
              </a:rPr>
            </a:br>
            <a:r>
              <a:rPr lang="en-US" altLang="en-US" sz="2600" b="1" dirty="0">
                <a:solidFill>
                  <a:schemeClr val="tx1"/>
                </a:solidFill>
              </a:rPr>
              <a:t>Mean Reported </a:t>
            </a:r>
            <a:br>
              <a:rPr lang="en-US" altLang="en-US" sz="2600" b="1" dirty="0">
                <a:solidFill>
                  <a:schemeClr val="tx1"/>
                </a:solidFill>
              </a:rPr>
            </a:br>
            <a:r>
              <a:rPr lang="en-US" altLang="en-US" sz="2600" b="1" dirty="0">
                <a:solidFill>
                  <a:schemeClr val="tx1"/>
                </a:solidFill>
              </a:rPr>
              <a:t>Bill Balance at Grant Application</a:t>
            </a:r>
          </a:p>
        </p:txBody>
      </p:sp>
      <p:sp>
        <p:nvSpPr>
          <p:cNvPr id="41005" name="Text Box 46"/>
          <p:cNvSpPr txBox="1">
            <a:spLocks noChangeArrowheads="1"/>
          </p:cNvSpPr>
          <p:nvPr/>
        </p:nvSpPr>
        <p:spPr bwMode="auto">
          <a:xfrm>
            <a:off x="8534400" y="6459537"/>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15883B09-EFDA-4A08-8314-AAB698014096}" type="slidenum">
              <a:rPr lang="en-US" altLang="en-US" sz="1000"/>
              <a:pPr eaLnBrk="1" hangingPunct="1">
                <a:spcBef>
                  <a:spcPct val="50000"/>
                </a:spcBef>
                <a:buFontTx/>
                <a:buNone/>
              </a:pPr>
              <a:t>22</a:t>
            </a:fld>
            <a:endParaRPr lang="en-US" altLang="en-US" sz="1000"/>
          </a:p>
        </p:txBody>
      </p:sp>
      <p:graphicFrame>
        <p:nvGraphicFramePr>
          <p:cNvPr id="5" name="Chart 4"/>
          <p:cNvGraphicFramePr/>
          <p:nvPr>
            <p:extLst>
              <p:ext uri="{D42A27DB-BD31-4B8C-83A1-F6EECF244321}">
                <p14:modId xmlns:p14="http://schemas.microsoft.com/office/powerpoint/2010/main" val="2684952129"/>
              </p:ext>
            </p:extLst>
          </p:nvPr>
        </p:nvGraphicFramePr>
        <p:xfrm>
          <a:off x="580826" y="2099901"/>
          <a:ext cx="7982347" cy="40445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50200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1"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2"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3"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4"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5"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6"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7"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8"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9"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0"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1"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2"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3"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4"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5"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6"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7"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8"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9"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0"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1"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2"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3"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4"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5"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6"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7"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8"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9"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0"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1"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2"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3"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4"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5"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6"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7"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8"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43049"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0"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1"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52" name="Rectangle 44"/>
          <p:cNvSpPr>
            <a:spLocks noGrp="1" noChangeArrowheads="1"/>
          </p:cNvSpPr>
          <p:nvPr>
            <p:ph type="title"/>
          </p:nvPr>
        </p:nvSpPr>
        <p:spPr>
          <a:xfrm>
            <a:off x="72960" y="45294"/>
            <a:ext cx="6665913" cy="1590675"/>
          </a:xfrm>
        </p:spPr>
        <p:txBody>
          <a:bodyPr/>
          <a:lstStyle/>
          <a:p>
            <a:pPr algn="l" eaLnBrk="1" hangingPunct="1"/>
            <a:r>
              <a:rPr lang="en-US" altLang="en-US" sz="3300" b="1" dirty="0">
                <a:solidFill>
                  <a:schemeClr val="tx1">
                    <a:lumMod val="75000"/>
                    <a:lumOff val="25000"/>
                  </a:schemeClr>
                </a:solidFill>
              </a:rPr>
              <a:t>NJ SHARES Database Analysis </a:t>
            </a:r>
            <a:r>
              <a:rPr lang="en-US" altLang="en-US" dirty="0">
                <a:solidFill>
                  <a:schemeClr val="tx1">
                    <a:lumMod val="75000"/>
                    <a:lumOff val="25000"/>
                  </a:schemeClr>
                </a:solidFill>
              </a:rPr>
              <a:t/>
            </a:r>
            <a:br>
              <a:rPr lang="en-US" altLang="en-US" dirty="0">
                <a:solidFill>
                  <a:schemeClr val="tx1">
                    <a:lumMod val="75000"/>
                    <a:lumOff val="25000"/>
                  </a:schemeClr>
                </a:solidFill>
              </a:rPr>
            </a:br>
            <a:r>
              <a:rPr lang="en-US" altLang="en-US" sz="2800" b="1" dirty="0">
                <a:solidFill>
                  <a:schemeClr val="tx1">
                    <a:lumMod val="75000"/>
                    <a:lumOff val="25000"/>
                  </a:schemeClr>
                </a:solidFill>
              </a:rPr>
              <a:t>Collections Actions Pending at Application</a:t>
            </a:r>
          </a:p>
        </p:txBody>
      </p:sp>
      <p:sp>
        <p:nvSpPr>
          <p:cNvPr id="43053"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B41587A3-B43F-4203-A851-F61AD14D1B64}" type="slidenum">
              <a:rPr lang="en-US" altLang="en-US" sz="1000"/>
              <a:pPr eaLnBrk="1" hangingPunct="1">
                <a:spcBef>
                  <a:spcPct val="50000"/>
                </a:spcBef>
                <a:buFontTx/>
                <a:buNone/>
              </a:pPr>
              <a:t>23</a:t>
            </a:fld>
            <a:endParaRPr lang="en-US" altLang="en-US" sz="1000" dirty="0"/>
          </a:p>
        </p:txBody>
      </p:sp>
      <p:graphicFrame>
        <p:nvGraphicFramePr>
          <p:cNvPr id="4" name="Chart 3"/>
          <p:cNvGraphicFramePr/>
          <p:nvPr>
            <p:extLst>
              <p:ext uri="{D42A27DB-BD31-4B8C-83A1-F6EECF244321}">
                <p14:modId xmlns:p14="http://schemas.microsoft.com/office/powerpoint/2010/main" val="2823954229"/>
              </p:ext>
            </p:extLst>
          </p:nvPr>
        </p:nvGraphicFramePr>
        <p:xfrm>
          <a:off x="128016" y="1994043"/>
          <a:ext cx="8887968" cy="45297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6693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1"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2"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3"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4"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5"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6"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7"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8"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9"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0"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1"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2"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3"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4"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5"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6"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7"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8"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9"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0"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1"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2"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3"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4"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5"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6"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7"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8"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9"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0"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1"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2"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3"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4"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5"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6"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7"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8"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43049"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0"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0945" y="175755"/>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1"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52" name="Rectangle 44"/>
          <p:cNvSpPr>
            <a:spLocks noGrp="1" noChangeArrowheads="1"/>
          </p:cNvSpPr>
          <p:nvPr>
            <p:ph type="title"/>
          </p:nvPr>
        </p:nvSpPr>
        <p:spPr>
          <a:xfrm>
            <a:off x="-31506" y="99851"/>
            <a:ext cx="6906969" cy="1021552"/>
          </a:xfrm>
        </p:spPr>
        <p:txBody>
          <a:bodyPr/>
          <a:lstStyle/>
          <a:p>
            <a:pPr algn="l" eaLnBrk="1" hangingPunct="1"/>
            <a:r>
              <a:rPr lang="en-US" altLang="en-US" sz="3300" b="1" dirty="0">
                <a:solidFill>
                  <a:schemeClr val="tx1">
                    <a:lumMod val="75000"/>
                    <a:lumOff val="25000"/>
                  </a:schemeClr>
                </a:solidFill>
              </a:rPr>
              <a:t>NJ SHARES Database Analysis </a:t>
            </a:r>
            <a:r>
              <a:rPr lang="en-US" altLang="en-US" dirty="0">
                <a:solidFill>
                  <a:schemeClr val="tx1">
                    <a:lumMod val="75000"/>
                    <a:lumOff val="25000"/>
                  </a:schemeClr>
                </a:solidFill>
              </a:rPr>
              <a:t/>
            </a:r>
            <a:br>
              <a:rPr lang="en-US" altLang="en-US" dirty="0">
                <a:solidFill>
                  <a:schemeClr val="tx1">
                    <a:lumMod val="75000"/>
                    <a:lumOff val="25000"/>
                  </a:schemeClr>
                </a:solidFill>
              </a:rPr>
            </a:br>
            <a:r>
              <a:rPr lang="en-US" altLang="en-US" sz="2800" b="1" dirty="0">
                <a:solidFill>
                  <a:schemeClr val="tx1">
                    <a:lumMod val="75000"/>
                    <a:lumOff val="25000"/>
                  </a:schemeClr>
                </a:solidFill>
              </a:rPr>
              <a:t>Collections Actions Pending at Application</a:t>
            </a:r>
          </a:p>
        </p:txBody>
      </p:sp>
      <p:sp>
        <p:nvSpPr>
          <p:cNvPr id="43053"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B41587A3-B43F-4203-A851-F61AD14D1B64}" type="slidenum">
              <a:rPr lang="en-US" altLang="en-US" sz="1000"/>
              <a:pPr eaLnBrk="1" hangingPunct="1">
                <a:spcBef>
                  <a:spcPct val="50000"/>
                </a:spcBef>
                <a:buFontTx/>
                <a:buNone/>
              </a:pPr>
              <a:t>24</a:t>
            </a:fld>
            <a:endParaRPr lang="en-US" altLang="en-US" sz="1000"/>
          </a:p>
        </p:txBody>
      </p:sp>
      <p:graphicFrame>
        <p:nvGraphicFramePr>
          <p:cNvPr id="4" name="Chart 3"/>
          <p:cNvGraphicFramePr/>
          <p:nvPr>
            <p:extLst>
              <p:ext uri="{D42A27DB-BD31-4B8C-83A1-F6EECF244321}">
                <p14:modId xmlns:p14="http://schemas.microsoft.com/office/powerpoint/2010/main" val="171520456"/>
              </p:ext>
            </p:extLst>
          </p:nvPr>
        </p:nvGraphicFramePr>
        <p:xfrm>
          <a:off x="128016" y="1566235"/>
          <a:ext cx="8887968" cy="4064000"/>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220041" y="5815462"/>
            <a:ext cx="8139112"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a:t>Shut Off Date includes shut off date not passed and shut off date passed.</a:t>
            </a:r>
          </a:p>
          <a:p>
            <a:r>
              <a:rPr lang="en-US" sz="2000" dirty="0"/>
              <a:t>Past Due includes past due balance and past due warning notice.</a:t>
            </a:r>
          </a:p>
        </p:txBody>
      </p:sp>
    </p:spTree>
    <p:extLst>
      <p:ext uri="{BB962C8B-B14F-4D97-AF65-F5344CB8AC3E}">
        <p14:creationId xmlns:p14="http://schemas.microsoft.com/office/powerpoint/2010/main" val="3595880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59"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60"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61"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62"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63"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64"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65"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66"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67"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68"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69"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70"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71"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72"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73"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74"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75"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76"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77"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78"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79"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80"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81"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82"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83"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84"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85"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86"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87"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88"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89"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90"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91"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92"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93"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94"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95"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96"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45097"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8"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5462" y="152400"/>
            <a:ext cx="2268537" cy="126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9"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00" name="Rectangle 44"/>
          <p:cNvSpPr>
            <a:spLocks noGrp="1" noChangeArrowheads="1"/>
          </p:cNvSpPr>
          <p:nvPr>
            <p:ph type="title"/>
          </p:nvPr>
        </p:nvSpPr>
        <p:spPr>
          <a:xfrm>
            <a:off x="11906" y="-27394"/>
            <a:ext cx="7772400" cy="1271460"/>
          </a:xfrm>
        </p:spPr>
        <p:txBody>
          <a:bodyPr/>
          <a:lstStyle/>
          <a:p>
            <a:pPr algn="l" eaLnBrk="1" hangingPunct="1"/>
            <a:r>
              <a:rPr lang="en-US" altLang="en-US" sz="3300" b="1" dirty="0">
                <a:solidFill>
                  <a:schemeClr val="tx1">
                    <a:lumMod val="75000"/>
                    <a:lumOff val="25000"/>
                  </a:schemeClr>
                </a:solidFill>
              </a:rPr>
              <a:t>NJ SHARES Database Analysis </a:t>
            </a:r>
            <a:r>
              <a:rPr lang="en-US" altLang="en-US" dirty="0">
                <a:solidFill>
                  <a:schemeClr val="tx1">
                    <a:lumMod val="75000"/>
                    <a:lumOff val="25000"/>
                  </a:schemeClr>
                </a:solidFill>
              </a:rPr>
              <a:t/>
            </a:r>
            <a:br>
              <a:rPr lang="en-US" altLang="en-US" dirty="0">
                <a:solidFill>
                  <a:schemeClr val="tx1">
                    <a:lumMod val="75000"/>
                    <a:lumOff val="25000"/>
                  </a:schemeClr>
                </a:solidFill>
              </a:rPr>
            </a:br>
            <a:r>
              <a:rPr lang="en-US" altLang="en-US" sz="2800" b="1" dirty="0">
                <a:solidFill>
                  <a:schemeClr val="tx1">
                    <a:lumMod val="75000"/>
                    <a:lumOff val="25000"/>
                  </a:schemeClr>
                </a:solidFill>
              </a:rPr>
              <a:t>Reason for Grant Application</a:t>
            </a:r>
          </a:p>
        </p:txBody>
      </p:sp>
      <p:sp>
        <p:nvSpPr>
          <p:cNvPr id="45101"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F6B713CE-3904-44F5-82C7-9433F7DBA08F}" type="slidenum">
              <a:rPr lang="en-US" altLang="en-US" sz="1000"/>
              <a:pPr eaLnBrk="1" hangingPunct="1">
                <a:spcBef>
                  <a:spcPct val="50000"/>
                </a:spcBef>
                <a:buFontTx/>
                <a:buNone/>
              </a:pPr>
              <a:t>25</a:t>
            </a:fld>
            <a:endParaRPr lang="en-US" altLang="en-US" sz="1000"/>
          </a:p>
        </p:txBody>
      </p:sp>
      <p:graphicFrame>
        <p:nvGraphicFramePr>
          <p:cNvPr id="48" name="Table 47"/>
          <p:cNvGraphicFramePr>
            <a:graphicFrameLocks noGrp="1"/>
          </p:cNvGraphicFramePr>
          <p:nvPr>
            <p:extLst>
              <p:ext uri="{D42A27DB-BD31-4B8C-83A1-F6EECF244321}">
                <p14:modId xmlns:p14="http://schemas.microsoft.com/office/powerpoint/2010/main" val="3610765950"/>
              </p:ext>
            </p:extLst>
          </p:nvPr>
        </p:nvGraphicFramePr>
        <p:xfrm>
          <a:off x="116321" y="1526853"/>
          <a:ext cx="8844684" cy="3983400"/>
        </p:xfrm>
        <a:graphic>
          <a:graphicData uri="http://schemas.openxmlformats.org/drawingml/2006/table">
            <a:tbl>
              <a:tblPr firstRow="1" bandRow="1">
                <a:tableStyleId>{5C22544A-7EE6-4342-B048-85BDC9FD1C3A}</a:tableStyleId>
              </a:tblPr>
              <a:tblGrid>
                <a:gridCol w="1453284">
                  <a:extLst>
                    <a:ext uri="{9D8B030D-6E8A-4147-A177-3AD203B41FA5}">
                      <a16:colId xmlns="" xmlns:a16="http://schemas.microsoft.com/office/drawing/2014/main" val="20000"/>
                    </a:ext>
                  </a:extLst>
                </a:gridCol>
                <a:gridCol w="615950">
                  <a:extLst>
                    <a:ext uri="{9D8B030D-6E8A-4147-A177-3AD203B41FA5}">
                      <a16:colId xmlns="" xmlns:a16="http://schemas.microsoft.com/office/drawing/2014/main" val="20001"/>
                    </a:ext>
                  </a:extLst>
                </a:gridCol>
                <a:gridCol w="615950">
                  <a:extLst>
                    <a:ext uri="{9D8B030D-6E8A-4147-A177-3AD203B41FA5}">
                      <a16:colId xmlns="" xmlns:a16="http://schemas.microsoft.com/office/drawing/2014/main" val="20002"/>
                    </a:ext>
                  </a:extLst>
                </a:gridCol>
                <a:gridCol w="615950">
                  <a:extLst>
                    <a:ext uri="{9D8B030D-6E8A-4147-A177-3AD203B41FA5}">
                      <a16:colId xmlns="" xmlns:a16="http://schemas.microsoft.com/office/drawing/2014/main" val="20003"/>
                    </a:ext>
                  </a:extLst>
                </a:gridCol>
                <a:gridCol w="615950">
                  <a:extLst>
                    <a:ext uri="{9D8B030D-6E8A-4147-A177-3AD203B41FA5}">
                      <a16:colId xmlns="" xmlns:a16="http://schemas.microsoft.com/office/drawing/2014/main" val="20004"/>
                    </a:ext>
                  </a:extLst>
                </a:gridCol>
                <a:gridCol w="615950">
                  <a:extLst>
                    <a:ext uri="{9D8B030D-6E8A-4147-A177-3AD203B41FA5}">
                      <a16:colId xmlns="" xmlns:a16="http://schemas.microsoft.com/office/drawing/2014/main" val="20005"/>
                    </a:ext>
                  </a:extLst>
                </a:gridCol>
                <a:gridCol w="615950">
                  <a:extLst>
                    <a:ext uri="{9D8B030D-6E8A-4147-A177-3AD203B41FA5}">
                      <a16:colId xmlns="" xmlns:a16="http://schemas.microsoft.com/office/drawing/2014/main" val="20006"/>
                    </a:ext>
                  </a:extLst>
                </a:gridCol>
                <a:gridCol w="615950">
                  <a:extLst>
                    <a:ext uri="{9D8B030D-6E8A-4147-A177-3AD203B41FA5}">
                      <a16:colId xmlns="" xmlns:a16="http://schemas.microsoft.com/office/drawing/2014/main" val="20007"/>
                    </a:ext>
                  </a:extLst>
                </a:gridCol>
                <a:gridCol w="615950">
                  <a:extLst>
                    <a:ext uri="{9D8B030D-6E8A-4147-A177-3AD203B41FA5}">
                      <a16:colId xmlns="" xmlns:a16="http://schemas.microsoft.com/office/drawing/2014/main" val="20008"/>
                    </a:ext>
                  </a:extLst>
                </a:gridCol>
                <a:gridCol w="615950">
                  <a:extLst>
                    <a:ext uri="{9D8B030D-6E8A-4147-A177-3AD203B41FA5}">
                      <a16:colId xmlns="" xmlns:a16="http://schemas.microsoft.com/office/drawing/2014/main" val="20009"/>
                    </a:ext>
                  </a:extLst>
                </a:gridCol>
                <a:gridCol w="615950">
                  <a:extLst>
                    <a:ext uri="{9D8B030D-6E8A-4147-A177-3AD203B41FA5}">
                      <a16:colId xmlns="" xmlns:a16="http://schemas.microsoft.com/office/drawing/2014/main" val="20010"/>
                    </a:ext>
                  </a:extLst>
                </a:gridCol>
                <a:gridCol w="615950">
                  <a:extLst>
                    <a:ext uri="{9D8B030D-6E8A-4147-A177-3AD203B41FA5}">
                      <a16:colId xmlns="" xmlns:a16="http://schemas.microsoft.com/office/drawing/2014/main" val="20011"/>
                    </a:ext>
                  </a:extLst>
                </a:gridCol>
                <a:gridCol w="615950">
                  <a:extLst>
                    <a:ext uri="{9D8B030D-6E8A-4147-A177-3AD203B41FA5}">
                      <a16:colId xmlns="" xmlns:a16="http://schemas.microsoft.com/office/drawing/2014/main" val="1353671476"/>
                    </a:ext>
                  </a:extLst>
                </a:gridCol>
              </a:tblGrid>
              <a:tr h="717731">
                <a:tc>
                  <a:txBody>
                    <a:bodyPr/>
                    <a:lstStyle/>
                    <a:p>
                      <a:pPr marL="0" marR="0" algn="l">
                        <a:lnSpc>
                          <a:spcPct val="115000"/>
                        </a:lnSpc>
                        <a:spcBef>
                          <a:spcPts val="0"/>
                        </a:spcBef>
                        <a:spcAft>
                          <a:spcPts val="0"/>
                        </a:spcAft>
                      </a:pPr>
                      <a:r>
                        <a:rPr lang="en-US" sz="1600" kern="1200" dirty="0"/>
                        <a:t>Reason for Application </a:t>
                      </a:r>
                      <a:endParaRPr lang="en-US" sz="1600" dirty="0">
                        <a:solidFill>
                          <a:schemeClr val="bg1"/>
                        </a:solidFill>
                        <a:latin typeface="+mj-lt"/>
                        <a:ea typeface="Calibri"/>
                        <a:cs typeface="Times New Roman"/>
                      </a:endParaRPr>
                    </a:p>
                  </a:txBody>
                  <a:tcPr marL="66258" marR="66258" marT="33124" marB="33124" anchor="ctr"/>
                </a:tc>
                <a:tc>
                  <a:txBody>
                    <a:bodyPr/>
                    <a:lstStyle/>
                    <a:p>
                      <a:pPr marL="0" marR="0" algn="ctr">
                        <a:lnSpc>
                          <a:spcPct val="115000"/>
                        </a:lnSpc>
                        <a:spcBef>
                          <a:spcPts val="0"/>
                        </a:spcBef>
                        <a:spcAft>
                          <a:spcPts val="0"/>
                        </a:spcAft>
                      </a:pPr>
                      <a:r>
                        <a:rPr lang="en-US" sz="1700" kern="1200" dirty="0"/>
                        <a:t>2007 </a:t>
                      </a:r>
                      <a:endParaRPr lang="en-US" sz="1700" b="1" kern="1200" dirty="0">
                        <a:solidFill>
                          <a:schemeClr val="bg1"/>
                        </a:solidFill>
                        <a:latin typeface="+mj-lt"/>
                        <a:ea typeface="Times New Roman"/>
                        <a:cs typeface="Times New Roman"/>
                      </a:endParaRPr>
                    </a:p>
                  </a:txBody>
                  <a:tcPr marL="0" marR="0" marT="0" marB="0" anchor="ctr"/>
                </a:tc>
                <a:tc>
                  <a:txBody>
                    <a:bodyPr/>
                    <a:lstStyle/>
                    <a:p>
                      <a:pPr marL="0" marR="0" algn="ctr">
                        <a:lnSpc>
                          <a:spcPct val="115000"/>
                        </a:lnSpc>
                        <a:spcBef>
                          <a:spcPts val="0"/>
                        </a:spcBef>
                        <a:spcAft>
                          <a:spcPts val="0"/>
                        </a:spcAft>
                      </a:pPr>
                      <a:r>
                        <a:rPr lang="en-US" sz="1700" kern="1200" dirty="0"/>
                        <a:t>2008</a:t>
                      </a:r>
                      <a:endParaRPr lang="en-US" sz="1700" dirty="0">
                        <a:solidFill>
                          <a:schemeClr val="bg1"/>
                        </a:solidFill>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700" dirty="0"/>
                        <a:t>2009</a:t>
                      </a:r>
                      <a:endParaRPr lang="en-US" sz="1700" b="1" dirty="0">
                        <a:solidFill>
                          <a:schemeClr val="bg1"/>
                        </a:solidFill>
                        <a:latin typeface="+mj-lt"/>
                        <a:ea typeface="Calibri"/>
                        <a:cs typeface="Times New Roman"/>
                      </a:endParaRP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700" kern="1200" dirty="0"/>
                        <a:t>2010</a:t>
                      </a:r>
                      <a:endParaRPr lang="en-US" sz="1700" b="1" dirty="0">
                        <a:solidFill>
                          <a:schemeClr val="bg1"/>
                        </a:solidFill>
                        <a:latin typeface="+mj-lt"/>
                        <a:ea typeface="Calibri"/>
                        <a:cs typeface="Times New Roman"/>
                      </a:endParaRP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700" dirty="0"/>
                        <a:t>2011</a:t>
                      </a:r>
                      <a:endParaRPr lang="en-US" sz="1700" b="1" dirty="0">
                        <a:solidFill>
                          <a:schemeClr val="bg1"/>
                        </a:solidFill>
                        <a:latin typeface="+mj-lt"/>
                        <a:ea typeface="Calibri"/>
                        <a:cs typeface="Times New Roman"/>
                      </a:endParaRP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700" dirty="0"/>
                        <a:t>2012</a:t>
                      </a:r>
                      <a:endParaRPr lang="en-US" sz="1700" b="1" dirty="0">
                        <a:solidFill>
                          <a:schemeClr val="bg1"/>
                        </a:solidFill>
                        <a:latin typeface="+mj-lt"/>
                        <a:ea typeface="Calibri"/>
                        <a:cs typeface="Times New Roman"/>
                      </a:endParaRP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700" dirty="0"/>
                        <a:t>2013</a:t>
                      </a:r>
                      <a:endParaRPr lang="en-US" sz="1700" b="1" dirty="0">
                        <a:solidFill>
                          <a:schemeClr val="bg1"/>
                        </a:solidFill>
                        <a:latin typeface="+mj-lt"/>
                        <a:ea typeface="Calibri"/>
                        <a:cs typeface="Times New Roman"/>
                      </a:endParaRP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700" dirty="0"/>
                        <a:t>2014</a:t>
                      </a:r>
                      <a:endParaRPr lang="en-US" sz="1700" b="1" dirty="0">
                        <a:solidFill>
                          <a:schemeClr val="bg1"/>
                        </a:solidFill>
                        <a:latin typeface="+mj-lt"/>
                        <a:ea typeface="Calibri"/>
                        <a:cs typeface="Times New Roman"/>
                      </a:endParaRP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700" b="1" dirty="0">
                          <a:solidFill>
                            <a:schemeClr val="bg1"/>
                          </a:solidFill>
                          <a:latin typeface="+mj-lt"/>
                          <a:ea typeface="Calibri"/>
                          <a:cs typeface="Times New Roman"/>
                        </a:rPr>
                        <a:t>2015</a:t>
                      </a: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700" b="1" dirty="0">
                          <a:solidFill>
                            <a:schemeClr val="bg1"/>
                          </a:solidFill>
                          <a:latin typeface="+mj-lt"/>
                          <a:ea typeface="Calibri"/>
                          <a:cs typeface="Times New Roman"/>
                        </a:rPr>
                        <a:t>2016</a:t>
                      </a: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700" b="1" dirty="0">
                          <a:solidFill>
                            <a:schemeClr val="bg1"/>
                          </a:solidFill>
                          <a:latin typeface="+mj-lt"/>
                          <a:ea typeface="Calibri"/>
                          <a:cs typeface="Times New Roman"/>
                        </a:rPr>
                        <a:t>2017</a:t>
                      </a: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700" b="1" dirty="0">
                          <a:solidFill>
                            <a:schemeClr val="bg1"/>
                          </a:solidFill>
                          <a:latin typeface="+mj-lt"/>
                          <a:ea typeface="Calibri"/>
                          <a:cs typeface="Times New Roman"/>
                        </a:rPr>
                        <a:t>2018</a:t>
                      </a:r>
                    </a:p>
                  </a:txBody>
                  <a:tcPr marL="0" marR="0" marT="0" marB="0" anchor="ctr"/>
                </a:tc>
                <a:extLst>
                  <a:ext uri="{0D108BD9-81ED-4DB2-BD59-A6C34878D82A}">
                    <a16:rowId xmlns="" xmlns:a16="http://schemas.microsoft.com/office/drawing/2014/main" val="10000"/>
                  </a:ext>
                </a:extLst>
              </a:tr>
              <a:tr h="614319">
                <a:tc>
                  <a:txBody>
                    <a:bodyPr/>
                    <a:lstStyle/>
                    <a:p>
                      <a:pPr marL="0" marR="0">
                        <a:lnSpc>
                          <a:spcPct val="115000"/>
                        </a:lnSpc>
                        <a:spcBef>
                          <a:spcPts val="0"/>
                        </a:spcBef>
                        <a:spcAft>
                          <a:spcPts val="0"/>
                        </a:spcAft>
                      </a:pPr>
                      <a:r>
                        <a:rPr lang="en-US" sz="1600" kern="1200" dirty="0"/>
                        <a:t>High Energy Costs*</a:t>
                      </a:r>
                      <a:endParaRPr lang="en-US" sz="1600" dirty="0">
                        <a:latin typeface="+mj-lt"/>
                        <a:ea typeface="Calibri"/>
                        <a:cs typeface="Times New Roman"/>
                      </a:endParaRPr>
                    </a:p>
                  </a:txBody>
                  <a:tcPr marL="66258" marR="66258" marT="33124" marB="33124" anchor="ctr"/>
                </a:tc>
                <a:tc>
                  <a:txBody>
                    <a:bodyPr/>
                    <a:lstStyle/>
                    <a:p>
                      <a:pPr marL="0" marR="0" algn="ctr">
                        <a:lnSpc>
                          <a:spcPct val="115000"/>
                        </a:lnSpc>
                        <a:spcBef>
                          <a:spcPts val="0"/>
                        </a:spcBef>
                        <a:spcAft>
                          <a:spcPts val="0"/>
                        </a:spcAft>
                      </a:pPr>
                      <a:r>
                        <a:rPr lang="en-US" sz="1800" kern="1200" dirty="0"/>
                        <a:t>69%</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kern="1200" dirty="0"/>
                        <a:t>77%</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t>78%</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t>73%</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t>71%</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t>76%</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t>14%</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t>16%</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j-lt"/>
                          <a:ea typeface="Calibri"/>
                          <a:cs typeface="Times New Roman"/>
                        </a:rPr>
                        <a:t>9%</a:t>
                      </a:r>
                    </a:p>
                  </a:txBody>
                  <a:tcPr marL="0" marR="0" marT="0" marB="0" anchor="ctr"/>
                </a:tc>
                <a:tc>
                  <a:txBody>
                    <a:bodyPr/>
                    <a:lstStyle/>
                    <a:p>
                      <a:pPr marL="0" marR="0" algn="ctr">
                        <a:lnSpc>
                          <a:spcPct val="115000"/>
                        </a:lnSpc>
                        <a:spcBef>
                          <a:spcPts val="0"/>
                        </a:spcBef>
                        <a:spcAft>
                          <a:spcPts val="0"/>
                        </a:spcAft>
                      </a:pPr>
                      <a:r>
                        <a:rPr lang="en-US" sz="1800" dirty="0">
                          <a:latin typeface="+mj-lt"/>
                          <a:ea typeface="Calibri"/>
                          <a:cs typeface="Times New Roman"/>
                        </a:rPr>
                        <a:t>5%</a:t>
                      </a:r>
                    </a:p>
                  </a:txBody>
                  <a:tcPr marL="0" marR="0" marT="0" marB="0" anchor="ctr"/>
                </a:tc>
                <a:tc>
                  <a:txBody>
                    <a:bodyPr/>
                    <a:lstStyle/>
                    <a:p>
                      <a:pPr marL="0" marR="0" algn="ctr">
                        <a:lnSpc>
                          <a:spcPct val="115000"/>
                        </a:lnSpc>
                        <a:spcBef>
                          <a:spcPts val="0"/>
                        </a:spcBef>
                        <a:spcAft>
                          <a:spcPts val="0"/>
                        </a:spcAft>
                      </a:pPr>
                      <a:r>
                        <a:rPr lang="en-US" sz="1800" dirty="0">
                          <a:latin typeface="+mj-lt"/>
                          <a:ea typeface="Calibri"/>
                          <a:cs typeface="Times New Roman"/>
                        </a:rPr>
                        <a:t>7%</a:t>
                      </a:r>
                    </a:p>
                  </a:txBody>
                  <a:tcPr marL="0" marR="0" marT="0" marB="0" anchor="ctr"/>
                </a:tc>
                <a:tc>
                  <a:txBody>
                    <a:bodyPr/>
                    <a:lstStyle/>
                    <a:p>
                      <a:pPr marL="0" marR="0" algn="ctr">
                        <a:lnSpc>
                          <a:spcPct val="115000"/>
                        </a:lnSpc>
                        <a:spcBef>
                          <a:spcPts val="0"/>
                        </a:spcBef>
                        <a:spcAft>
                          <a:spcPts val="0"/>
                        </a:spcAft>
                      </a:pPr>
                      <a:r>
                        <a:rPr lang="en-US" sz="1800" dirty="0">
                          <a:latin typeface="+mj-lt"/>
                          <a:ea typeface="Calibri"/>
                          <a:cs typeface="Times New Roman"/>
                        </a:rPr>
                        <a:t>11%</a:t>
                      </a:r>
                    </a:p>
                  </a:txBody>
                  <a:tcPr marL="0" marR="0" marT="0" marB="0" anchor="ctr"/>
                </a:tc>
                <a:extLst>
                  <a:ext uri="{0D108BD9-81ED-4DB2-BD59-A6C34878D82A}">
                    <a16:rowId xmlns="" xmlns:a16="http://schemas.microsoft.com/office/drawing/2014/main" val="10001"/>
                  </a:ext>
                </a:extLst>
              </a:tr>
              <a:tr h="624478">
                <a:tc>
                  <a:txBody>
                    <a:bodyPr/>
                    <a:lstStyle/>
                    <a:p>
                      <a:pPr marL="0" marR="0">
                        <a:lnSpc>
                          <a:spcPct val="115000"/>
                        </a:lnSpc>
                        <a:spcBef>
                          <a:spcPts val="0"/>
                        </a:spcBef>
                        <a:spcAft>
                          <a:spcPts val="0"/>
                        </a:spcAft>
                      </a:pPr>
                      <a:r>
                        <a:rPr lang="en-US" sz="1600" kern="1200" dirty="0"/>
                        <a:t>Medical/Health</a:t>
                      </a:r>
                      <a:endParaRPr lang="en-US" sz="1600" dirty="0">
                        <a:latin typeface="+mj-lt"/>
                        <a:ea typeface="Calibri"/>
                        <a:cs typeface="Times New Roman"/>
                      </a:endParaRPr>
                    </a:p>
                  </a:txBody>
                  <a:tcPr marL="66258" marR="66258" marT="33124" marB="33124" anchor="ctr"/>
                </a:tc>
                <a:tc>
                  <a:txBody>
                    <a:bodyPr/>
                    <a:lstStyle/>
                    <a:p>
                      <a:pPr marL="0" marR="0" algn="ctr">
                        <a:lnSpc>
                          <a:spcPct val="115000"/>
                        </a:lnSpc>
                        <a:spcBef>
                          <a:spcPts val="0"/>
                        </a:spcBef>
                        <a:spcAft>
                          <a:spcPts val="0"/>
                        </a:spcAft>
                      </a:pPr>
                      <a:r>
                        <a:rPr lang="en-US" sz="1800" kern="1200" dirty="0"/>
                        <a:t>11%</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kern="1200" dirty="0"/>
                        <a:t>8%</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t>6%</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t>6%</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t>8%</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t>7%</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t>20%</a:t>
                      </a:r>
                      <a:endParaRPr lang="en-US" sz="1800" dirty="0">
                        <a:latin typeface="+mj-lt"/>
                        <a:ea typeface="Calibri"/>
                        <a:cs typeface="Times New Roman"/>
                      </a:endParaRPr>
                    </a:p>
                  </a:txBody>
                  <a:tcPr marL="0" marR="0" marT="0" marB="0" anchor="ctr">
                    <a:solidFill>
                      <a:srgbClr val="FFFF00"/>
                    </a:solidFill>
                  </a:tcPr>
                </a:tc>
                <a:tc>
                  <a:txBody>
                    <a:bodyPr/>
                    <a:lstStyle/>
                    <a:p>
                      <a:pPr marL="0" marR="0" algn="ctr">
                        <a:lnSpc>
                          <a:spcPct val="115000"/>
                        </a:lnSpc>
                        <a:spcBef>
                          <a:spcPts val="0"/>
                        </a:spcBef>
                        <a:spcAft>
                          <a:spcPts val="0"/>
                        </a:spcAft>
                      </a:pPr>
                      <a:r>
                        <a:rPr lang="en-US" sz="1800" dirty="0"/>
                        <a:t>25%</a:t>
                      </a:r>
                      <a:endParaRPr lang="en-US" sz="1800" dirty="0">
                        <a:latin typeface="+mj-lt"/>
                        <a:ea typeface="Calibri"/>
                        <a:cs typeface="Times New Roman"/>
                      </a:endParaRPr>
                    </a:p>
                  </a:txBody>
                  <a:tcPr marL="0" marR="0" marT="0" marB="0" anchor="ctr">
                    <a:solidFill>
                      <a:srgbClr val="FFFF00"/>
                    </a:solidFill>
                  </a:tcPr>
                </a:tc>
                <a:tc>
                  <a:txBody>
                    <a:bodyPr/>
                    <a:lstStyle/>
                    <a:p>
                      <a:pPr marL="0" marR="0" algn="ctr">
                        <a:lnSpc>
                          <a:spcPct val="115000"/>
                        </a:lnSpc>
                        <a:spcBef>
                          <a:spcPts val="0"/>
                        </a:spcBef>
                        <a:spcAft>
                          <a:spcPts val="0"/>
                        </a:spcAft>
                      </a:pPr>
                      <a:r>
                        <a:rPr lang="en-US" sz="1800" dirty="0">
                          <a:latin typeface="+mj-lt"/>
                          <a:ea typeface="Calibri"/>
                          <a:cs typeface="Times New Roman"/>
                        </a:rPr>
                        <a:t>31%</a:t>
                      </a:r>
                    </a:p>
                  </a:txBody>
                  <a:tcPr marL="0" marR="0" marT="0" marB="0" anchor="ctr">
                    <a:solidFill>
                      <a:srgbClr val="FFFF00"/>
                    </a:solidFill>
                  </a:tcPr>
                </a:tc>
                <a:tc>
                  <a:txBody>
                    <a:bodyPr/>
                    <a:lstStyle/>
                    <a:p>
                      <a:pPr marL="0" marR="0" algn="ctr">
                        <a:lnSpc>
                          <a:spcPct val="115000"/>
                        </a:lnSpc>
                        <a:spcBef>
                          <a:spcPts val="0"/>
                        </a:spcBef>
                        <a:spcAft>
                          <a:spcPts val="0"/>
                        </a:spcAft>
                      </a:pPr>
                      <a:r>
                        <a:rPr lang="en-US" sz="1800" dirty="0">
                          <a:latin typeface="+mj-lt"/>
                          <a:ea typeface="Calibri"/>
                          <a:cs typeface="Times New Roman"/>
                        </a:rPr>
                        <a:t>35%</a:t>
                      </a:r>
                    </a:p>
                  </a:txBody>
                  <a:tcPr marL="0" marR="0" marT="0" marB="0" anchor="ctr">
                    <a:solidFill>
                      <a:srgbClr val="FFFF00"/>
                    </a:solidFill>
                  </a:tcPr>
                </a:tc>
                <a:tc>
                  <a:txBody>
                    <a:bodyPr/>
                    <a:lstStyle/>
                    <a:p>
                      <a:pPr marL="0" marR="0" algn="ctr">
                        <a:lnSpc>
                          <a:spcPct val="115000"/>
                        </a:lnSpc>
                        <a:spcBef>
                          <a:spcPts val="0"/>
                        </a:spcBef>
                        <a:spcAft>
                          <a:spcPts val="0"/>
                        </a:spcAft>
                      </a:pPr>
                      <a:r>
                        <a:rPr lang="en-US" sz="1800" dirty="0">
                          <a:latin typeface="+mj-lt"/>
                          <a:ea typeface="Calibri"/>
                          <a:cs typeface="Times New Roman"/>
                        </a:rPr>
                        <a:t>40%</a:t>
                      </a:r>
                    </a:p>
                  </a:txBody>
                  <a:tcPr marL="0" marR="0" marT="0" marB="0" anchor="ctr">
                    <a:solidFill>
                      <a:srgbClr val="FFFF00"/>
                    </a:solidFill>
                  </a:tcPr>
                </a:tc>
                <a:tc>
                  <a:txBody>
                    <a:bodyPr/>
                    <a:lstStyle/>
                    <a:p>
                      <a:pPr marL="0" marR="0" algn="ctr">
                        <a:lnSpc>
                          <a:spcPct val="115000"/>
                        </a:lnSpc>
                        <a:spcBef>
                          <a:spcPts val="0"/>
                        </a:spcBef>
                        <a:spcAft>
                          <a:spcPts val="0"/>
                        </a:spcAft>
                      </a:pPr>
                      <a:r>
                        <a:rPr lang="en-US" sz="1800" dirty="0">
                          <a:latin typeface="+mj-lt"/>
                          <a:ea typeface="Calibri"/>
                          <a:cs typeface="Times New Roman"/>
                        </a:rPr>
                        <a:t>36%</a:t>
                      </a:r>
                    </a:p>
                  </a:txBody>
                  <a:tcPr marL="0" marR="0" marT="0" marB="0" anchor="ctr">
                    <a:solidFill>
                      <a:srgbClr val="FFFF00"/>
                    </a:solidFill>
                  </a:tcPr>
                </a:tc>
                <a:extLst>
                  <a:ext uri="{0D108BD9-81ED-4DB2-BD59-A6C34878D82A}">
                    <a16:rowId xmlns="" xmlns:a16="http://schemas.microsoft.com/office/drawing/2014/main" val="10002"/>
                  </a:ext>
                </a:extLst>
              </a:tr>
              <a:tr h="619398">
                <a:tc>
                  <a:txBody>
                    <a:bodyPr/>
                    <a:lstStyle/>
                    <a:p>
                      <a:pPr marL="0" marR="0">
                        <a:lnSpc>
                          <a:spcPct val="115000"/>
                        </a:lnSpc>
                        <a:spcBef>
                          <a:spcPts val="0"/>
                        </a:spcBef>
                        <a:spcAft>
                          <a:spcPts val="0"/>
                        </a:spcAft>
                      </a:pPr>
                      <a:r>
                        <a:rPr lang="en-US" sz="1600" kern="1200" dirty="0"/>
                        <a:t>Unemployment</a:t>
                      </a:r>
                      <a:endParaRPr lang="en-US" sz="1600" dirty="0">
                        <a:latin typeface="+mj-lt"/>
                        <a:ea typeface="Calibri"/>
                        <a:cs typeface="Times New Roman"/>
                      </a:endParaRPr>
                    </a:p>
                  </a:txBody>
                  <a:tcPr marL="66258" marR="66258" marT="33124" marB="33124" anchor="ctr"/>
                </a:tc>
                <a:tc>
                  <a:txBody>
                    <a:bodyPr/>
                    <a:lstStyle/>
                    <a:p>
                      <a:pPr marL="0" marR="0" algn="ctr">
                        <a:lnSpc>
                          <a:spcPct val="115000"/>
                        </a:lnSpc>
                        <a:spcBef>
                          <a:spcPts val="0"/>
                        </a:spcBef>
                        <a:spcAft>
                          <a:spcPts val="0"/>
                        </a:spcAft>
                      </a:pPr>
                      <a:r>
                        <a:rPr lang="en-US" sz="1800" kern="1200" dirty="0"/>
                        <a:t>6%</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kern="1200" dirty="0"/>
                        <a:t>4%</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t>8%</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t>10%</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t>11%</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t>9%</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t>15%</a:t>
                      </a:r>
                      <a:endParaRPr lang="en-US" sz="1800" dirty="0">
                        <a:latin typeface="+mj-lt"/>
                        <a:ea typeface="Calibri"/>
                        <a:cs typeface="Times New Roman"/>
                      </a:endParaRPr>
                    </a:p>
                  </a:txBody>
                  <a:tcPr marL="0" marR="0" marT="0" marB="0" anchor="ctr">
                    <a:solidFill>
                      <a:srgbClr val="FFFF00"/>
                    </a:solidFill>
                  </a:tcPr>
                </a:tc>
                <a:tc>
                  <a:txBody>
                    <a:bodyPr/>
                    <a:lstStyle/>
                    <a:p>
                      <a:pPr marL="0" marR="0" algn="ctr">
                        <a:lnSpc>
                          <a:spcPct val="115000"/>
                        </a:lnSpc>
                        <a:spcBef>
                          <a:spcPts val="0"/>
                        </a:spcBef>
                        <a:spcAft>
                          <a:spcPts val="0"/>
                        </a:spcAft>
                      </a:pPr>
                      <a:r>
                        <a:rPr lang="en-US" sz="1800" dirty="0"/>
                        <a:t>11%</a:t>
                      </a:r>
                      <a:endParaRPr lang="en-US" sz="1800" dirty="0">
                        <a:latin typeface="+mj-lt"/>
                        <a:ea typeface="Calibri"/>
                        <a:cs typeface="Times New Roman"/>
                      </a:endParaRPr>
                    </a:p>
                  </a:txBody>
                  <a:tcPr marL="0" marR="0" marT="0" marB="0" anchor="ctr">
                    <a:solidFill>
                      <a:srgbClr val="FFFF00"/>
                    </a:solidFill>
                  </a:tcPr>
                </a:tc>
                <a:tc>
                  <a:txBody>
                    <a:bodyPr/>
                    <a:lstStyle/>
                    <a:p>
                      <a:pPr marL="0" marR="0" algn="ctr">
                        <a:lnSpc>
                          <a:spcPct val="115000"/>
                        </a:lnSpc>
                        <a:spcBef>
                          <a:spcPts val="0"/>
                        </a:spcBef>
                        <a:spcAft>
                          <a:spcPts val="0"/>
                        </a:spcAft>
                      </a:pPr>
                      <a:r>
                        <a:rPr lang="en-US" sz="1800" dirty="0">
                          <a:latin typeface="+mj-lt"/>
                          <a:ea typeface="Calibri"/>
                          <a:cs typeface="Times New Roman"/>
                        </a:rPr>
                        <a:t>10%</a:t>
                      </a:r>
                    </a:p>
                  </a:txBody>
                  <a:tcPr marL="0" marR="0" marT="0" marB="0" anchor="ctr">
                    <a:solidFill>
                      <a:srgbClr val="FFFF00"/>
                    </a:solidFill>
                  </a:tcPr>
                </a:tc>
                <a:tc>
                  <a:txBody>
                    <a:bodyPr/>
                    <a:lstStyle/>
                    <a:p>
                      <a:pPr marL="0" marR="0" algn="ctr">
                        <a:lnSpc>
                          <a:spcPct val="115000"/>
                        </a:lnSpc>
                        <a:spcBef>
                          <a:spcPts val="0"/>
                        </a:spcBef>
                        <a:spcAft>
                          <a:spcPts val="0"/>
                        </a:spcAft>
                      </a:pPr>
                      <a:r>
                        <a:rPr lang="en-US" sz="1800" dirty="0">
                          <a:latin typeface="+mj-lt"/>
                          <a:ea typeface="Calibri"/>
                          <a:cs typeface="Times New Roman"/>
                        </a:rPr>
                        <a:t>11%</a:t>
                      </a:r>
                    </a:p>
                  </a:txBody>
                  <a:tcPr marL="0" marR="0" marT="0" marB="0" anchor="ctr">
                    <a:solidFill>
                      <a:srgbClr val="FFFF00"/>
                    </a:solidFill>
                  </a:tcPr>
                </a:tc>
                <a:tc>
                  <a:txBody>
                    <a:bodyPr/>
                    <a:lstStyle/>
                    <a:p>
                      <a:pPr marL="0" marR="0" algn="ctr">
                        <a:lnSpc>
                          <a:spcPct val="115000"/>
                        </a:lnSpc>
                        <a:spcBef>
                          <a:spcPts val="0"/>
                        </a:spcBef>
                        <a:spcAft>
                          <a:spcPts val="0"/>
                        </a:spcAft>
                      </a:pPr>
                      <a:r>
                        <a:rPr lang="en-US" sz="1800" dirty="0">
                          <a:latin typeface="+mj-lt"/>
                          <a:ea typeface="Calibri"/>
                          <a:cs typeface="Times New Roman"/>
                        </a:rPr>
                        <a:t>12%</a:t>
                      </a:r>
                    </a:p>
                  </a:txBody>
                  <a:tcPr marL="0" marR="0" marT="0" marB="0" anchor="ctr">
                    <a:solidFill>
                      <a:srgbClr val="FFFF00"/>
                    </a:solidFill>
                  </a:tcPr>
                </a:tc>
                <a:tc>
                  <a:txBody>
                    <a:bodyPr/>
                    <a:lstStyle/>
                    <a:p>
                      <a:pPr marL="0" marR="0" algn="ctr">
                        <a:lnSpc>
                          <a:spcPct val="115000"/>
                        </a:lnSpc>
                        <a:spcBef>
                          <a:spcPts val="0"/>
                        </a:spcBef>
                        <a:spcAft>
                          <a:spcPts val="0"/>
                        </a:spcAft>
                      </a:pPr>
                      <a:r>
                        <a:rPr lang="en-US" sz="1800" dirty="0">
                          <a:latin typeface="+mj-lt"/>
                          <a:ea typeface="Calibri"/>
                          <a:cs typeface="Times New Roman"/>
                        </a:rPr>
                        <a:t>9%</a:t>
                      </a:r>
                    </a:p>
                  </a:txBody>
                  <a:tcPr marL="0" marR="0" marT="0" marB="0" anchor="ctr">
                    <a:solidFill>
                      <a:srgbClr val="FFFF00"/>
                    </a:solidFill>
                  </a:tcPr>
                </a:tc>
                <a:extLst>
                  <a:ext uri="{0D108BD9-81ED-4DB2-BD59-A6C34878D82A}">
                    <a16:rowId xmlns="" xmlns:a16="http://schemas.microsoft.com/office/drawing/2014/main" val="10003"/>
                  </a:ext>
                </a:extLst>
              </a:tr>
              <a:tr h="635253">
                <a:tc>
                  <a:txBody>
                    <a:bodyPr/>
                    <a:lstStyle/>
                    <a:p>
                      <a:pPr marL="0" marR="0">
                        <a:lnSpc>
                          <a:spcPct val="115000"/>
                        </a:lnSpc>
                        <a:spcBef>
                          <a:spcPts val="0"/>
                        </a:spcBef>
                        <a:spcAft>
                          <a:spcPts val="0"/>
                        </a:spcAft>
                      </a:pPr>
                      <a:r>
                        <a:rPr lang="en-US" sz="1600" kern="1200" dirty="0"/>
                        <a:t>Reduced Hours/Change in Employment</a:t>
                      </a:r>
                      <a:endParaRPr lang="en-US" sz="1600" dirty="0">
                        <a:latin typeface="+mj-lt"/>
                        <a:ea typeface="Calibri"/>
                        <a:cs typeface="Times New Roman"/>
                      </a:endParaRPr>
                    </a:p>
                  </a:txBody>
                  <a:tcPr marL="66258" marR="66258" marT="33124" marB="33124" anchor="ctr"/>
                </a:tc>
                <a:tc>
                  <a:txBody>
                    <a:bodyPr/>
                    <a:lstStyle/>
                    <a:p>
                      <a:pPr marL="0" marR="0" algn="ctr">
                        <a:lnSpc>
                          <a:spcPct val="115000"/>
                        </a:lnSpc>
                        <a:spcBef>
                          <a:spcPts val="0"/>
                        </a:spcBef>
                        <a:spcAft>
                          <a:spcPts val="0"/>
                        </a:spcAft>
                      </a:pPr>
                      <a:r>
                        <a:rPr lang="en-US" sz="1800" kern="1200" dirty="0"/>
                        <a:t>6%</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kern="1200" dirty="0"/>
                        <a:t>5%</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t>6%</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t>8%</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t>7%</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t>7%</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t>35%</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t>34%</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j-lt"/>
                          <a:ea typeface="Calibri"/>
                          <a:cs typeface="Times New Roman"/>
                        </a:rPr>
                        <a:t>37%</a:t>
                      </a:r>
                    </a:p>
                  </a:txBody>
                  <a:tcPr marL="0" marR="0" marT="0" marB="0" anchor="ctr"/>
                </a:tc>
                <a:tc>
                  <a:txBody>
                    <a:bodyPr/>
                    <a:lstStyle/>
                    <a:p>
                      <a:pPr marL="0" marR="0" algn="ctr">
                        <a:lnSpc>
                          <a:spcPct val="115000"/>
                        </a:lnSpc>
                        <a:spcBef>
                          <a:spcPts val="0"/>
                        </a:spcBef>
                        <a:spcAft>
                          <a:spcPts val="0"/>
                        </a:spcAft>
                      </a:pPr>
                      <a:r>
                        <a:rPr lang="en-US" sz="1800" dirty="0">
                          <a:latin typeface="+mj-lt"/>
                          <a:ea typeface="Calibri"/>
                          <a:cs typeface="Times New Roman"/>
                        </a:rPr>
                        <a:t>34%</a:t>
                      </a:r>
                    </a:p>
                  </a:txBody>
                  <a:tcPr marL="0" marR="0" marT="0" marB="0" anchor="ctr"/>
                </a:tc>
                <a:tc>
                  <a:txBody>
                    <a:bodyPr/>
                    <a:lstStyle/>
                    <a:p>
                      <a:pPr marL="0" marR="0" algn="ctr">
                        <a:lnSpc>
                          <a:spcPct val="115000"/>
                        </a:lnSpc>
                        <a:spcBef>
                          <a:spcPts val="0"/>
                        </a:spcBef>
                        <a:spcAft>
                          <a:spcPts val="0"/>
                        </a:spcAft>
                      </a:pPr>
                      <a:r>
                        <a:rPr lang="en-US" sz="1800" dirty="0">
                          <a:latin typeface="+mj-lt"/>
                          <a:ea typeface="Calibri"/>
                          <a:cs typeface="Times New Roman"/>
                        </a:rPr>
                        <a:t>30%</a:t>
                      </a:r>
                    </a:p>
                  </a:txBody>
                  <a:tcPr marL="0" marR="0" marT="0" marB="0" anchor="ctr"/>
                </a:tc>
                <a:tc>
                  <a:txBody>
                    <a:bodyPr/>
                    <a:lstStyle/>
                    <a:p>
                      <a:pPr marL="0" marR="0" algn="ctr">
                        <a:lnSpc>
                          <a:spcPct val="115000"/>
                        </a:lnSpc>
                        <a:spcBef>
                          <a:spcPts val="0"/>
                        </a:spcBef>
                        <a:spcAft>
                          <a:spcPts val="0"/>
                        </a:spcAft>
                      </a:pPr>
                      <a:r>
                        <a:rPr lang="en-US" sz="1800" dirty="0">
                          <a:latin typeface="+mj-lt"/>
                          <a:ea typeface="Calibri"/>
                          <a:cs typeface="Times New Roman"/>
                        </a:rPr>
                        <a:t>30%</a:t>
                      </a:r>
                    </a:p>
                  </a:txBody>
                  <a:tcPr marL="0" marR="0" marT="0" marB="0" anchor="ctr"/>
                </a:tc>
                <a:extLst>
                  <a:ext uri="{0D108BD9-81ED-4DB2-BD59-A6C34878D82A}">
                    <a16:rowId xmlns="" xmlns:a16="http://schemas.microsoft.com/office/drawing/2014/main" val="10004"/>
                  </a:ext>
                </a:extLst>
              </a:tr>
              <a:tr h="487217">
                <a:tc>
                  <a:txBody>
                    <a:bodyPr/>
                    <a:lstStyle/>
                    <a:p>
                      <a:pPr marL="0" marR="0">
                        <a:lnSpc>
                          <a:spcPct val="115000"/>
                        </a:lnSpc>
                        <a:spcBef>
                          <a:spcPts val="0"/>
                        </a:spcBef>
                        <a:spcAft>
                          <a:spcPts val="0"/>
                        </a:spcAft>
                      </a:pPr>
                      <a:r>
                        <a:rPr lang="en-US" sz="1600" kern="1200" dirty="0"/>
                        <a:t>Other</a:t>
                      </a:r>
                      <a:endParaRPr lang="en-US" sz="1600" dirty="0">
                        <a:latin typeface="+mj-lt"/>
                        <a:ea typeface="Calibri"/>
                        <a:cs typeface="Times New Roman"/>
                      </a:endParaRPr>
                    </a:p>
                  </a:txBody>
                  <a:tcPr marL="66258" marR="66258" marT="33124" marB="33124" anchor="ctr"/>
                </a:tc>
                <a:tc>
                  <a:txBody>
                    <a:bodyPr/>
                    <a:lstStyle/>
                    <a:p>
                      <a:pPr marL="0" marR="0" algn="ctr">
                        <a:lnSpc>
                          <a:spcPct val="115000"/>
                        </a:lnSpc>
                        <a:spcBef>
                          <a:spcPts val="0"/>
                        </a:spcBef>
                        <a:spcAft>
                          <a:spcPts val="0"/>
                        </a:spcAft>
                      </a:pPr>
                      <a:r>
                        <a:rPr lang="en-US" sz="1800" kern="1200" dirty="0"/>
                        <a:t>8%</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kern="1200" dirty="0"/>
                        <a:t>6%</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t>3%</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t>3%</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t>2%</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t>2%</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t>18%</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t>16%</a:t>
                      </a:r>
                      <a:endParaRPr lang="en-US" sz="1800" dirty="0">
                        <a:latin typeface="+mj-lt"/>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j-lt"/>
                          <a:ea typeface="Calibri"/>
                          <a:cs typeface="Times New Roman"/>
                        </a:rPr>
                        <a:t>15%</a:t>
                      </a:r>
                    </a:p>
                  </a:txBody>
                  <a:tcPr marL="0" marR="0" marT="0" marB="0" anchor="ctr"/>
                </a:tc>
                <a:tc>
                  <a:txBody>
                    <a:bodyPr/>
                    <a:lstStyle/>
                    <a:p>
                      <a:pPr marL="0" marR="0" algn="ctr">
                        <a:lnSpc>
                          <a:spcPct val="115000"/>
                        </a:lnSpc>
                        <a:spcBef>
                          <a:spcPts val="0"/>
                        </a:spcBef>
                        <a:spcAft>
                          <a:spcPts val="0"/>
                        </a:spcAft>
                      </a:pPr>
                      <a:r>
                        <a:rPr lang="en-US" sz="1800" dirty="0">
                          <a:latin typeface="+mj-lt"/>
                          <a:ea typeface="Calibri"/>
                          <a:cs typeface="Times New Roman"/>
                        </a:rPr>
                        <a:t>18%</a:t>
                      </a:r>
                    </a:p>
                  </a:txBody>
                  <a:tcPr marL="0" marR="0" marT="0" marB="0" anchor="ctr"/>
                </a:tc>
                <a:tc>
                  <a:txBody>
                    <a:bodyPr/>
                    <a:lstStyle/>
                    <a:p>
                      <a:pPr marL="0" marR="0" algn="ctr">
                        <a:lnSpc>
                          <a:spcPct val="115000"/>
                        </a:lnSpc>
                        <a:spcBef>
                          <a:spcPts val="0"/>
                        </a:spcBef>
                        <a:spcAft>
                          <a:spcPts val="0"/>
                        </a:spcAft>
                      </a:pPr>
                      <a:r>
                        <a:rPr lang="en-US" sz="1800" dirty="0">
                          <a:latin typeface="+mj-lt"/>
                          <a:ea typeface="Calibri"/>
                          <a:cs typeface="Times New Roman"/>
                        </a:rPr>
                        <a:t>14%</a:t>
                      </a:r>
                    </a:p>
                  </a:txBody>
                  <a:tcPr marL="0" marR="0" marT="0" marB="0" anchor="ctr"/>
                </a:tc>
                <a:tc>
                  <a:txBody>
                    <a:bodyPr/>
                    <a:lstStyle/>
                    <a:p>
                      <a:pPr marL="0" marR="0" algn="ctr">
                        <a:lnSpc>
                          <a:spcPct val="115000"/>
                        </a:lnSpc>
                        <a:spcBef>
                          <a:spcPts val="0"/>
                        </a:spcBef>
                        <a:spcAft>
                          <a:spcPts val="0"/>
                        </a:spcAft>
                      </a:pPr>
                      <a:r>
                        <a:rPr lang="en-US" sz="1800" dirty="0">
                          <a:latin typeface="+mj-lt"/>
                          <a:ea typeface="Calibri"/>
                          <a:cs typeface="Times New Roman"/>
                        </a:rPr>
                        <a:t>18%</a:t>
                      </a:r>
                    </a:p>
                  </a:txBody>
                  <a:tcPr marL="0" marR="0" marT="0" marB="0" anchor="ctr"/>
                </a:tc>
                <a:extLst>
                  <a:ext uri="{0D108BD9-81ED-4DB2-BD59-A6C34878D82A}">
                    <a16:rowId xmlns="" xmlns:a16="http://schemas.microsoft.com/office/drawing/2014/main" val="10005"/>
                  </a:ext>
                </a:extLst>
              </a:tr>
            </a:tbl>
          </a:graphicData>
        </a:graphic>
      </p:graphicFrame>
      <p:sp>
        <p:nvSpPr>
          <p:cNvPr id="45192" name="TextBox 48"/>
          <p:cNvSpPr txBox="1">
            <a:spLocks noChangeArrowheads="1"/>
          </p:cNvSpPr>
          <p:nvPr/>
        </p:nvSpPr>
        <p:spPr bwMode="auto">
          <a:xfrm>
            <a:off x="70716" y="5614661"/>
            <a:ext cx="88446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1200" dirty="0"/>
              <a:t>*High Energy Costs was a standard response option </a:t>
            </a:r>
            <a:r>
              <a:rPr lang="en-US" altLang="en-US" sz="1200" dirty="0" smtClean="0"/>
              <a:t>until 2012. </a:t>
            </a:r>
            <a:r>
              <a:rPr lang="en-US" altLang="en-US" sz="1200" dirty="0"/>
              <a:t>For 2013-2018 grantees, this reason for application was identified using </a:t>
            </a:r>
            <a:r>
              <a:rPr lang="en-US" altLang="en-US" sz="1200" dirty="0" smtClean="0"/>
              <a:t>responses </a:t>
            </a:r>
            <a:r>
              <a:rPr lang="en-US" altLang="en-US" sz="1200" dirty="0"/>
              <a:t>for the “Other” option.</a:t>
            </a:r>
          </a:p>
          <a:p>
            <a:pPr algn="just" eaLnBrk="1" hangingPunct="1">
              <a:spcBef>
                <a:spcPct val="0"/>
              </a:spcBef>
              <a:buFontTx/>
              <a:buNone/>
            </a:pPr>
            <a:r>
              <a:rPr lang="en-US" altLang="en-US" sz="1200" dirty="0"/>
              <a:t>Note: Percentages sum to &gt;100% because participants that chose the “Other” option may have indicated more than one reason.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79"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0"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1"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2"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3"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4"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5"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6"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7"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8"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9"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0"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1"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2"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3"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4"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5"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6"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7"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8"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9"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0"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1"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2"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3"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4"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5"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6"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7"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8"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9"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0"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1"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2"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3"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4"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5"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6"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24617"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8"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9"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20" name="Rectangle 44"/>
          <p:cNvSpPr>
            <a:spLocks noGrp="1" noChangeArrowheads="1"/>
          </p:cNvSpPr>
          <p:nvPr>
            <p:ph type="title"/>
          </p:nvPr>
        </p:nvSpPr>
        <p:spPr>
          <a:xfrm>
            <a:off x="85725" y="40919"/>
            <a:ext cx="7772400" cy="1143000"/>
          </a:xfrm>
        </p:spPr>
        <p:txBody>
          <a:bodyPr/>
          <a:lstStyle/>
          <a:p>
            <a:pPr algn="l" eaLnBrk="1" hangingPunct="1"/>
            <a:r>
              <a:rPr lang="en-US" altLang="en-US" sz="3300" b="1" dirty="0">
                <a:solidFill>
                  <a:schemeClr val="tx1">
                    <a:lumMod val="75000"/>
                    <a:lumOff val="25000"/>
                  </a:schemeClr>
                </a:solidFill>
              </a:rPr>
              <a:t>NJ SHARES Database Analysis </a:t>
            </a:r>
            <a:r>
              <a:rPr lang="en-US" altLang="en-US" sz="3300" dirty="0">
                <a:solidFill>
                  <a:schemeClr val="tx1">
                    <a:lumMod val="75000"/>
                    <a:lumOff val="25000"/>
                  </a:schemeClr>
                </a:solidFill>
              </a:rPr>
              <a:t/>
            </a:r>
            <a:br>
              <a:rPr lang="en-US" altLang="en-US" sz="3300" dirty="0">
                <a:solidFill>
                  <a:schemeClr val="tx1">
                    <a:lumMod val="75000"/>
                    <a:lumOff val="25000"/>
                  </a:schemeClr>
                </a:solidFill>
              </a:rPr>
            </a:br>
            <a:r>
              <a:rPr lang="en-US" altLang="en-US" sz="2800" b="1" dirty="0">
                <a:solidFill>
                  <a:schemeClr val="tx1">
                    <a:lumMod val="75000"/>
                    <a:lumOff val="25000"/>
                  </a:schemeClr>
                </a:solidFill>
              </a:rPr>
              <a:t>Recipients with Unemployment</a:t>
            </a:r>
          </a:p>
        </p:txBody>
      </p:sp>
      <p:sp>
        <p:nvSpPr>
          <p:cNvPr id="24621"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D28AC76D-2087-4ADD-9526-946B3132D7BA}" type="slidenum">
              <a:rPr lang="en-US" altLang="en-US" sz="1000"/>
              <a:pPr eaLnBrk="1" hangingPunct="1">
                <a:spcBef>
                  <a:spcPct val="50000"/>
                </a:spcBef>
                <a:buFontTx/>
                <a:buNone/>
              </a:pPr>
              <a:t>26</a:t>
            </a:fld>
            <a:endParaRPr lang="en-US" altLang="en-US" sz="1000"/>
          </a:p>
        </p:txBody>
      </p:sp>
      <p:graphicFrame>
        <p:nvGraphicFramePr>
          <p:cNvPr id="48" name="Table 47"/>
          <p:cNvGraphicFramePr>
            <a:graphicFrameLocks noGrp="1"/>
          </p:cNvGraphicFramePr>
          <p:nvPr>
            <p:extLst>
              <p:ext uri="{D42A27DB-BD31-4B8C-83A1-F6EECF244321}">
                <p14:modId xmlns:p14="http://schemas.microsoft.com/office/powerpoint/2010/main" val="3120779601"/>
              </p:ext>
            </p:extLst>
          </p:nvPr>
        </p:nvGraphicFramePr>
        <p:xfrm>
          <a:off x="430659" y="1552571"/>
          <a:ext cx="7944902" cy="5037142"/>
        </p:xfrm>
        <a:graphic>
          <a:graphicData uri="http://schemas.openxmlformats.org/drawingml/2006/table">
            <a:tbl>
              <a:tblPr firstRow="1" bandRow="1">
                <a:tableStyleId>{5C22544A-7EE6-4342-B048-85BDC9FD1C3A}</a:tableStyleId>
              </a:tblPr>
              <a:tblGrid>
                <a:gridCol w="774650">
                  <a:extLst>
                    <a:ext uri="{9D8B030D-6E8A-4147-A177-3AD203B41FA5}">
                      <a16:colId xmlns="" xmlns:a16="http://schemas.microsoft.com/office/drawing/2014/main" val="20000"/>
                    </a:ext>
                  </a:extLst>
                </a:gridCol>
                <a:gridCol w="597521">
                  <a:extLst>
                    <a:ext uri="{9D8B030D-6E8A-4147-A177-3AD203B41FA5}">
                      <a16:colId xmlns="" xmlns:a16="http://schemas.microsoft.com/office/drawing/2014/main" val="20001"/>
                    </a:ext>
                  </a:extLst>
                </a:gridCol>
                <a:gridCol w="597521">
                  <a:extLst>
                    <a:ext uri="{9D8B030D-6E8A-4147-A177-3AD203B41FA5}">
                      <a16:colId xmlns="" xmlns:a16="http://schemas.microsoft.com/office/drawing/2014/main" val="20002"/>
                    </a:ext>
                  </a:extLst>
                </a:gridCol>
                <a:gridCol w="597521">
                  <a:extLst>
                    <a:ext uri="{9D8B030D-6E8A-4147-A177-3AD203B41FA5}">
                      <a16:colId xmlns="" xmlns:a16="http://schemas.microsoft.com/office/drawing/2014/main" val="20003"/>
                    </a:ext>
                  </a:extLst>
                </a:gridCol>
                <a:gridCol w="597521">
                  <a:extLst>
                    <a:ext uri="{9D8B030D-6E8A-4147-A177-3AD203B41FA5}">
                      <a16:colId xmlns="" xmlns:a16="http://schemas.microsoft.com/office/drawing/2014/main" val="20004"/>
                    </a:ext>
                  </a:extLst>
                </a:gridCol>
                <a:gridCol w="597521">
                  <a:extLst>
                    <a:ext uri="{9D8B030D-6E8A-4147-A177-3AD203B41FA5}">
                      <a16:colId xmlns="" xmlns:a16="http://schemas.microsoft.com/office/drawing/2014/main" val="20005"/>
                    </a:ext>
                  </a:extLst>
                </a:gridCol>
                <a:gridCol w="597521">
                  <a:extLst>
                    <a:ext uri="{9D8B030D-6E8A-4147-A177-3AD203B41FA5}">
                      <a16:colId xmlns="" xmlns:a16="http://schemas.microsoft.com/office/drawing/2014/main" val="3082261412"/>
                    </a:ext>
                  </a:extLst>
                </a:gridCol>
                <a:gridCol w="597521">
                  <a:extLst>
                    <a:ext uri="{9D8B030D-6E8A-4147-A177-3AD203B41FA5}">
                      <a16:colId xmlns="" xmlns:a16="http://schemas.microsoft.com/office/drawing/2014/main" val="20006"/>
                    </a:ext>
                  </a:extLst>
                </a:gridCol>
                <a:gridCol w="597521">
                  <a:extLst>
                    <a:ext uri="{9D8B030D-6E8A-4147-A177-3AD203B41FA5}">
                      <a16:colId xmlns="" xmlns:a16="http://schemas.microsoft.com/office/drawing/2014/main" val="20007"/>
                    </a:ext>
                  </a:extLst>
                </a:gridCol>
                <a:gridCol w="597521">
                  <a:extLst>
                    <a:ext uri="{9D8B030D-6E8A-4147-A177-3AD203B41FA5}">
                      <a16:colId xmlns="" xmlns:a16="http://schemas.microsoft.com/office/drawing/2014/main" val="20008"/>
                    </a:ext>
                  </a:extLst>
                </a:gridCol>
                <a:gridCol w="597521">
                  <a:extLst>
                    <a:ext uri="{9D8B030D-6E8A-4147-A177-3AD203B41FA5}">
                      <a16:colId xmlns="" xmlns:a16="http://schemas.microsoft.com/office/drawing/2014/main" val="20009"/>
                    </a:ext>
                  </a:extLst>
                </a:gridCol>
                <a:gridCol w="597521">
                  <a:extLst>
                    <a:ext uri="{9D8B030D-6E8A-4147-A177-3AD203B41FA5}">
                      <a16:colId xmlns="" xmlns:a16="http://schemas.microsoft.com/office/drawing/2014/main" val="20010"/>
                    </a:ext>
                  </a:extLst>
                </a:gridCol>
                <a:gridCol w="597521">
                  <a:extLst>
                    <a:ext uri="{9D8B030D-6E8A-4147-A177-3AD203B41FA5}">
                      <a16:colId xmlns="" xmlns:a16="http://schemas.microsoft.com/office/drawing/2014/main" val="1029720964"/>
                    </a:ext>
                  </a:extLst>
                </a:gridCol>
              </a:tblGrid>
              <a:tr h="457922">
                <a:tc rowSpan="3">
                  <a:txBody>
                    <a:bodyPr/>
                    <a:lstStyle/>
                    <a:p>
                      <a:pPr marL="0" algn="l" defTabSz="914400" rtl="0" eaLnBrk="1" fontAlgn="ctr" latinLnBrk="0" hangingPunct="1"/>
                      <a:r>
                        <a:rPr lang="en-US" sz="1800" b="1" kern="1200" dirty="0">
                          <a:solidFill>
                            <a:schemeClr val="lt1"/>
                          </a:solidFill>
                          <a:latin typeface="+mn-lt"/>
                          <a:ea typeface="+mn-ea"/>
                          <a:cs typeface="+mn-cs"/>
                        </a:rPr>
                        <a:t>Utility</a:t>
                      </a:r>
                    </a:p>
                  </a:txBody>
                  <a:tcPr marL="9525" marR="9525" marT="9525" marB="0" anchor="ctr">
                    <a:lnR w="38100" cap="flat" cmpd="sng" algn="ctr">
                      <a:solidFill>
                        <a:schemeClr val="bg1"/>
                      </a:solidFill>
                      <a:prstDash val="solid"/>
                      <a:round/>
                      <a:headEnd type="none" w="med" len="med"/>
                      <a:tailEnd type="none" w="med" len="med"/>
                    </a:lnR>
                  </a:tcPr>
                </a:tc>
                <a:tc gridSpan="12">
                  <a:txBody>
                    <a:bodyPr/>
                    <a:lstStyle/>
                    <a:p>
                      <a:pPr algn="ctr"/>
                      <a:r>
                        <a:rPr lang="en-US" dirty="0"/>
                        <a:t>Unemployment</a:t>
                      </a:r>
                    </a:p>
                  </a:txBody>
                  <a:tcPr marL="9525" marR="9525" marT="9525" marB="0" anchor="ctr">
                    <a:lnL w="381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marL="9525" marR="9525" marT="9525" marB="0" anchor="ctr">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algn="ctr"/>
                      <a:endParaRPr lang="en-US" dirty="0"/>
                    </a:p>
                  </a:txBody>
                  <a:tcPr marL="9525" marR="9525" marT="9525" marB="0" anchor="ctr">
                    <a:lnL w="381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algn="ctr"/>
                      <a:endParaRPr lang="en-US" dirty="0"/>
                    </a:p>
                  </a:txBody>
                  <a:tcPr marL="9525" marR="9525" marT="9525" marB="0" anchor="ctr">
                    <a:lnL w="381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algn="ctr"/>
                      <a:endParaRPr lang="en-US" dirty="0"/>
                    </a:p>
                  </a:txBody>
                  <a:tcPr marL="9525" marR="9525" marT="9525" marB="0" anchor="ctr">
                    <a:lnL w="381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0"/>
                  </a:ext>
                </a:extLst>
              </a:tr>
              <a:tr h="457922">
                <a:tc vMerge="1">
                  <a:txBody>
                    <a:bodyPr/>
                    <a:lstStyle/>
                    <a:p>
                      <a:pPr marL="0" algn="l" defTabSz="914400" rtl="0" eaLnBrk="1" fontAlgn="ctr" latinLnBrk="0" hangingPunct="1"/>
                      <a:endParaRPr lang="en-US" sz="1800" b="1" kern="1200" dirty="0">
                        <a:solidFill>
                          <a:schemeClr val="lt1"/>
                        </a:solidFill>
                        <a:latin typeface="+mn-lt"/>
                        <a:ea typeface="+mn-ea"/>
                        <a:cs typeface="+mn-cs"/>
                      </a:endParaRPr>
                    </a:p>
                  </a:txBody>
                  <a:tcPr marL="9525" marR="9525" marT="9525" marB="0" anchor="ctr">
                    <a:lnR w="38100" cap="flat" cmpd="sng" algn="ctr">
                      <a:solidFill>
                        <a:schemeClr val="bg1"/>
                      </a:solidFill>
                      <a:prstDash val="solid"/>
                      <a:round/>
                      <a:headEnd type="none" w="med" len="med"/>
                      <a:tailEnd type="none" w="med" len="med"/>
                    </a:lnR>
                    <a:solidFill>
                      <a:schemeClr val="accent1"/>
                    </a:solidFill>
                  </a:tcPr>
                </a:tc>
                <a:tc gridSpan="6">
                  <a:txBody>
                    <a:bodyPr/>
                    <a:lstStyle/>
                    <a:p>
                      <a:pPr marL="0" algn="ctr" defTabSz="914400" rtl="0" eaLnBrk="1" fontAlgn="ctr" latinLnBrk="0" hangingPunct="1"/>
                      <a:r>
                        <a:rPr lang="en-US" sz="1800" b="1" kern="1200" dirty="0">
                          <a:solidFill>
                            <a:schemeClr val="lt1"/>
                          </a:solidFill>
                          <a:latin typeface="+mn-lt"/>
                          <a:ea typeface="+mn-ea"/>
                          <a:cs typeface="+mn-cs"/>
                        </a:rPr>
                        <a:t>Compensation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dirty="0"/>
                    </a:p>
                  </a:txBody>
                  <a:tcPr marL="9525" marR="9525" marT="9525" marB="0" anchor="ctr">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pPr marL="0" algn="ctr" defTabSz="914400" rtl="0" eaLnBrk="1" fontAlgn="ctr" latinLnBrk="0" hangingPunct="1"/>
                      <a:endParaRPr lang="en-US" sz="1800" b="1" kern="1200" dirty="0">
                        <a:solidFill>
                          <a:schemeClr val="lt1"/>
                        </a:solidFill>
                        <a:latin typeface="+mn-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pPr marL="0" algn="ctr" defTabSz="914400" rtl="0" eaLnBrk="1" fontAlgn="ctr" latinLnBrk="0" hangingPunct="1"/>
                      <a:endParaRPr lang="en-US" sz="1800" b="1" kern="1200" dirty="0">
                        <a:solidFill>
                          <a:schemeClr val="lt1"/>
                        </a:solidFill>
                        <a:latin typeface="+mn-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gridSpan="6">
                  <a:txBody>
                    <a:bodyPr/>
                    <a:lstStyle/>
                    <a:p>
                      <a:pPr marL="0" algn="ctr" defTabSz="914400" rtl="0" eaLnBrk="1" fontAlgn="ctr" latinLnBrk="0" hangingPunct="1"/>
                      <a:r>
                        <a:rPr lang="en-US" sz="1800" b="1" kern="1200" dirty="0">
                          <a:solidFill>
                            <a:schemeClr val="lt1"/>
                          </a:solidFill>
                          <a:latin typeface="+mn-lt"/>
                          <a:ea typeface="+mn-ea"/>
                          <a:cs typeface="+mn-cs"/>
                        </a:rPr>
                        <a:t>Application Reason</a:t>
                      </a:r>
                    </a:p>
                  </a:txBody>
                  <a:tcPr marL="9525" marR="9525" marT="9525" marB="0"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pPr marL="0" algn="ctr" defTabSz="914400" rtl="0" eaLnBrk="1" fontAlgn="ctr" latinLnBrk="0" hangingPunct="1"/>
                      <a:endParaRPr lang="en-US" sz="1800" b="1" kern="1200" dirty="0">
                        <a:solidFill>
                          <a:schemeClr val="lt1"/>
                        </a:solidFill>
                        <a:latin typeface="+mn-lt"/>
                        <a:ea typeface="+mn-ea"/>
                        <a:cs typeface="+mn-cs"/>
                      </a:endParaRPr>
                    </a:p>
                  </a:txBody>
                  <a:tcPr marL="9525" marR="9525" marT="9525" marB="0"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pPr marL="0" algn="ctr" defTabSz="914400" rtl="0" eaLnBrk="1" fontAlgn="ctr" latinLnBrk="0" hangingPunct="1"/>
                      <a:endParaRPr lang="en-US" sz="1800" b="1" kern="1200" dirty="0">
                        <a:solidFill>
                          <a:schemeClr val="lt1"/>
                        </a:solidFill>
                        <a:latin typeface="+mn-lt"/>
                        <a:ea typeface="+mn-ea"/>
                        <a:cs typeface="+mn-cs"/>
                      </a:endParaRPr>
                    </a:p>
                  </a:txBody>
                  <a:tcPr marL="9525" marR="9525" marT="9525" marB="0"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pPr marL="0" algn="ctr" defTabSz="914400" rtl="0" eaLnBrk="1" fontAlgn="ctr" latinLnBrk="0" hangingPunct="1"/>
                      <a:endParaRPr lang="en-US" sz="1800" b="1" kern="1200" dirty="0">
                        <a:solidFill>
                          <a:schemeClr val="lt1"/>
                        </a:solidFill>
                        <a:latin typeface="+mn-lt"/>
                        <a:ea typeface="+mn-ea"/>
                        <a:cs typeface="+mn-cs"/>
                      </a:endParaRPr>
                    </a:p>
                  </a:txBody>
                  <a:tcPr marL="9525" marR="9525" marT="9525" marB="0"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1"/>
                  </a:ext>
                </a:extLst>
              </a:tr>
              <a:tr h="457922">
                <a:tc vMerge="1">
                  <a:txBody>
                    <a:bodyPr/>
                    <a:lstStyle/>
                    <a:p>
                      <a:endParaRPr lang="en-US"/>
                    </a:p>
                  </a:txBody>
                  <a:tcPr/>
                </a:tc>
                <a:tc>
                  <a:txBody>
                    <a:bodyPr/>
                    <a:lstStyle/>
                    <a:p>
                      <a:pPr marL="0" algn="ctr" defTabSz="914400" rtl="0" eaLnBrk="1" fontAlgn="ctr" latinLnBrk="0" hangingPunct="1"/>
                      <a:r>
                        <a:rPr lang="en-US" sz="1800" b="1" kern="1200" dirty="0">
                          <a:solidFill>
                            <a:schemeClr val="lt1"/>
                          </a:solidFill>
                          <a:latin typeface="+mn-lt"/>
                          <a:ea typeface="+mn-ea"/>
                          <a:cs typeface="+mn-cs"/>
                        </a:rPr>
                        <a:t>2013</a:t>
                      </a:r>
                    </a:p>
                  </a:txBody>
                  <a:tcPr marL="9525" marR="9525" marT="9525" marB="0"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chemeClr val="lt1"/>
                          </a:solidFill>
                          <a:latin typeface="+mn-lt"/>
                          <a:ea typeface="+mn-ea"/>
                          <a:cs typeface="+mn-cs"/>
                        </a:rPr>
                        <a:t>2014</a:t>
                      </a:r>
                    </a:p>
                  </a:txBody>
                  <a:tcPr marL="9525" marR="9525" marT="9525"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fontAlgn="ctr" latinLnBrk="0" hangingPunct="1"/>
                      <a:r>
                        <a:rPr lang="en-US" sz="1800" b="1" kern="1200" dirty="0">
                          <a:solidFill>
                            <a:schemeClr val="lt1"/>
                          </a:solidFill>
                          <a:latin typeface="+mn-lt"/>
                          <a:ea typeface="+mn-ea"/>
                          <a:cs typeface="+mn-cs"/>
                        </a:rPr>
                        <a:t>2015</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fontAlgn="ctr" latinLnBrk="0" hangingPunct="1"/>
                      <a:r>
                        <a:rPr lang="en-US" sz="1800" b="1" kern="1200" dirty="0">
                          <a:solidFill>
                            <a:schemeClr val="lt1"/>
                          </a:solidFill>
                          <a:latin typeface="+mn-lt"/>
                          <a:ea typeface="+mn-ea"/>
                          <a:cs typeface="+mn-cs"/>
                        </a:rPr>
                        <a:t>2016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fontAlgn="ctr" latinLnBrk="0" hangingPunct="1"/>
                      <a:r>
                        <a:rPr lang="en-US" sz="1800" b="1" kern="1200" dirty="0">
                          <a:solidFill>
                            <a:schemeClr val="lt1"/>
                          </a:solidFill>
                          <a:latin typeface="+mn-lt"/>
                          <a:ea typeface="+mn-ea"/>
                          <a:cs typeface="+mn-cs"/>
                        </a:rPr>
                        <a:t>2017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fontAlgn="ctr" latinLnBrk="0" hangingPunct="1"/>
                      <a:r>
                        <a:rPr lang="en-US" sz="1800" b="1" kern="1200" dirty="0">
                          <a:solidFill>
                            <a:schemeClr val="lt1"/>
                          </a:solidFill>
                          <a:latin typeface="+mn-lt"/>
                          <a:ea typeface="+mn-ea"/>
                          <a:cs typeface="+mn-cs"/>
                        </a:rPr>
                        <a:t>2018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chemeClr val="lt1"/>
                          </a:solidFill>
                          <a:latin typeface="+mn-lt"/>
                          <a:ea typeface="+mn-ea"/>
                          <a:cs typeface="+mn-cs"/>
                        </a:rPr>
                        <a:t>2013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chemeClr val="lt1"/>
                          </a:solidFill>
                          <a:latin typeface="+mn-lt"/>
                          <a:ea typeface="+mn-ea"/>
                          <a:cs typeface="+mn-cs"/>
                        </a:rPr>
                        <a:t>2014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fontAlgn="ctr" latinLnBrk="0" hangingPunct="1"/>
                      <a:r>
                        <a:rPr lang="en-US" sz="1800" b="1" kern="1200" dirty="0">
                          <a:solidFill>
                            <a:schemeClr val="lt1"/>
                          </a:solidFill>
                          <a:latin typeface="+mn-lt"/>
                          <a:ea typeface="+mn-ea"/>
                          <a:cs typeface="+mn-cs"/>
                        </a:rPr>
                        <a:t>2015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fontAlgn="ctr" latinLnBrk="0" hangingPunct="1"/>
                      <a:r>
                        <a:rPr lang="en-US" sz="1800" b="1" kern="1200" dirty="0">
                          <a:solidFill>
                            <a:schemeClr val="lt1"/>
                          </a:solidFill>
                          <a:latin typeface="+mn-lt"/>
                          <a:ea typeface="+mn-ea"/>
                          <a:cs typeface="+mn-cs"/>
                        </a:rPr>
                        <a:t>2016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fontAlgn="ctr" latinLnBrk="0" hangingPunct="1"/>
                      <a:r>
                        <a:rPr lang="en-US" sz="1800" b="1" kern="1200" dirty="0">
                          <a:solidFill>
                            <a:schemeClr val="lt1"/>
                          </a:solidFill>
                          <a:latin typeface="+mn-lt"/>
                          <a:ea typeface="+mn-ea"/>
                          <a:cs typeface="+mn-cs"/>
                        </a:rPr>
                        <a:t>2017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fontAlgn="ctr" latinLnBrk="0" hangingPunct="1"/>
                      <a:r>
                        <a:rPr lang="en-US" sz="1800" b="1" kern="1200" dirty="0">
                          <a:solidFill>
                            <a:schemeClr val="lt1"/>
                          </a:solidFill>
                          <a:latin typeface="+mn-lt"/>
                          <a:ea typeface="+mn-ea"/>
                          <a:cs typeface="+mn-cs"/>
                        </a:rPr>
                        <a:t>2018</a:t>
                      </a: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2"/>
                  </a:ext>
                </a:extLst>
              </a:tr>
              <a:tr h="457922">
                <a:tc>
                  <a:txBody>
                    <a:bodyPr/>
                    <a:lstStyle/>
                    <a:p>
                      <a:pPr algn="l" fontAlgn="ctr"/>
                      <a:r>
                        <a:rPr lang="en-US" sz="1800" b="0" i="0" u="none" strike="noStrike" dirty="0">
                          <a:solidFill>
                            <a:srgbClr val="000000"/>
                          </a:solidFill>
                          <a:effectLst/>
                          <a:latin typeface="+mn-lt"/>
                        </a:rPr>
                        <a:t>ACE</a:t>
                      </a:r>
                    </a:p>
                  </a:txBody>
                  <a:tcPr marL="9525" marR="9525" marT="9525" marB="0" anchor="ctr">
                    <a:lnR w="38100" cap="flat" cmpd="sng" algn="ctr">
                      <a:solidFill>
                        <a:schemeClr val="bg1"/>
                      </a:solidFill>
                      <a:prstDash val="solid"/>
                      <a:round/>
                      <a:headEnd type="none" w="med" len="med"/>
                      <a:tailEnd type="none" w="med" len="med"/>
                    </a:lnR>
                    <a:solidFill>
                      <a:schemeClr val="accent5">
                        <a:lumMod val="60000"/>
                        <a:lumOff val="40000"/>
                      </a:schemeClr>
                    </a:solidFill>
                  </a:tcPr>
                </a:tc>
                <a:tc>
                  <a:txBody>
                    <a:bodyPr/>
                    <a:lstStyle/>
                    <a:p>
                      <a:pPr marL="0" algn="ctr" defTabSz="914400" rtl="0" eaLnBrk="1" fontAlgn="ctr" latinLnBrk="0" hangingPunct="1"/>
                      <a:r>
                        <a:rPr lang="en-US" sz="1800" b="0" i="0" u="none" strike="noStrike" kern="1200" dirty="0">
                          <a:solidFill>
                            <a:srgbClr val="000000"/>
                          </a:solidFill>
                          <a:effectLst/>
                          <a:latin typeface="+mn-lt"/>
                          <a:ea typeface="+mn-ea"/>
                          <a:cs typeface="+mn-cs"/>
                        </a:rPr>
                        <a:t>13%</a:t>
                      </a:r>
                    </a:p>
                  </a:txBody>
                  <a:tcPr marL="9525" marR="9525" marT="9525"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5">
                        <a:lumMod val="60000"/>
                        <a:lumOff val="40000"/>
                      </a:schemeClr>
                    </a:solidFill>
                  </a:tcPr>
                </a:tc>
                <a:tc>
                  <a:txBody>
                    <a:bodyPr/>
                    <a:lstStyle/>
                    <a:p>
                      <a:pPr marL="0" algn="ctr" defTabSz="914400" rtl="0" eaLnBrk="1" fontAlgn="ctr" latinLnBrk="0" hangingPunct="1"/>
                      <a:r>
                        <a:rPr lang="en-US" sz="1800" b="0" i="0" u="none" strike="noStrike" kern="1200" dirty="0">
                          <a:solidFill>
                            <a:srgbClr val="000000"/>
                          </a:solidFill>
                          <a:effectLst/>
                          <a:latin typeface="+mn-lt"/>
                          <a:ea typeface="+mn-ea"/>
                          <a:cs typeface="+mn-cs"/>
                        </a:rPr>
                        <a:t>9%</a:t>
                      </a:r>
                    </a:p>
                  </a:txBody>
                  <a:tcPr marL="9525" marR="9525" marT="9525" marB="0" anchor="ctr">
                    <a:lnT w="38100" cap="flat" cmpd="sng" algn="ctr">
                      <a:solidFill>
                        <a:schemeClr val="bg1"/>
                      </a:solidFill>
                      <a:prstDash val="solid"/>
                      <a:round/>
                      <a:headEnd type="none" w="med" len="med"/>
                      <a:tailEnd type="none" w="med" len="med"/>
                    </a:lnT>
                    <a:solidFill>
                      <a:schemeClr val="accent5">
                        <a:lumMod val="60000"/>
                        <a:lumOff val="40000"/>
                      </a:schemeClr>
                    </a:solidFill>
                  </a:tcPr>
                </a:tc>
                <a:tc>
                  <a:txBody>
                    <a:bodyPr/>
                    <a:lstStyle/>
                    <a:p>
                      <a:pPr algn="ctr" fontAlgn="ctr"/>
                      <a:r>
                        <a:rPr lang="en-US" sz="1800" b="0" i="0" u="none" strike="noStrike" dirty="0">
                          <a:solidFill>
                            <a:srgbClr val="000000"/>
                          </a:solidFill>
                          <a:effectLst/>
                          <a:latin typeface="+mn-lt"/>
                        </a:rPr>
                        <a:t>7%</a:t>
                      </a:r>
                    </a:p>
                  </a:txBody>
                  <a:tcPr marL="9525" marR="9525" marT="9525" marB="0" anchor="ct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5">
                        <a:lumMod val="60000"/>
                        <a:lumOff val="40000"/>
                      </a:schemeClr>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5">
                        <a:lumMod val="60000"/>
                        <a:lumOff val="40000"/>
                      </a:schemeClr>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5">
                        <a:lumMod val="60000"/>
                        <a:lumOff val="40000"/>
                      </a:schemeClr>
                    </a:solidFill>
                  </a:tcPr>
                </a:tc>
                <a:tc>
                  <a:txBody>
                    <a:bodyPr/>
                    <a:lstStyle/>
                    <a:p>
                      <a:pPr algn="ctr" fontAlgn="ctr"/>
                      <a:r>
                        <a:rPr lang="en-US" sz="1800" b="0"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5">
                        <a:lumMod val="60000"/>
                        <a:lumOff val="40000"/>
                      </a:schemeClr>
                    </a:solidFill>
                  </a:tcPr>
                </a:tc>
                <a:tc>
                  <a:txBody>
                    <a:bodyPr/>
                    <a:lstStyle/>
                    <a:p>
                      <a:pPr marL="0" marR="0" algn="ctr" defTabSz="914400" rtl="0" eaLnBrk="1" fontAlgn="ctr" latinLnBrk="0" hangingPunct="1">
                        <a:spcBef>
                          <a:spcPts val="0"/>
                        </a:spcBef>
                        <a:spcAft>
                          <a:spcPts val="0"/>
                        </a:spcAft>
                      </a:pPr>
                      <a:r>
                        <a:rPr lang="en-US" sz="1800" b="0" i="0" u="none" strike="noStrike" kern="1200">
                          <a:solidFill>
                            <a:srgbClr val="000000"/>
                          </a:solidFill>
                          <a:effectLst/>
                          <a:latin typeface="+mn-lt"/>
                          <a:ea typeface="+mn-ea"/>
                          <a:cs typeface="+mn-cs"/>
                        </a:rPr>
                        <a:t>23%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5">
                        <a:lumMod val="60000"/>
                        <a:lumOff val="40000"/>
                      </a:schemeClr>
                    </a:solidFill>
                  </a:tcPr>
                </a:tc>
                <a:tc>
                  <a:txBody>
                    <a:bodyPr/>
                    <a:lstStyle/>
                    <a:p>
                      <a:pPr marL="0" marR="0" algn="ctr" defTabSz="914400" rtl="0" eaLnBrk="1" fontAlgn="ctr" latinLnBrk="0" hangingPunct="1">
                        <a:spcBef>
                          <a:spcPts val="0"/>
                        </a:spcBef>
                        <a:spcAft>
                          <a:spcPts val="0"/>
                        </a:spcAft>
                      </a:pPr>
                      <a:r>
                        <a:rPr lang="en-US" sz="1800" b="0" i="0" u="none" strike="noStrike" kern="1200">
                          <a:solidFill>
                            <a:srgbClr val="000000"/>
                          </a:solidFill>
                          <a:effectLst/>
                          <a:latin typeface="+mn-lt"/>
                          <a:ea typeface="+mn-ea"/>
                          <a:cs typeface="+mn-cs"/>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5">
                        <a:lumMod val="60000"/>
                        <a:lumOff val="40000"/>
                      </a:schemeClr>
                    </a:solidFill>
                  </a:tcPr>
                </a:tc>
                <a:tc>
                  <a:txBody>
                    <a:bodyPr/>
                    <a:lstStyle/>
                    <a:p>
                      <a:pPr marL="0" marR="0" algn="ctr" defTabSz="914400" rtl="0" eaLnBrk="1" fontAlgn="ctr" latinLnBrk="0" hangingPunct="1">
                        <a:spcBef>
                          <a:spcPts val="0"/>
                        </a:spcBef>
                        <a:spcAft>
                          <a:spcPts val="0"/>
                        </a:spcAft>
                      </a:pPr>
                      <a:r>
                        <a:rPr lang="en-US" sz="1800" b="0" i="0" u="none" strike="noStrike" kern="1200" dirty="0">
                          <a:solidFill>
                            <a:srgbClr val="000000"/>
                          </a:solidFill>
                          <a:effectLst/>
                          <a:latin typeface="+mn-lt"/>
                          <a:ea typeface="+mn-ea"/>
                          <a:cs typeface="+mn-cs"/>
                        </a:rPr>
                        <a:t>17%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5">
                        <a:lumMod val="60000"/>
                        <a:lumOff val="40000"/>
                      </a:schemeClr>
                    </a:solidFill>
                  </a:tcPr>
                </a:tc>
                <a:tc>
                  <a:txBody>
                    <a:bodyPr/>
                    <a:lstStyle/>
                    <a:p>
                      <a:pPr marL="0" marR="0" algn="ctr" defTabSz="914400" rtl="0" eaLnBrk="1" fontAlgn="ctr" latinLnBrk="0" hangingPunct="1">
                        <a:spcBef>
                          <a:spcPts val="0"/>
                        </a:spcBef>
                        <a:spcAft>
                          <a:spcPts val="0"/>
                        </a:spcAft>
                      </a:pPr>
                      <a:r>
                        <a:rPr lang="en-US" sz="1800" b="0" i="0" u="none" strike="noStrike" kern="1200" dirty="0">
                          <a:solidFill>
                            <a:srgbClr val="000000"/>
                          </a:solidFill>
                          <a:effectLst/>
                          <a:latin typeface="+mn-lt"/>
                          <a:ea typeface="+mn-ea"/>
                          <a:cs typeface="+mn-cs"/>
                        </a:rPr>
                        <a:t>11%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BECDE"/>
                    </a:solidFill>
                  </a:tcPr>
                </a:tc>
                <a:tc>
                  <a:txBody>
                    <a:bodyPr/>
                    <a:lstStyle/>
                    <a:p>
                      <a:pPr marL="0" marR="0" algn="ctr" defTabSz="914400" rtl="0" eaLnBrk="1" fontAlgn="ctr" latinLnBrk="0" hangingPunct="1">
                        <a:spcBef>
                          <a:spcPts val="0"/>
                        </a:spcBef>
                        <a:spcAft>
                          <a:spcPts val="0"/>
                        </a:spcAft>
                      </a:pPr>
                      <a:r>
                        <a:rPr lang="en-US" sz="1800" b="0" i="0" u="none" strike="noStrike" kern="1200" dirty="0">
                          <a:solidFill>
                            <a:srgbClr val="000000"/>
                          </a:solidFill>
                          <a:effectLst/>
                          <a:latin typeface="+mn-lt"/>
                          <a:ea typeface="+mn-ea"/>
                          <a:cs typeface="+mn-cs"/>
                        </a:rPr>
                        <a:t>16%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marL="0" marR="0" algn="ctr" defTabSz="914400" rtl="0" eaLnBrk="1" fontAlgn="ctr" latinLnBrk="0" hangingPunct="1">
                        <a:spcBef>
                          <a:spcPts val="0"/>
                        </a:spcBef>
                        <a:spcAft>
                          <a:spcPts val="0"/>
                        </a:spcAft>
                      </a:pPr>
                      <a:r>
                        <a:rPr lang="en-US" sz="1800" b="0" i="0" u="none" strike="noStrike" kern="1200" dirty="0">
                          <a:solidFill>
                            <a:srgbClr val="000000"/>
                          </a:solidFill>
                          <a:effectLst/>
                          <a:latin typeface="+mn-lt"/>
                          <a:ea typeface="+mn-ea"/>
                          <a:cs typeface="+mn-cs"/>
                        </a:rPr>
                        <a:t>2%</a:t>
                      </a:r>
                    </a:p>
                  </a:txBody>
                  <a:tcPr marL="68580" marR="68580" marT="0" marB="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2">
                        <a:lumMod val="20000"/>
                        <a:lumOff val="80000"/>
                      </a:schemeClr>
                    </a:solidFill>
                  </a:tcPr>
                </a:tc>
                <a:extLst>
                  <a:ext uri="{0D108BD9-81ED-4DB2-BD59-A6C34878D82A}">
                    <a16:rowId xmlns="" xmlns:a16="http://schemas.microsoft.com/office/drawing/2014/main" val="10003"/>
                  </a:ext>
                </a:extLst>
              </a:tr>
              <a:tr h="457922">
                <a:tc>
                  <a:txBody>
                    <a:bodyPr/>
                    <a:lstStyle/>
                    <a:p>
                      <a:pPr algn="l" fontAlgn="ctr"/>
                      <a:r>
                        <a:rPr lang="en-US" sz="1800" b="0" i="0" u="none" strike="noStrike" dirty="0">
                          <a:solidFill>
                            <a:srgbClr val="000000"/>
                          </a:solidFill>
                          <a:effectLst/>
                          <a:latin typeface="+mn-lt"/>
                        </a:rPr>
                        <a:t>ETG</a:t>
                      </a:r>
                    </a:p>
                  </a:txBody>
                  <a:tcPr marL="9525" marR="9525" marT="9525" marB="0" anchor="ctr">
                    <a:lnR w="38100" cap="flat" cmpd="sng" algn="ctr">
                      <a:solidFill>
                        <a:schemeClr val="bg1"/>
                      </a:solidFill>
                      <a:prstDash val="solid"/>
                      <a:round/>
                      <a:headEnd type="none" w="med" len="med"/>
                      <a:tailEnd type="none" w="med" len="med"/>
                    </a:lnR>
                  </a:tcPr>
                </a:tc>
                <a:tc>
                  <a:txBody>
                    <a:bodyPr/>
                    <a:lstStyle/>
                    <a:p>
                      <a:pPr marL="0" algn="ctr" defTabSz="914400" rtl="0" eaLnBrk="1" fontAlgn="ctr" latinLnBrk="0" hangingPunct="1"/>
                      <a:r>
                        <a:rPr lang="en-US" sz="1800" b="0" i="0" u="none" strike="noStrike" kern="1200" dirty="0">
                          <a:solidFill>
                            <a:srgbClr val="000000"/>
                          </a:solidFill>
                          <a:effectLst/>
                          <a:latin typeface="+mn-lt"/>
                          <a:ea typeface="+mn-ea"/>
                          <a:cs typeface="+mn-cs"/>
                        </a:rPr>
                        <a:t>14%</a:t>
                      </a:r>
                    </a:p>
                  </a:txBody>
                  <a:tcPr marL="9525" marR="9525" marT="9525" marB="0" anchor="ctr">
                    <a:lnL w="38100" cap="flat" cmpd="sng" algn="ctr">
                      <a:solidFill>
                        <a:schemeClr val="bg1"/>
                      </a:solidFill>
                      <a:prstDash val="solid"/>
                      <a:round/>
                      <a:headEnd type="none" w="med" len="med"/>
                      <a:tailEnd type="none" w="med" len="med"/>
                    </a:lnL>
                  </a:tcPr>
                </a:tc>
                <a:tc>
                  <a:txBody>
                    <a:bodyPr/>
                    <a:lstStyle/>
                    <a:p>
                      <a:pPr marL="0" algn="ctr" defTabSz="914400" rtl="0" eaLnBrk="1" fontAlgn="ctr" latinLnBrk="0" hangingPunct="1"/>
                      <a:r>
                        <a:rPr lang="en-US" sz="1800" b="0" i="0" u="none" strike="noStrike" kern="1200" dirty="0">
                          <a:solidFill>
                            <a:srgbClr val="000000"/>
                          </a:solidFill>
                          <a:effectLst/>
                          <a:latin typeface="+mn-lt"/>
                          <a:ea typeface="+mn-ea"/>
                          <a:cs typeface="+mn-cs"/>
                        </a:rPr>
                        <a:t>3%</a:t>
                      </a:r>
                    </a:p>
                  </a:txBody>
                  <a:tcPr marL="9525" marR="9525" marT="9525" marB="0" anchor="ctr"/>
                </a:tc>
                <a:tc>
                  <a:txBody>
                    <a:bodyPr/>
                    <a:lstStyle/>
                    <a:p>
                      <a:pPr algn="ctr" fontAlgn="ctr"/>
                      <a:r>
                        <a:rPr lang="en-US" sz="1800" b="0" i="0" u="none" strike="noStrike" dirty="0">
                          <a:solidFill>
                            <a:srgbClr val="000000"/>
                          </a:solidFill>
                          <a:effectLst/>
                          <a:latin typeface="+mn-lt"/>
                        </a:rPr>
                        <a:t>5%</a:t>
                      </a:r>
                    </a:p>
                  </a:txBody>
                  <a:tcPr marL="9525" marR="9525" marT="9525" marB="0" anchor="ctr">
                    <a:lnR w="12700" cap="flat" cmpd="sng" algn="ctr">
                      <a:solidFill>
                        <a:schemeClr val="bg1"/>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n-lt"/>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algn="ctr" defTabSz="914400" rtl="0" eaLnBrk="1" fontAlgn="ctr" latinLnBrk="0" hangingPunct="1">
                        <a:spcBef>
                          <a:spcPts val="0"/>
                        </a:spcBef>
                        <a:spcAft>
                          <a:spcPts val="0"/>
                        </a:spcAft>
                      </a:pPr>
                      <a:r>
                        <a:rPr lang="en-US" sz="1800" b="0" i="0" u="none" strike="noStrike" kern="1200">
                          <a:solidFill>
                            <a:srgbClr val="000000"/>
                          </a:solidFill>
                          <a:effectLst/>
                          <a:latin typeface="+mn-lt"/>
                          <a:ea typeface="+mn-ea"/>
                          <a:cs typeface="+mn-cs"/>
                        </a:rPr>
                        <a:t>14%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algn="ctr" defTabSz="914400" rtl="0" eaLnBrk="1" fontAlgn="ctr" latinLnBrk="0" hangingPunct="1">
                        <a:spcBef>
                          <a:spcPts val="0"/>
                        </a:spcBef>
                        <a:spcAft>
                          <a:spcPts val="0"/>
                        </a:spcAft>
                      </a:pPr>
                      <a:r>
                        <a:rPr lang="en-US" sz="1800" b="0" i="0" u="none" strike="noStrike" kern="1200">
                          <a:solidFill>
                            <a:srgbClr val="000000"/>
                          </a:solidFill>
                          <a:effectLst/>
                          <a:latin typeface="+mn-lt"/>
                          <a:ea typeface="+mn-ea"/>
                          <a:cs typeface="+mn-cs"/>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algn="ctr" defTabSz="914400" rtl="0" eaLnBrk="1" fontAlgn="ctr" latinLnBrk="0" hangingPunct="1">
                        <a:spcBef>
                          <a:spcPts val="0"/>
                        </a:spcBef>
                        <a:spcAft>
                          <a:spcPts val="0"/>
                        </a:spcAft>
                      </a:pPr>
                      <a:r>
                        <a:rPr lang="en-US" sz="1800" b="0" i="0" u="none" strike="noStrike" kern="1200" dirty="0">
                          <a:solidFill>
                            <a:srgbClr val="000000"/>
                          </a:solidFill>
                          <a:effectLst/>
                          <a:latin typeface="+mn-lt"/>
                          <a:ea typeface="+mn-ea"/>
                          <a:cs typeface="+mn-cs"/>
                        </a:rPr>
                        <a:t>18%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algn="ctr" defTabSz="914400" rtl="0" eaLnBrk="1" fontAlgn="ctr" latinLnBrk="0" hangingPunct="1">
                        <a:spcBef>
                          <a:spcPts val="0"/>
                        </a:spcBef>
                        <a:spcAft>
                          <a:spcPts val="0"/>
                        </a:spcAft>
                      </a:pPr>
                      <a:r>
                        <a:rPr lang="en-US" sz="1800" b="0" i="0" u="none" strike="noStrike" kern="1200" dirty="0">
                          <a:solidFill>
                            <a:srgbClr val="000000"/>
                          </a:solidFill>
                          <a:effectLst/>
                          <a:latin typeface="+mn-lt"/>
                          <a:ea typeface="+mn-ea"/>
                          <a:cs typeface="+mn-cs"/>
                        </a:rPr>
                        <a:t>17%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F6EF"/>
                    </a:solidFill>
                  </a:tcPr>
                </a:tc>
                <a:tc>
                  <a:txBody>
                    <a:bodyPr/>
                    <a:lstStyle/>
                    <a:p>
                      <a:pPr marL="0" marR="0" algn="ctr" defTabSz="914400" rtl="0" eaLnBrk="1" fontAlgn="ctr" latinLnBrk="0" hangingPunct="1">
                        <a:spcBef>
                          <a:spcPts val="0"/>
                        </a:spcBef>
                        <a:spcAft>
                          <a:spcPts val="0"/>
                        </a:spcAft>
                      </a:pPr>
                      <a:r>
                        <a:rPr lang="en-US" sz="1800" b="0" i="0" u="none" strike="noStrike" kern="1200" dirty="0">
                          <a:solidFill>
                            <a:srgbClr val="000000"/>
                          </a:solidFill>
                          <a:effectLst/>
                          <a:latin typeface="+mn-lt"/>
                          <a:ea typeface="+mn-ea"/>
                          <a:cs typeface="+mn-cs"/>
                        </a:rPr>
                        <a:t>10%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F6EF"/>
                    </a:solidFill>
                  </a:tcPr>
                </a:tc>
                <a:tc>
                  <a:txBody>
                    <a:bodyPr/>
                    <a:lstStyle/>
                    <a:p>
                      <a:pPr marL="0" marR="0" algn="ctr" defTabSz="914400" rtl="0" eaLnBrk="1" fontAlgn="ctr" latinLnBrk="0" hangingPunct="1">
                        <a:spcBef>
                          <a:spcPts val="0"/>
                        </a:spcBef>
                        <a:spcAft>
                          <a:spcPts val="0"/>
                        </a:spcAft>
                      </a:pPr>
                      <a:r>
                        <a:rPr lang="en-US" sz="1800" b="0" i="0" u="none" strike="noStrike" kern="1200" dirty="0">
                          <a:solidFill>
                            <a:srgbClr val="000000"/>
                          </a:solidFill>
                          <a:effectLst/>
                          <a:latin typeface="+mn-lt"/>
                          <a:ea typeface="+mn-ea"/>
                          <a:cs typeface="+mn-cs"/>
                        </a:rPr>
                        <a:t>7%</a:t>
                      </a:r>
                    </a:p>
                  </a:txBody>
                  <a:tcPr marL="68580" marR="68580" marT="0" marB="0" anchor="ctr">
                    <a:lnL w="12700" cap="flat" cmpd="sng" algn="ctr">
                      <a:solidFill>
                        <a:schemeClr val="bg1"/>
                      </a:solidFill>
                      <a:prstDash val="solid"/>
                      <a:round/>
                      <a:headEnd type="none" w="med" len="med"/>
                      <a:tailEnd type="none" w="med" len="med"/>
                    </a:lnL>
                    <a:solidFill>
                      <a:srgbClr val="E7F6EF"/>
                    </a:solidFill>
                  </a:tcPr>
                </a:tc>
                <a:extLst>
                  <a:ext uri="{0D108BD9-81ED-4DB2-BD59-A6C34878D82A}">
                    <a16:rowId xmlns="" xmlns:a16="http://schemas.microsoft.com/office/drawing/2014/main" val="10004"/>
                  </a:ext>
                </a:extLst>
              </a:tr>
              <a:tr h="457922">
                <a:tc>
                  <a:txBody>
                    <a:bodyPr/>
                    <a:lstStyle/>
                    <a:p>
                      <a:pPr algn="l" fontAlgn="ctr"/>
                      <a:r>
                        <a:rPr lang="en-US" sz="1800" b="0" i="0" u="none" strike="noStrike" dirty="0">
                          <a:solidFill>
                            <a:srgbClr val="000000"/>
                          </a:solidFill>
                          <a:effectLst/>
                          <a:latin typeface="+mn-lt"/>
                        </a:rPr>
                        <a:t>JCP&amp;L</a:t>
                      </a:r>
                    </a:p>
                  </a:txBody>
                  <a:tcPr marL="9525" marR="9525" marT="9525" marB="0" anchor="ctr">
                    <a:lnR w="38100" cap="flat" cmpd="sng" algn="ctr">
                      <a:solidFill>
                        <a:schemeClr val="bg1"/>
                      </a:solidFill>
                      <a:prstDash val="solid"/>
                      <a:round/>
                      <a:headEnd type="none" w="med" len="med"/>
                      <a:tailEnd type="none" w="med" len="med"/>
                    </a:lnR>
                  </a:tcPr>
                </a:tc>
                <a:tc>
                  <a:txBody>
                    <a:bodyPr/>
                    <a:lstStyle/>
                    <a:p>
                      <a:pPr marL="0" algn="ctr" defTabSz="914400" rtl="0" eaLnBrk="1" fontAlgn="ctr" latinLnBrk="0" hangingPunct="1"/>
                      <a:r>
                        <a:rPr lang="en-US" sz="1800" b="0" i="0" u="none" strike="noStrike" kern="1200" dirty="0">
                          <a:solidFill>
                            <a:srgbClr val="000000"/>
                          </a:solidFill>
                          <a:effectLst/>
                          <a:latin typeface="+mn-lt"/>
                          <a:ea typeface="+mn-ea"/>
                          <a:cs typeface="+mn-cs"/>
                        </a:rPr>
                        <a:t>12%</a:t>
                      </a:r>
                    </a:p>
                  </a:txBody>
                  <a:tcPr marL="9525" marR="9525" marT="9525" marB="0" anchor="ctr">
                    <a:lnL w="38100" cap="flat" cmpd="sng" algn="ctr">
                      <a:solidFill>
                        <a:schemeClr val="bg1"/>
                      </a:solidFill>
                      <a:prstDash val="solid"/>
                      <a:round/>
                      <a:headEnd type="none" w="med" len="med"/>
                      <a:tailEnd type="none" w="med" len="med"/>
                    </a:lnL>
                  </a:tcPr>
                </a:tc>
                <a:tc>
                  <a:txBody>
                    <a:bodyPr/>
                    <a:lstStyle/>
                    <a:p>
                      <a:pPr marL="0" algn="ctr" defTabSz="914400" rtl="0" eaLnBrk="1" fontAlgn="ctr" latinLnBrk="0" hangingPunct="1"/>
                      <a:r>
                        <a:rPr lang="en-US" sz="1800" b="0" i="0" u="none" strike="noStrike" kern="1200" dirty="0">
                          <a:solidFill>
                            <a:srgbClr val="000000"/>
                          </a:solidFill>
                          <a:effectLst/>
                          <a:latin typeface="+mn-lt"/>
                          <a:ea typeface="+mn-ea"/>
                          <a:cs typeface="+mn-cs"/>
                        </a:rPr>
                        <a:t>5%</a:t>
                      </a:r>
                    </a:p>
                  </a:txBody>
                  <a:tcPr marL="9525" marR="9525" marT="9525" marB="0" anchor="ctr"/>
                </a:tc>
                <a:tc>
                  <a:txBody>
                    <a:bodyPr/>
                    <a:lstStyle/>
                    <a:p>
                      <a:pPr algn="ctr" fontAlgn="ctr"/>
                      <a:r>
                        <a:rPr lang="en-US" sz="1800" b="0" i="0" u="none" strike="noStrike" dirty="0">
                          <a:solidFill>
                            <a:srgbClr val="000000"/>
                          </a:solidFill>
                          <a:effectLst/>
                          <a:latin typeface="+mn-lt"/>
                        </a:rPr>
                        <a:t>2%</a:t>
                      </a:r>
                    </a:p>
                  </a:txBody>
                  <a:tcPr marL="9525" marR="9525" marT="9525" marB="0" anchor="ctr">
                    <a:lnR w="12700" cap="flat" cmpd="sng" algn="ctr">
                      <a:solidFill>
                        <a:schemeClr val="bg1"/>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n-lt"/>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algn="ctr" defTabSz="914400" rtl="0" eaLnBrk="1" fontAlgn="ctr" latinLnBrk="0" hangingPunct="1">
                        <a:spcBef>
                          <a:spcPts val="0"/>
                        </a:spcBef>
                        <a:spcAft>
                          <a:spcPts val="0"/>
                        </a:spcAft>
                      </a:pPr>
                      <a:r>
                        <a:rPr lang="en-US" sz="1800" b="0" i="0" u="none" strike="noStrike" kern="1200">
                          <a:solidFill>
                            <a:srgbClr val="000000"/>
                          </a:solidFill>
                          <a:effectLst/>
                          <a:latin typeface="+mn-lt"/>
                          <a:ea typeface="+mn-ea"/>
                          <a:cs typeface="+mn-cs"/>
                        </a:rPr>
                        <a:t>23%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algn="ctr" defTabSz="914400" rtl="0" eaLnBrk="1" fontAlgn="ctr" latinLnBrk="0" hangingPunct="1">
                        <a:spcBef>
                          <a:spcPts val="0"/>
                        </a:spcBef>
                        <a:spcAft>
                          <a:spcPts val="0"/>
                        </a:spcAft>
                      </a:pPr>
                      <a:r>
                        <a:rPr lang="en-US" sz="1800" b="0" i="0" u="none" strike="noStrike" kern="1200">
                          <a:solidFill>
                            <a:srgbClr val="000000"/>
                          </a:solidFill>
                          <a:effectLst/>
                          <a:latin typeface="+mn-lt"/>
                          <a:ea typeface="+mn-ea"/>
                          <a:cs typeface="+mn-cs"/>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algn="ctr" defTabSz="914400" rtl="0" eaLnBrk="1" fontAlgn="ctr" latinLnBrk="0" hangingPunct="1">
                        <a:spcBef>
                          <a:spcPts val="0"/>
                        </a:spcBef>
                        <a:spcAft>
                          <a:spcPts val="0"/>
                        </a:spcAft>
                      </a:pPr>
                      <a:r>
                        <a:rPr lang="en-US" sz="1800" b="0" i="0" u="none" strike="noStrike" kern="1200" dirty="0">
                          <a:solidFill>
                            <a:srgbClr val="000000"/>
                          </a:solidFill>
                          <a:effectLst/>
                          <a:latin typeface="+mn-lt"/>
                          <a:ea typeface="+mn-ea"/>
                          <a:cs typeface="+mn-cs"/>
                        </a:rPr>
                        <a:t>11%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algn="ctr" defTabSz="914400" rtl="0" eaLnBrk="1" fontAlgn="ctr" latinLnBrk="0" hangingPunct="1">
                        <a:spcBef>
                          <a:spcPts val="0"/>
                        </a:spcBef>
                        <a:spcAft>
                          <a:spcPts val="0"/>
                        </a:spcAft>
                      </a:pPr>
                      <a:r>
                        <a:rPr lang="en-US" sz="1800" b="0" i="0" u="none" strike="noStrike" kern="1200" dirty="0">
                          <a:solidFill>
                            <a:srgbClr val="000000"/>
                          </a:solidFill>
                          <a:effectLst/>
                          <a:latin typeface="+mn-lt"/>
                          <a:ea typeface="+mn-ea"/>
                          <a:cs typeface="+mn-cs"/>
                        </a:rPr>
                        <a:t>18%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ECDE"/>
                    </a:solidFill>
                  </a:tcPr>
                </a:tc>
                <a:tc>
                  <a:txBody>
                    <a:bodyPr/>
                    <a:lstStyle/>
                    <a:p>
                      <a:pPr marL="0" marR="0" algn="ctr" defTabSz="914400" rtl="0" eaLnBrk="1" fontAlgn="ctr" latinLnBrk="0" hangingPunct="1">
                        <a:spcBef>
                          <a:spcPts val="0"/>
                        </a:spcBef>
                        <a:spcAft>
                          <a:spcPts val="0"/>
                        </a:spcAft>
                      </a:pPr>
                      <a:r>
                        <a:rPr lang="en-US" sz="1800" b="0" i="0" u="none" strike="noStrike" kern="1200" dirty="0">
                          <a:solidFill>
                            <a:srgbClr val="000000"/>
                          </a:solidFill>
                          <a:effectLst/>
                          <a:latin typeface="+mn-lt"/>
                          <a:ea typeface="+mn-ea"/>
                          <a:cs typeface="+mn-cs"/>
                        </a:rPr>
                        <a:t>13%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ECDE"/>
                    </a:solidFill>
                  </a:tcPr>
                </a:tc>
                <a:tc>
                  <a:txBody>
                    <a:bodyPr/>
                    <a:lstStyle/>
                    <a:p>
                      <a:pPr marL="0" marR="0" algn="ctr" defTabSz="914400" rtl="0" eaLnBrk="1" fontAlgn="ctr" latinLnBrk="0" hangingPunct="1">
                        <a:spcBef>
                          <a:spcPts val="0"/>
                        </a:spcBef>
                        <a:spcAft>
                          <a:spcPts val="0"/>
                        </a:spcAft>
                      </a:pPr>
                      <a:r>
                        <a:rPr lang="en-US" sz="1800" b="0" i="0" u="none" strike="noStrike" kern="1200" dirty="0">
                          <a:solidFill>
                            <a:srgbClr val="000000"/>
                          </a:solidFill>
                          <a:effectLst/>
                          <a:latin typeface="+mn-lt"/>
                          <a:ea typeface="+mn-ea"/>
                          <a:cs typeface="+mn-cs"/>
                        </a:rPr>
                        <a:t>12%</a:t>
                      </a:r>
                    </a:p>
                  </a:txBody>
                  <a:tcPr marL="68580" marR="68580" marT="0" marB="0" anchor="ctr">
                    <a:lnL w="12700" cap="flat" cmpd="sng" algn="ctr">
                      <a:solidFill>
                        <a:schemeClr val="bg1"/>
                      </a:solidFill>
                      <a:prstDash val="solid"/>
                      <a:round/>
                      <a:headEnd type="none" w="med" len="med"/>
                      <a:tailEnd type="none" w="med" len="med"/>
                    </a:lnL>
                    <a:solidFill>
                      <a:srgbClr val="CBECDE"/>
                    </a:solidFill>
                  </a:tcPr>
                </a:tc>
                <a:extLst>
                  <a:ext uri="{0D108BD9-81ED-4DB2-BD59-A6C34878D82A}">
                    <a16:rowId xmlns="" xmlns:a16="http://schemas.microsoft.com/office/drawing/2014/main" val="10005"/>
                  </a:ext>
                </a:extLst>
              </a:tr>
              <a:tr h="457922">
                <a:tc>
                  <a:txBody>
                    <a:bodyPr/>
                    <a:lstStyle/>
                    <a:p>
                      <a:pPr algn="l" fontAlgn="ctr"/>
                      <a:r>
                        <a:rPr lang="en-US" sz="1800" b="0" i="0" u="none" strike="noStrike" dirty="0">
                          <a:solidFill>
                            <a:srgbClr val="000000"/>
                          </a:solidFill>
                          <a:effectLst/>
                          <a:latin typeface="+mn-lt"/>
                        </a:rPr>
                        <a:t>NJNG</a:t>
                      </a:r>
                    </a:p>
                  </a:txBody>
                  <a:tcPr marL="9525" marR="9525" marT="9525" marB="0" anchor="ctr">
                    <a:lnR w="38100" cap="flat" cmpd="sng" algn="ctr">
                      <a:solidFill>
                        <a:schemeClr val="bg1"/>
                      </a:solidFill>
                      <a:prstDash val="solid"/>
                      <a:round/>
                      <a:headEnd type="none" w="med" len="med"/>
                      <a:tailEnd type="none" w="med" len="med"/>
                    </a:lnR>
                  </a:tcPr>
                </a:tc>
                <a:tc>
                  <a:txBody>
                    <a:bodyPr/>
                    <a:lstStyle/>
                    <a:p>
                      <a:pPr marL="0" algn="ctr" defTabSz="914400" rtl="0" eaLnBrk="1" fontAlgn="ctr" latinLnBrk="0" hangingPunct="1"/>
                      <a:r>
                        <a:rPr lang="en-US" sz="1800" b="0" i="0" u="none" strike="noStrike" kern="1200">
                          <a:solidFill>
                            <a:srgbClr val="000000"/>
                          </a:solidFill>
                          <a:effectLst/>
                          <a:latin typeface="+mn-lt"/>
                          <a:ea typeface="+mn-ea"/>
                          <a:cs typeface="+mn-cs"/>
                        </a:rPr>
                        <a:t>10%</a:t>
                      </a:r>
                    </a:p>
                  </a:txBody>
                  <a:tcPr marL="9525" marR="9525" marT="9525" marB="0" anchor="ctr">
                    <a:lnL w="38100" cap="flat" cmpd="sng" algn="ctr">
                      <a:solidFill>
                        <a:schemeClr val="bg1"/>
                      </a:solidFill>
                      <a:prstDash val="solid"/>
                      <a:round/>
                      <a:headEnd type="none" w="med" len="med"/>
                      <a:tailEnd type="none" w="med" len="med"/>
                    </a:lnL>
                  </a:tcPr>
                </a:tc>
                <a:tc>
                  <a:txBody>
                    <a:bodyPr/>
                    <a:lstStyle/>
                    <a:p>
                      <a:pPr marL="0" algn="ctr" defTabSz="914400" rtl="0" eaLnBrk="1" fontAlgn="ctr" latinLnBrk="0" hangingPunct="1"/>
                      <a:r>
                        <a:rPr lang="en-US" sz="1800" b="0" i="0" u="none" strike="noStrike" kern="1200" dirty="0">
                          <a:solidFill>
                            <a:srgbClr val="000000"/>
                          </a:solidFill>
                          <a:effectLst/>
                          <a:latin typeface="+mn-lt"/>
                          <a:ea typeface="+mn-ea"/>
                          <a:cs typeface="+mn-cs"/>
                        </a:rPr>
                        <a:t>11%</a:t>
                      </a:r>
                    </a:p>
                  </a:txBody>
                  <a:tcPr marL="9525" marR="9525" marT="9525" marB="0" anchor="ctr"/>
                </a:tc>
                <a:tc>
                  <a:txBody>
                    <a:bodyPr/>
                    <a:lstStyle/>
                    <a:p>
                      <a:pPr algn="ctr" fontAlgn="ctr"/>
                      <a:r>
                        <a:rPr lang="en-US" sz="1800" b="0" i="0" u="none" strike="noStrike" dirty="0">
                          <a:solidFill>
                            <a:srgbClr val="000000"/>
                          </a:solidFill>
                          <a:effectLst/>
                          <a:latin typeface="+mn-lt"/>
                        </a:rPr>
                        <a:t>2%</a:t>
                      </a:r>
                    </a:p>
                  </a:txBody>
                  <a:tcPr marL="9525" marR="9525" marT="9525" marB="0" anchor="ctr">
                    <a:lnR w="12700" cap="flat" cmpd="sng" algn="ctr">
                      <a:solidFill>
                        <a:schemeClr val="bg1"/>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n-lt"/>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algn="ctr" defTabSz="914400" rtl="0" eaLnBrk="1" fontAlgn="ctr" latinLnBrk="0" hangingPunct="1">
                        <a:spcBef>
                          <a:spcPts val="0"/>
                        </a:spcBef>
                        <a:spcAft>
                          <a:spcPts val="0"/>
                        </a:spcAft>
                      </a:pPr>
                      <a:r>
                        <a:rPr lang="en-US" sz="1800" b="0" i="0" u="none" strike="noStrike" kern="1200">
                          <a:solidFill>
                            <a:srgbClr val="000000"/>
                          </a:solidFill>
                          <a:effectLst/>
                          <a:latin typeface="+mn-lt"/>
                          <a:ea typeface="+mn-ea"/>
                          <a:cs typeface="+mn-cs"/>
                        </a:rPr>
                        <a:t>23%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algn="ctr" defTabSz="914400" rtl="0" eaLnBrk="1" fontAlgn="ctr" latinLnBrk="0" hangingPunct="1">
                        <a:spcBef>
                          <a:spcPts val="0"/>
                        </a:spcBef>
                        <a:spcAft>
                          <a:spcPts val="0"/>
                        </a:spcAft>
                      </a:pPr>
                      <a:r>
                        <a:rPr lang="en-US" sz="1800" b="0" i="0" u="none" strike="noStrike" kern="1200">
                          <a:solidFill>
                            <a:srgbClr val="000000"/>
                          </a:solidFill>
                          <a:effectLst/>
                          <a:latin typeface="+mn-lt"/>
                          <a:ea typeface="+mn-ea"/>
                          <a:cs typeface="+mn-cs"/>
                        </a:rPr>
                        <a:t>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algn="ctr" defTabSz="914400" rtl="0" eaLnBrk="1" fontAlgn="ctr" latinLnBrk="0" hangingPunct="1">
                        <a:spcBef>
                          <a:spcPts val="0"/>
                        </a:spcBef>
                        <a:spcAft>
                          <a:spcPts val="0"/>
                        </a:spcAft>
                      </a:pPr>
                      <a:r>
                        <a:rPr lang="en-US" sz="1800" b="0" i="0" u="none" strike="noStrike" kern="1200" dirty="0">
                          <a:solidFill>
                            <a:srgbClr val="000000"/>
                          </a:solidFill>
                          <a:effectLst/>
                          <a:latin typeface="+mn-lt"/>
                          <a:ea typeface="+mn-ea"/>
                          <a:cs typeface="+mn-cs"/>
                        </a:rPr>
                        <a:t>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algn="ctr" defTabSz="914400" rtl="0" eaLnBrk="1" fontAlgn="ctr" latinLnBrk="0" hangingPunct="1">
                        <a:spcBef>
                          <a:spcPts val="0"/>
                        </a:spcBef>
                        <a:spcAft>
                          <a:spcPts val="0"/>
                        </a:spcAft>
                      </a:pPr>
                      <a:r>
                        <a:rPr lang="en-US" sz="1800" b="0" i="0" u="none" strike="noStrike" kern="1200" dirty="0">
                          <a:solidFill>
                            <a:srgbClr val="000000"/>
                          </a:solidFill>
                          <a:effectLst/>
                          <a:latin typeface="+mn-lt"/>
                          <a:ea typeface="+mn-ea"/>
                          <a:cs typeface="+mn-cs"/>
                        </a:rPr>
                        <a:t>20%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F6EF"/>
                    </a:solidFill>
                  </a:tcPr>
                </a:tc>
                <a:tc>
                  <a:txBody>
                    <a:bodyPr/>
                    <a:lstStyle/>
                    <a:p>
                      <a:pPr marL="0" marR="0" algn="ctr" defTabSz="914400" rtl="0" eaLnBrk="1" fontAlgn="ctr" latinLnBrk="0" hangingPunct="1">
                        <a:spcBef>
                          <a:spcPts val="0"/>
                        </a:spcBef>
                        <a:spcAft>
                          <a:spcPts val="0"/>
                        </a:spcAft>
                      </a:pPr>
                      <a:r>
                        <a:rPr lang="en-US" sz="1800" b="0" i="0" u="none" strike="noStrike" kern="1200" dirty="0">
                          <a:solidFill>
                            <a:srgbClr val="000000"/>
                          </a:solidFill>
                          <a:effectLst/>
                          <a:latin typeface="+mn-lt"/>
                          <a:ea typeface="+mn-ea"/>
                          <a:cs typeface="+mn-cs"/>
                        </a:rPr>
                        <a:t>10%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F6EF"/>
                    </a:solidFill>
                  </a:tcPr>
                </a:tc>
                <a:tc>
                  <a:txBody>
                    <a:bodyPr/>
                    <a:lstStyle/>
                    <a:p>
                      <a:pPr marL="0" marR="0" algn="ctr" defTabSz="914400" rtl="0" eaLnBrk="1" fontAlgn="ctr" latinLnBrk="0" hangingPunct="1">
                        <a:spcBef>
                          <a:spcPts val="0"/>
                        </a:spcBef>
                        <a:spcAft>
                          <a:spcPts val="0"/>
                        </a:spcAft>
                      </a:pPr>
                      <a:r>
                        <a:rPr lang="en-US" sz="1800" b="0" i="0" u="none" strike="noStrike" kern="1200" dirty="0">
                          <a:solidFill>
                            <a:srgbClr val="000000"/>
                          </a:solidFill>
                          <a:effectLst/>
                          <a:latin typeface="+mn-lt"/>
                          <a:ea typeface="+mn-ea"/>
                          <a:cs typeface="+mn-cs"/>
                        </a:rPr>
                        <a:t>10%</a:t>
                      </a:r>
                    </a:p>
                  </a:txBody>
                  <a:tcPr marL="68580" marR="68580" marT="0" marB="0" anchor="ctr">
                    <a:lnL w="12700" cap="flat" cmpd="sng" algn="ctr">
                      <a:solidFill>
                        <a:schemeClr val="bg1"/>
                      </a:solidFill>
                      <a:prstDash val="solid"/>
                      <a:round/>
                      <a:headEnd type="none" w="med" len="med"/>
                      <a:tailEnd type="none" w="med" len="med"/>
                    </a:lnL>
                    <a:solidFill>
                      <a:srgbClr val="E7F6EF"/>
                    </a:solidFill>
                  </a:tcPr>
                </a:tc>
                <a:extLst>
                  <a:ext uri="{0D108BD9-81ED-4DB2-BD59-A6C34878D82A}">
                    <a16:rowId xmlns="" xmlns:a16="http://schemas.microsoft.com/office/drawing/2014/main" val="10006"/>
                  </a:ext>
                </a:extLst>
              </a:tr>
              <a:tr h="457922">
                <a:tc>
                  <a:txBody>
                    <a:bodyPr/>
                    <a:lstStyle/>
                    <a:p>
                      <a:pPr algn="l" fontAlgn="ctr"/>
                      <a:r>
                        <a:rPr lang="en-US" sz="1800" b="0" i="0" u="none" strike="noStrike" dirty="0">
                          <a:solidFill>
                            <a:srgbClr val="000000"/>
                          </a:solidFill>
                          <a:effectLst/>
                          <a:latin typeface="+mn-lt"/>
                        </a:rPr>
                        <a:t>PSE&amp;G</a:t>
                      </a:r>
                    </a:p>
                  </a:txBody>
                  <a:tcPr marL="9525" marR="9525" marT="9525" marB="0" anchor="ctr">
                    <a:lnR w="38100" cap="flat" cmpd="sng" algn="ctr">
                      <a:solidFill>
                        <a:schemeClr val="bg1"/>
                      </a:solidFill>
                      <a:prstDash val="solid"/>
                      <a:round/>
                      <a:headEnd type="none" w="med" len="med"/>
                      <a:tailEnd type="none" w="med" len="med"/>
                    </a:lnR>
                  </a:tcPr>
                </a:tc>
                <a:tc>
                  <a:txBody>
                    <a:bodyPr/>
                    <a:lstStyle/>
                    <a:p>
                      <a:pPr marL="0" algn="ctr" defTabSz="914400" rtl="0" eaLnBrk="1" fontAlgn="ctr" latinLnBrk="0" hangingPunct="1"/>
                      <a:r>
                        <a:rPr lang="en-US" sz="1800" b="0" i="0" u="none" strike="noStrike" kern="1200">
                          <a:solidFill>
                            <a:srgbClr val="000000"/>
                          </a:solidFill>
                          <a:effectLst/>
                          <a:latin typeface="+mn-lt"/>
                          <a:ea typeface="+mn-ea"/>
                          <a:cs typeface="+mn-cs"/>
                        </a:rPr>
                        <a:t>9%</a:t>
                      </a:r>
                    </a:p>
                  </a:txBody>
                  <a:tcPr marL="9525" marR="9525" marT="9525" marB="0" anchor="ctr">
                    <a:lnL w="38100" cap="flat" cmpd="sng" algn="ctr">
                      <a:solidFill>
                        <a:schemeClr val="bg1"/>
                      </a:solidFill>
                      <a:prstDash val="solid"/>
                      <a:round/>
                      <a:headEnd type="none" w="med" len="med"/>
                      <a:tailEnd type="none" w="med" len="med"/>
                    </a:lnL>
                  </a:tcPr>
                </a:tc>
                <a:tc>
                  <a:txBody>
                    <a:bodyPr/>
                    <a:lstStyle/>
                    <a:p>
                      <a:pPr marL="0" algn="ctr" defTabSz="914400" rtl="0" eaLnBrk="1" fontAlgn="ctr" latinLnBrk="0" hangingPunct="1"/>
                      <a:r>
                        <a:rPr lang="en-US" sz="1800" b="0" i="0" u="none" strike="noStrike" kern="1200" dirty="0">
                          <a:solidFill>
                            <a:srgbClr val="000000"/>
                          </a:solidFill>
                          <a:effectLst/>
                          <a:latin typeface="+mn-lt"/>
                          <a:ea typeface="+mn-ea"/>
                          <a:cs typeface="+mn-cs"/>
                        </a:rPr>
                        <a:t>6%</a:t>
                      </a:r>
                    </a:p>
                  </a:txBody>
                  <a:tcPr marL="9525" marR="9525" marT="9525" marB="0" anchor="ctr"/>
                </a:tc>
                <a:tc>
                  <a:txBody>
                    <a:bodyPr/>
                    <a:lstStyle/>
                    <a:p>
                      <a:pPr algn="ctr" fontAlgn="ctr"/>
                      <a:r>
                        <a:rPr lang="en-US" sz="1800" b="0" i="0" u="none" strike="noStrike" dirty="0">
                          <a:solidFill>
                            <a:srgbClr val="000000"/>
                          </a:solidFill>
                          <a:effectLst/>
                          <a:latin typeface="+mn-lt"/>
                        </a:rPr>
                        <a:t>2%</a:t>
                      </a:r>
                    </a:p>
                  </a:txBody>
                  <a:tcPr marL="9525" marR="9525" marT="9525" marB="0" anchor="ctr">
                    <a:lnR w="12700" cap="flat" cmpd="sng" algn="ctr">
                      <a:solidFill>
                        <a:schemeClr val="bg1"/>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algn="ctr" defTabSz="914400" rtl="0" eaLnBrk="1" fontAlgn="ctr" latinLnBrk="0" hangingPunct="1">
                        <a:spcBef>
                          <a:spcPts val="0"/>
                        </a:spcBef>
                        <a:spcAft>
                          <a:spcPts val="0"/>
                        </a:spcAft>
                      </a:pPr>
                      <a:r>
                        <a:rPr lang="en-US" sz="1800" b="0" i="0" u="none" strike="noStrike" kern="1200">
                          <a:solidFill>
                            <a:srgbClr val="000000"/>
                          </a:solidFill>
                          <a:effectLst/>
                          <a:latin typeface="+mn-lt"/>
                          <a:ea typeface="+mn-ea"/>
                          <a:cs typeface="+mn-cs"/>
                        </a:rPr>
                        <a:t>13%</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algn="ctr" defTabSz="914400" rtl="0" eaLnBrk="1" fontAlgn="ctr" latinLnBrk="0" hangingPunct="1">
                        <a:spcBef>
                          <a:spcPts val="0"/>
                        </a:spcBef>
                        <a:spcAft>
                          <a:spcPts val="0"/>
                        </a:spcAft>
                      </a:pPr>
                      <a:r>
                        <a:rPr lang="en-US" sz="1800" b="0" i="0" u="none" strike="noStrike" kern="1200">
                          <a:solidFill>
                            <a:srgbClr val="000000"/>
                          </a:solidFill>
                          <a:effectLst/>
                          <a:latin typeface="+mn-lt"/>
                          <a:ea typeface="+mn-ea"/>
                          <a:cs typeface="+mn-cs"/>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algn="ctr" defTabSz="914400" rtl="0" eaLnBrk="1" fontAlgn="ctr" latinLnBrk="0" hangingPunct="1">
                        <a:spcBef>
                          <a:spcPts val="0"/>
                        </a:spcBef>
                        <a:spcAft>
                          <a:spcPts val="0"/>
                        </a:spcAft>
                      </a:pPr>
                      <a:r>
                        <a:rPr lang="en-US" sz="1800" b="0" i="0" u="none" strike="noStrike" kern="1200" dirty="0">
                          <a:solidFill>
                            <a:srgbClr val="000000"/>
                          </a:solidFill>
                          <a:effectLst/>
                          <a:latin typeface="+mn-lt"/>
                          <a:ea typeface="+mn-ea"/>
                          <a:cs typeface="+mn-cs"/>
                        </a:rPr>
                        <a:t>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algn="ctr" defTabSz="914400" rtl="0" eaLnBrk="1" fontAlgn="ctr" latinLnBrk="0" hangingPunct="1">
                        <a:spcBef>
                          <a:spcPts val="0"/>
                        </a:spcBef>
                        <a:spcAft>
                          <a:spcPts val="0"/>
                        </a:spcAft>
                      </a:pPr>
                      <a:r>
                        <a:rPr lang="en-US" sz="1800" b="0" i="0" u="none" strike="noStrike" kern="1200" dirty="0">
                          <a:solidFill>
                            <a:srgbClr val="000000"/>
                          </a:solidFill>
                          <a:effectLst/>
                          <a:latin typeface="+mn-lt"/>
                          <a:ea typeface="+mn-ea"/>
                          <a:cs typeface="+mn-cs"/>
                        </a:rPr>
                        <a:t>9%</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algn="ctr" defTabSz="914400" rtl="0" eaLnBrk="1" fontAlgn="ctr" latinLnBrk="0" hangingPunct="1">
                        <a:spcBef>
                          <a:spcPts val="0"/>
                        </a:spcBef>
                        <a:spcAft>
                          <a:spcPts val="0"/>
                        </a:spcAft>
                      </a:pPr>
                      <a:r>
                        <a:rPr lang="en-US" sz="1800" b="0" i="0" u="none" strike="noStrike" kern="1200" dirty="0">
                          <a:solidFill>
                            <a:srgbClr val="000000"/>
                          </a:solidFill>
                          <a:effectLst/>
                          <a:latin typeface="+mn-lt"/>
                          <a:ea typeface="+mn-ea"/>
                          <a:cs typeface="+mn-cs"/>
                        </a:rPr>
                        <a:t>10%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ECDE"/>
                    </a:solidFill>
                  </a:tcPr>
                </a:tc>
                <a:tc>
                  <a:txBody>
                    <a:bodyPr/>
                    <a:lstStyle/>
                    <a:p>
                      <a:pPr marL="0" marR="0" algn="ctr" defTabSz="914400" rtl="0" eaLnBrk="1" fontAlgn="ctr" latinLnBrk="0" hangingPunct="1">
                        <a:spcBef>
                          <a:spcPts val="0"/>
                        </a:spcBef>
                        <a:spcAft>
                          <a:spcPts val="0"/>
                        </a:spcAft>
                      </a:pPr>
                      <a:r>
                        <a:rPr lang="en-US" sz="1800" b="0" i="0" u="none" strike="noStrike" kern="1200" dirty="0">
                          <a:solidFill>
                            <a:srgbClr val="000000"/>
                          </a:solidFill>
                          <a:effectLst/>
                          <a:latin typeface="+mn-lt"/>
                          <a:ea typeface="+mn-ea"/>
                          <a:cs typeface="+mn-cs"/>
                        </a:rPr>
                        <a:t>8%</a:t>
                      </a:r>
                    </a:p>
                  </a:txBody>
                  <a:tcPr marL="68580" marR="68580" marT="0" marB="0" anchor="ctr">
                    <a:lnL w="12700" cap="flat" cmpd="sng" algn="ctr">
                      <a:solidFill>
                        <a:schemeClr val="bg1"/>
                      </a:solidFill>
                      <a:prstDash val="solid"/>
                      <a:round/>
                      <a:headEnd type="none" w="med" len="med"/>
                      <a:tailEnd type="none" w="med" len="med"/>
                    </a:lnL>
                    <a:solidFill>
                      <a:srgbClr val="CBECDE"/>
                    </a:solidFill>
                  </a:tcPr>
                </a:tc>
                <a:extLst>
                  <a:ext uri="{0D108BD9-81ED-4DB2-BD59-A6C34878D82A}">
                    <a16:rowId xmlns="" xmlns:a16="http://schemas.microsoft.com/office/drawing/2014/main" val="10007"/>
                  </a:ext>
                </a:extLst>
              </a:tr>
              <a:tr h="457922">
                <a:tc>
                  <a:txBody>
                    <a:bodyPr/>
                    <a:lstStyle/>
                    <a:p>
                      <a:pPr algn="l" fontAlgn="ctr"/>
                      <a:r>
                        <a:rPr lang="en-US" sz="1800" b="0" i="0" u="none" strike="noStrike" dirty="0">
                          <a:solidFill>
                            <a:srgbClr val="000000"/>
                          </a:solidFill>
                          <a:effectLst/>
                          <a:latin typeface="+mn-lt"/>
                        </a:rPr>
                        <a:t>RECO</a:t>
                      </a:r>
                    </a:p>
                  </a:txBody>
                  <a:tcPr marL="9525" marR="9525" marT="9525" marB="0" anchor="ctr">
                    <a:lnR w="38100" cap="flat" cmpd="sng" algn="ctr">
                      <a:solidFill>
                        <a:schemeClr val="bg1"/>
                      </a:solidFill>
                      <a:prstDash val="solid"/>
                      <a:round/>
                      <a:headEnd type="none" w="med" len="med"/>
                      <a:tailEnd type="none" w="med" len="med"/>
                    </a:lnR>
                  </a:tcPr>
                </a:tc>
                <a:tc>
                  <a:txBody>
                    <a:bodyPr/>
                    <a:lstStyle/>
                    <a:p>
                      <a:pPr marL="0" algn="ctr" defTabSz="914400" rtl="0" eaLnBrk="1" fontAlgn="ctr" latinLnBrk="0" hangingPunct="1"/>
                      <a:r>
                        <a:rPr lang="en-US" sz="1800" b="0" i="0" u="none" strike="noStrike" kern="1200">
                          <a:solidFill>
                            <a:srgbClr val="000000"/>
                          </a:solidFill>
                          <a:effectLst/>
                          <a:latin typeface="+mn-lt"/>
                          <a:ea typeface="+mn-ea"/>
                          <a:cs typeface="+mn-cs"/>
                        </a:rPr>
                        <a:t>25%</a:t>
                      </a:r>
                    </a:p>
                  </a:txBody>
                  <a:tcPr marL="9525" marR="9525" marT="9525" marB="0" anchor="ctr">
                    <a:lnL w="38100" cap="flat" cmpd="sng" algn="ctr">
                      <a:solidFill>
                        <a:schemeClr val="bg1"/>
                      </a:solidFill>
                      <a:prstDash val="solid"/>
                      <a:round/>
                      <a:headEnd type="none" w="med" len="med"/>
                      <a:tailEnd type="none" w="med" len="med"/>
                    </a:lnL>
                  </a:tcPr>
                </a:tc>
                <a:tc>
                  <a:txBody>
                    <a:bodyPr/>
                    <a:lstStyle/>
                    <a:p>
                      <a:pPr marL="0" algn="ctr" defTabSz="914400" rtl="0" eaLnBrk="1" fontAlgn="ctr" latinLnBrk="0" hangingPunct="1"/>
                      <a:r>
                        <a:rPr lang="en-US" sz="1800" b="0" i="0" u="none" strike="noStrike" kern="1200" dirty="0">
                          <a:solidFill>
                            <a:srgbClr val="000000"/>
                          </a:solidFill>
                          <a:effectLst/>
                          <a:latin typeface="+mn-lt"/>
                          <a:ea typeface="+mn-ea"/>
                          <a:cs typeface="+mn-cs"/>
                        </a:rPr>
                        <a:t>NA</a:t>
                      </a:r>
                    </a:p>
                  </a:txBody>
                  <a:tcPr marL="9525" marR="9525" marT="9525" marB="0" anchor="ctr"/>
                </a:tc>
                <a:tc>
                  <a:txBody>
                    <a:bodyPr/>
                    <a:lstStyle/>
                    <a:p>
                      <a:pPr algn="ctr" fontAlgn="ctr"/>
                      <a:r>
                        <a:rPr lang="en-US" sz="1800" b="0" i="0" u="none" strike="noStrike" dirty="0">
                          <a:solidFill>
                            <a:srgbClr val="000000"/>
                          </a:solidFill>
                          <a:effectLst/>
                          <a:latin typeface="+mn-lt"/>
                        </a:rPr>
                        <a:t>0%</a:t>
                      </a:r>
                    </a:p>
                  </a:txBody>
                  <a:tcPr marL="9525" marR="9525" marT="9525" marB="0" anchor="ctr">
                    <a:lnR w="12700" cap="flat" cmpd="sng" algn="ctr">
                      <a:solidFill>
                        <a:schemeClr val="bg1"/>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n-lt"/>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n-lt"/>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n-lt"/>
                        </a:rPr>
                        <a:t>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algn="ctr" defTabSz="914400" rtl="0" eaLnBrk="1" fontAlgn="ctr" latinLnBrk="0" hangingPunct="1">
                        <a:spcBef>
                          <a:spcPts val="0"/>
                        </a:spcBef>
                        <a:spcAft>
                          <a:spcPts val="0"/>
                        </a:spcAft>
                      </a:pPr>
                      <a:r>
                        <a:rPr lang="en-US" sz="1800" b="0" i="0" u="none" strike="noStrike" kern="1200">
                          <a:solidFill>
                            <a:srgbClr val="000000"/>
                          </a:solidFill>
                          <a:effectLst/>
                          <a:latin typeface="+mn-lt"/>
                          <a:ea typeface="+mn-ea"/>
                          <a:cs typeface="+mn-cs"/>
                        </a:rPr>
                        <a:t>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algn="ctr" defTabSz="914400" rtl="0" eaLnBrk="1" fontAlgn="ctr" latinLnBrk="0" hangingPunct="1">
                        <a:spcBef>
                          <a:spcPts val="0"/>
                        </a:spcBef>
                        <a:spcAft>
                          <a:spcPts val="0"/>
                        </a:spcAft>
                      </a:pPr>
                      <a:r>
                        <a:rPr lang="en-US" sz="1800" b="0" i="0" u="none" strike="noStrike" kern="1200">
                          <a:solidFill>
                            <a:srgbClr val="000000"/>
                          </a:solidFill>
                          <a:effectLst/>
                          <a:latin typeface="+mn-lt"/>
                          <a:ea typeface="+mn-ea"/>
                          <a:cs typeface="+mn-cs"/>
                        </a:rPr>
                        <a:t>NA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algn="ctr" defTabSz="914400" rtl="0" eaLnBrk="1" fontAlgn="ctr" latinLnBrk="0" hangingPunct="1">
                        <a:spcBef>
                          <a:spcPts val="0"/>
                        </a:spcBef>
                        <a:spcAft>
                          <a:spcPts val="0"/>
                        </a:spcAft>
                      </a:pPr>
                      <a:r>
                        <a:rPr lang="en-US" sz="1800" b="0" i="0" u="none" strike="noStrike" kern="1200" dirty="0">
                          <a:solidFill>
                            <a:srgbClr val="000000"/>
                          </a:solidFill>
                          <a:effectLst/>
                          <a:latin typeface="+mn-lt"/>
                          <a:ea typeface="+mn-ea"/>
                          <a:cs typeface="+mn-cs"/>
                        </a:rPr>
                        <a:t>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algn="ctr" defTabSz="914400" rtl="0" eaLnBrk="1" fontAlgn="ctr" latinLnBrk="0" hangingPunct="1">
                        <a:spcBef>
                          <a:spcPts val="0"/>
                        </a:spcBef>
                        <a:spcAft>
                          <a:spcPts val="0"/>
                        </a:spcAft>
                      </a:pPr>
                      <a:r>
                        <a:rPr lang="en-US" sz="1800" b="0" i="0" u="none" strike="noStrike" kern="1200" dirty="0">
                          <a:solidFill>
                            <a:srgbClr val="000000"/>
                          </a:solidFill>
                          <a:effectLst/>
                          <a:latin typeface="+mn-lt"/>
                          <a:ea typeface="+mn-ea"/>
                          <a:cs typeface="+mn-cs"/>
                        </a:rPr>
                        <a:t>20%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algn="ctr" defTabSz="914400" rtl="0" eaLnBrk="1" fontAlgn="ctr" latinLnBrk="0" hangingPunct="1">
                        <a:spcBef>
                          <a:spcPts val="0"/>
                        </a:spcBef>
                        <a:spcAft>
                          <a:spcPts val="0"/>
                        </a:spcAft>
                      </a:pPr>
                      <a:r>
                        <a:rPr lang="en-US" sz="1800" b="0" i="0" u="none" strike="noStrike" kern="1200" dirty="0">
                          <a:solidFill>
                            <a:srgbClr val="000000"/>
                          </a:solidFill>
                          <a:effectLst/>
                          <a:latin typeface="+mn-lt"/>
                          <a:ea typeface="+mn-ea"/>
                          <a:cs typeface="+mn-cs"/>
                        </a:rPr>
                        <a:t>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algn="ctr" defTabSz="914400" rtl="0" eaLnBrk="1" fontAlgn="ctr" latinLnBrk="0" hangingPunct="1">
                        <a:spcBef>
                          <a:spcPts val="0"/>
                        </a:spcBef>
                        <a:spcAft>
                          <a:spcPts val="0"/>
                        </a:spcAft>
                      </a:pPr>
                      <a:r>
                        <a:rPr lang="en-US" sz="1800" b="0" i="0" u="none" strike="noStrike" kern="1200" dirty="0">
                          <a:solidFill>
                            <a:srgbClr val="000000"/>
                          </a:solidFill>
                          <a:effectLst/>
                          <a:latin typeface="+mn-lt"/>
                          <a:ea typeface="+mn-ea"/>
                          <a:cs typeface="+mn-cs"/>
                        </a:rPr>
                        <a:t>0%</a:t>
                      </a:r>
                    </a:p>
                  </a:txBody>
                  <a:tcPr marL="68580" marR="68580" marT="0" marB="0" anchor="ct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8"/>
                  </a:ext>
                </a:extLst>
              </a:tr>
              <a:tr h="457922">
                <a:tc>
                  <a:txBody>
                    <a:bodyPr/>
                    <a:lstStyle/>
                    <a:p>
                      <a:pPr algn="l" fontAlgn="ctr"/>
                      <a:r>
                        <a:rPr lang="en-US" sz="1800" b="0" i="0" u="none" strike="noStrike" dirty="0">
                          <a:solidFill>
                            <a:srgbClr val="000000"/>
                          </a:solidFill>
                          <a:effectLst/>
                          <a:latin typeface="+mn-lt"/>
                        </a:rPr>
                        <a:t>SJG</a:t>
                      </a:r>
                    </a:p>
                  </a:txBody>
                  <a:tcPr marL="9525" marR="9525" marT="9525" marB="0" anchor="ctr">
                    <a:lnR w="381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a:solidFill>
                            <a:srgbClr val="000000"/>
                          </a:solidFill>
                          <a:effectLst/>
                          <a:latin typeface="+mn-lt"/>
                          <a:ea typeface="+mn-ea"/>
                          <a:cs typeface="+mn-cs"/>
                        </a:rPr>
                        <a:t>13%</a:t>
                      </a:r>
                    </a:p>
                  </a:txBody>
                  <a:tcPr marL="9525" marR="9525" marT="9525" marB="0" anchor="ctr">
                    <a:lnL w="3810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dirty="0">
                          <a:solidFill>
                            <a:srgbClr val="000000"/>
                          </a:solidFill>
                          <a:effectLst/>
                          <a:latin typeface="+mn-lt"/>
                          <a:ea typeface="+mn-ea"/>
                          <a:cs typeface="+mn-cs"/>
                        </a:rPr>
                        <a:t>7%</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mn-lt"/>
                        </a:rPr>
                        <a:t>5%</a:t>
                      </a:r>
                    </a:p>
                  </a:txBody>
                  <a:tcPr marL="9525" marR="9525" marT="9525" marB="0" anchor="ctr">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defTabSz="914400" rtl="0" eaLnBrk="1" fontAlgn="ctr" latinLnBrk="0" hangingPunct="1">
                        <a:spcBef>
                          <a:spcPts val="0"/>
                        </a:spcBef>
                        <a:spcAft>
                          <a:spcPts val="0"/>
                        </a:spcAft>
                      </a:pPr>
                      <a:r>
                        <a:rPr lang="en-US" sz="1800" b="0" i="0" u="none" strike="noStrike" kern="1200" dirty="0">
                          <a:solidFill>
                            <a:srgbClr val="000000"/>
                          </a:solidFill>
                          <a:effectLst/>
                          <a:latin typeface="+mn-lt"/>
                          <a:ea typeface="+mn-ea"/>
                          <a:cs typeface="+mn-cs"/>
                        </a:rPr>
                        <a:t>20%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defTabSz="914400" rtl="0" eaLnBrk="1" fontAlgn="ctr" latinLnBrk="0" hangingPunct="1">
                        <a:spcBef>
                          <a:spcPts val="0"/>
                        </a:spcBef>
                        <a:spcAft>
                          <a:spcPts val="0"/>
                        </a:spcAft>
                      </a:pPr>
                      <a:r>
                        <a:rPr lang="en-US" sz="1800" b="0" i="0" u="none" strike="noStrike" kern="1200" dirty="0">
                          <a:solidFill>
                            <a:srgbClr val="000000"/>
                          </a:solidFill>
                          <a:effectLst/>
                          <a:latin typeface="+mn-lt"/>
                          <a:ea typeface="+mn-ea"/>
                          <a:cs typeface="+mn-cs"/>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defTabSz="914400" rtl="0" eaLnBrk="1" fontAlgn="ctr" latinLnBrk="0" hangingPunct="1">
                        <a:spcBef>
                          <a:spcPts val="0"/>
                        </a:spcBef>
                        <a:spcAft>
                          <a:spcPts val="0"/>
                        </a:spcAft>
                      </a:pPr>
                      <a:r>
                        <a:rPr lang="en-US" sz="1800" b="0" i="0" u="none" strike="noStrike" kern="1200" dirty="0">
                          <a:solidFill>
                            <a:srgbClr val="000000"/>
                          </a:solidFill>
                          <a:effectLst/>
                          <a:latin typeface="+mn-lt"/>
                          <a:ea typeface="+mn-ea"/>
                          <a:cs typeface="+mn-cs"/>
                        </a:rPr>
                        <a:t>14%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defTabSz="914400" rtl="0" eaLnBrk="1" fontAlgn="ctr" latinLnBrk="0" hangingPunct="1">
                        <a:spcBef>
                          <a:spcPts val="0"/>
                        </a:spcBef>
                        <a:spcAft>
                          <a:spcPts val="0"/>
                        </a:spcAft>
                      </a:pPr>
                      <a:r>
                        <a:rPr lang="en-US" sz="1800" b="0" i="0" u="none" strike="noStrike" kern="1200" dirty="0">
                          <a:solidFill>
                            <a:srgbClr val="000000"/>
                          </a:solidFill>
                          <a:effectLst/>
                          <a:latin typeface="+mn-lt"/>
                          <a:ea typeface="+mn-ea"/>
                          <a:cs typeface="+mn-cs"/>
                        </a:rPr>
                        <a:t>10%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ECDE"/>
                    </a:solidFill>
                  </a:tcPr>
                </a:tc>
                <a:tc>
                  <a:txBody>
                    <a:bodyPr/>
                    <a:lstStyle/>
                    <a:p>
                      <a:pPr marL="0" marR="0" algn="ctr" defTabSz="914400" rtl="0" eaLnBrk="1" fontAlgn="ctr" latinLnBrk="0" hangingPunct="1">
                        <a:spcBef>
                          <a:spcPts val="0"/>
                        </a:spcBef>
                        <a:spcAft>
                          <a:spcPts val="0"/>
                        </a:spcAft>
                      </a:pPr>
                      <a:r>
                        <a:rPr lang="en-US" sz="1800" b="0" i="0" u="none" strike="noStrike" kern="1200" dirty="0">
                          <a:solidFill>
                            <a:srgbClr val="000000"/>
                          </a:solidFill>
                          <a:effectLst/>
                          <a:latin typeface="+mn-lt"/>
                          <a:ea typeface="+mn-ea"/>
                          <a:cs typeface="+mn-cs"/>
                        </a:rPr>
                        <a:t>19%</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defTabSz="914400" rtl="0" eaLnBrk="1" fontAlgn="ctr" latinLnBrk="0" hangingPunct="1">
                        <a:spcBef>
                          <a:spcPts val="0"/>
                        </a:spcBef>
                        <a:spcAft>
                          <a:spcPts val="0"/>
                        </a:spcAft>
                      </a:pPr>
                      <a:r>
                        <a:rPr lang="en-US" sz="1800" b="0" i="0" u="none" strike="noStrike" kern="1200" dirty="0">
                          <a:solidFill>
                            <a:srgbClr val="000000"/>
                          </a:solidFill>
                          <a:effectLst/>
                          <a:latin typeface="+mn-lt"/>
                          <a:ea typeface="+mn-ea"/>
                          <a:cs typeface="+mn-cs"/>
                        </a:rPr>
                        <a:t>6%</a:t>
                      </a:r>
                    </a:p>
                  </a:txBody>
                  <a:tcPr marL="68580" marR="68580" marT="0" marB="0" anchor="ctr">
                    <a:lnL w="1270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9"/>
                  </a:ext>
                </a:extLst>
              </a:tr>
              <a:tr h="457922">
                <a:tc>
                  <a:txBody>
                    <a:bodyPr/>
                    <a:lstStyle/>
                    <a:p>
                      <a:pPr algn="l" fontAlgn="ctr"/>
                      <a:r>
                        <a:rPr lang="en-US" sz="1800" b="1" i="0" u="none" strike="noStrike" dirty="0">
                          <a:solidFill>
                            <a:srgbClr val="000000"/>
                          </a:solidFill>
                          <a:effectLst/>
                          <a:latin typeface="+mn-lt"/>
                        </a:rPr>
                        <a:t>Total</a:t>
                      </a:r>
                    </a:p>
                  </a:txBody>
                  <a:tcPr marL="9525" marR="9525" marT="9525" marB="0" anchor="ctr">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algn="ctr" defTabSz="914400" rtl="0" eaLnBrk="1" fontAlgn="ctr" latinLnBrk="0" hangingPunct="1"/>
                      <a:r>
                        <a:rPr lang="en-US" sz="1800" b="1" i="0" u="none" strike="noStrike" kern="1200">
                          <a:solidFill>
                            <a:srgbClr val="000000"/>
                          </a:solidFill>
                          <a:effectLst/>
                          <a:latin typeface="+mn-lt"/>
                          <a:ea typeface="+mn-ea"/>
                          <a:cs typeface="+mn-cs"/>
                        </a:rPr>
                        <a:t>10%</a:t>
                      </a:r>
                    </a:p>
                  </a:txBody>
                  <a:tcPr marL="9525" marR="9525" marT="9525" marB="0" anchor="ctr">
                    <a:lnL w="381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ctr" defTabSz="914400" rtl="0" eaLnBrk="1" fontAlgn="ctr" latinLnBrk="0" hangingPunct="1"/>
                      <a:r>
                        <a:rPr lang="en-US" sz="1800" b="1" i="0" u="none" strike="noStrike" kern="1200" dirty="0">
                          <a:solidFill>
                            <a:srgbClr val="000000"/>
                          </a:solidFill>
                          <a:effectLst/>
                          <a:latin typeface="+mn-lt"/>
                          <a:ea typeface="+mn-ea"/>
                          <a:cs typeface="+mn-cs"/>
                        </a:rPr>
                        <a:t>6%</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1800" b="1" i="0" u="none" strike="noStrike" dirty="0">
                          <a:solidFill>
                            <a:srgbClr val="000000"/>
                          </a:solidFill>
                          <a:effectLst/>
                          <a:latin typeface="+mn-lt"/>
                        </a:rPr>
                        <a:t>3%</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sz="1800" b="1"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sz="1800" b="1"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sz="1800" b="1" i="0" u="none" strike="noStrike" dirty="0">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defTabSz="914400" rtl="0" eaLnBrk="1" fontAlgn="ctr" latinLnBrk="0" hangingPunct="1">
                        <a:spcBef>
                          <a:spcPts val="0"/>
                        </a:spcBef>
                        <a:spcAft>
                          <a:spcPts val="0"/>
                        </a:spcAft>
                      </a:pPr>
                      <a:r>
                        <a:rPr lang="en-US" sz="1800" b="1" i="0" u="none" strike="noStrike" kern="1200" dirty="0">
                          <a:solidFill>
                            <a:srgbClr val="000000"/>
                          </a:solidFill>
                          <a:effectLst/>
                          <a:latin typeface="+mn-lt"/>
                          <a:ea typeface="+mn-ea"/>
                          <a:cs typeface="+mn-cs"/>
                        </a:rPr>
                        <a:t>15%</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defTabSz="914400" rtl="0" eaLnBrk="1" fontAlgn="ctr" latinLnBrk="0" hangingPunct="1">
                        <a:spcBef>
                          <a:spcPts val="0"/>
                        </a:spcBef>
                        <a:spcAft>
                          <a:spcPts val="0"/>
                        </a:spcAft>
                      </a:pPr>
                      <a:r>
                        <a:rPr lang="en-US" sz="1800" b="1" i="0" u="none" strike="noStrike" kern="1200" dirty="0">
                          <a:solidFill>
                            <a:srgbClr val="000000"/>
                          </a:solidFill>
                          <a:effectLst/>
                          <a:latin typeface="+mn-lt"/>
                          <a:ea typeface="+mn-ea"/>
                          <a:cs typeface="+mn-cs"/>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defTabSz="914400" rtl="0" eaLnBrk="1" fontAlgn="ctr" latinLnBrk="0" hangingPunct="1">
                        <a:spcBef>
                          <a:spcPts val="0"/>
                        </a:spcBef>
                        <a:spcAft>
                          <a:spcPts val="0"/>
                        </a:spcAft>
                      </a:pPr>
                      <a:r>
                        <a:rPr lang="en-US" sz="1800" b="1" i="0" u="none" strike="noStrike" kern="1200" dirty="0">
                          <a:solidFill>
                            <a:srgbClr val="000000"/>
                          </a:solidFill>
                          <a:effectLst/>
                          <a:latin typeface="+mn-lt"/>
                          <a:ea typeface="+mn-ea"/>
                          <a:cs typeface="+mn-cs"/>
                        </a:rPr>
                        <a:t>10%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defTabSz="914400" rtl="0" eaLnBrk="1" fontAlgn="ctr" latinLnBrk="0" hangingPunct="1">
                        <a:spcBef>
                          <a:spcPts val="0"/>
                        </a:spcBef>
                        <a:spcAft>
                          <a:spcPts val="0"/>
                        </a:spcAft>
                      </a:pPr>
                      <a:r>
                        <a:rPr lang="en-US" sz="1800" b="1" i="0" u="none" strike="noStrike" kern="1200" dirty="0">
                          <a:solidFill>
                            <a:srgbClr val="000000"/>
                          </a:solidFill>
                          <a:effectLst/>
                          <a:latin typeface="+mn-lt"/>
                          <a:ea typeface="+mn-ea"/>
                          <a:cs typeface="+mn-cs"/>
                        </a:rPr>
                        <a:t>11%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defTabSz="914400" rtl="0" eaLnBrk="1" fontAlgn="ctr" latinLnBrk="0" hangingPunct="1">
                        <a:spcBef>
                          <a:spcPts val="0"/>
                        </a:spcBef>
                        <a:spcAft>
                          <a:spcPts val="0"/>
                        </a:spcAft>
                      </a:pPr>
                      <a:r>
                        <a:rPr lang="en-US" sz="1800" b="1" i="0" u="none" strike="noStrike" kern="1200" dirty="0">
                          <a:solidFill>
                            <a:srgbClr val="000000"/>
                          </a:solidFill>
                          <a:effectLst/>
                          <a:latin typeface="+mn-lt"/>
                          <a:ea typeface="+mn-ea"/>
                          <a:cs typeface="+mn-cs"/>
                        </a:rPr>
                        <a:t>12%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defTabSz="914400" rtl="0" eaLnBrk="1" fontAlgn="ctr" latinLnBrk="0" hangingPunct="1">
                        <a:spcBef>
                          <a:spcPts val="0"/>
                        </a:spcBef>
                        <a:spcAft>
                          <a:spcPts val="0"/>
                        </a:spcAft>
                      </a:pPr>
                      <a:r>
                        <a:rPr lang="en-US" sz="1800" b="1" i="0" u="none" strike="noStrike" kern="1200" dirty="0">
                          <a:solidFill>
                            <a:srgbClr val="000000"/>
                          </a:solidFill>
                          <a:effectLst/>
                          <a:latin typeface="+mn-lt"/>
                          <a:ea typeface="+mn-ea"/>
                          <a:cs typeface="+mn-cs"/>
                        </a:rPr>
                        <a:t>9%</a:t>
                      </a: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3008503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07"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08"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09"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10"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11"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12"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13"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14"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15"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16"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17"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18"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19"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20"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21"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22"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23"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24"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25"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26"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27"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28"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29"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30"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31"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32"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33"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34"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35"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36"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37"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38"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39"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40"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41"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42"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43"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44"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47145"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6"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7"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48" name="Rectangle 44"/>
          <p:cNvSpPr>
            <a:spLocks noGrp="1" noChangeArrowheads="1"/>
          </p:cNvSpPr>
          <p:nvPr>
            <p:ph type="title"/>
          </p:nvPr>
        </p:nvSpPr>
        <p:spPr>
          <a:xfrm>
            <a:off x="112498" y="55563"/>
            <a:ext cx="7772400" cy="1586706"/>
          </a:xfrm>
        </p:spPr>
        <p:txBody>
          <a:bodyPr/>
          <a:lstStyle/>
          <a:p>
            <a:pPr algn="l" eaLnBrk="1" hangingPunct="1"/>
            <a:r>
              <a:rPr lang="en-US" altLang="en-US" sz="3300" b="1" dirty="0">
                <a:solidFill>
                  <a:schemeClr val="tx1">
                    <a:lumMod val="75000"/>
                    <a:lumOff val="25000"/>
                  </a:schemeClr>
                </a:solidFill>
              </a:rPr>
              <a:t>NJ SHARES Database Analysis </a:t>
            </a:r>
            <a:r>
              <a:rPr lang="en-US" altLang="en-US" sz="3300" dirty="0">
                <a:solidFill>
                  <a:schemeClr val="tx1">
                    <a:lumMod val="75000"/>
                    <a:lumOff val="25000"/>
                  </a:schemeClr>
                </a:solidFill>
              </a:rPr>
              <a:t/>
            </a:r>
            <a:br>
              <a:rPr lang="en-US" altLang="en-US" sz="3300" dirty="0">
                <a:solidFill>
                  <a:schemeClr val="tx1">
                    <a:lumMod val="75000"/>
                    <a:lumOff val="25000"/>
                  </a:schemeClr>
                </a:solidFill>
              </a:rPr>
            </a:br>
            <a:r>
              <a:rPr lang="en-US" altLang="en-US" sz="2800" b="1" dirty="0">
                <a:solidFill>
                  <a:schemeClr val="tx1">
                    <a:lumMod val="75000"/>
                    <a:lumOff val="25000"/>
                  </a:schemeClr>
                </a:solidFill>
              </a:rPr>
              <a:t>Detailed 2018 Recipients’ “Other” </a:t>
            </a:r>
            <a:br>
              <a:rPr lang="en-US" altLang="en-US" sz="2800" b="1" dirty="0">
                <a:solidFill>
                  <a:schemeClr val="tx1">
                    <a:lumMod val="75000"/>
                    <a:lumOff val="25000"/>
                  </a:schemeClr>
                </a:solidFill>
              </a:rPr>
            </a:br>
            <a:r>
              <a:rPr lang="en-US" altLang="en-US" sz="2800" b="1" dirty="0">
                <a:solidFill>
                  <a:schemeClr val="tx1">
                    <a:lumMod val="75000"/>
                    <a:lumOff val="25000"/>
                  </a:schemeClr>
                </a:solidFill>
              </a:rPr>
              <a:t>Reasons for Grant Application</a:t>
            </a:r>
          </a:p>
        </p:txBody>
      </p:sp>
      <p:sp>
        <p:nvSpPr>
          <p:cNvPr id="47149" name="Rectangle 45"/>
          <p:cNvSpPr>
            <a:spLocks noGrp="1" noChangeArrowheads="1"/>
          </p:cNvSpPr>
          <p:nvPr>
            <p:ph type="body" idx="1"/>
          </p:nvPr>
        </p:nvSpPr>
        <p:spPr>
          <a:xfrm>
            <a:off x="571500" y="1903015"/>
            <a:ext cx="8001000" cy="4532313"/>
          </a:xfrm>
        </p:spPr>
        <p:txBody>
          <a:bodyPr/>
          <a:lstStyle/>
          <a:p>
            <a:pPr eaLnBrk="1" hangingPunct="1"/>
            <a:r>
              <a:rPr lang="en-US" altLang="en-US" sz="2400" dirty="0"/>
              <a:t>Financial hardship</a:t>
            </a:r>
          </a:p>
          <a:p>
            <a:pPr eaLnBrk="1" hangingPunct="1"/>
            <a:r>
              <a:rPr lang="en-US" altLang="en-US" sz="2400" dirty="0"/>
              <a:t>Household changes (birth, death, move, etc.)</a:t>
            </a:r>
          </a:p>
          <a:p>
            <a:pPr eaLnBrk="1" hangingPunct="1"/>
            <a:r>
              <a:rPr lang="en-US" altLang="en-US" sz="2400" dirty="0"/>
              <a:t>Unspecified bills/costs</a:t>
            </a:r>
          </a:p>
          <a:p>
            <a:pPr eaLnBrk="1" hangingPunct="1"/>
            <a:r>
              <a:rPr lang="en-US" altLang="en-US" sz="2400" dirty="0"/>
              <a:t>Reduced income</a:t>
            </a:r>
          </a:p>
          <a:p>
            <a:pPr eaLnBrk="1" hangingPunct="1"/>
            <a:r>
              <a:rPr lang="en-US" altLang="en-US" sz="2400" dirty="0"/>
              <a:t>Childcare costs</a:t>
            </a:r>
          </a:p>
          <a:p>
            <a:pPr eaLnBrk="1" hangingPunct="1"/>
            <a:r>
              <a:rPr lang="en-US" altLang="en-US" sz="2400" dirty="0"/>
              <a:t>Mortgage or rent</a:t>
            </a:r>
          </a:p>
          <a:p>
            <a:pPr eaLnBrk="1" hangingPunct="1"/>
            <a:r>
              <a:rPr lang="en-US" altLang="en-US" sz="2400" dirty="0"/>
              <a:t>Car repairs</a:t>
            </a:r>
          </a:p>
          <a:p>
            <a:pPr eaLnBrk="1" hangingPunct="1"/>
            <a:r>
              <a:rPr lang="en-US" altLang="en-US" sz="2400" dirty="0"/>
              <a:t>College tuition (including student loan payments)</a:t>
            </a:r>
          </a:p>
          <a:p>
            <a:pPr eaLnBrk="1" hangingPunct="1"/>
            <a:r>
              <a:rPr lang="en-US" altLang="en-US" sz="2400" dirty="0"/>
              <a:t>Household repairs</a:t>
            </a:r>
          </a:p>
          <a:p>
            <a:pPr lvl="1" eaLnBrk="1" hangingPunct="1">
              <a:buFont typeface="Arial" panose="020B0604020202020204" pitchFamily="34" charset="0"/>
              <a:buChar char="•"/>
            </a:pPr>
            <a:endParaRPr lang="en-US" altLang="en-US" sz="2200" dirty="0"/>
          </a:p>
        </p:txBody>
      </p:sp>
      <p:sp>
        <p:nvSpPr>
          <p:cNvPr id="47150"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00C88380-6AAD-461F-8E80-476033460FEA}" type="slidenum">
              <a:rPr lang="en-US" altLang="en-US" sz="1000"/>
              <a:pPr eaLnBrk="1" hangingPunct="1">
                <a:spcBef>
                  <a:spcPct val="50000"/>
                </a:spcBef>
                <a:buFontTx/>
                <a:buNone/>
              </a:pPr>
              <a:t>27</a:t>
            </a:fld>
            <a:endParaRPr lang="en-US" altLang="en-US" sz="1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55"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56"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57"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58"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59"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0"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1"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2"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3"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4"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5"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6"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7"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8"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9"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70"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71"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72"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73"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74"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75"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76"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77"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78"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79"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80"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81"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82"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83"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84"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85"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86"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87"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88"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89"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90"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91"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92"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49193"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4"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42125"/>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5"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96" name="Rectangle 44"/>
          <p:cNvSpPr>
            <a:spLocks noGrp="1" noChangeArrowheads="1"/>
          </p:cNvSpPr>
          <p:nvPr>
            <p:ph type="title"/>
          </p:nvPr>
        </p:nvSpPr>
        <p:spPr>
          <a:xfrm>
            <a:off x="85725" y="68701"/>
            <a:ext cx="7772400" cy="1028700"/>
          </a:xfrm>
        </p:spPr>
        <p:txBody>
          <a:bodyPr/>
          <a:lstStyle/>
          <a:p>
            <a:pPr algn="l" eaLnBrk="1" hangingPunct="1"/>
            <a:r>
              <a:rPr lang="en-US" altLang="en-US" sz="3300" b="1" dirty="0">
                <a:solidFill>
                  <a:schemeClr val="tx1">
                    <a:lumMod val="75000"/>
                    <a:lumOff val="25000"/>
                  </a:schemeClr>
                </a:solidFill>
              </a:rPr>
              <a:t>NJ SHARES Database Analysis </a:t>
            </a:r>
            <a:r>
              <a:rPr lang="en-US" altLang="en-US" sz="3300" dirty="0">
                <a:solidFill>
                  <a:schemeClr val="tx1">
                    <a:lumMod val="75000"/>
                    <a:lumOff val="25000"/>
                  </a:schemeClr>
                </a:solidFill>
              </a:rPr>
              <a:t/>
            </a:r>
            <a:br>
              <a:rPr lang="en-US" altLang="en-US" sz="3300" dirty="0">
                <a:solidFill>
                  <a:schemeClr val="tx1">
                    <a:lumMod val="75000"/>
                    <a:lumOff val="25000"/>
                  </a:schemeClr>
                </a:solidFill>
              </a:rPr>
            </a:br>
            <a:r>
              <a:rPr lang="en-US" altLang="en-US" sz="2400" b="1" dirty="0">
                <a:solidFill>
                  <a:schemeClr val="tx1">
                    <a:lumMod val="75000"/>
                    <a:lumOff val="25000"/>
                  </a:schemeClr>
                </a:solidFill>
              </a:rPr>
              <a:t>Grant Guidelines - Maximum Grant Amounts</a:t>
            </a:r>
          </a:p>
        </p:txBody>
      </p:sp>
      <p:sp>
        <p:nvSpPr>
          <p:cNvPr id="49197"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35A95C56-23B0-408F-AE85-42A428E324EA}" type="slidenum">
              <a:rPr lang="en-US" altLang="en-US" sz="1000"/>
              <a:pPr eaLnBrk="1" hangingPunct="1">
                <a:spcBef>
                  <a:spcPct val="50000"/>
                </a:spcBef>
                <a:buFontTx/>
                <a:buNone/>
              </a:pPr>
              <a:t>28</a:t>
            </a:fld>
            <a:endParaRPr lang="en-US" altLang="en-US" sz="1000"/>
          </a:p>
        </p:txBody>
      </p:sp>
      <p:graphicFrame>
        <p:nvGraphicFramePr>
          <p:cNvPr id="48" name="Table 47"/>
          <p:cNvGraphicFramePr>
            <a:graphicFrameLocks noGrp="1"/>
          </p:cNvGraphicFramePr>
          <p:nvPr>
            <p:extLst>
              <p:ext uri="{D42A27DB-BD31-4B8C-83A1-F6EECF244321}">
                <p14:modId xmlns:p14="http://schemas.microsoft.com/office/powerpoint/2010/main" val="952078175"/>
              </p:ext>
            </p:extLst>
          </p:nvPr>
        </p:nvGraphicFramePr>
        <p:xfrm>
          <a:off x="838824" y="2284982"/>
          <a:ext cx="7213044" cy="3200402"/>
        </p:xfrm>
        <a:graphic>
          <a:graphicData uri="http://schemas.openxmlformats.org/drawingml/2006/table">
            <a:tbl>
              <a:tblPr firstRow="1" bandRow="1">
                <a:tableStyleId>{5C22544A-7EE6-4342-B048-85BDC9FD1C3A}</a:tableStyleId>
              </a:tblPr>
              <a:tblGrid>
                <a:gridCol w="1363592">
                  <a:extLst>
                    <a:ext uri="{9D8B030D-6E8A-4147-A177-3AD203B41FA5}">
                      <a16:colId xmlns="" xmlns:a16="http://schemas.microsoft.com/office/drawing/2014/main" val="20000"/>
                    </a:ext>
                  </a:extLst>
                </a:gridCol>
                <a:gridCol w="1170432">
                  <a:extLst>
                    <a:ext uri="{9D8B030D-6E8A-4147-A177-3AD203B41FA5}">
                      <a16:colId xmlns="" xmlns:a16="http://schemas.microsoft.com/office/drawing/2014/main" val="20001"/>
                    </a:ext>
                  </a:extLst>
                </a:gridCol>
                <a:gridCol w="1167724">
                  <a:extLst>
                    <a:ext uri="{9D8B030D-6E8A-4147-A177-3AD203B41FA5}">
                      <a16:colId xmlns="" xmlns:a16="http://schemas.microsoft.com/office/drawing/2014/main" val="20002"/>
                    </a:ext>
                  </a:extLst>
                </a:gridCol>
                <a:gridCol w="1170432">
                  <a:extLst>
                    <a:ext uri="{9D8B030D-6E8A-4147-A177-3AD203B41FA5}">
                      <a16:colId xmlns="" xmlns:a16="http://schemas.microsoft.com/office/drawing/2014/main" val="20003"/>
                    </a:ext>
                  </a:extLst>
                </a:gridCol>
                <a:gridCol w="1170432">
                  <a:extLst>
                    <a:ext uri="{9D8B030D-6E8A-4147-A177-3AD203B41FA5}">
                      <a16:colId xmlns="" xmlns:a16="http://schemas.microsoft.com/office/drawing/2014/main" val="20004"/>
                    </a:ext>
                  </a:extLst>
                </a:gridCol>
                <a:gridCol w="1170432">
                  <a:extLst>
                    <a:ext uri="{9D8B030D-6E8A-4147-A177-3AD203B41FA5}">
                      <a16:colId xmlns="" xmlns:a16="http://schemas.microsoft.com/office/drawing/2014/main" val="20005"/>
                    </a:ext>
                  </a:extLst>
                </a:gridCol>
              </a:tblGrid>
              <a:tr h="784070">
                <a:tc>
                  <a:txBody>
                    <a:bodyPr/>
                    <a:lstStyle/>
                    <a:p>
                      <a:pPr marL="0" marR="0" algn="ctr">
                        <a:lnSpc>
                          <a:spcPct val="115000"/>
                        </a:lnSpc>
                        <a:spcBef>
                          <a:spcPts val="0"/>
                        </a:spcBef>
                        <a:spcAft>
                          <a:spcPts val="0"/>
                        </a:spcAft>
                      </a:pPr>
                      <a:r>
                        <a:rPr lang="en-US" sz="1800" kern="1200" dirty="0"/>
                        <a:t>Grant Amount </a:t>
                      </a:r>
                      <a:endParaRPr lang="en-US" sz="1800" dirty="0">
                        <a:solidFill>
                          <a:schemeClr val="bg1"/>
                        </a:solidFill>
                        <a:latin typeface="Calibri"/>
                        <a:ea typeface="Calibri"/>
                        <a:cs typeface="Times New Roman"/>
                      </a:endParaRPr>
                    </a:p>
                  </a:txBody>
                  <a:tcPr marL="69346" marR="69346" marT="34663" marB="34663" anchor="ctr"/>
                </a:tc>
                <a:tc>
                  <a:txBody>
                    <a:bodyPr/>
                    <a:lstStyle/>
                    <a:p>
                      <a:pPr marL="0" marR="0" algn="ctr">
                        <a:lnSpc>
                          <a:spcPct val="115000"/>
                        </a:lnSpc>
                        <a:spcBef>
                          <a:spcPts val="0"/>
                        </a:spcBef>
                        <a:spcAft>
                          <a:spcPts val="0"/>
                        </a:spcAft>
                      </a:pPr>
                      <a:r>
                        <a:rPr lang="en-US" sz="1800" kern="1200" dirty="0"/>
                        <a:t>2005</a:t>
                      </a:r>
                      <a:endParaRPr lang="en-US" sz="1800" dirty="0">
                        <a:solidFill>
                          <a:schemeClr val="bg1"/>
                        </a:solidFill>
                        <a:latin typeface="Calibri"/>
                        <a:ea typeface="Calibri"/>
                        <a:cs typeface="Times New Roman"/>
                      </a:endParaRPr>
                    </a:p>
                  </a:txBody>
                  <a:tcPr marL="69346" marR="69346" marT="34663" marB="34663" anchor="ctr"/>
                </a:tc>
                <a:tc>
                  <a:txBody>
                    <a:bodyPr/>
                    <a:lstStyle/>
                    <a:p>
                      <a:pPr marL="0" marR="0" algn="ctr">
                        <a:lnSpc>
                          <a:spcPct val="115000"/>
                        </a:lnSpc>
                        <a:spcBef>
                          <a:spcPts val="0"/>
                        </a:spcBef>
                        <a:spcAft>
                          <a:spcPts val="0"/>
                        </a:spcAft>
                      </a:pPr>
                      <a:r>
                        <a:rPr lang="en-US" sz="1800" kern="1200" dirty="0"/>
                        <a:t>2006-2007</a:t>
                      </a:r>
                      <a:endParaRPr lang="en-US" sz="1800" dirty="0">
                        <a:solidFill>
                          <a:schemeClr val="bg1"/>
                        </a:solidFill>
                        <a:latin typeface="Calibri"/>
                        <a:ea typeface="Calibri"/>
                        <a:cs typeface="Times New Roman"/>
                      </a:endParaRPr>
                    </a:p>
                  </a:txBody>
                  <a:tcPr marL="69346" marR="69346" marT="34663" marB="34663" anchor="ctr"/>
                </a:tc>
                <a:tc>
                  <a:txBody>
                    <a:bodyPr/>
                    <a:lstStyle/>
                    <a:p>
                      <a:pPr marL="0" marR="0" algn="ctr">
                        <a:lnSpc>
                          <a:spcPct val="115000"/>
                        </a:lnSpc>
                        <a:spcBef>
                          <a:spcPts val="0"/>
                        </a:spcBef>
                        <a:spcAft>
                          <a:spcPts val="0"/>
                        </a:spcAft>
                      </a:pPr>
                      <a:r>
                        <a:rPr lang="en-US" sz="1800" kern="1200" dirty="0"/>
                        <a:t>2008-2013</a:t>
                      </a:r>
                      <a:endParaRPr lang="en-US" sz="1800" dirty="0">
                        <a:solidFill>
                          <a:schemeClr val="bg1"/>
                        </a:solidFill>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kern="1200" dirty="0"/>
                        <a:t>2014-2017</a:t>
                      </a:r>
                      <a:endParaRPr lang="en-US" sz="1800" dirty="0">
                        <a:solidFill>
                          <a:schemeClr val="bg1"/>
                        </a:solidFill>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solidFill>
                            <a:schemeClr val="bg1"/>
                          </a:solidFill>
                          <a:latin typeface="+mj-lt"/>
                          <a:ea typeface="Calibri"/>
                          <a:cs typeface="Times New Roman"/>
                        </a:rPr>
                        <a:t>2018-2019</a:t>
                      </a:r>
                    </a:p>
                  </a:txBody>
                  <a:tcPr marL="0" marR="0" marT="0" marB="0" anchor="ctr"/>
                </a:tc>
                <a:extLst>
                  <a:ext uri="{0D108BD9-81ED-4DB2-BD59-A6C34878D82A}">
                    <a16:rowId xmlns="" xmlns:a16="http://schemas.microsoft.com/office/drawing/2014/main" val="10000"/>
                  </a:ext>
                </a:extLst>
              </a:tr>
              <a:tr h="481861">
                <a:tc>
                  <a:txBody>
                    <a:bodyPr/>
                    <a:lstStyle/>
                    <a:p>
                      <a:pPr marL="0" marR="0">
                        <a:lnSpc>
                          <a:spcPct val="115000"/>
                        </a:lnSpc>
                        <a:spcBef>
                          <a:spcPts val="0"/>
                        </a:spcBef>
                        <a:spcAft>
                          <a:spcPts val="0"/>
                        </a:spcAft>
                      </a:pPr>
                      <a:r>
                        <a:rPr lang="en-US" sz="1600" kern="1200" dirty="0"/>
                        <a:t>Electric</a:t>
                      </a:r>
                      <a:r>
                        <a:rPr lang="en-US" sz="1600" kern="1200" baseline="0" dirty="0"/>
                        <a:t> Only</a:t>
                      </a:r>
                      <a:endParaRPr lang="en-US" sz="1600" dirty="0">
                        <a:latin typeface="Calibri"/>
                        <a:ea typeface="Calibri"/>
                        <a:cs typeface="Times New Roman"/>
                      </a:endParaRPr>
                    </a:p>
                  </a:txBody>
                  <a:tcPr marL="69346" marR="69346" marT="34663" marB="34663" anchor="ctr"/>
                </a:tc>
                <a:tc>
                  <a:txBody>
                    <a:bodyPr/>
                    <a:lstStyle/>
                    <a:p>
                      <a:pPr marL="0" marR="0" algn="ctr">
                        <a:lnSpc>
                          <a:spcPct val="115000"/>
                        </a:lnSpc>
                        <a:spcBef>
                          <a:spcPts val="0"/>
                        </a:spcBef>
                        <a:spcAft>
                          <a:spcPts val="0"/>
                        </a:spcAft>
                      </a:pPr>
                      <a:r>
                        <a:rPr lang="en-US" sz="1800" kern="1200" dirty="0"/>
                        <a:t>$250</a:t>
                      </a:r>
                      <a:endParaRPr lang="en-US" sz="1800" dirty="0">
                        <a:latin typeface="Calibri"/>
                        <a:ea typeface="Calibri"/>
                        <a:cs typeface="Times New Roman"/>
                      </a:endParaRPr>
                    </a:p>
                  </a:txBody>
                  <a:tcPr marL="69346" marR="69346" marT="34663" marB="34663" anchor="ctr"/>
                </a:tc>
                <a:tc>
                  <a:txBody>
                    <a:bodyPr/>
                    <a:lstStyle/>
                    <a:p>
                      <a:pPr marL="0" marR="0" algn="ctr">
                        <a:lnSpc>
                          <a:spcPct val="115000"/>
                        </a:lnSpc>
                        <a:spcBef>
                          <a:spcPts val="0"/>
                        </a:spcBef>
                        <a:spcAft>
                          <a:spcPts val="0"/>
                        </a:spcAft>
                      </a:pPr>
                      <a:r>
                        <a:rPr lang="en-US" sz="1800" kern="1200" dirty="0"/>
                        <a:t>$300</a:t>
                      </a:r>
                      <a:endParaRPr lang="en-US" sz="1800" dirty="0">
                        <a:latin typeface="Calibri"/>
                        <a:ea typeface="Calibri"/>
                        <a:cs typeface="Times New Roman"/>
                      </a:endParaRPr>
                    </a:p>
                  </a:txBody>
                  <a:tcPr marL="0" marR="0" marT="0" marB="0" anchor="ctr"/>
                </a:tc>
                <a:tc>
                  <a:txBody>
                    <a:bodyPr/>
                    <a:lstStyle/>
                    <a:p>
                      <a:pPr marL="0" marR="0" algn="ctr" defTabSz="914400" rtl="0" eaLnBrk="1" latinLnBrk="0" hangingPunct="1">
                        <a:lnSpc>
                          <a:spcPct val="115000"/>
                        </a:lnSpc>
                        <a:spcBef>
                          <a:spcPts val="0"/>
                        </a:spcBef>
                        <a:spcAft>
                          <a:spcPts val="0"/>
                        </a:spcAft>
                      </a:pPr>
                      <a:r>
                        <a:rPr lang="en-US" sz="1800" kern="1200" dirty="0"/>
                        <a:t>$300</a:t>
                      </a:r>
                      <a:endParaRPr lang="en-US" sz="1800" kern="1200" dirty="0">
                        <a:solidFill>
                          <a:srgbClr val="000000"/>
                        </a:solidFill>
                        <a:latin typeface="+mn-lt"/>
                        <a:ea typeface="Times New Roman"/>
                        <a:cs typeface="Times New Roman"/>
                      </a:endParaRPr>
                    </a:p>
                  </a:txBody>
                  <a:tcPr marL="0" marR="0" marT="0" marB="0" anchor="ctr"/>
                </a:tc>
                <a:tc>
                  <a:txBody>
                    <a:bodyPr/>
                    <a:lstStyle/>
                    <a:p>
                      <a:pPr marL="0" marR="0" algn="ctr" defTabSz="914400" rtl="0" eaLnBrk="1" latinLnBrk="0" hangingPunct="1">
                        <a:lnSpc>
                          <a:spcPct val="115000"/>
                        </a:lnSpc>
                        <a:spcBef>
                          <a:spcPts val="0"/>
                        </a:spcBef>
                        <a:spcAft>
                          <a:spcPts val="0"/>
                        </a:spcAft>
                      </a:pPr>
                      <a:r>
                        <a:rPr lang="en-US" sz="1800" kern="1200" dirty="0"/>
                        <a:t>$500</a:t>
                      </a:r>
                      <a:endParaRPr lang="en-US" sz="1800" kern="1200" dirty="0">
                        <a:solidFill>
                          <a:srgbClr val="000000"/>
                        </a:solidFill>
                        <a:latin typeface="+mn-lt"/>
                        <a:ea typeface="Times New Roman"/>
                        <a:cs typeface="Times New Roman"/>
                      </a:endParaRPr>
                    </a:p>
                  </a:txBody>
                  <a:tcPr marL="0" marR="0" marT="0" marB="0" anchor="ctr">
                    <a:solidFill>
                      <a:srgbClr val="CBECDE"/>
                    </a:solidFill>
                  </a:tcPr>
                </a:tc>
                <a:tc>
                  <a:txBody>
                    <a:bodyPr/>
                    <a:lstStyle/>
                    <a:p>
                      <a:pPr marL="0" marR="0" algn="ctr" defTabSz="914400" rtl="0" eaLnBrk="1" latinLnBrk="0" hangingPunct="1">
                        <a:lnSpc>
                          <a:spcPct val="115000"/>
                        </a:lnSpc>
                        <a:spcBef>
                          <a:spcPts val="0"/>
                        </a:spcBef>
                        <a:spcAft>
                          <a:spcPts val="0"/>
                        </a:spcAft>
                      </a:pPr>
                      <a:r>
                        <a:rPr lang="en-US" sz="1800" kern="1200" dirty="0">
                          <a:solidFill>
                            <a:srgbClr val="000000"/>
                          </a:solidFill>
                          <a:latin typeface="+mn-lt"/>
                          <a:ea typeface="Times New Roman"/>
                          <a:cs typeface="Times New Roman"/>
                        </a:rPr>
                        <a:t>$700</a:t>
                      </a:r>
                    </a:p>
                  </a:txBody>
                  <a:tcPr marL="0" marR="0" marT="0" marB="0" anchor="ctr">
                    <a:solidFill>
                      <a:srgbClr val="FFFF00"/>
                    </a:solidFill>
                  </a:tcPr>
                </a:tc>
                <a:extLst>
                  <a:ext uri="{0D108BD9-81ED-4DB2-BD59-A6C34878D82A}">
                    <a16:rowId xmlns="" xmlns:a16="http://schemas.microsoft.com/office/drawing/2014/main" val="10001"/>
                  </a:ext>
                </a:extLst>
              </a:tr>
              <a:tr h="481861">
                <a:tc>
                  <a:txBody>
                    <a:bodyPr/>
                    <a:lstStyle/>
                    <a:p>
                      <a:pPr marL="0" marR="0">
                        <a:lnSpc>
                          <a:spcPct val="115000"/>
                        </a:lnSpc>
                        <a:spcBef>
                          <a:spcPts val="0"/>
                        </a:spcBef>
                        <a:spcAft>
                          <a:spcPts val="0"/>
                        </a:spcAft>
                      </a:pPr>
                      <a:r>
                        <a:rPr lang="en-US" sz="1600" kern="1200" dirty="0"/>
                        <a:t>Gas</a:t>
                      </a:r>
                      <a:r>
                        <a:rPr lang="en-US" sz="1600" kern="1200" baseline="0" dirty="0"/>
                        <a:t> Only</a:t>
                      </a:r>
                      <a:endParaRPr lang="en-US" sz="1600" dirty="0">
                        <a:latin typeface="Calibri"/>
                        <a:ea typeface="Calibri"/>
                        <a:cs typeface="Times New Roman"/>
                      </a:endParaRPr>
                    </a:p>
                  </a:txBody>
                  <a:tcPr marL="69346" marR="69346" marT="34663" marB="34663" anchor="ctr"/>
                </a:tc>
                <a:tc>
                  <a:txBody>
                    <a:bodyPr/>
                    <a:lstStyle/>
                    <a:p>
                      <a:pPr marL="0" marR="0" algn="ctr">
                        <a:lnSpc>
                          <a:spcPct val="115000"/>
                        </a:lnSpc>
                        <a:spcBef>
                          <a:spcPts val="0"/>
                        </a:spcBef>
                        <a:spcAft>
                          <a:spcPts val="0"/>
                        </a:spcAft>
                      </a:pPr>
                      <a:r>
                        <a:rPr lang="en-US" sz="1800" kern="1200" dirty="0"/>
                        <a:t>$250</a:t>
                      </a:r>
                      <a:endParaRPr lang="en-US" sz="1800" dirty="0">
                        <a:latin typeface="Calibri"/>
                        <a:ea typeface="Calibri"/>
                        <a:cs typeface="Times New Roman"/>
                      </a:endParaRPr>
                    </a:p>
                  </a:txBody>
                  <a:tcPr marL="69346" marR="69346" marT="34663" marB="34663" anchor="ctr"/>
                </a:tc>
                <a:tc>
                  <a:txBody>
                    <a:bodyPr/>
                    <a:lstStyle/>
                    <a:p>
                      <a:pPr marL="0" marR="0" algn="ctr">
                        <a:lnSpc>
                          <a:spcPct val="115000"/>
                        </a:lnSpc>
                        <a:spcBef>
                          <a:spcPts val="0"/>
                        </a:spcBef>
                        <a:spcAft>
                          <a:spcPts val="0"/>
                        </a:spcAft>
                      </a:pPr>
                      <a:r>
                        <a:rPr lang="en-US" sz="1800" kern="1200" dirty="0"/>
                        <a:t>$700</a:t>
                      </a:r>
                      <a:endParaRPr lang="en-US" sz="1800" b="0" dirty="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kern="1200" dirty="0"/>
                        <a:t>$700</a:t>
                      </a:r>
                      <a:endParaRPr lang="en-US" sz="1800" dirty="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kern="1200" dirty="0"/>
                        <a:t>$700</a:t>
                      </a:r>
                      <a:endParaRPr lang="en-US" sz="1800" dirty="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j-lt"/>
                          <a:ea typeface="Calibri"/>
                          <a:cs typeface="Times New Roman"/>
                        </a:rPr>
                        <a:t>$700</a:t>
                      </a:r>
                    </a:p>
                  </a:txBody>
                  <a:tcPr marL="0" marR="0" marT="0" marB="0" anchor="ctr"/>
                </a:tc>
                <a:extLst>
                  <a:ext uri="{0D108BD9-81ED-4DB2-BD59-A6C34878D82A}">
                    <a16:rowId xmlns="" xmlns:a16="http://schemas.microsoft.com/office/drawing/2014/main" val="10002"/>
                  </a:ext>
                </a:extLst>
              </a:tr>
              <a:tr h="488888">
                <a:tc>
                  <a:txBody>
                    <a:bodyPr/>
                    <a:lstStyle/>
                    <a:p>
                      <a:pPr marL="0" marR="0">
                        <a:lnSpc>
                          <a:spcPct val="115000"/>
                        </a:lnSpc>
                        <a:spcBef>
                          <a:spcPts val="0"/>
                        </a:spcBef>
                        <a:spcAft>
                          <a:spcPts val="0"/>
                        </a:spcAft>
                      </a:pPr>
                      <a:r>
                        <a:rPr lang="en-US" sz="1600" kern="1200" dirty="0"/>
                        <a:t>Electric</a:t>
                      </a:r>
                      <a:r>
                        <a:rPr lang="en-US" sz="1600" kern="1200" baseline="0" dirty="0"/>
                        <a:t> &amp; Gas</a:t>
                      </a:r>
                      <a:endParaRPr lang="en-US" sz="1600" dirty="0">
                        <a:latin typeface="Calibri"/>
                        <a:ea typeface="Calibri"/>
                        <a:cs typeface="Times New Roman"/>
                      </a:endParaRPr>
                    </a:p>
                  </a:txBody>
                  <a:tcPr marL="69346" marR="69346" marT="34663" marB="34663" anchor="ctr"/>
                </a:tc>
                <a:tc>
                  <a:txBody>
                    <a:bodyPr/>
                    <a:lstStyle/>
                    <a:p>
                      <a:pPr marL="0" marR="0" algn="ctr">
                        <a:lnSpc>
                          <a:spcPct val="115000"/>
                        </a:lnSpc>
                        <a:spcBef>
                          <a:spcPts val="0"/>
                        </a:spcBef>
                        <a:spcAft>
                          <a:spcPts val="0"/>
                        </a:spcAft>
                      </a:pPr>
                      <a:r>
                        <a:rPr lang="en-US" sz="1800" kern="1200" dirty="0"/>
                        <a:t>$500</a:t>
                      </a:r>
                      <a:endParaRPr lang="en-US" sz="1800" dirty="0">
                        <a:latin typeface="Calibri"/>
                        <a:ea typeface="Calibri"/>
                        <a:cs typeface="Times New Roman"/>
                      </a:endParaRPr>
                    </a:p>
                  </a:txBody>
                  <a:tcPr marL="69346" marR="69346" marT="34663" marB="34663" anchor="ctr"/>
                </a:tc>
                <a:tc>
                  <a:txBody>
                    <a:bodyPr/>
                    <a:lstStyle/>
                    <a:p>
                      <a:pPr marL="0" marR="0" algn="ctr">
                        <a:lnSpc>
                          <a:spcPct val="115000"/>
                        </a:lnSpc>
                        <a:spcBef>
                          <a:spcPts val="0"/>
                        </a:spcBef>
                        <a:spcAft>
                          <a:spcPts val="0"/>
                        </a:spcAft>
                      </a:pPr>
                      <a:r>
                        <a:rPr lang="en-US" sz="1800" kern="1200" dirty="0"/>
                        <a:t>$1,000</a:t>
                      </a:r>
                      <a:endParaRPr lang="en-US" sz="1800" dirty="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kern="1200" dirty="0"/>
                        <a:t>$1,000</a:t>
                      </a:r>
                      <a:endParaRPr lang="en-US" sz="1800" dirty="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kern="1200" dirty="0"/>
                        <a:t>$1,200</a:t>
                      </a:r>
                      <a:endParaRPr lang="en-US" sz="1800" dirty="0">
                        <a:latin typeface="Calibri"/>
                        <a:ea typeface="Calibri"/>
                        <a:cs typeface="Times New Roman"/>
                      </a:endParaRPr>
                    </a:p>
                  </a:txBody>
                  <a:tcPr marL="0" marR="0" marT="0" marB="0" anchor="ctr">
                    <a:solidFill>
                      <a:srgbClr val="CBECDE"/>
                    </a:solidFill>
                  </a:tcPr>
                </a:tc>
                <a:tc>
                  <a:txBody>
                    <a:bodyPr/>
                    <a:lstStyle/>
                    <a:p>
                      <a:pPr marL="0" marR="0" algn="ctr">
                        <a:lnSpc>
                          <a:spcPct val="115000"/>
                        </a:lnSpc>
                        <a:spcBef>
                          <a:spcPts val="0"/>
                        </a:spcBef>
                        <a:spcAft>
                          <a:spcPts val="0"/>
                        </a:spcAft>
                      </a:pPr>
                      <a:r>
                        <a:rPr lang="en-US" sz="1800" dirty="0">
                          <a:latin typeface="+mj-lt"/>
                          <a:ea typeface="Calibri"/>
                          <a:cs typeface="Times New Roman"/>
                        </a:rPr>
                        <a:t>$1,400</a:t>
                      </a:r>
                    </a:p>
                  </a:txBody>
                  <a:tcPr marL="0" marR="0" marT="0" marB="0" anchor="ctr">
                    <a:solidFill>
                      <a:srgbClr val="FFFF00"/>
                    </a:solidFill>
                  </a:tcPr>
                </a:tc>
                <a:extLst>
                  <a:ext uri="{0D108BD9-81ED-4DB2-BD59-A6C34878D82A}">
                    <a16:rowId xmlns="" xmlns:a16="http://schemas.microsoft.com/office/drawing/2014/main" val="10003"/>
                  </a:ext>
                </a:extLst>
              </a:tr>
              <a:tr h="481861">
                <a:tc>
                  <a:txBody>
                    <a:bodyPr/>
                    <a:lstStyle/>
                    <a:p>
                      <a:pPr marL="0" marR="0">
                        <a:lnSpc>
                          <a:spcPct val="115000"/>
                        </a:lnSpc>
                        <a:spcBef>
                          <a:spcPts val="0"/>
                        </a:spcBef>
                        <a:spcAft>
                          <a:spcPts val="0"/>
                        </a:spcAft>
                      </a:pPr>
                      <a:r>
                        <a:rPr lang="en-US" sz="1600" kern="1200" dirty="0"/>
                        <a:t>Electric Heat</a:t>
                      </a:r>
                      <a:endParaRPr lang="en-US" sz="1600" dirty="0">
                        <a:latin typeface="Calibri"/>
                        <a:ea typeface="Calibri"/>
                        <a:cs typeface="Times New Roman"/>
                      </a:endParaRPr>
                    </a:p>
                  </a:txBody>
                  <a:tcPr marL="69346" marR="69346" marT="34663" marB="34663" anchor="ctr"/>
                </a:tc>
                <a:tc>
                  <a:txBody>
                    <a:bodyPr/>
                    <a:lstStyle/>
                    <a:p>
                      <a:pPr marL="0" marR="0" algn="ctr">
                        <a:lnSpc>
                          <a:spcPct val="115000"/>
                        </a:lnSpc>
                        <a:spcBef>
                          <a:spcPts val="0"/>
                        </a:spcBef>
                        <a:spcAft>
                          <a:spcPts val="0"/>
                        </a:spcAft>
                      </a:pPr>
                      <a:r>
                        <a:rPr lang="en-US" sz="1800" kern="1200" dirty="0"/>
                        <a:t>$500</a:t>
                      </a:r>
                      <a:endParaRPr lang="en-US" sz="1800" dirty="0">
                        <a:latin typeface="Calibri"/>
                        <a:ea typeface="Calibri"/>
                        <a:cs typeface="Times New Roman"/>
                      </a:endParaRPr>
                    </a:p>
                  </a:txBody>
                  <a:tcPr marL="69346" marR="69346" marT="34663" marB="34663" anchor="ctr"/>
                </a:tc>
                <a:tc>
                  <a:txBody>
                    <a:bodyPr/>
                    <a:lstStyle/>
                    <a:p>
                      <a:pPr marL="0" marR="0" algn="ctr">
                        <a:lnSpc>
                          <a:spcPct val="115000"/>
                        </a:lnSpc>
                        <a:spcBef>
                          <a:spcPts val="0"/>
                        </a:spcBef>
                        <a:spcAft>
                          <a:spcPts val="0"/>
                        </a:spcAft>
                      </a:pPr>
                      <a:r>
                        <a:rPr lang="en-US" sz="1800" kern="1200" dirty="0"/>
                        <a:t>$700</a:t>
                      </a:r>
                      <a:endParaRPr lang="en-US" sz="1800" dirty="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kern="1200" dirty="0"/>
                        <a:t>$700</a:t>
                      </a:r>
                      <a:endParaRPr lang="en-US" sz="1800" dirty="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kern="1200" dirty="0"/>
                        <a:t>$700</a:t>
                      </a:r>
                      <a:endParaRPr lang="en-US" sz="1800" dirty="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j-lt"/>
                          <a:ea typeface="Calibri"/>
                          <a:cs typeface="Times New Roman"/>
                        </a:rPr>
                        <a:t>$700</a:t>
                      </a:r>
                    </a:p>
                  </a:txBody>
                  <a:tcPr marL="0" marR="0" marT="0" marB="0" anchor="ctr"/>
                </a:tc>
                <a:extLst>
                  <a:ext uri="{0D108BD9-81ED-4DB2-BD59-A6C34878D82A}">
                    <a16:rowId xmlns="" xmlns:a16="http://schemas.microsoft.com/office/drawing/2014/main" val="10004"/>
                  </a:ext>
                </a:extLst>
              </a:tr>
              <a:tr h="481861">
                <a:tc>
                  <a:txBody>
                    <a:bodyPr/>
                    <a:lstStyle/>
                    <a:p>
                      <a:pPr marL="0" marR="0">
                        <a:lnSpc>
                          <a:spcPct val="115000"/>
                        </a:lnSpc>
                        <a:spcBef>
                          <a:spcPts val="0"/>
                        </a:spcBef>
                        <a:spcAft>
                          <a:spcPts val="0"/>
                        </a:spcAft>
                      </a:pPr>
                      <a:r>
                        <a:rPr lang="en-US" sz="1600" kern="1200" dirty="0"/>
                        <a:t>Oil/Propane</a:t>
                      </a:r>
                      <a:endParaRPr lang="en-US" sz="1600" dirty="0">
                        <a:latin typeface="Calibri"/>
                        <a:ea typeface="Calibri"/>
                        <a:cs typeface="Times New Roman"/>
                      </a:endParaRPr>
                    </a:p>
                  </a:txBody>
                  <a:tcPr marL="69346" marR="69346" marT="34663" marB="34663" anchor="ctr"/>
                </a:tc>
                <a:tc>
                  <a:txBody>
                    <a:bodyPr/>
                    <a:lstStyle/>
                    <a:p>
                      <a:pPr marL="0" marR="0" algn="ctr">
                        <a:lnSpc>
                          <a:spcPct val="115000"/>
                        </a:lnSpc>
                        <a:spcBef>
                          <a:spcPts val="0"/>
                        </a:spcBef>
                        <a:spcAft>
                          <a:spcPts val="0"/>
                        </a:spcAft>
                      </a:pPr>
                      <a:r>
                        <a:rPr lang="en-US" sz="1800" dirty="0"/>
                        <a:t>--</a:t>
                      </a:r>
                      <a:endParaRPr lang="en-US" sz="1800" dirty="0">
                        <a:latin typeface="Calibri"/>
                        <a:ea typeface="Calibri"/>
                        <a:cs typeface="Times New Roman"/>
                      </a:endParaRPr>
                    </a:p>
                  </a:txBody>
                  <a:tcPr marL="69346" marR="69346" marT="34663" marB="34663" anchor="ctr"/>
                </a:tc>
                <a:tc>
                  <a:txBody>
                    <a:bodyPr/>
                    <a:lstStyle/>
                    <a:p>
                      <a:pPr marL="0" marR="0" algn="ctr">
                        <a:lnSpc>
                          <a:spcPct val="115000"/>
                        </a:lnSpc>
                        <a:spcBef>
                          <a:spcPts val="0"/>
                        </a:spcBef>
                        <a:spcAft>
                          <a:spcPts val="0"/>
                        </a:spcAft>
                      </a:pPr>
                      <a:r>
                        <a:rPr lang="en-US" sz="1800" dirty="0"/>
                        <a:t>--</a:t>
                      </a:r>
                      <a:endParaRPr lang="en-US" sz="1800" dirty="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kern="1200" dirty="0"/>
                        <a:t>$700</a:t>
                      </a:r>
                      <a:endParaRPr lang="en-US" sz="1800" dirty="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kern="1200" dirty="0"/>
                        <a:t>$700</a:t>
                      </a:r>
                      <a:endParaRPr lang="en-US" sz="1800" dirty="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latin typeface="+mj-lt"/>
                          <a:ea typeface="Calibri"/>
                          <a:cs typeface="Times New Roman"/>
                        </a:rPr>
                        <a:t>$700</a:t>
                      </a:r>
                    </a:p>
                  </a:txBody>
                  <a:tcPr marL="0" marR="0" marT="0" marB="0" anchor="ctr"/>
                </a:tc>
                <a:extLst>
                  <a:ext uri="{0D108BD9-81ED-4DB2-BD59-A6C34878D82A}">
                    <a16:rowId xmlns="" xmlns:a16="http://schemas.microsoft.com/office/drawing/2014/main" val="1000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03"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04"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05"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06"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07"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08"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09"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0"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1"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2"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3"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4"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5"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6"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7"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8"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9"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20"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21"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22"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23"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24"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25"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26"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27"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28"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29"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30"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31"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32"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33"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34"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35"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36"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37"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38"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39"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40"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51241"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2"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3"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4" name="Rectangle 44"/>
          <p:cNvSpPr>
            <a:spLocks noGrp="1" noChangeArrowheads="1"/>
          </p:cNvSpPr>
          <p:nvPr>
            <p:ph type="title"/>
          </p:nvPr>
        </p:nvSpPr>
        <p:spPr>
          <a:xfrm>
            <a:off x="161925" y="258762"/>
            <a:ext cx="7772400" cy="1143000"/>
          </a:xfrm>
        </p:spPr>
        <p:txBody>
          <a:bodyPr/>
          <a:lstStyle/>
          <a:p>
            <a:pPr algn="l" eaLnBrk="1" hangingPunct="1"/>
            <a:r>
              <a:rPr lang="en-US" altLang="en-US" sz="3300" b="1" dirty="0">
                <a:solidFill>
                  <a:schemeClr val="tx1">
                    <a:lumMod val="75000"/>
                    <a:lumOff val="25000"/>
                  </a:schemeClr>
                </a:solidFill>
              </a:rPr>
              <a:t>NJ SHARES Database Analysis </a:t>
            </a:r>
            <a:r>
              <a:rPr lang="en-US" altLang="en-US" dirty="0">
                <a:solidFill>
                  <a:schemeClr val="tx1">
                    <a:lumMod val="75000"/>
                    <a:lumOff val="25000"/>
                  </a:schemeClr>
                </a:solidFill>
              </a:rPr>
              <a:t/>
            </a:r>
            <a:br>
              <a:rPr lang="en-US" altLang="en-US" dirty="0">
                <a:solidFill>
                  <a:schemeClr val="tx1">
                    <a:lumMod val="75000"/>
                    <a:lumOff val="25000"/>
                  </a:schemeClr>
                </a:solidFill>
              </a:rPr>
            </a:br>
            <a:r>
              <a:rPr lang="en-US" altLang="en-US" sz="2800" b="1" dirty="0">
                <a:solidFill>
                  <a:schemeClr val="tx1">
                    <a:lumMod val="75000"/>
                    <a:lumOff val="25000"/>
                  </a:schemeClr>
                </a:solidFill>
              </a:rPr>
              <a:t>Grant Amounts</a:t>
            </a:r>
          </a:p>
        </p:txBody>
      </p:sp>
      <p:sp>
        <p:nvSpPr>
          <p:cNvPr id="51245"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4FCE899A-B113-4246-A95D-BBD75E95BD3F}" type="slidenum">
              <a:rPr lang="en-US" altLang="en-US" sz="1000"/>
              <a:pPr eaLnBrk="1" hangingPunct="1">
                <a:spcBef>
                  <a:spcPct val="50000"/>
                </a:spcBef>
                <a:buFontTx/>
                <a:buNone/>
              </a:pPr>
              <a:t>29</a:t>
            </a:fld>
            <a:endParaRPr lang="en-US" altLang="en-US" sz="1000"/>
          </a:p>
        </p:txBody>
      </p:sp>
      <p:graphicFrame>
        <p:nvGraphicFramePr>
          <p:cNvPr id="49" name="Table 48"/>
          <p:cNvGraphicFramePr>
            <a:graphicFrameLocks noGrp="1"/>
          </p:cNvGraphicFramePr>
          <p:nvPr>
            <p:extLst>
              <p:ext uri="{D42A27DB-BD31-4B8C-83A1-F6EECF244321}">
                <p14:modId xmlns:p14="http://schemas.microsoft.com/office/powerpoint/2010/main" val="2340096181"/>
              </p:ext>
            </p:extLst>
          </p:nvPr>
        </p:nvGraphicFramePr>
        <p:xfrm>
          <a:off x="598488" y="1828800"/>
          <a:ext cx="8032752" cy="3495785"/>
        </p:xfrm>
        <a:graphic>
          <a:graphicData uri="http://schemas.openxmlformats.org/drawingml/2006/table">
            <a:tbl>
              <a:tblPr firstRow="1" lastRow="1" bandRow="1">
                <a:tableStyleId>{5C22544A-7EE6-4342-B048-85BDC9FD1C3A}</a:tableStyleId>
              </a:tblPr>
              <a:tblGrid>
                <a:gridCol w="1458912">
                  <a:extLst>
                    <a:ext uri="{9D8B030D-6E8A-4147-A177-3AD203B41FA5}">
                      <a16:colId xmlns="" xmlns:a16="http://schemas.microsoft.com/office/drawing/2014/main" val="20000"/>
                    </a:ext>
                  </a:extLst>
                </a:gridCol>
                <a:gridCol w="1643460">
                  <a:extLst>
                    <a:ext uri="{9D8B030D-6E8A-4147-A177-3AD203B41FA5}">
                      <a16:colId xmlns="" xmlns:a16="http://schemas.microsoft.com/office/drawing/2014/main" val="20001"/>
                    </a:ext>
                  </a:extLst>
                </a:gridCol>
                <a:gridCol w="1643460">
                  <a:extLst>
                    <a:ext uri="{9D8B030D-6E8A-4147-A177-3AD203B41FA5}">
                      <a16:colId xmlns="" xmlns:a16="http://schemas.microsoft.com/office/drawing/2014/main" val="20002"/>
                    </a:ext>
                  </a:extLst>
                </a:gridCol>
                <a:gridCol w="1643460">
                  <a:extLst>
                    <a:ext uri="{9D8B030D-6E8A-4147-A177-3AD203B41FA5}">
                      <a16:colId xmlns="" xmlns:a16="http://schemas.microsoft.com/office/drawing/2014/main" val="20003"/>
                    </a:ext>
                  </a:extLst>
                </a:gridCol>
                <a:gridCol w="1643460">
                  <a:extLst>
                    <a:ext uri="{9D8B030D-6E8A-4147-A177-3AD203B41FA5}">
                      <a16:colId xmlns="" xmlns:a16="http://schemas.microsoft.com/office/drawing/2014/main" val="20004"/>
                    </a:ext>
                  </a:extLst>
                </a:gridCol>
              </a:tblGrid>
              <a:tr h="385558">
                <a:tc gridSpan="5">
                  <a:txBody>
                    <a:bodyPr/>
                    <a:lstStyle/>
                    <a:p>
                      <a:pPr marL="0" marR="0" algn="ctr">
                        <a:lnSpc>
                          <a:spcPct val="115000"/>
                        </a:lnSpc>
                        <a:spcBef>
                          <a:spcPts val="0"/>
                        </a:spcBef>
                        <a:spcAft>
                          <a:spcPts val="0"/>
                        </a:spcAft>
                      </a:pPr>
                      <a:r>
                        <a:rPr lang="en-US" sz="1800" dirty="0"/>
                        <a:t>2018 Recipients</a:t>
                      </a:r>
                      <a:endParaRPr lang="en-US" sz="1800" b="1" dirty="0">
                        <a:solidFill>
                          <a:schemeClr val="bg1"/>
                        </a:solidFill>
                        <a:latin typeface="+mj-lt"/>
                        <a:ea typeface="Calibri"/>
                        <a:cs typeface="Times New Roman"/>
                      </a:endParaRPr>
                    </a:p>
                  </a:txBody>
                  <a:tcPr marL="70114" marR="70114" marT="35045" marB="35045" anchor="ctr"/>
                </a:tc>
                <a:tc hMerge="1">
                  <a:txBody>
                    <a:bodyPr/>
                    <a:lstStyle/>
                    <a:p>
                      <a:pPr marL="0" marR="0" algn="ctr">
                        <a:lnSpc>
                          <a:spcPct val="115000"/>
                        </a:lnSpc>
                        <a:spcBef>
                          <a:spcPts val="0"/>
                        </a:spcBef>
                        <a:spcAft>
                          <a:spcPts val="0"/>
                        </a:spcAft>
                      </a:pPr>
                      <a:endParaRPr lang="en-US" sz="1800" dirty="0">
                        <a:latin typeface="Calibri"/>
                        <a:ea typeface="Calibri"/>
                        <a:cs typeface="Times New Roman"/>
                      </a:endParaRPr>
                    </a:p>
                  </a:txBody>
                  <a:tcPr marL="70114" marR="70114" marT="35057" marB="3505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85558">
                <a:tc rowSpan="2">
                  <a:txBody>
                    <a:bodyPr/>
                    <a:lstStyle/>
                    <a:p>
                      <a:pPr marL="0" marR="0" algn="ctr">
                        <a:lnSpc>
                          <a:spcPct val="115000"/>
                        </a:lnSpc>
                        <a:spcBef>
                          <a:spcPts val="0"/>
                        </a:spcBef>
                        <a:spcAft>
                          <a:spcPts val="0"/>
                        </a:spcAft>
                      </a:pPr>
                      <a:r>
                        <a:rPr lang="en-US" sz="1800" b="1" kern="1200">
                          <a:solidFill>
                            <a:schemeClr val="bg1"/>
                          </a:solidFill>
                        </a:rPr>
                        <a:t>Grant Amount </a:t>
                      </a:r>
                      <a:endParaRPr lang="en-US" sz="1800" b="1" dirty="0">
                        <a:solidFill>
                          <a:schemeClr val="bg1"/>
                        </a:solidFill>
                        <a:latin typeface="Calibri"/>
                        <a:ea typeface="Calibri"/>
                        <a:cs typeface="Times New Roman"/>
                      </a:endParaRPr>
                    </a:p>
                  </a:txBody>
                  <a:tcPr marL="70114" marR="70114" marT="35045" marB="35045"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gridSpan="4">
                  <a:txBody>
                    <a:bodyPr/>
                    <a:lstStyle/>
                    <a:p>
                      <a:pPr marL="0" marR="0" algn="ctr">
                        <a:lnSpc>
                          <a:spcPct val="115000"/>
                        </a:lnSpc>
                        <a:spcBef>
                          <a:spcPts val="0"/>
                        </a:spcBef>
                        <a:spcAft>
                          <a:spcPts val="0"/>
                        </a:spcAft>
                      </a:pPr>
                      <a:r>
                        <a:rPr lang="en-US" sz="1800" b="1" kern="1200" dirty="0">
                          <a:solidFill>
                            <a:schemeClr val="bg1"/>
                          </a:solidFill>
                        </a:rPr>
                        <a:t>Grant Type </a:t>
                      </a:r>
                      <a:endParaRPr lang="en-US" sz="1800" b="1" dirty="0">
                        <a:solidFill>
                          <a:schemeClr val="bg1"/>
                        </a:solidFill>
                        <a:latin typeface="Calibri"/>
                        <a:ea typeface="Calibri"/>
                        <a:cs typeface="Times New Roman"/>
                      </a:endParaRPr>
                    </a:p>
                  </a:txBody>
                  <a:tcPr marL="70114" marR="70114" marT="35045" marB="35045" anchor="ctr">
                    <a:lnL w="38100" cap="flat" cmpd="sng" algn="ctr">
                      <a:solidFill>
                        <a:schemeClr val="bg1"/>
                      </a:solidFill>
                      <a:prstDash val="solid"/>
                      <a:round/>
                      <a:headEnd type="none" w="med" len="med"/>
                      <a:tailEnd type="none" w="med" len="med"/>
                    </a:lnL>
                    <a:solidFill>
                      <a:srgbClr val="00CC99"/>
                    </a:solidFill>
                  </a:tcPr>
                </a:tc>
                <a:tc hMerge="1">
                  <a:txBody>
                    <a:bodyPr/>
                    <a:lstStyle/>
                    <a:p>
                      <a:pPr marL="0" marR="0" algn="ctr">
                        <a:lnSpc>
                          <a:spcPct val="115000"/>
                        </a:lnSpc>
                        <a:spcBef>
                          <a:spcPts val="0"/>
                        </a:spcBef>
                        <a:spcAft>
                          <a:spcPts val="0"/>
                        </a:spcAft>
                      </a:pPr>
                      <a:endParaRPr lang="en-US" sz="1800" b="1" dirty="0">
                        <a:solidFill>
                          <a:schemeClr val="bg1"/>
                        </a:solidFill>
                        <a:latin typeface="Calibri"/>
                        <a:ea typeface="Calibri"/>
                        <a:cs typeface="Times New Roman"/>
                      </a:endParaRPr>
                    </a:p>
                  </a:txBody>
                  <a:tcPr marL="70114" marR="70114" marT="35045" marB="3504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CC99"/>
                    </a:solidFill>
                  </a:tcPr>
                </a:tc>
                <a:tc hMerge="1">
                  <a:txBody>
                    <a:bodyPr/>
                    <a:lstStyle/>
                    <a:p>
                      <a:pPr marL="0" marR="0" algn="ctr">
                        <a:lnSpc>
                          <a:spcPct val="115000"/>
                        </a:lnSpc>
                        <a:spcBef>
                          <a:spcPts val="0"/>
                        </a:spcBef>
                        <a:spcAft>
                          <a:spcPts val="0"/>
                        </a:spcAft>
                      </a:pPr>
                      <a:endParaRPr lang="en-US" sz="1800" b="1" dirty="0">
                        <a:solidFill>
                          <a:schemeClr val="bg1"/>
                        </a:solidFill>
                        <a:latin typeface="Calibri"/>
                        <a:ea typeface="Calibri"/>
                        <a:cs typeface="Times New Roman"/>
                      </a:endParaRPr>
                    </a:p>
                  </a:txBody>
                  <a:tcPr marL="70114" marR="70114" marT="35045" marB="3504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CC99"/>
                    </a:solidFill>
                  </a:tcPr>
                </a:tc>
                <a:tc hMerge="1">
                  <a:txBody>
                    <a:bodyPr/>
                    <a:lstStyle/>
                    <a:p>
                      <a:pPr marL="0" marR="0" algn="ctr">
                        <a:lnSpc>
                          <a:spcPct val="115000"/>
                        </a:lnSpc>
                        <a:spcBef>
                          <a:spcPts val="0"/>
                        </a:spcBef>
                        <a:spcAft>
                          <a:spcPts val="0"/>
                        </a:spcAft>
                      </a:pPr>
                      <a:endParaRPr lang="en-US" sz="1800" b="1" dirty="0">
                        <a:solidFill>
                          <a:schemeClr val="bg1"/>
                        </a:solidFill>
                        <a:latin typeface="Calibri"/>
                        <a:ea typeface="Calibri"/>
                        <a:cs typeface="Times New Roman"/>
                      </a:endParaRPr>
                    </a:p>
                  </a:txBody>
                  <a:tcPr marL="70114" marR="70114" marT="35045" marB="35045"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701025">
                <a:tc vMerge="1">
                  <a:txBody>
                    <a:bodyPr/>
                    <a:lstStyle/>
                    <a:p>
                      <a:endParaRPr lang="en-US"/>
                    </a:p>
                  </a:txBody>
                  <a:tcPr/>
                </a:tc>
                <a:tc>
                  <a:txBody>
                    <a:bodyPr/>
                    <a:lstStyle/>
                    <a:p>
                      <a:pPr marL="0" marR="0" algn="ctr">
                        <a:lnSpc>
                          <a:spcPct val="115000"/>
                        </a:lnSpc>
                        <a:spcBef>
                          <a:spcPts val="0"/>
                        </a:spcBef>
                        <a:spcAft>
                          <a:spcPts val="0"/>
                        </a:spcAft>
                      </a:pPr>
                      <a:r>
                        <a:rPr lang="en-US" sz="1800" b="1" kern="1200" dirty="0">
                          <a:solidFill>
                            <a:schemeClr val="bg1"/>
                          </a:solidFill>
                        </a:rPr>
                        <a:t>Electric Only </a:t>
                      </a:r>
                      <a:endParaRPr lang="en-US" sz="1800" b="1" dirty="0">
                        <a:solidFill>
                          <a:schemeClr val="bg1"/>
                        </a:solidFill>
                        <a:latin typeface="Calibri"/>
                        <a:ea typeface="Calibri"/>
                        <a:cs typeface="Times New Roman"/>
                      </a:endParaRPr>
                    </a:p>
                  </a:txBody>
                  <a:tcPr marL="70114" marR="70114" marT="35045" marB="35045"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marL="0" marR="0" algn="ctr">
                        <a:lnSpc>
                          <a:spcPct val="115000"/>
                        </a:lnSpc>
                        <a:spcBef>
                          <a:spcPts val="0"/>
                        </a:spcBef>
                        <a:spcAft>
                          <a:spcPts val="0"/>
                        </a:spcAft>
                      </a:pPr>
                      <a:r>
                        <a:rPr lang="en-US" sz="1800" b="1" kern="1200">
                          <a:solidFill>
                            <a:schemeClr val="bg1"/>
                          </a:solidFill>
                        </a:rPr>
                        <a:t>Gas Only </a:t>
                      </a:r>
                      <a:endParaRPr lang="en-US" sz="1800" b="1" dirty="0">
                        <a:solidFill>
                          <a:schemeClr val="bg1"/>
                        </a:solidFill>
                        <a:latin typeface="Calibri"/>
                        <a:ea typeface="Calibri"/>
                        <a:cs typeface="Times New Roman"/>
                      </a:endParaRPr>
                    </a:p>
                  </a:txBody>
                  <a:tcPr marL="70114" marR="70114" marT="35045" marB="35045" anchor="ctr">
                    <a:lnB w="38100" cap="flat" cmpd="sng" algn="ctr">
                      <a:solidFill>
                        <a:schemeClr val="bg1"/>
                      </a:solidFill>
                      <a:prstDash val="solid"/>
                      <a:round/>
                      <a:headEnd type="none" w="med" len="med"/>
                      <a:tailEnd type="none" w="med" len="med"/>
                    </a:lnB>
                    <a:solidFill>
                      <a:srgbClr val="00CC99"/>
                    </a:solidFill>
                  </a:tcPr>
                </a:tc>
                <a:tc>
                  <a:txBody>
                    <a:bodyPr/>
                    <a:lstStyle/>
                    <a:p>
                      <a:pPr marL="0" marR="0" algn="ctr">
                        <a:lnSpc>
                          <a:spcPct val="115000"/>
                        </a:lnSpc>
                        <a:spcBef>
                          <a:spcPts val="0"/>
                        </a:spcBef>
                        <a:spcAft>
                          <a:spcPts val="0"/>
                        </a:spcAft>
                      </a:pPr>
                      <a:r>
                        <a:rPr lang="en-US" sz="1800" b="1" kern="1200">
                          <a:solidFill>
                            <a:schemeClr val="bg1"/>
                          </a:solidFill>
                        </a:rPr>
                        <a:t>Electric &amp; Gas </a:t>
                      </a:r>
                      <a:endParaRPr lang="en-US" sz="1800" b="1" dirty="0">
                        <a:solidFill>
                          <a:schemeClr val="bg1"/>
                        </a:solidFill>
                        <a:latin typeface="Calibri"/>
                        <a:ea typeface="Calibri"/>
                        <a:cs typeface="Times New Roman"/>
                      </a:endParaRPr>
                    </a:p>
                  </a:txBody>
                  <a:tcPr marL="70114" marR="70114" marT="35045" marB="35045" anchor="ctr">
                    <a:lnB w="38100" cap="flat" cmpd="sng" algn="ctr">
                      <a:solidFill>
                        <a:schemeClr val="bg1"/>
                      </a:solidFill>
                      <a:prstDash val="solid"/>
                      <a:round/>
                      <a:headEnd type="none" w="med" len="med"/>
                      <a:tailEnd type="none" w="med" len="med"/>
                    </a:lnB>
                    <a:solidFill>
                      <a:srgbClr val="00CC99"/>
                    </a:solidFill>
                  </a:tcPr>
                </a:tc>
                <a:tc>
                  <a:txBody>
                    <a:bodyPr/>
                    <a:lstStyle/>
                    <a:p>
                      <a:pPr marL="0" marR="0" algn="ctr">
                        <a:lnSpc>
                          <a:spcPct val="115000"/>
                        </a:lnSpc>
                        <a:spcBef>
                          <a:spcPts val="0"/>
                        </a:spcBef>
                        <a:spcAft>
                          <a:spcPts val="0"/>
                        </a:spcAft>
                      </a:pPr>
                      <a:r>
                        <a:rPr lang="en-US" sz="1800" b="1" kern="1200" dirty="0">
                          <a:solidFill>
                            <a:schemeClr val="bg1"/>
                          </a:solidFill>
                        </a:rPr>
                        <a:t>Electric Heat </a:t>
                      </a:r>
                      <a:endParaRPr lang="en-US" sz="1800" b="1" kern="1200" dirty="0">
                        <a:solidFill>
                          <a:schemeClr val="bg1"/>
                        </a:solidFill>
                        <a:latin typeface="Times New Roman"/>
                        <a:ea typeface="Times New Roman"/>
                        <a:cs typeface="Times New Roman"/>
                      </a:endParaRPr>
                    </a:p>
                  </a:txBody>
                  <a:tcPr marL="70114" marR="70114" marT="35045" marB="35045" anchor="ctr">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2"/>
                  </a:ext>
                </a:extLst>
              </a:tr>
              <a:tr h="385558">
                <a:tc>
                  <a:txBody>
                    <a:bodyPr/>
                    <a:lstStyle/>
                    <a:p>
                      <a:pPr marL="0" marR="0">
                        <a:lnSpc>
                          <a:spcPct val="115000"/>
                        </a:lnSpc>
                        <a:spcBef>
                          <a:spcPts val="0"/>
                        </a:spcBef>
                        <a:spcAft>
                          <a:spcPts val="0"/>
                        </a:spcAft>
                      </a:pPr>
                      <a:r>
                        <a:rPr lang="en-US" sz="1800" kern="1200" dirty="0"/>
                        <a:t>&lt; $700</a:t>
                      </a:r>
                      <a:endParaRPr lang="en-US" sz="1800" dirty="0">
                        <a:latin typeface="Calibri"/>
                        <a:ea typeface="Calibri"/>
                        <a:cs typeface="Times New Roman"/>
                      </a:endParaRPr>
                    </a:p>
                  </a:txBody>
                  <a:tcPr marL="70114" marR="70114" marT="35045" marB="35045"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800" dirty="0"/>
                        <a:t>58%</a:t>
                      </a:r>
                      <a:endParaRPr lang="en-US" sz="1800" dirty="0">
                        <a:latin typeface="+mj-lt"/>
                        <a:ea typeface="Calibri"/>
                        <a:cs typeface="Times New Roman"/>
                      </a:endParaRPr>
                    </a:p>
                  </a:txBody>
                  <a:tcPr marL="70114" marR="70114" marT="35045" marB="35045"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marR="0" algn="ctr" defTabSz="914400" rtl="0" eaLnBrk="1" latinLnBrk="0" hangingPunct="1">
                        <a:lnSpc>
                          <a:spcPct val="115000"/>
                        </a:lnSpc>
                        <a:spcBef>
                          <a:spcPts val="0"/>
                        </a:spcBef>
                        <a:spcAft>
                          <a:spcPts val="0"/>
                        </a:spcAft>
                      </a:pPr>
                      <a:r>
                        <a:rPr lang="en-US" sz="1800" kern="1200" dirty="0">
                          <a:solidFill>
                            <a:schemeClr val="dk1"/>
                          </a:solidFill>
                          <a:latin typeface="+mn-lt"/>
                          <a:ea typeface="+mn-ea"/>
                          <a:cs typeface="+mn-cs"/>
                        </a:rPr>
                        <a:t>65%</a:t>
                      </a:r>
                    </a:p>
                  </a:txBody>
                  <a:tcPr marL="70114" marR="70114" marT="35045" marB="35045" anchor="ctr">
                    <a:lnT w="38100" cap="flat" cmpd="sng" algn="ctr">
                      <a:solidFill>
                        <a:schemeClr val="bg1"/>
                      </a:solidFill>
                      <a:prstDash val="solid"/>
                      <a:round/>
                      <a:headEnd type="none" w="med" len="med"/>
                      <a:tailEnd type="none" w="med" len="med"/>
                    </a:lnT>
                    <a:solidFill>
                      <a:schemeClr val="accent5">
                        <a:lumMod val="60000"/>
                        <a:lumOff val="40000"/>
                      </a:schemeClr>
                    </a:solidFill>
                  </a:tcPr>
                </a:tc>
                <a:tc>
                  <a:txBody>
                    <a:bodyPr/>
                    <a:lstStyle/>
                    <a:p>
                      <a:pPr marL="0" marR="0" algn="ctr">
                        <a:lnSpc>
                          <a:spcPct val="115000"/>
                        </a:lnSpc>
                        <a:spcBef>
                          <a:spcPts val="0"/>
                        </a:spcBef>
                        <a:spcAft>
                          <a:spcPts val="0"/>
                        </a:spcAft>
                      </a:pPr>
                      <a:r>
                        <a:rPr lang="en-US" sz="1800" dirty="0"/>
                        <a:t>33%</a:t>
                      </a:r>
                      <a:endParaRPr lang="en-US" sz="1800" dirty="0">
                        <a:latin typeface="+mj-lt"/>
                        <a:ea typeface="Calibri"/>
                        <a:cs typeface="Times New Roman"/>
                      </a:endParaRPr>
                    </a:p>
                  </a:txBody>
                  <a:tcPr marL="70114" marR="70114" marT="35045" marB="35045" anchor="ctr">
                    <a:lnT w="381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800" dirty="0"/>
                        <a:t>42%</a:t>
                      </a:r>
                      <a:endParaRPr lang="en-US" sz="1800" dirty="0">
                        <a:latin typeface="+mj-lt"/>
                        <a:ea typeface="Calibri"/>
                        <a:cs typeface="Times New Roman"/>
                      </a:endParaRPr>
                    </a:p>
                  </a:txBody>
                  <a:tcPr marL="70114" marR="70114" marT="35045" marB="35045" anchor="ct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3"/>
                  </a:ext>
                </a:extLst>
              </a:tr>
              <a:tr h="385558">
                <a:tc>
                  <a:txBody>
                    <a:bodyPr/>
                    <a:lstStyle/>
                    <a:p>
                      <a:pPr marL="0" marR="0">
                        <a:lnSpc>
                          <a:spcPct val="115000"/>
                        </a:lnSpc>
                        <a:spcBef>
                          <a:spcPts val="0"/>
                        </a:spcBef>
                        <a:spcAft>
                          <a:spcPts val="0"/>
                        </a:spcAft>
                      </a:pPr>
                      <a:r>
                        <a:rPr lang="en-US" sz="1800" kern="1200" dirty="0"/>
                        <a:t>$700</a:t>
                      </a:r>
                      <a:endParaRPr lang="en-US" sz="1800" dirty="0">
                        <a:latin typeface="Calibri"/>
                        <a:ea typeface="Calibri"/>
                        <a:cs typeface="Times New Roman"/>
                      </a:endParaRPr>
                    </a:p>
                  </a:txBody>
                  <a:tcPr marL="70114" marR="70114" marT="35045" marB="35045" anchor="ctr">
                    <a:lnR w="38100" cap="flat" cmpd="sng" algn="ctr">
                      <a:solidFill>
                        <a:schemeClr val="bg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800" dirty="0"/>
                        <a:t>42%</a:t>
                      </a:r>
                      <a:endParaRPr lang="en-US" sz="1800" dirty="0">
                        <a:latin typeface="+mj-lt"/>
                        <a:ea typeface="Calibri"/>
                        <a:cs typeface="Times New Roman"/>
                      </a:endParaRPr>
                    </a:p>
                  </a:txBody>
                  <a:tcPr marL="70114" marR="70114" marT="35045" marB="35045" anchor="ctr">
                    <a:lnL w="38100" cap="flat" cmpd="sng" algn="ctr">
                      <a:solidFill>
                        <a:schemeClr val="bg1"/>
                      </a:solidFill>
                      <a:prstDash val="solid"/>
                      <a:round/>
                      <a:headEnd type="none" w="med" len="med"/>
                      <a:tailEnd type="none" w="med" len="med"/>
                    </a:lnL>
                    <a:solidFill>
                      <a:srgbClr val="FFFF00"/>
                    </a:solidFill>
                  </a:tcPr>
                </a:tc>
                <a:tc>
                  <a:txBody>
                    <a:bodyPr/>
                    <a:lstStyle/>
                    <a:p>
                      <a:pPr marL="0" marR="0" algn="ctr" defTabSz="914400" rtl="0" eaLnBrk="1" latinLnBrk="0" hangingPunct="1">
                        <a:lnSpc>
                          <a:spcPct val="115000"/>
                        </a:lnSpc>
                        <a:spcBef>
                          <a:spcPts val="0"/>
                        </a:spcBef>
                        <a:spcAft>
                          <a:spcPts val="0"/>
                        </a:spcAft>
                      </a:pPr>
                      <a:r>
                        <a:rPr lang="en-US" dirty="0"/>
                        <a:t>35%</a:t>
                      </a:r>
                    </a:p>
                  </a:txBody>
                  <a:tcPr marL="70114" marR="70114" marT="35045" marB="35045" anchor="ctr">
                    <a:solidFill>
                      <a:srgbClr val="FFFF00"/>
                    </a:solidFill>
                  </a:tcPr>
                </a:tc>
                <a:tc>
                  <a:txBody>
                    <a:bodyPr/>
                    <a:lstStyle/>
                    <a:p>
                      <a:pPr marL="0" marR="0" algn="ctr">
                        <a:lnSpc>
                          <a:spcPct val="115000"/>
                        </a:lnSpc>
                        <a:spcBef>
                          <a:spcPts val="0"/>
                        </a:spcBef>
                        <a:spcAft>
                          <a:spcPts val="0"/>
                        </a:spcAft>
                      </a:pPr>
                      <a:r>
                        <a:rPr lang="en-US" sz="1800" dirty="0"/>
                        <a:t>&lt;1%</a:t>
                      </a:r>
                      <a:endParaRPr lang="en-US" sz="1800" dirty="0">
                        <a:latin typeface="+mj-lt"/>
                        <a:ea typeface="Calibri"/>
                        <a:cs typeface="Times New Roman"/>
                      </a:endParaRPr>
                    </a:p>
                  </a:txBody>
                  <a:tcPr marL="70114" marR="70114" marT="35045" marB="35045" anchor="ctr"/>
                </a:tc>
                <a:tc>
                  <a:txBody>
                    <a:bodyPr/>
                    <a:lstStyle/>
                    <a:p>
                      <a:pPr marL="0" marR="0" algn="ctr">
                        <a:lnSpc>
                          <a:spcPct val="115000"/>
                        </a:lnSpc>
                        <a:spcBef>
                          <a:spcPts val="0"/>
                        </a:spcBef>
                        <a:spcAft>
                          <a:spcPts val="0"/>
                        </a:spcAft>
                      </a:pPr>
                      <a:r>
                        <a:rPr lang="en-US" sz="1800" dirty="0"/>
                        <a:t>58%</a:t>
                      </a:r>
                      <a:endParaRPr lang="en-US" sz="1800" dirty="0">
                        <a:latin typeface="+mj-lt"/>
                        <a:ea typeface="Calibri"/>
                        <a:cs typeface="Times New Roman"/>
                      </a:endParaRPr>
                    </a:p>
                  </a:txBody>
                  <a:tcPr marL="70114" marR="70114" marT="35045" marB="35045" anchor="ctr">
                    <a:solidFill>
                      <a:srgbClr val="FFFF00"/>
                    </a:solidFill>
                  </a:tcPr>
                </a:tc>
                <a:extLst>
                  <a:ext uri="{0D108BD9-81ED-4DB2-BD59-A6C34878D82A}">
                    <a16:rowId xmlns="" xmlns:a16="http://schemas.microsoft.com/office/drawing/2014/main" val="10006"/>
                  </a:ext>
                </a:extLst>
              </a:tr>
              <a:tr h="433485">
                <a:tc>
                  <a:txBody>
                    <a:bodyPr/>
                    <a:lstStyle/>
                    <a:p>
                      <a:pPr marL="0" marR="0">
                        <a:lnSpc>
                          <a:spcPct val="115000"/>
                        </a:lnSpc>
                        <a:spcBef>
                          <a:spcPts val="0"/>
                        </a:spcBef>
                        <a:spcAft>
                          <a:spcPts val="0"/>
                        </a:spcAft>
                      </a:pPr>
                      <a:r>
                        <a:rPr lang="en-US" sz="1800" kern="1200" dirty="0"/>
                        <a:t>$701 - $1,399</a:t>
                      </a:r>
                      <a:endParaRPr lang="en-US" sz="1800" dirty="0">
                        <a:latin typeface="Calibri"/>
                        <a:ea typeface="Calibri"/>
                        <a:cs typeface="Times New Roman"/>
                      </a:endParaRPr>
                    </a:p>
                  </a:txBody>
                  <a:tcPr marL="70114" marR="70114" marT="35045" marB="35045" anchor="ctr">
                    <a:lnR w="38100" cap="flat" cmpd="sng" algn="ctr">
                      <a:solidFill>
                        <a:schemeClr val="bg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800" dirty="0"/>
                        <a:t>0%</a:t>
                      </a:r>
                      <a:endParaRPr lang="en-US" sz="1800" dirty="0">
                        <a:latin typeface="+mj-lt"/>
                        <a:ea typeface="Calibri"/>
                        <a:cs typeface="Times New Roman"/>
                      </a:endParaRPr>
                    </a:p>
                  </a:txBody>
                  <a:tcPr marL="70114" marR="70114" marT="35045" marB="35045" anchor="ctr">
                    <a:lnL w="38100" cap="flat" cmpd="sng" algn="ctr">
                      <a:solidFill>
                        <a:schemeClr val="bg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800" dirty="0"/>
                        <a:t>0%</a:t>
                      </a:r>
                      <a:endParaRPr lang="en-US" sz="1800" dirty="0">
                        <a:latin typeface="+mj-lt"/>
                        <a:ea typeface="Calibri"/>
                        <a:cs typeface="Times New Roman"/>
                      </a:endParaRPr>
                    </a:p>
                  </a:txBody>
                  <a:tcPr marL="70114" marR="70114" marT="35045" marB="35045" anchor="ctr"/>
                </a:tc>
                <a:tc>
                  <a:txBody>
                    <a:bodyPr/>
                    <a:lstStyle/>
                    <a:p>
                      <a:pPr marL="0" marR="0" algn="ctr">
                        <a:lnSpc>
                          <a:spcPct val="115000"/>
                        </a:lnSpc>
                        <a:spcBef>
                          <a:spcPts val="0"/>
                        </a:spcBef>
                        <a:spcAft>
                          <a:spcPts val="0"/>
                        </a:spcAft>
                      </a:pPr>
                      <a:r>
                        <a:rPr lang="en-US" sz="1800" dirty="0"/>
                        <a:t>42%</a:t>
                      </a:r>
                      <a:endParaRPr lang="en-US" sz="1800" dirty="0">
                        <a:latin typeface="+mj-lt"/>
                        <a:ea typeface="Calibri"/>
                        <a:cs typeface="Times New Roman"/>
                      </a:endParaRPr>
                    </a:p>
                  </a:txBody>
                  <a:tcPr marL="70114" marR="70114" marT="35045" marB="35045" anchor="ctr"/>
                </a:tc>
                <a:tc>
                  <a:txBody>
                    <a:bodyPr/>
                    <a:lstStyle/>
                    <a:p>
                      <a:pPr marL="0" marR="0" algn="ctr">
                        <a:lnSpc>
                          <a:spcPct val="115000"/>
                        </a:lnSpc>
                        <a:spcBef>
                          <a:spcPts val="0"/>
                        </a:spcBef>
                        <a:spcAft>
                          <a:spcPts val="0"/>
                        </a:spcAft>
                      </a:pPr>
                      <a:r>
                        <a:rPr lang="en-US" sz="1800" dirty="0">
                          <a:latin typeface="+mn-lt"/>
                          <a:ea typeface="+mn-ea"/>
                          <a:cs typeface="+mn-cs"/>
                        </a:rPr>
                        <a:t>0%</a:t>
                      </a:r>
                      <a:endParaRPr lang="en-US" sz="1800" dirty="0">
                        <a:latin typeface="+mj-lt"/>
                        <a:ea typeface="Calibri"/>
                        <a:cs typeface="Times New Roman"/>
                      </a:endParaRPr>
                    </a:p>
                  </a:txBody>
                  <a:tcPr marL="70114" marR="70114" marT="35045" marB="35045" anchor="ctr"/>
                </a:tc>
                <a:extLst>
                  <a:ext uri="{0D108BD9-81ED-4DB2-BD59-A6C34878D82A}">
                    <a16:rowId xmlns="" xmlns:a16="http://schemas.microsoft.com/office/drawing/2014/main" val="10007"/>
                  </a:ext>
                </a:extLst>
              </a:tr>
              <a:tr h="385558">
                <a:tc>
                  <a:txBody>
                    <a:bodyPr/>
                    <a:lstStyle/>
                    <a:p>
                      <a:pPr marL="0" marR="0">
                        <a:lnSpc>
                          <a:spcPct val="115000"/>
                        </a:lnSpc>
                        <a:spcBef>
                          <a:spcPts val="0"/>
                        </a:spcBef>
                        <a:spcAft>
                          <a:spcPts val="0"/>
                        </a:spcAft>
                      </a:pPr>
                      <a:r>
                        <a:rPr lang="en-US" sz="1800" kern="1200" dirty="0"/>
                        <a:t>$1,400</a:t>
                      </a:r>
                      <a:endParaRPr lang="en-US" sz="1800" dirty="0">
                        <a:latin typeface="Calibri"/>
                        <a:ea typeface="Calibri"/>
                        <a:cs typeface="Times New Roman"/>
                      </a:endParaRPr>
                    </a:p>
                  </a:txBody>
                  <a:tcPr marL="70114" marR="70114" marT="35045" marB="35045" anchor="ctr">
                    <a:lnR w="38100" cap="flat" cmpd="sng" algn="ctr">
                      <a:solidFill>
                        <a:schemeClr val="bg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800" dirty="0"/>
                        <a:t>0%</a:t>
                      </a:r>
                      <a:endParaRPr lang="en-US" sz="1800" dirty="0">
                        <a:latin typeface="+mj-lt"/>
                        <a:ea typeface="Calibri"/>
                        <a:cs typeface="Times New Roman"/>
                      </a:endParaRPr>
                    </a:p>
                  </a:txBody>
                  <a:tcPr marL="70114" marR="70114" marT="35045" marB="35045" anchor="ctr">
                    <a:lnL w="38100" cap="flat" cmpd="sng" algn="ctr">
                      <a:solidFill>
                        <a:schemeClr val="bg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800" dirty="0"/>
                        <a:t>0%</a:t>
                      </a:r>
                      <a:endParaRPr lang="en-US" sz="1800" dirty="0">
                        <a:latin typeface="+mj-lt"/>
                        <a:ea typeface="Calibri"/>
                        <a:cs typeface="Times New Roman"/>
                      </a:endParaRPr>
                    </a:p>
                  </a:txBody>
                  <a:tcPr marL="70114" marR="70114" marT="35045" marB="35045" anchor="ctr"/>
                </a:tc>
                <a:tc>
                  <a:txBody>
                    <a:bodyPr/>
                    <a:lstStyle/>
                    <a:p>
                      <a:pPr marL="0" marR="0" algn="ctr">
                        <a:lnSpc>
                          <a:spcPct val="115000"/>
                        </a:lnSpc>
                        <a:spcBef>
                          <a:spcPts val="0"/>
                        </a:spcBef>
                        <a:spcAft>
                          <a:spcPts val="0"/>
                        </a:spcAft>
                      </a:pPr>
                      <a:r>
                        <a:rPr lang="en-US" sz="1800" dirty="0"/>
                        <a:t>25%</a:t>
                      </a:r>
                      <a:endParaRPr lang="en-US" sz="1800" dirty="0">
                        <a:latin typeface="+mj-lt"/>
                        <a:ea typeface="Calibri"/>
                        <a:cs typeface="Times New Roman"/>
                      </a:endParaRPr>
                    </a:p>
                  </a:txBody>
                  <a:tcPr marL="70114" marR="70114" marT="35045" marB="35045" anchor="ctr">
                    <a:solidFill>
                      <a:srgbClr val="FFFF00"/>
                    </a:solidFill>
                  </a:tcPr>
                </a:tc>
                <a:tc>
                  <a:txBody>
                    <a:bodyPr/>
                    <a:lstStyle/>
                    <a:p>
                      <a:pPr marL="0" marR="0" algn="ctr">
                        <a:lnSpc>
                          <a:spcPct val="115000"/>
                        </a:lnSpc>
                        <a:spcBef>
                          <a:spcPts val="0"/>
                        </a:spcBef>
                        <a:spcAft>
                          <a:spcPts val="0"/>
                        </a:spcAft>
                      </a:pPr>
                      <a:r>
                        <a:rPr lang="en-US" sz="1800" dirty="0"/>
                        <a:t>0%</a:t>
                      </a:r>
                      <a:endParaRPr lang="en-US" sz="1800" dirty="0">
                        <a:latin typeface="+mj-lt"/>
                        <a:ea typeface="Calibri"/>
                        <a:cs typeface="Times New Roman"/>
                      </a:endParaRPr>
                    </a:p>
                  </a:txBody>
                  <a:tcPr marL="70114" marR="70114" marT="35045" marB="35045" anchor="ctr"/>
                </a:tc>
                <a:extLst>
                  <a:ext uri="{0D108BD9-81ED-4DB2-BD59-A6C34878D82A}">
                    <a16:rowId xmlns="" xmlns:a16="http://schemas.microsoft.com/office/drawing/2014/main" val="10008"/>
                  </a:ext>
                </a:extLst>
              </a:tr>
              <a:tr h="433485">
                <a:tc>
                  <a:txBody>
                    <a:bodyPr/>
                    <a:lstStyle/>
                    <a:p>
                      <a:pPr marL="0" marR="0">
                        <a:lnSpc>
                          <a:spcPct val="115000"/>
                        </a:lnSpc>
                        <a:spcBef>
                          <a:spcPts val="0"/>
                        </a:spcBef>
                        <a:spcAft>
                          <a:spcPts val="0"/>
                        </a:spcAft>
                      </a:pPr>
                      <a:r>
                        <a:rPr lang="en-US" sz="1800" kern="1200" dirty="0"/>
                        <a:t>Mean Grant </a:t>
                      </a:r>
                      <a:endParaRPr lang="en-US" sz="1800" b="1" dirty="0">
                        <a:latin typeface="Calibri"/>
                        <a:ea typeface="Calibri"/>
                        <a:cs typeface="Times New Roman"/>
                      </a:endParaRPr>
                    </a:p>
                  </a:txBody>
                  <a:tcPr marL="70114" marR="70114" marT="35045" marB="35045" anchor="ctr">
                    <a:lnR w="38100" cap="flat" cmpd="sng" algn="ctr">
                      <a:solidFill>
                        <a:schemeClr val="bg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800" dirty="0"/>
                        <a:t>$526</a:t>
                      </a:r>
                      <a:endParaRPr lang="en-US" sz="1800" b="1" dirty="0">
                        <a:latin typeface="+mj-lt"/>
                        <a:ea typeface="Calibri"/>
                        <a:cs typeface="Times New Roman"/>
                      </a:endParaRPr>
                    </a:p>
                  </a:txBody>
                  <a:tcPr marL="70114" marR="70114" marT="35045" marB="35045" anchor="ctr">
                    <a:lnL w="38100" cap="flat" cmpd="sng" algn="ctr">
                      <a:solidFill>
                        <a:schemeClr val="bg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800" dirty="0"/>
                        <a:t>$517</a:t>
                      </a:r>
                      <a:endParaRPr lang="en-US" sz="1800" b="1" dirty="0">
                        <a:latin typeface="+mj-lt"/>
                        <a:ea typeface="Calibri"/>
                        <a:cs typeface="Times New Roman"/>
                      </a:endParaRPr>
                    </a:p>
                  </a:txBody>
                  <a:tcPr marL="70114" marR="70114" marT="35045" marB="35045" anchor="ctr"/>
                </a:tc>
                <a:tc>
                  <a:txBody>
                    <a:bodyPr/>
                    <a:lstStyle/>
                    <a:p>
                      <a:pPr marL="0" marR="0" algn="ctr">
                        <a:lnSpc>
                          <a:spcPct val="115000"/>
                        </a:lnSpc>
                        <a:spcBef>
                          <a:spcPts val="0"/>
                        </a:spcBef>
                        <a:spcAft>
                          <a:spcPts val="0"/>
                        </a:spcAft>
                      </a:pPr>
                      <a:r>
                        <a:rPr lang="en-US" sz="1800" dirty="0"/>
                        <a:t>$929</a:t>
                      </a:r>
                      <a:endParaRPr lang="en-US" sz="1800" b="1" dirty="0">
                        <a:latin typeface="+mj-lt"/>
                        <a:ea typeface="Calibri"/>
                        <a:cs typeface="Times New Roman"/>
                      </a:endParaRPr>
                    </a:p>
                  </a:txBody>
                  <a:tcPr marL="70114" marR="70114" marT="35045" marB="35045" anchor="ctr"/>
                </a:tc>
                <a:tc>
                  <a:txBody>
                    <a:bodyPr/>
                    <a:lstStyle/>
                    <a:p>
                      <a:pPr marL="0" marR="0" algn="ctr">
                        <a:lnSpc>
                          <a:spcPct val="115000"/>
                        </a:lnSpc>
                        <a:spcBef>
                          <a:spcPts val="0"/>
                        </a:spcBef>
                        <a:spcAft>
                          <a:spcPts val="0"/>
                        </a:spcAft>
                      </a:pPr>
                      <a:r>
                        <a:rPr lang="en-US" sz="1800" dirty="0"/>
                        <a:t>$599</a:t>
                      </a:r>
                      <a:endParaRPr lang="en-US" sz="1800" b="1" dirty="0">
                        <a:latin typeface="+mj-lt"/>
                        <a:ea typeface="Calibri"/>
                        <a:cs typeface="Times New Roman"/>
                      </a:endParaRPr>
                    </a:p>
                  </a:txBody>
                  <a:tcPr marL="70114" marR="70114" marT="35045" marB="35045" anchor="ctr"/>
                </a:tc>
                <a:extLst>
                  <a:ext uri="{0D108BD9-81ED-4DB2-BD59-A6C34878D82A}">
                    <a16:rowId xmlns="" xmlns:a16="http://schemas.microsoft.com/office/drawing/2014/main" val="10009"/>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6"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7"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8"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9"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0"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1"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2"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4"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5"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6"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7"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8"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9"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0"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1"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5"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8"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1"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2"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233"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4"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5"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7" name="Rectangle 45"/>
          <p:cNvSpPr>
            <a:spLocks noGrp="1" noChangeArrowheads="1"/>
          </p:cNvSpPr>
          <p:nvPr>
            <p:ph type="body" idx="1"/>
          </p:nvPr>
        </p:nvSpPr>
        <p:spPr/>
        <p:txBody>
          <a:bodyPr/>
          <a:lstStyle/>
          <a:p>
            <a:pPr eaLnBrk="1" hangingPunct="1"/>
            <a:r>
              <a:rPr lang="en-US" altLang="en-US"/>
              <a:t>Part 1 – NJ SHARES database analysis</a:t>
            </a:r>
          </a:p>
          <a:p>
            <a:pPr lvl="1" eaLnBrk="1" hangingPunct="1"/>
            <a:r>
              <a:rPr lang="en-US" altLang="en-US"/>
              <a:t>Characterizes grant recipients</a:t>
            </a:r>
          </a:p>
          <a:p>
            <a:pPr lvl="1" eaLnBrk="1" hangingPunct="1"/>
            <a:r>
              <a:rPr lang="en-US" altLang="en-US"/>
              <a:t>Characterizes grants</a:t>
            </a:r>
          </a:p>
          <a:p>
            <a:pPr eaLnBrk="1" hangingPunct="1"/>
            <a:r>
              <a:rPr lang="en-US" altLang="en-US"/>
              <a:t>Part 2 – Utility transaction data analysis</a:t>
            </a:r>
          </a:p>
          <a:p>
            <a:pPr lvl="1" eaLnBrk="1" hangingPunct="1"/>
            <a:r>
              <a:rPr lang="en-US" altLang="en-US"/>
              <a:t>“Good Faith” Payment Analysis</a:t>
            </a:r>
          </a:p>
          <a:p>
            <a:pPr lvl="1" eaLnBrk="1" hangingPunct="1"/>
            <a:r>
              <a:rPr lang="en-US" altLang="en-US"/>
              <a:t>Grant Coverage Analysis</a:t>
            </a:r>
          </a:p>
          <a:p>
            <a:pPr lvl="1" eaLnBrk="1" hangingPunct="1"/>
            <a:r>
              <a:rPr lang="en-US" altLang="en-US"/>
              <a:t>Post-Grant Payment Compliance</a:t>
            </a:r>
          </a:p>
        </p:txBody>
      </p:sp>
      <p:sp>
        <p:nvSpPr>
          <p:cNvPr id="8238" name="Text Box 46"/>
          <p:cNvSpPr txBox="1">
            <a:spLocks noChangeArrowheads="1"/>
          </p:cNvSpPr>
          <p:nvPr/>
        </p:nvSpPr>
        <p:spPr bwMode="auto">
          <a:xfrm>
            <a:off x="8610600" y="6400800"/>
            <a:ext cx="30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249C8882-37F6-4EA8-B8D6-BF0E743A866B}" type="slidenum">
              <a:rPr lang="en-US" altLang="en-US" sz="1000"/>
              <a:pPr eaLnBrk="1" hangingPunct="1">
                <a:spcBef>
                  <a:spcPct val="50000"/>
                </a:spcBef>
                <a:buFontTx/>
                <a:buNone/>
              </a:pPr>
              <a:t>3</a:t>
            </a:fld>
            <a:endParaRPr lang="en-US" altLang="en-US" sz="1000"/>
          </a:p>
        </p:txBody>
      </p:sp>
      <p:sp>
        <p:nvSpPr>
          <p:cNvPr id="48" name="Rectangle 44"/>
          <p:cNvSpPr txBox="1">
            <a:spLocks noChangeArrowheads="1"/>
          </p:cNvSpPr>
          <p:nvPr/>
        </p:nvSpPr>
        <p:spPr bwMode="auto">
          <a:xfrm>
            <a:off x="57699" y="207963"/>
            <a:ext cx="77724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a:lstStyle>
          <a:p>
            <a:pPr algn="l" eaLnBrk="1" hangingPunct="1"/>
            <a:r>
              <a:rPr lang="en-US" altLang="en-US" kern="0" dirty="0"/>
              <a:t>Evaluation Goals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51"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52"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53"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54"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55"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56"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57"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58"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59"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60"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61"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62"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63"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64"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65"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66"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67"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68"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69"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70"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71"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72"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73"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74"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75"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76"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77"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78"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79"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80"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81"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82"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83"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84"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85"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86"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87"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88"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53289"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90"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91"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92" name="Rectangle 44"/>
          <p:cNvSpPr>
            <a:spLocks noGrp="1" noChangeArrowheads="1"/>
          </p:cNvSpPr>
          <p:nvPr>
            <p:ph type="title"/>
          </p:nvPr>
        </p:nvSpPr>
        <p:spPr>
          <a:xfrm>
            <a:off x="104721" y="87312"/>
            <a:ext cx="7772400" cy="1143000"/>
          </a:xfrm>
        </p:spPr>
        <p:txBody>
          <a:bodyPr/>
          <a:lstStyle/>
          <a:p>
            <a:pPr algn="l" eaLnBrk="1" hangingPunct="1"/>
            <a:r>
              <a:rPr lang="en-US" altLang="en-US" sz="3300" b="1" dirty="0">
                <a:solidFill>
                  <a:schemeClr val="tx1">
                    <a:lumMod val="75000"/>
                    <a:lumOff val="25000"/>
                  </a:schemeClr>
                </a:solidFill>
              </a:rPr>
              <a:t>NJ SHARES Database Analysis </a:t>
            </a:r>
            <a:r>
              <a:rPr lang="en-US" altLang="en-US" dirty="0">
                <a:solidFill>
                  <a:schemeClr val="tx1">
                    <a:lumMod val="75000"/>
                    <a:lumOff val="25000"/>
                  </a:schemeClr>
                </a:solidFill>
              </a:rPr>
              <a:t/>
            </a:r>
            <a:br>
              <a:rPr lang="en-US" altLang="en-US" dirty="0">
                <a:solidFill>
                  <a:schemeClr val="tx1">
                    <a:lumMod val="75000"/>
                    <a:lumOff val="25000"/>
                  </a:schemeClr>
                </a:solidFill>
              </a:rPr>
            </a:br>
            <a:r>
              <a:rPr lang="en-US" altLang="en-US" sz="2800" b="1" dirty="0">
                <a:solidFill>
                  <a:schemeClr val="tx1">
                    <a:lumMod val="75000"/>
                    <a:lumOff val="25000"/>
                  </a:schemeClr>
                </a:solidFill>
              </a:rPr>
              <a:t>% Received Max Grant</a:t>
            </a:r>
          </a:p>
        </p:txBody>
      </p:sp>
      <p:sp>
        <p:nvSpPr>
          <p:cNvPr id="53293"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32A982AF-4DF0-4ACA-9CD1-CA15B29E8081}" type="slidenum">
              <a:rPr lang="en-US" altLang="en-US" sz="1000"/>
              <a:pPr eaLnBrk="1" hangingPunct="1">
                <a:spcBef>
                  <a:spcPct val="50000"/>
                </a:spcBef>
                <a:buFontTx/>
                <a:buNone/>
              </a:pPr>
              <a:t>30</a:t>
            </a:fld>
            <a:endParaRPr lang="en-US" altLang="en-US" sz="1000"/>
          </a:p>
        </p:txBody>
      </p:sp>
      <p:graphicFrame>
        <p:nvGraphicFramePr>
          <p:cNvPr id="9" name="Chart 8"/>
          <p:cNvGraphicFramePr/>
          <p:nvPr>
            <p:extLst>
              <p:ext uri="{D42A27DB-BD31-4B8C-83A1-F6EECF244321}">
                <p14:modId xmlns:p14="http://schemas.microsoft.com/office/powerpoint/2010/main" val="1670413974"/>
              </p:ext>
            </p:extLst>
          </p:nvPr>
        </p:nvGraphicFramePr>
        <p:xfrm>
          <a:off x="647256" y="1676400"/>
          <a:ext cx="7877970" cy="4522788"/>
        </p:xfrm>
        <a:graphic>
          <a:graphicData uri="http://schemas.openxmlformats.org/drawingml/2006/chart">
            <c:chart xmlns:c="http://schemas.openxmlformats.org/drawingml/2006/chart" xmlns:r="http://schemas.openxmlformats.org/officeDocument/2006/relationships" r:id="rId5"/>
          </a:graphicData>
        </a:graphic>
      </p:graphicFrame>
      <p:sp>
        <p:nvSpPr>
          <p:cNvPr id="2" name="Left Arrow 1"/>
          <p:cNvSpPr/>
          <p:nvPr/>
        </p:nvSpPr>
        <p:spPr>
          <a:xfrm rot="19068131">
            <a:off x="7559049" y="3102838"/>
            <a:ext cx="641604"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2793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99"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00"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01"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02"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03"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04"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05"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06"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07"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08"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09"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0"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1"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2"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3"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4"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5"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6"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7"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8"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9"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20"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21"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22"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23"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24"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25"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26"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27"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28"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29"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30"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31"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32"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33"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34"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35"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36"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55337"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38"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39"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40" name="Rectangle 44"/>
          <p:cNvSpPr>
            <a:spLocks noGrp="1" noChangeArrowheads="1"/>
          </p:cNvSpPr>
          <p:nvPr>
            <p:ph type="title"/>
          </p:nvPr>
        </p:nvSpPr>
        <p:spPr>
          <a:xfrm>
            <a:off x="147552" y="128161"/>
            <a:ext cx="7772400" cy="1143000"/>
          </a:xfrm>
        </p:spPr>
        <p:txBody>
          <a:bodyPr/>
          <a:lstStyle/>
          <a:p>
            <a:pPr algn="l" eaLnBrk="1" hangingPunct="1"/>
            <a:r>
              <a:rPr lang="en-US" altLang="en-US" sz="3300" b="1" dirty="0">
                <a:solidFill>
                  <a:schemeClr val="tx1">
                    <a:lumMod val="75000"/>
                    <a:lumOff val="25000"/>
                  </a:schemeClr>
                </a:solidFill>
              </a:rPr>
              <a:t>NJ SHARES Database Analysis </a:t>
            </a:r>
            <a:r>
              <a:rPr lang="en-US" altLang="en-US" dirty="0">
                <a:solidFill>
                  <a:schemeClr val="tx1">
                    <a:lumMod val="75000"/>
                    <a:lumOff val="25000"/>
                  </a:schemeClr>
                </a:solidFill>
              </a:rPr>
              <a:t/>
            </a:r>
            <a:br>
              <a:rPr lang="en-US" altLang="en-US" dirty="0">
                <a:solidFill>
                  <a:schemeClr val="tx1">
                    <a:lumMod val="75000"/>
                    <a:lumOff val="25000"/>
                  </a:schemeClr>
                </a:solidFill>
              </a:rPr>
            </a:br>
            <a:r>
              <a:rPr lang="en-US" altLang="en-US" sz="2800" b="1" dirty="0">
                <a:solidFill>
                  <a:schemeClr val="tx1">
                    <a:lumMod val="75000"/>
                    <a:lumOff val="25000"/>
                  </a:schemeClr>
                </a:solidFill>
              </a:rPr>
              <a:t>Mean Grant Amount By Utility</a:t>
            </a:r>
          </a:p>
        </p:txBody>
      </p:sp>
      <p:sp>
        <p:nvSpPr>
          <p:cNvPr id="55341"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F9888EA5-D150-480E-BD0B-452B1539A04F}" type="slidenum">
              <a:rPr lang="en-US" altLang="en-US" sz="1000"/>
              <a:pPr eaLnBrk="1" hangingPunct="1">
                <a:spcBef>
                  <a:spcPct val="50000"/>
                </a:spcBef>
                <a:buFontTx/>
                <a:buNone/>
              </a:pPr>
              <a:t>31</a:t>
            </a:fld>
            <a:endParaRPr lang="en-US" altLang="en-US" sz="1000"/>
          </a:p>
        </p:txBody>
      </p:sp>
      <p:graphicFrame>
        <p:nvGraphicFramePr>
          <p:cNvPr id="7" name="Chart 6"/>
          <p:cNvGraphicFramePr/>
          <p:nvPr>
            <p:extLst>
              <p:ext uri="{D42A27DB-BD31-4B8C-83A1-F6EECF244321}">
                <p14:modId xmlns:p14="http://schemas.microsoft.com/office/powerpoint/2010/main" val="967420905"/>
              </p:ext>
            </p:extLst>
          </p:nvPr>
        </p:nvGraphicFramePr>
        <p:xfrm>
          <a:off x="128191" y="1475986"/>
          <a:ext cx="8673306" cy="4790440"/>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4810125" y="6372006"/>
            <a:ext cx="3530600" cy="276999"/>
          </a:xfrm>
          <a:prstGeom prst="rect">
            <a:avLst/>
          </a:prstGeom>
          <a:noFill/>
        </p:spPr>
        <p:txBody>
          <a:bodyPr wrap="square" rtlCol="0">
            <a:spAutoFit/>
          </a:bodyPr>
          <a:lstStyle/>
          <a:p>
            <a:r>
              <a:rPr lang="en-US" sz="1200" dirty="0"/>
              <a:t>Note: There were no Rockland Electric grants in 2014</a:t>
            </a:r>
          </a:p>
        </p:txBody>
      </p:sp>
    </p:spTree>
    <p:extLst>
      <p:ext uri="{BB962C8B-B14F-4D97-AF65-F5344CB8AC3E}">
        <p14:creationId xmlns:p14="http://schemas.microsoft.com/office/powerpoint/2010/main" val="1423212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47"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48"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49"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0"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1"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2"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3"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4"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5"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6"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7"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8"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9"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0"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1"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2"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3"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4"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5"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6"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7"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8"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9"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70"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71"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72"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73"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74"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75"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76"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77"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78"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79"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80"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81"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82"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83"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84"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57385"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86"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87"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88" name="Rectangle 44"/>
          <p:cNvSpPr>
            <a:spLocks noGrp="1" noChangeArrowheads="1"/>
          </p:cNvSpPr>
          <p:nvPr>
            <p:ph type="title"/>
          </p:nvPr>
        </p:nvSpPr>
        <p:spPr>
          <a:xfrm>
            <a:off x="122624" y="261938"/>
            <a:ext cx="7772400" cy="1143000"/>
          </a:xfrm>
        </p:spPr>
        <p:txBody>
          <a:bodyPr/>
          <a:lstStyle/>
          <a:p>
            <a:pPr algn="l" eaLnBrk="1" hangingPunct="1"/>
            <a:r>
              <a:rPr lang="en-US" altLang="en-US" sz="3300" b="1" dirty="0">
                <a:solidFill>
                  <a:schemeClr val="tx1"/>
                </a:solidFill>
              </a:rPr>
              <a:t>PART 2: Utility Data Analysis </a:t>
            </a:r>
            <a:r>
              <a:rPr lang="en-US" altLang="en-US" dirty="0">
                <a:solidFill>
                  <a:schemeClr val="tx1"/>
                </a:solidFill>
              </a:rPr>
              <a:t/>
            </a:r>
            <a:br>
              <a:rPr lang="en-US" altLang="en-US" dirty="0">
                <a:solidFill>
                  <a:schemeClr val="tx1"/>
                </a:solidFill>
              </a:rPr>
            </a:br>
            <a:r>
              <a:rPr lang="en-US" altLang="en-US" sz="2800" b="1" dirty="0">
                <a:solidFill>
                  <a:schemeClr val="tx1"/>
                </a:solidFill>
              </a:rPr>
              <a:t>Methodology</a:t>
            </a:r>
          </a:p>
        </p:txBody>
      </p:sp>
      <p:sp>
        <p:nvSpPr>
          <p:cNvPr id="57389" name="Rectangle 45"/>
          <p:cNvSpPr>
            <a:spLocks noGrp="1" noChangeArrowheads="1"/>
          </p:cNvSpPr>
          <p:nvPr>
            <p:ph type="body" idx="1"/>
          </p:nvPr>
        </p:nvSpPr>
        <p:spPr>
          <a:xfrm>
            <a:off x="504825" y="1729730"/>
            <a:ext cx="7772400" cy="4290069"/>
          </a:xfrm>
        </p:spPr>
        <p:txBody>
          <a:bodyPr/>
          <a:lstStyle/>
          <a:p>
            <a:pPr eaLnBrk="1" hangingPunct="1"/>
            <a:r>
              <a:rPr lang="en-US" altLang="en-US" sz="2200" dirty="0"/>
              <a:t>Focused on Q1 and Q2 2018 grant recipients</a:t>
            </a:r>
          </a:p>
          <a:p>
            <a:pPr eaLnBrk="1" hangingPunct="1"/>
            <a:r>
              <a:rPr lang="en-US" altLang="en-US" sz="2200" dirty="0"/>
              <a:t>Comparison groups</a:t>
            </a:r>
          </a:p>
          <a:p>
            <a:pPr lvl="1" eaLnBrk="1" hangingPunct="1"/>
            <a:r>
              <a:rPr lang="en-US" altLang="en-US" sz="1800" dirty="0"/>
              <a:t>Q1 and Q2 2017 recipients</a:t>
            </a:r>
          </a:p>
          <a:p>
            <a:pPr lvl="1" eaLnBrk="1" hangingPunct="1"/>
            <a:r>
              <a:rPr lang="en-US" altLang="en-US" sz="1800" dirty="0"/>
              <a:t>Q1 and Q2 2019 recipients</a:t>
            </a:r>
            <a:endParaRPr lang="en-US" altLang="en-US" sz="2200" dirty="0"/>
          </a:p>
          <a:p>
            <a:pPr eaLnBrk="1" hangingPunct="1"/>
            <a:r>
              <a:rPr lang="en-US" altLang="en-US" sz="2200" dirty="0"/>
              <a:t>Analysis</a:t>
            </a:r>
          </a:p>
          <a:p>
            <a:pPr lvl="1" eaLnBrk="1" hangingPunct="1"/>
            <a:r>
              <a:rPr lang="en-US" altLang="en-US" sz="1800" dirty="0"/>
              <a:t>Payments in Good Faith period</a:t>
            </a:r>
          </a:p>
          <a:p>
            <a:pPr lvl="1" eaLnBrk="1" hangingPunct="1"/>
            <a:r>
              <a:rPr lang="en-US" altLang="en-US" sz="1800" dirty="0"/>
              <a:t>Grant coverage of pre-grant balances</a:t>
            </a:r>
          </a:p>
          <a:p>
            <a:pPr lvl="1" eaLnBrk="1" hangingPunct="1"/>
            <a:r>
              <a:rPr lang="en-US" altLang="en-US" sz="1800" dirty="0"/>
              <a:t>Ratio of payments made to charges incurred at key intervals</a:t>
            </a:r>
          </a:p>
          <a:p>
            <a:pPr eaLnBrk="1" hangingPunct="1"/>
            <a:r>
              <a:rPr lang="en-US" altLang="en-US" sz="2200" dirty="0"/>
              <a:t>Transaction data from utilities</a:t>
            </a:r>
          </a:p>
          <a:p>
            <a:pPr lvl="1" eaLnBrk="1" hangingPunct="1"/>
            <a:r>
              <a:rPr lang="en-US" altLang="en-US" sz="1800" dirty="0"/>
              <a:t>Payments</a:t>
            </a:r>
          </a:p>
          <a:p>
            <a:pPr lvl="1" eaLnBrk="1" hangingPunct="1"/>
            <a:r>
              <a:rPr lang="en-US" altLang="en-US" sz="1800" dirty="0"/>
              <a:t>Charges</a:t>
            </a:r>
          </a:p>
          <a:p>
            <a:pPr lvl="1" eaLnBrk="1" hangingPunct="1"/>
            <a:r>
              <a:rPr lang="en-US" altLang="en-US" sz="1800" dirty="0"/>
              <a:t>Account balances</a:t>
            </a:r>
          </a:p>
          <a:p>
            <a:pPr lvl="1" eaLnBrk="1" hangingPunct="1"/>
            <a:endParaRPr lang="en-US" altLang="en-US" sz="1800" dirty="0"/>
          </a:p>
        </p:txBody>
      </p:sp>
      <p:sp>
        <p:nvSpPr>
          <p:cNvPr id="57390"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C19279E9-524E-4A73-BD35-D69FD9C95E68}" type="slidenum">
              <a:rPr lang="en-US" altLang="en-US" sz="1000"/>
              <a:pPr eaLnBrk="1" hangingPunct="1">
                <a:spcBef>
                  <a:spcPct val="50000"/>
                </a:spcBef>
                <a:buFontTx/>
                <a:buNone/>
              </a:pPr>
              <a:t>32</a:t>
            </a:fld>
            <a:endParaRPr lang="en-US" altLang="en-US" sz="1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3"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4"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5"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6"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7"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8"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9"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0"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1"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6"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7"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8"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0"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1"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2"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4"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5"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9"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0"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1"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2"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3"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4"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5"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6"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7"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8"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9"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0"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0281"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2"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3"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5" name="Rectangle 45"/>
          <p:cNvSpPr>
            <a:spLocks noGrp="1" noChangeArrowheads="1"/>
          </p:cNvSpPr>
          <p:nvPr>
            <p:ph type="body" idx="1"/>
          </p:nvPr>
        </p:nvSpPr>
        <p:spPr>
          <a:xfrm>
            <a:off x="181628" y="1371600"/>
            <a:ext cx="8714722" cy="4724400"/>
          </a:xfrm>
        </p:spPr>
        <p:txBody>
          <a:bodyPr/>
          <a:lstStyle/>
          <a:p>
            <a:pPr eaLnBrk="1" hangingPunct="1"/>
            <a:r>
              <a:rPr lang="en-US" altLang="en-US" sz="2800" dirty="0"/>
              <a:t>Utilities included</a:t>
            </a:r>
          </a:p>
          <a:p>
            <a:pPr lvl="1" eaLnBrk="1" hangingPunct="1"/>
            <a:r>
              <a:rPr lang="en-US" altLang="en-US" sz="2400" dirty="0"/>
              <a:t>ACE</a:t>
            </a:r>
          </a:p>
          <a:p>
            <a:pPr lvl="1" eaLnBrk="1" hangingPunct="1"/>
            <a:r>
              <a:rPr lang="en-US" altLang="en-US" sz="2400" dirty="0"/>
              <a:t>JCP&amp;L</a:t>
            </a:r>
          </a:p>
          <a:p>
            <a:pPr lvl="1" eaLnBrk="1" hangingPunct="1"/>
            <a:r>
              <a:rPr lang="en-US" altLang="en-US" sz="2400" dirty="0"/>
              <a:t>NJNG</a:t>
            </a:r>
          </a:p>
          <a:p>
            <a:pPr lvl="1" eaLnBrk="1" hangingPunct="1"/>
            <a:r>
              <a:rPr lang="en-US" altLang="en-US" sz="2400" dirty="0"/>
              <a:t>PSE&amp;G</a:t>
            </a:r>
          </a:p>
          <a:p>
            <a:pPr lvl="1" eaLnBrk="1" hangingPunct="1"/>
            <a:r>
              <a:rPr lang="en-US" altLang="en-US" sz="2400" dirty="0"/>
              <a:t>RECO</a:t>
            </a:r>
          </a:p>
          <a:p>
            <a:pPr lvl="1" eaLnBrk="1" hangingPunct="1"/>
            <a:r>
              <a:rPr lang="en-US" altLang="en-US" sz="2400" dirty="0"/>
              <a:t>SJG</a:t>
            </a:r>
          </a:p>
          <a:p>
            <a:pPr eaLnBrk="1" hangingPunct="1"/>
            <a:r>
              <a:rPr lang="en-US" altLang="en-US" sz="2800" dirty="0"/>
              <a:t>Request not sent to ETG</a:t>
            </a:r>
          </a:p>
          <a:p>
            <a:pPr marL="457200" lvl="1" indent="0" eaLnBrk="1" hangingPunct="1">
              <a:buNone/>
            </a:pPr>
            <a:endParaRPr lang="en-US" altLang="en-US" sz="2400" dirty="0"/>
          </a:p>
          <a:p>
            <a:pPr marL="457200" lvl="1" indent="0" eaLnBrk="1" hangingPunct="1">
              <a:buNone/>
            </a:pPr>
            <a:endParaRPr lang="en-US" altLang="en-US" sz="2400" dirty="0"/>
          </a:p>
        </p:txBody>
      </p:sp>
      <p:sp>
        <p:nvSpPr>
          <p:cNvPr id="10286" name="Text Box 46"/>
          <p:cNvSpPr txBox="1">
            <a:spLocks noChangeArrowheads="1"/>
          </p:cNvSpPr>
          <p:nvPr/>
        </p:nvSpPr>
        <p:spPr bwMode="auto">
          <a:xfrm>
            <a:off x="8542338" y="6400800"/>
            <a:ext cx="3730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3D542AC2-E1DF-4634-83C3-63F0DFAACD99}" type="slidenum">
              <a:rPr lang="en-US" altLang="en-US" sz="1000"/>
              <a:pPr eaLnBrk="1" hangingPunct="1">
                <a:spcBef>
                  <a:spcPct val="50000"/>
                </a:spcBef>
                <a:buFontTx/>
                <a:buNone/>
              </a:pPr>
              <a:t>33</a:t>
            </a:fld>
            <a:endParaRPr lang="en-US" altLang="en-US" sz="1000"/>
          </a:p>
        </p:txBody>
      </p:sp>
      <p:sp>
        <p:nvSpPr>
          <p:cNvPr id="48" name="Rectangle 44"/>
          <p:cNvSpPr txBox="1">
            <a:spLocks noChangeArrowheads="1"/>
          </p:cNvSpPr>
          <p:nvPr/>
        </p:nvSpPr>
        <p:spPr bwMode="auto">
          <a:xfrm>
            <a:off x="106915" y="152400"/>
            <a:ext cx="77724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a:lstStyle>
          <a:p>
            <a:pPr algn="l" eaLnBrk="1" hangingPunct="1"/>
            <a:r>
              <a:rPr lang="en-US" altLang="en-US" sz="4000" b="1" kern="0" dirty="0">
                <a:solidFill>
                  <a:schemeClr val="tx1"/>
                </a:solidFill>
              </a:rPr>
              <a:t>Utility Data</a:t>
            </a:r>
          </a:p>
        </p:txBody>
      </p:sp>
    </p:spTree>
    <p:extLst>
      <p:ext uri="{BB962C8B-B14F-4D97-AF65-F5344CB8AC3E}">
        <p14:creationId xmlns:p14="http://schemas.microsoft.com/office/powerpoint/2010/main" val="2585780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95"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96"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97"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98"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99"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0"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1"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2"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3"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4"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5"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6"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7"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8"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9"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10"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11"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12"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13"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14"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15"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16"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17"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18"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19"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20"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21"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22"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23"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24"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25"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26"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27"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28"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29"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30"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31"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32"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59433"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34"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35"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36" name="Rectangle 44"/>
          <p:cNvSpPr>
            <a:spLocks noGrp="1" noChangeArrowheads="1"/>
          </p:cNvSpPr>
          <p:nvPr>
            <p:ph type="title"/>
          </p:nvPr>
        </p:nvSpPr>
        <p:spPr>
          <a:xfrm>
            <a:off x="24777" y="174763"/>
            <a:ext cx="7772400" cy="1143000"/>
          </a:xfrm>
        </p:spPr>
        <p:txBody>
          <a:bodyPr/>
          <a:lstStyle/>
          <a:p>
            <a:pPr algn="l" eaLnBrk="1" hangingPunct="1"/>
            <a:r>
              <a:rPr lang="en-US" altLang="en-US" sz="3300" b="1" dirty="0">
                <a:solidFill>
                  <a:schemeClr val="tx1"/>
                </a:solidFill>
              </a:rPr>
              <a:t>Utility Data Analysis </a:t>
            </a:r>
            <a:r>
              <a:rPr lang="en-US" altLang="en-US" dirty="0">
                <a:solidFill>
                  <a:schemeClr val="tx1"/>
                </a:solidFill>
              </a:rPr>
              <a:t/>
            </a:r>
            <a:br>
              <a:rPr lang="en-US" altLang="en-US" dirty="0">
                <a:solidFill>
                  <a:schemeClr val="tx1"/>
                </a:solidFill>
              </a:rPr>
            </a:br>
            <a:r>
              <a:rPr lang="en-US" altLang="en-US" sz="2800" b="1" dirty="0">
                <a:solidFill>
                  <a:schemeClr val="tx1"/>
                </a:solidFill>
              </a:rPr>
              <a:t>Group Definitions</a:t>
            </a:r>
          </a:p>
        </p:txBody>
      </p:sp>
      <p:sp>
        <p:nvSpPr>
          <p:cNvPr id="59437"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72C4ECA9-AC33-4223-97D2-5C38A1AC70BF}" type="slidenum">
              <a:rPr lang="en-US" altLang="en-US" sz="1000"/>
              <a:pPr eaLnBrk="1" hangingPunct="1">
                <a:spcBef>
                  <a:spcPct val="50000"/>
                </a:spcBef>
                <a:buFontTx/>
                <a:buNone/>
              </a:pPr>
              <a:t>34</a:t>
            </a:fld>
            <a:endParaRPr lang="en-US" altLang="en-US" sz="1000"/>
          </a:p>
        </p:txBody>
      </p:sp>
      <p:grpSp>
        <p:nvGrpSpPr>
          <p:cNvPr id="59438" name="Group 193"/>
          <p:cNvGrpSpPr>
            <a:grpSpLocks/>
          </p:cNvGrpSpPr>
          <p:nvPr/>
        </p:nvGrpSpPr>
        <p:grpSpPr bwMode="auto">
          <a:xfrm>
            <a:off x="381000" y="2209800"/>
            <a:ext cx="8534400" cy="4343400"/>
            <a:chOff x="381000" y="2209800"/>
            <a:chExt cx="8534400" cy="4343400"/>
          </a:xfrm>
        </p:grpSpPr>
        <p:cxnSp>
          <p:nvCxnSpPr>
            <p:cNvPr id="72" name="Straight Connector 71"/>
            <p:cNvCxnSpPr/>
            <p:nvPr/>
          </p:nvCxnSpPr>
          <p:spPr>
            <a:xfrm rot="5400000">
              <a:off x="-838993" y="4042569"/>
              <a:ext cx="3352800" cy="1587"/>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278856" y="4050507"/>
              <a:ext cx="3214687" cy="0"/>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478463" y="4049713"/>
              <a:ext cx="3214687" cy="1587"/>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1" name="Right Arrow 60"/>
            <p:cNvSpPr/>
            <p:nvPr/>
          </p:nvSpPr>
          <p:spPr>
            <a:xfrm>
              <a:off x="838200" y="2671763"/>
              <a:ext cx="8077200" cy="9144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2" name="Right Arrow 61"/>
            <p:cNvSpPr/>
            <p:nvPr/>
          </p:nvSpPr>
          <p:spPr>
            <a:xfrm>
              <a:off x="838200" y="3890963"/>
              <a:ext cx="8077200" cy="9144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3" name="Right Arrow 62"/>
            <p:cNvSpPr/>
            <p:nvPr/>
          </p:nvSpPr>
          <p:spPr>
            <a:xfrm>
              <a:off x="838200" y="5110163"/>
              <a:ext cx="8077200" cy="9144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7" name="Rectangle 66"/>
            <p:cNvSpPr/>
            <p:nvPr/>
          </p:nvSpPr>
          <p:spPr>
            <a:xfrm>
              <a:off x="4343400" y="2900363"/>
              <a:ext cx="3124200" cy="4572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0" name="Rectangle 69"/>
            <p:cNvSpPr/>
            <p:nvPr/>
          </p:nvSpPr>
          <p:spPr>
            <a:xfrm>
              <a:off x="4343400" y="4119563"/>
              <a:ext cx="3124200" cy="4572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1" name="Rectangle 70"/>
            <p:cNvSpPr/>
            <p:nvPr/>
          </p:nvSpPr>
          <p:spPr>
            <a:xfrm>
              <a:off x="4343400" y="5338763"/>
              <a:ext cx="3124200" cy="4572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9448" name="TextBox 72"/>
            <p:cNvSpPr txBox="1">
              <a:spLocks noChangeArrowheads="1"/>
            </p:cNvSpPr>
            <p:nvPr/>
          </p:nvSpPr>
          <p:spPr bwMode="auto">
            <a:xfrm>
              <a:off x="381000" y="2209800"/>
              <a:ext cx="914400" cy="46166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dirty="0"/>
                <a:t>2017</a:t>
              </a:r>
            </a:p>
          </p:txBody>
        </p:sp>
        <p:cxnSp>
          <p:nvCxnSpPr>
            <p:cNvPr id="78" name="Straight Connector 77"/>
            <p:cNvCxnSpPr/>
            <p:nvPr/>
          </p:nvCxnSpPr>
          <p:spPr>
            <a:xfrm rot="5400000">
              <a:off x="3871119" y="3220244"/>
              <a:ext cx="64135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9450" name="TextBox 98"/>
            <p:cNvSpPr txBox="1">
              <a:spLocks noChangeArrowheads="1"/>
            </p:cNvSpPr>
            <p:nvPr/>
          </p:nvSpPr>
          <p:spPr bwMode="auto">
            <a:xfrm>
              <a:off x="4267200" y="2968193"/>
              <a:ext cx="3308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600" dirty="0">
                  <a:solidFill>
                    <a:schemeClr val="bg1"/>
                  </a:solidFill>
                </a:rPr>
                <a:t>Q1 &amp; Q2 2018 ANALYSIS PERIOD</a:t>
              </a:r>
            </a:p>
          </p:txBody>
        </p:sp>
        <p:sp>
          <p:nvSpPr>
            <p:cNvPr id="59451" name="TextBox 99"/>
            <p:cNvSpPr txBox="1">
              <a:spLocks noChangeArrowheads="1"/>
            </p:cNvSpPr>
            <p:nvPr/>
          </p:nvSpPr>
          <p:spPr bwMode="auto">
            <a:xfrm>
              <a:off x="4267200" y="4198344"/>
              <a:ext cx="3308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600" dirty="0">
                  <a:solidFill>
                    <a:schemeClr val="bg1"/>
                  </a:solidFill>
                </a:rPr>
                <a:t>Q1 &amp; Q2 2017 ANALYSIS PERIOD</a:t>
              </a:r>
            </a:p>
          </p:txBody>
        </p:sp>
        <p:sp>
          <p:nvSpPr>
            <p:cNvPr id="59452" name="TextBox 100"/>
            <p:cNvSpPr txBox="1">
              <a:spLocks noChangeArrowheads="1"/>
            </p:cNvSpPr>
            <p:nvPr/>
          </p:nvSpPr>
          <p:spPr bwMode="auto">
            <a:xfrm>
              <a:off x="4267200" y="5426333"/>
              <a:ext cx="32321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600" dirty="0">
                  <a:solidFill>
                    <a:schemeClr val="bg1"/>
                  </a:solidFill>
                </a:rPr>
                <a:t>Q1 &amp; Q2 2019 ANALYSIS PERIOD</a:t>
              </a:r>
            </a:p>
          </p:txBody>
        </p:sp>
        <p:cxnSp>
          <p:nvCxnSpPr>
            <p:cNvPr id="102" name="Straight Connector 101"/>
            <p:cNvCxnSpPr/>
            <p:nvPr/>
          </p:nvCxnSpPr>
          <p:spPr>
            <a:xfrm rot="5400000">
              <a:off x="685007" y="4575969"/>
              <a:ext cx="914400"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9454" name="TextBox 102"/>
            <p:cNvSpPr txBox="1">
              <a:spLocks noChangeArrowheads="1"/>
            </p:cNvSpPr>
            <p:nvPr/>
          </p:nvSpPr>
          <p:spPr bwMode="auto">
            <a:xfrm>
              <a:off x="1447800" y="4832867"/>
              <a:ext cx="1143000" cy="27699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chemeClr val="bg1"/>
                  </a:solidFill>
                </a:rPr>
                <a:t>GRANT DATE</a:t>
              </a:r>
            </a:p>
          </p:txBody>
        </p:sp>
        <p:sp>
          <p:nvSpPr>
            <p:cNvPr id="59455" name="TextBox 104"/>
            <p:cNvSpPr txBox="1">
              <a:spLocks noChangeArrowheads="1"/>
            </p:cNvSpPr>
            <p:nvPr/>
          </p:nvSpPr>
          <p:spPr bwMode="auto">
            <a:xfrm>
              <a:off x="4648200" y="4604266"/>
              <a:ext cx="2743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t>GRANT DATE + 1 YEAR + 1 DAY</a:t>
              </a:r>
            </a:p>
          </p:txBody>
        </p:sp>
        <p:cxnSp>
          <p:nvCxnSpPr>
            <p:cNvPr id="106" name="Straight Arrow Connector 105"/>
            <p:cNvCxnSpPr/>
            <p:nvPr/>
          </p:nvCxnSpPr>
          <p:spPr>
            <a:xfrm rot="10800000">
              <a:off x="4419600" y="4729163"/>
              <a:ext cx="27463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a:off x="974726" y="4438650"/>
              <a:ext cx="639762"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458" name="TextBox 107"/>
            <p:cNvSpPr txBox="1">
              <a:spLocks noChangeArrowheads="1"/>
            </p:cNvSpPr>
            <p:nvPr/>
          </p:nvSpPr>
          <p:spPr bwMode="auto">
            <a:xfrm>
              <a:off x="1600200" y="4576465"/>
              <a:ext cx="2057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t>GRANT DATE + 1 DAY</a:t>
              </a:r>
            </a:p>
          </p:txBody>
        </p:sp>
        <p:cxnSp>
          <p:nvCxnSpPr>
            <p:cNvPr id="112" name="Straight Connector 111"/>
            <p:cNvCxnSpPr/>
            <p:nvPr/>
          </p:nvCxnSpPr>
          <p:spPr>
            <a:xfrm rot="5400000">
              <a:off x="7162007" y="5795169"/>
              <a:ext cx="914400"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9460" name="TextBox 112"/>
            <p:cNvSpPr txBox="1">
              <a:spLocks noChangeArrowheads="1"/>
            </p:cNvSpPr>
            <p:nvPr/>
          </p:nvSpPr>
          <p:spPr bwMode="auto">
            <a:xfrm>
              <a:off x="6202680" y="6052066"/>
              <a:ext cx="1143000" cy="27699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chemeClr val="bg1"/>
                  </a:solidFill>
                </a:rPr>
                <a:t>GRANT DATE</a:t>
              </a:r>
            </a:p>
          </p:txBody>
        </p:sp>
        <p:sp>
          <p:nvSpPr>
            <p:cNvPr id="59461" name="TextBox 115"/>
            <p:cNvSpPr txBox="1">
              <a:spLocks noChangeArrowheads="1"/>
            </p:cNvSpPr>
            <p:nvPr/>
          </p:nvSpPr>
          <p:spPr bwMode="auto">
            <a:xfrm>
              <a:off x="5486400" y="5795665"/>
              <a:ext cx="1828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t>GRANT DATE – 1 DAY</a:t>
              </a:r>
            </a:p>
          </p:txBody>
        </p:sp>
        <p:cxnSp>
          <p:nvCxnSpPr>
            <p:cNvPr id="157" name="Straight Connector 156"/>
            <p:cNvCxnSpPr/>
            <p:nvPr/>
          </p:nvCxnSpPr>
          <p:spPr>
            <a:xfrm rot="5400000">
              <a:off x="3886994" y="3356769"/>
              <a:ext cx="914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5400000">
              <a:off x="4024313" y="4438650"/>
              <a:ext cx="639762"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5400000">
              <a:off x="7146926" y="5657850"/>
              <a:ext cx="639762"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465" name="TextBox 160"/>
            <p:cNvSpPr txBox="1">
              <a:spLocks noChangeArrowheads="1"/>
            </p:cNvSpPr>
            <p:nvPr/>
          </p:nvSpPr>
          <p:spPr bwMode="auto">
            <a:xfrm>
              <a:off x="3429000" y="2214265"/>
              <a:ext cx="914400" cy="46166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dirty="0"/>
                <a:t>2018</a:t>
              </a:r>
            </a:p>
          </p:txBody>
        </p:sp>
        <p:sp>
          <p:nvSpPr>
            <p:cNvPr id="59466" name="TextBox 161"/>
            <p:cNvSpPr txBox="1">
              <a:spLocks noChangeArrowheads="1"/>
            </p:cNvSpPr>
            <p:nvPr/>
          </p:nvSpPr>
          <p:spPr bwMode="auto">
            <a:xfrm>
              <a:off x="6629400" y="2209800"/>
              <a:ext cx="914400" cy="46166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dirty="0"/>
                <a:t>2019</a:t>
              </a:r>
            </a:p>
          </p:txBody>
        </p:sp>
        <p:cxnSp>
          <p:nvCxnSpPr>
            <p:cNvPr id="170" name="Straight Arrow Connector 169"/>
            <p:cNvCxnSpPr/>
            <p:nvPr/>
          </p:nvCxnSpPr>
          <p:spPr>
            <a:xfrm rot="10800000">
              <a:off x="1371600" y="4729163"/>
              <a:ext cx="27463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rot="10800000">
              <a:off x="1219200" y="4984750"/>
              <a:ext cx="27463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rot="10800000" flipH="1">
              <a:off x="7116763" y="5948363"/>
              <a:ext cx="27463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rot="10800000" flipH="1">
              <a:off x="7269163" y="6203950"/>
              <a:ext cx="274637"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471" name="TextBox 186"/>
            <p:cNvSpPr txBox="1">
              <a:spLocks noChangeArrowheads="1"/>
            </p:cNvSpPr>
            <p:nvPr/>
          </p:nvSpPr>
          <p:spPr bwMode="auto">
            <a:xfrm>
              <a:off x="2362200" y="3609201"/>
              <a:ext cx="17526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t>GRANT DATE + 1 DAY</a:t>
              </a:r>
            </a:p>
          </p:txBody>
        </p:sp>
        <p:sp>
          <p:nvSpPr>
            <p:cNvPr id="59472" name="TextBox 187"/>
            <p:cNvSpPr txBox="1">
              <a:spLocks noChangeArrowheads="1"/>
            </p:cNvSpPr>
            <p:nvPr/>
          </p:nvSpPr>
          <p:spPr bwMode="auto">
            <a:xfrm>
              <a:off x="2819400" y="3352801"/>
              <a:ext cx="1143000" cy="27699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chemeClr val="bg1"/>
                  </a:solidFill>
                </a:rPr>
                <a:t>GRANT DATE</a:t>
              </a:r>
            </a:p>
          </p:txBody>
        </p:sp>
        <p:cxnSp>
          <p:nvCxnSpPr>
            <p:cNvPr id="189" name="Straight Arrow Connector 188"/>
            <p:cNvCxnSpPr/>
            <p:nvPr/>
          </p:nvCxnSpPr>
          <p:spPr>
            <a:xfrm rot="10800000" flipH="1">
              <a:off x="3840163" y="3505200"/>
              <a:ext cx="274637"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rot="10800000" flipH="1">
              <a:off x="3992563" y="3762375"/>
              <a:ext cx="27463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a:xfrm>
              <a:off x="381000" y="6172200"/>
              <a:ext cx="990600" cy="3810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9476" name="TextBox 192"/>
            <p:cNvSpPr txBox="1">
              <a:spLocks noChangeArrowheads="1"/>
            </p:cNvSpPr>
            <p:nvPr/>
          </p:nvSpPr>
          <p:spPr bwMode="auto">
            <a:xfrm>
              <a:off x="381000" y="6172200"/>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chemeClr val="bg1"/>
                  </a:solidFill>
                </a:rPr>
                <a:t>1 YEAR</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43"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44"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45"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46"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47"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48"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49"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0"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1"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2"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3"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4"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5"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6"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7"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8"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9"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0"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1"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2"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3"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4"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5"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6"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7"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8"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9"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0"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1"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2"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3"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4"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5"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6"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7"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8"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9"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80"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61481"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2"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3"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4" name="Rectangle 44"/>
          <p:cNvSpPr>
            <a:spLocks noGrp="1" noChangeArrowheads="1"/>
          </p:cNvSpPr>
          <p:nvPr>
            <p:ph type="title"/>
          </p:nvPr>
        </p:nvSpPr>
        <p:spPr>
          <a:xfrm>
            <a:off x="87313" y="314325"/>
            <a:ext cx="7772400" cy="1143000"/>
          </a:xfrm>
        </p:spPr>
        <p:txBody>
          <a:bodyPr/>
          <a:lstStyle/>
          <a:p>
            <a:pPr algn="l" eaLnBrk="1" hangingPunct="1"/>
            <a:r>
              <a:rPr lang="en-US" altLang="en-US" sz="3300" b="1" dirty="0">
                <a:solidFill>
                  <a:schemeClr val="tx1"/>
                </a:solidFill>
              </a:rPr>
              <a:t>Good Faith Payment Analysis</a:t>
            </a:r>
            <a:br>
              <a:rPr lang="en-US" altLang="en-US" sz="3300" b="1" dirty="0">
                <a:solidFill>
                  <a:schemeClr val="tx1"/>
                </a:solidFill>
              </a:rPr>
            </a:br>
            <a:r>
              <a:rPr lang="en-US" altLang="en-US" sz="2800" b="1" dirty="0">
                <a:solidFill>
                  <a:schemeClr val="tx1"/>
                </a:solidFill>
              </a:rPr>
              <a:t>Good Faith Period Definition</a:t>
            </a:r>
            <a:r>
              <a:rPr lang="en-US" altLang="en-US" sz="3300" b="1" dirty="0"/>
              <a:t/>
            </a:r>
            <a:br>
              <a:rPr lang="en-US" altLang="en-US" sz="3300" b="1" dirty="0"/>
            </a:br>
            <a:endParaRPr lang="en-US" altLang="en-US" sz="2800" b="1" dirty="0"/>
          </a:p>
        </p:txBody>
      </p:sp>
      <p:sp>
        <p:nvSpPr>
          <p:cNvPr id="61485"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ABE872F6-4369-49A9-83B3-1EB0FF431BE4}" type="slidenum">
              <a:rPr lang="en-US" altLang="en-US" sz="1000"/>
              <a:pPr eaLnBrk="1" hangingPunct="1">
                <a:spcBef>
                  <a:spcPct val="50000"/>
                </a:spcBef>
                <a:buFontTx/>
                <a:buNone/>
              </a:pPr>
              <a:t>35</a:t>
            </a:fld>
            <a:endParaRPr lang="en-US" altLang="en-US" sz="1000"/>
          </a:p>
        </p:txBody>
      </p:sp>
      <p:sp>
        <p:nvSpPr>
          <p:cNvPr id="52" name="Rectangle 45"/>
          <p:cNvSpPr txBox="1">
            <a:spLocks noChangeArrowheads="1"/>
          </p:cNvSpPr>
          <p:nvPr/>
        </p:nvSpPr>
        <p:spPr bwMode="auto">
          <a:xfrm>
            <a:off x="388938" y="1179513"/>
            <a:ext cx="7772400" cy="4114800"/>
          </a:xfrm>
          <a:prstGeom prst="rect">
            <a:avLst/>
          </a:prstGeom>
          <a:noFill/>
          <a:ln w="9525">
            <a:noFill/>
            <a:miter lim="800000"/>
            <a:headEnd/>
            <a:tailEnd/>
          </a:ln>
        </p:spPr>
        <p:txBody>
          <a:bodyPr/>
          <a:lstStyle/>
          <a:p>
            <a:pPr marL="342900" indent="-342900" eaLnBrk="1" hangingPunct="1">
              <a:spcBef>
                <a:spcPct val="20000"/>
              </a:spcBef>
              <a:buFontTx/>
              <a:buChar char="•"/>
              <a:defRPr/>
            </a:pPr>
            <a:endParaRPr lang="en-US" sz="2200" kern="0" dirty="0">
              <a:latin typeface="+mn-lt"/>
            </a:endParaRPr>
          </a:p>
          <a:p>
            <a:pPr marL="342900" indent="-342900" eaLnBrk="1" hangingPunct="1">
              <a:spcBef>
                <a:spcPct val="20000"/>
              </a:spcBef>
              <a:buFontTx/>
              <a:buChar char="•"/>
              <a:defRPr/>
            </a:pPr>
            <a:r>
              <a:rPr lang="en-US" sz="2200" kern="0" dirty="0">
                <a:latin typeface="+mn-lt"/>
              </a:rPr>
              <a:t>Good Faith period</a:t>
            </a:r>
          </a:p>
          <a:p>
            <a:pPr marL="800100" lvl="1" indent="-342900" eaLnBrk="1" hangingPunct="1">
              <a:spcBef>
                <a:spcPct val="20000"/>
              </a:spcBef>
              <a:buFontTx/>
              <a:buChar char="•"/>
              <a:defRPr/>
            </a:pPr>
            <a:r>
              <a:rPr lang="en-US" sz="2200" kern="0" dirty="0">
                <a:latin typeface="+mn-lt"/>
              </a:rPr>
              <a:t>Starts 90 days prior to intake </a:t>
            </a:r>
          </a:p>
          <a:p>
            <a:pPr marL="800100" lvl="1" indent="-342900" eaLnBrk="1" hangingPunct="1">
              <a:spcBef>
                <a:spcPct val="20000"/>
              </a:spcBef>
              <a:buFontTx/>
              <a:buChar char="•"/>
              <a:defRPr/>
            </a:pPr>
            <a:r>
              <a:rPr lang="en-US" sz="2200" kern="0" dirty="0">
                <a:latin typeface="+mn-lt"/>
              </a:rPr>
              <a:t>Ends the day before the grant is applied to the account </a:t>
            </a:r>
          </a:p>
          <a:p>
            <a:pPr marL="342900" indent="-342900" eaLnBrk="1" hangingPunct="1">
              <a:spcBef>
                <a:spcPct val="20000"/>
              </a:spcBef>
              <a:buFontTx/>
              <a:buChar char="•"/>
              <a:defRPr/>
            </a:pPr>
            <a:r>
              <a:rPr lang="en-US" sz="2200" kern="0" dirty="0">
                <a:latin typeface="+mn-lt"/>
              </a:rPr>
              <a:t>Required payment is $100 </a:t>
            </a:r>
          </a:p>
          <a:p>
            <a:pPr marL="342900" indent="-342900" eaLnBrk="1" hangingPunct="1">
              <a:spcBef>
                <a:spcPct val="20000"/>
              </a:spcBef>
              <a:buFontTx/>
              <a:buChar char="•"/>
              <a:defRPr/>
            </a:pPr>
            <a:endParaRPr lang="en-US" sz="2200" kern="0" dirty="0">
              <a:latin typeface="+mn-lt"/>
            </a:endParaRPr>
          </a:p>
        </p:txBody>
      </p:sp>
      <p:sp>
        <p:nvSpPr>
          <p:cNvPr id="53" name="Right Arrow 52"/>
          <p:cNvSpPr/>
          <p:nvPr/>
        </p:nvSpPr>
        <p:spPr>
          <a:xfrm>
            <a:off x="1371600" y="3810000"/>
            <a:ext cx="6172200" cy="9144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55" name="Straight Connector 54"/>
          <p:cNvCxnSpPr/>
          <p:nvPr/>
        </p:nvCxnSpPr>
        <p:spPr>
          <a:xfrm rot="5400000">
            <a:off x="1600994" y="4420394"/>
            <a:ext cx="762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4176712" y="4586288"/>
            <a:ext cx="1096963"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5029994" y="4418806"/>
            <a:ext cx="762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1491" name="TextBox 107"/>
          <p:cNvSpPr txBox="1">
            <a:spLocks noChangeArrowheads="1"/>
          </p:cNvSpPr>
          <p:nvPr/>
        </p:nvSpPr>
        <p:spPr bwMode="auto">
          <a:xfrm>
            <a:off x="2286000" y="4572000"/>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t>INTAKE DATE – 90 DAYS</a:t>
            </a:r>
          </a:p>
        </p:txBody>
      </p:sp>
      <p:cxnSp>
        <p:nvCxnSpPr>
          <p:cNvPr id="59" name="Straight Arrow Connector 58"/>
          <p:cNvCxnSpPr/>
          <p:nvPr/>
        </p:nvCxnSpPr>
        <p:spPr bwMode="auto">
          <a:xfrm rot="10800000">
            <a:off x="2057400" y="4724400"/>
            <a:ext cx="27463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493" name="TextBox 107"/>
          <p:cNvSpPr txBox="1">
            <a:spLocks noChangeArrowheads="1"/>
          </p:cNvSpPr>
          <p:nvPr/>
        </p:nvSpPr>
        <p:spPr bwMode="auto">
          <a:xfrm>
            <a:off x="2362200" y="4905375"/>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1200"/>
              <a:t>INTAKE DATE</a:t>
            </a:r>
          </a:p>
        </p:txBody>
      </p:sp>
      <p:cxnSp>
        <p:nvCxnSpPr>
          <p:cNvPr id="61" name="Straight Arrow Connector 60"/>
          <p:cNvCxnSpPr/>
          <p:nvPr/>
        </p:nvCxnSpPr>
        <p:spPr bwMode="auto">
          <a:xfrm rot="10800000" flipH="1">
            <a:off x="4373563" y="5029200"/>
            <a:ext cx="27463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495" name="TextBox 107"/>
          <p:cNvSpPr txBox="1">
            <a:spLocks noChangeArrowheads="1"/>
          </p:cNvSpPr>
          <p:nvPr/>
        </p:nvSpPr>
        <p:spPr bwMode="auto">
          <a:xfrm>
            <a:off x="5715000" y="4524375"/>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t>GRANT DATE</a:t>
            </a:r>
          </a:p>
        </p:txBody>
      </p:sp>
      <p:cxnSp>
        <p:nvCxnSpPr>
          <p:cNvPr id="63" name="Straight Arrow Connector 62"/>
          <p:cNvCxnSpPr/>
          <p:nvPr/>
        </p:nvCxnSpPr>
        <p:spPr bwMode="auto">
          <a:xfrm rot="10800000">
            <a:off x="5486400" y="4676775"/>
            <a:ext cx="27463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bwMode="auto">
          <a:xfrm>
            <a:off x="1981200" y="4038600"/>
            <a:ext cx="3276600" cy="4572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1498" name="TextBox 98"/>
          <p:cNvSpPr txBox="1">
            <a:spLocks noChangeArrowheads="1"/>
          </p:cNvSpPr>
          <p:nvPr/>
        </p:nvSpPr>
        <p:spPr bwMode="auto">
          <a:xfrm>
            <a:off x="1981200" y="4054475"/>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dirty="0">
                <a:solidFill>
                  <a:schemeClr val="bg1"/>
                </a:solidFill>
              </a:rPr>
              <a:t>GOOD FAITH PERIOD</a:t>
            </a:r>
          </a:p>
        </p:txBody>
      </p:sp>
      <p:cxnSp>
        <p:nvCxnSpPr>
          <p:cNvPr id="60" name="Straight Connector 59"/>
          <p:cNvCxnSpPr/>
          <p:nvPr/>
        </p:nvCxnSpPr>
        <p:spPr>
          <a:xfrm rot="5400000">
            <a:off x="4708525" y="4586288"/>
            <a:ext cx="1096963" cy="158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1500" name="TextBox 107"/>
          <p:cNvSpPr txBox="1">
            <a:spLocks noChangeArrowheads="1"/>
          </p:cNvSpPr>
          <p:nvPr/>
        </p:nvSpPr>
        <p:spPr bwMode="auto">
          <a:xfrm>
            <a:off x="5562600" y="4905375"/>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t>GRANT DATE – 1 DAY</a:t>
            </a:r>
          </a:p>
        </p:txBody>
      </p:sp>
      <p:cxnSp>
        <p:nvCxnSpPr>
          <p:cNvPr id="65" name="Straight Arrow Connector 64"/>
          <p:cNvCxnSpPr/>
          <p:nvPr/>
        </p:nvCxnSpPr>
        <p:spPr bwMode="auto">
          <a:xfrm rot="10800000">
            <a:off x="5334000" y="5057775"/>
            <a:ext cx="27463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91"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92"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93"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94"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95"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96"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97"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98"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99"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00"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01"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02"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03"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04"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05"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06"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07"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08"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09"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10"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11"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12"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13"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14"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15"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16"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17"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18"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19"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20"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21"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22"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23"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24"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25"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26"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27"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28"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63529"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0"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1"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32" name="Rectangle 44"/>
          <p:cNvSpPr>
            <a:spLocks noGrp="1" noChangeArrowheads="1"/>
          </p:cNvSpPr>
          <p:nvPr>
            <p:ph type="title"/>
          </p:nvPr>
        </p:nvSpPr>
        <p:spPr>
          <a:xfrm>
            <a:off x="85725" y="115565"/>
            <a:ext cx="7772400" cy="1143000"/>
          </a:xfrm>
        </p:spPr>
        <p:txBody>
          <a:bodyPr/>
          <a:lstStyle/>
          <a:p>
            <a:pPr algn="l" eaLnBrk="1" hangingPunct="1"/>
            <a:r>
              <a:rPr lang="en-US" altLang="en-US" sz="3300" b="1" dirty="0">
                <a:solidFill>
                  <a:schemeClr val="tx1"/>
                </a:solidFill>
              </a:rPr>
              <a:t>Good Faith Payment Analysis</a:t>
            </a:r>
            <a:r>
              <a:rPr lang="en-US" altLang="en-US" dirty="0">
                <a:solidFill>
                  <a:schemeClr val="tx1"/>
                </a:solidFill>
              </a:rPr>
              <a:t/>
            </a:r>
            <a:br>
              <a:rPr lang="en-US" altLang="en-US" dirty="0">
                <a:solidFill>
                  <a:schemeClr val="tx1"/>
                </a:solidFill>
              </a:rPr>
            </a:br>
            <a:r>
              <a:rPr lang="en-US" altLang="en-US" sz="2800" b="1" dirty="0">
                <a:solidFill>
                  <a:schemeClr val="tx1"/>
                </a:solidFill>
              </a:rPr>
              <a:t>Attrition Analysis</a:t>
            </a:r>
          </a:p>
        </p:txBody>
      </p:sp>
      <p:sp>
        <p:nvSpPr>
          <p:cNvPr id="63533"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550C313F-7503-4D05-8ED4-6C27CC5BCFC2}" type="slidenum">
              <a:rPr lang="en-US" altLang="en-US" sz="1000"/>
              <a:pPr eaLnBrk="1" hangingPunct="1">
                <a:spcBef>
                  <a:spcPct val="50000"/>
                </a:spcBef>
                <a:buFontTx/>
                <a:buNone/>
              </a:pPr>
              <a:t>36</a:t>
            </a:fld>
            <a:endParaRPr lang="en-US" altLang="en-US" sz="1000"/>
          </a:p>
        </p:txBody>
      </p:sp>
      <p:sp>
        <p:nvSpPr>
          <p:cNvPr id="41042" name="TextBox 47"/>
          <p:cNvSpPr txBox="1">
            <a:spLocks noChangeArrowheads="1"/>
          </p:cNvSpPr>
          <p:nvPr/>
        </p:nvSpPr>
        <p:spPr bwMode="auto">
          <a:xfrm>
            <a:off x="457451" y="5461626"/>
            <a:ext cx="7848600" cy="415925"/>
          </a:xfrm>
          <a:prstGeom prst="rect">
            <a:avLst/>
          </a:prstGeom>
          <a:noFill/>
          <a:ln w="9525">
            <a:noFill/>
            <a:miter lim="800000"/>
            <a:headEnd/>
            <a:tailEnd/>
          </a:ln>
        </p:spPr>
        <p:txBody>
          <a:bodyPr>
            <a:spAutoFit/>
          </a:bodyPr>
          <a:lstStyle/>
          <a:p>
            <a:pPr eaLnBrk="1" hangingPunct="1">
              <a:defRPr/>
            </a:pPr>
            <a:r>
              <a:rPr lang="en-US" sz="1050" dirty="0"/>
              <a:t>* An account was eligible for analysis if the NJ SHARES grant could be located in the utility transactions data, the utility-reported account balances did not conflict with the utility transactions data, and there were at least three months of pre-grant utility data.</a:t>
            </a:r>
          </a:p>
        </p:txBody>
      </p:sp>
      <p:graphicFrame>
        <p:nvGraphicFramePr>
          <p:cNvPr id="48" name="Table 47"/>
          <p:cNvGraphicFramePr>
            <a:graphicFrameLocks noGrp="1"/>
          </p:cNvGraphicFramePr>
          <p:nvPr>
            <p:extLst>
              <p:ext uri="{D42A27DB-BD31-4B8C-83A1-F6EECF244321}">
                <p14:modId xmlns:p14="http://schemas.microsoft.com/office/powerpoint/2010/main" val="338515032"/>
              </p:ext>
            </p:extLst>
          </p:nvPr>
        </p:nvGraphicFramePr>
        <p:xfrm>
          <a:off x="2206072" y="1828800"/>
          <a:ext cx="4351357" cy="3294675"/>
        </p:xfrm>
        <a:graphic>
          <a:graphicData uri="http://schemas.openxmlformats.org/drawingml/2006/table">
            <a:tbl>
              <a:tblPr firstRow="1" lastRow="1" bandRow="1">
                <a:tableStyleId>{5C22544A-7EE6-4342-B048-85BDC9FD1C3A}</a:tableStyleId>
              </a:tblPr>
              <a:tblGrid>
                <a:gridCol w="2479703">
                  <a:extLst>
                    <a:ext uri="{9D8B030D-6E8A-4147-A177-3AD203B41FA5}">
                      <a16:colId xmlns="" xmlns:a16="http://schemas.microsoft.com/office/drawing/2014/main" val="20000"/>
                    </a:ext>
                  </a:extLst>
                </a:gridCol>
                <a:gridCol w="1871654">
                  <a:extLst>
                    <a:ext uri="{9D8B030D-6E8A-4147-A177-3AD203B41FA5}">
                      <a16:colId xmlns="" xmlns:a16="http://schemas.microsoft.com/office/drawing/2014/main" val="20001"/>
                    </a:ext>
                  </a:extLst>
                </a:gridCol>
              </a:tblGrid>
              <a:tr h="914410">
                <a:tc>
                  <a:txBody>
                    <a:bodyPr/>
                    <a:lstStyle/>
                    <a:p>
                      <a:pPr algn="ctr"/>
                      <a:endParaRPr lang="en-US" sz="1800" dirty="0">
                        <a:solidFill>
                          <a:schemeClr val="bg1"/>
                        </a:solidFill>
                      </a:endParaRPr>
                    </a:p>
                  </a:txBody>
                  <a:tcPr marT="45725" marB="45725" anchor="ctr">
                    <a:lnR w="38100" cap="flat" cmpd="sng" algn="ctr">
                      <a:solidFill>
                        <a:schemeClr val="bg1"/>
                      </a:solidFill>
                      <a:prstDash val="solid"/>
                      <a:round/>
                      <a:headEnd type="none" w="med" len="med"/>
                      <a:tailEnd type="none" w="med" len="med"/>
                    </a:lnR>
                  </a:tcPr>
                </a:tc>
                <a:tc>
                  <a:txBody>
                    <a:bodyPr/>
                    <a:lstStyle/>
                    <a:p>
                      <a:pPr algn="ctr"/>
                      <a:r>
                        <a:rPr lang="en-US" sz="1800" dirty="0"/>
                        <a:t>Q1 &amp; Q2</a:t>
                      </a:r>
                      <a:r>
                        <a:rPr lang="en-US" sz="1800" baseline="0" dirty="0"/>
                        <a:t> </a:t>
                      </a:r>
                      <a:r>
                        <a:rPr lang="en-US" sz="1800" b="1" dirty="0">
                          <a:solidFill>
                            <a:schemeClr val="bg1"/>
                          </a:solidFill>
                        </a:rPr>
                        <a:t>2019 </a:t>
                      </a:r>
                      <a:r>
                        <a:rPr lang="en-US" sz="1800" dirty="0"/>
                        <a:t>Recipients</a:t>
                      </a:r>
                      <a:endParaRPr lang="en-US" sz="1800" dirty="0">
                        <a:solidFill>
                          <a:schemeClr val="bg1"/>
                        </a:solidFill>
                      </a:endParaRPr>
                    </a:p>
                  </a:txBody>
                  <a:tcPr marT="45725" marB="45725"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0"/>
                  </a:ext>
                </a:extLst>
              </a:tr>
              <a:tr h="569256">
                <a:tc>
                  <a:txBody>
                    <a:bodyPr/>
                    <a:lstStyle/>
                    <a:p>
                      <a:r>
                        <a:rPr lang="en-US" sz="1800" dirty="0"/>
                        <a:t>Number Submitted</a:t>
                      </a:r>
                    </a:p>
                  </a:txBody>
                  <a:tcPr marT="45725" marB="45725"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800" kern="1200" dirty="0">
                          <a:solidFill>
                            <a:schemeClr val="dk1"/>
                          </a:solidFill>
                          <a:latin typeface="+mn-lt"/>
                          <a:ea typeface="+mn-ea"/>
                          <a:cs typeface="+mn-cs"/>
                        </a:rPr>
                        <a:t>412</a:t>
                      </a:r>
                    </a:p>
                  </a:txBody>
                  <a:tcPr marT="45725" marB="45725"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1"/>
                  </a:ext>
                </a:extLst>
              </a:tr>
              <a:tr h="584486">
                <a:tc>
                  <a:txBody>
                    <a:bodyPr/>
                    <a:lstStyle/>
                    <a:p>
                      <a:r>
                        <a:rPr lang="en-US" sz="1800" dirty="0"/>
                        <a:t>Number Returned</a:t>
                      </a:r>
                    </a:p>
                  </a:txBody>
                  <a:tcPr marT="45725" marB="45725"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800" kern="1200" dirty="0">
                          <a:solidFill>
                            <a:schemeClr val="dk1"/>
                          </a:solidFill>
                          <a:latin typeface="+mn-lt"/>
                          <a:ea typeface="+mn-ea"/>
                          <a:cs typeface="+mn-cs"/>
                        </a:rPr>
                        <a:t>412</a:t>
                      </a:r>
                    </a:p>
                  </a:txBody>
                  <a:tcPr marT="45725" marB="45725"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2"/>
                  </a:ext>
                </a:extLst>
              </a:tr>
              <a:tr h="586433">
                <a:tc>
                  <a:txBody>
                    <a:bodyPr/>
                    <a:lstStyle/>
                    <a:p>
                      <a:r>
                        <a:rPr lang="en-US" sz="1800" dirty="0"/>
                        <a:t>Eligible for Analysis*</a:t>
                      </a:r>
                    </a:p>
                  </a:txBody>
                  <a:tcPr marT="45725" marB="45725"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800" kern="1200" dirty="0">
                          <a:solidFill>
                            <a:schemeClr val="dk1"/>
                          </a:solidFill>
                          <a:latin typeface="+mn-lt"/>
                          <a:ea typeface="+mn-ea"/>
                          <a:cs typeface="+mn-cs"/>
                        </a:rPr>
                        <a:t>387</a:t>
                      </a:r>
                    </a:p>
                  </a:txBody>
                  <a:tcPr marT="45725" marB="45725"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3"/>
                  </a:ext>
                </a:extLst>
              </a:tr>
              <a:tr h="228600">
                <a:tc>
                  <a:txBody>
                    <a:bodyPr/>
                    <a:lstStyle/>
                    <a:p>
                      <a:r>
                        <a:rPr lang="en-US" sz="1800" dirty="0"/>
                        <a:t>Percent of Requested</a:t>
                      </a:r>
                      <a:r>
                        <a:rPr lang="en-US" sz="1800" baseline="0" dirty="0"/>
                        <a:t> Accounts</a:t>
                      </a:r>
                      <a:endParaRPr lang="en-US" sz="1800" b="0" dirty="0"/>
                    </a:p>
                  </a:txBody>
                  <a:tcPr marT="45725" marB="45725"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800" kern="1200" dirty="0"/>
                        <a:t>94%</a:t>
                      </a:r>
                      <a:endParaRPr lang="en-US" sz="1800" b="0" kern="1200" dirty="0">
                        <a:solidFill>
                          <a:schemeClr val="dk1"/>
                        </a:solidFill>
                        <a:latin typeface="+mn-lt"/>
                        <a:ea typeface="+mn-ea"/>
                        <a:cs typeface="+mn-cs"/>
                      </a:endParaRPr>
                    </a:p>
                  </a:txBody>
                  <a:tcPr marT="45725" marB="45725"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4"/>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39"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40"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41"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42"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43"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44"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45"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46"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47"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48"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49"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50"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51"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52"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53"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54"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55"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56"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57"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58"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59"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60"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61"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62"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63"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64"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65"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66"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67"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68"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69"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0"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1"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2"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3"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4"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5"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6"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65577"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8"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9"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80" name="Rectangle 44"/>
          <p:cNvSpPr>
            <a:spLocks noGrp="1" noChangeArrowheads="1"/>
          </p:cNvSpPr>
          <p:nvPr>
            <p:ph type="title"/>
          </p:nvPr>
        </p:nvSpPr>
        <p:spPr>
          <a:xfrm>
            <a:off x="91440" y="152400"/>
            <a:ext cx="7772400" cy="1143000"/>
          </a:xfrm>
        </p:spPr>
        <p:txBody>
          <a:bodyPr/>
          <a:lstStyle/>
          <a:p>
            <a:pPr algn="l" eaLnBrk="1" hangingPunct="1"/>
            <a:r>
              <a:rPr lang="en-US" altLang="en-US" sz="3300" b="1" dirty="0">
                <a:solidFill>
                  <a:schemeClr val="tx1"/>
                </a:solidFill>
              </a:rPr>
              <a:t>Good Faith Payment Analysis</a:t>
            </a:r>
            <a:br>
              <a:rPr lang="en-US" altLang="en-US" sz="3300" b="1" dirty="0">
                <a:solidFill>
                  <a:schemeClr val="tx1"/>
                </a:solidFill>
              </a:rPr>
            </a:br>
            <a:r>
              <a:rPr lang="en-US" altLang="en-US" sz="2800" b="1" dirty="0">
                <a:solidFill>
                  <a:schemeClr val="tx1"/>
                </a:solidFill>
              </a:rPr>
              <a:t>Percent With Good Faith Payment </a:t>
            </a:r>
          </a:p>
        </p:txBody>
      </p:sp>
      <p:sp>
        <p:nvSpPr>
          <p:cNvPr id="65581"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194487B8-2F14-425A-B57F-7F2E96305D30}" type="slidenum">
              <a:rPr lang="en-US" altLang="en-US" sz="1000"/>
              <a:pPr eaLnBrk="1" hangingPunct="1">
                <a:spcBef>
                  <a:spcPct val="50000"/>
                </a:spcBef>
                <a:buFontTx/>
                <a:buNone/>
              </a:pPr>
              <a:t>37</a:t>
            </a:fld>
            <a:endParaRPr lang="en-US" altLang="en-US" sz="1000"/>
          </a:p>
        </p:txBody>
      </p:sp>
      <p:graphicFrame>
        <p:nvGraphicFramePr>
          <p:cNvPr id="47" name="Table 46"/>
          <p:cNvGraphicFramePr>
            <a:graphicFrameLocks noGrp="1"/>
          </p:cNvGraphicFramePr>
          <p:nvPr>
            <p:extLst>
              <p:ext uri="{D42A27DB-BD31-4B8C-83A1-F6EECF244321}">
                <p14:modId xmlns:p14="http://schemas.microsoft.com/office/powerpoint/2010/main" val="2407647345"/>
              </p:ext>
            </p:extLst>
          </p:nvPr>
        </p:nvGraphicFramePr>
        <p:xfrm>
          <a:off x="815185" y="2221863"/>
          <a:ext cx="7112790" cy="2853375"/>
        </p:xfrm>
        <a:graphic>
          <a:graphicData uri="http://schemas.openxmlformats.org/drawingml/2006/table">
            <a:tbl>
              <a:tblPr firstRow="1">
                <a:tableStyleId>{5C22544A-7EE6-4342-B048-85BDC9FD1C3A}</a:tableStyleId>
              </a:tblPr>
              <a:tblGrid>
                <a:gridCol w="1702590">
                  <a:extLst>
                    <a:ext uri="{9D8B030D-6E8A-4147-A177-3AD203B41FA5}">
                      <a16:colId xmlns="" xmlns:a16="http://schemas.microsoft.com/office/drawing/2014/main" val="20000"/>
                    </a:ext>
                  </a:extLst>
                </a:gridCol>
                <a:gridCol w="838200">
                  <a:extLst>
                    <a:ext uri="{9D8B030D-6E8A-4147-A177-3AD203B41FA5}">
                      <a16:colId xmlns="" xmlns:a16="http://schemas.microsoft.com/office/drawing/2014/main" val="20001"/>
                    </a:ext>
                  </a:extLst>
                </a:gridCol>
                <a:gridCol w="838200">
                  <a:extLst>
                    <a:ext uri="{9D8B030D-6E8A-4147-A177-3AD203B41FA5}">
                      <a16:colId xmlns="" xmlns:a16="http://schemas.microsoft.com/office/drawing/2014/main" val="20002"/>
                    </a:ext>
                  </a:extLst>
                </a:gridCol>
                <a:gridCol w="914400">
                  <a:extLst>
                    <a:ext uri="{9D8B030D-6E8A-4147-A177-3AD203B41FA5}">
                      <a16:colId xmlns="" xmlns:a16="http://schemas.microsoft.com/office/drawing/2014/main" val="20003"/>
                    </a:ext>
                  </a:extLst>
                </a:gridCol>
                <a:gridCol w="990600">
                  <a:extLst>
                    <a:ext uri="{9D8B030D-6E8A-4147-A177-3AD203B41FA5}">
                      <a16:colId xmlns="" xmlns:a16="http://schemas.microsoft.com/office/drawing/2014/main" val="20004"/>
                    </a:ext>
                  </a:extLst>
                </a:gridCol>
                <a:gridCol w="914400">
                  <a:extLst>
                    <a:ext uri="{9D8B030D-6E8A-4147-A177-3AD203B41FA5}">
                      <a16:colId xmlns="" xmlns:a16="http://schemas.microsoft.com/office/drawing/2014/main" val="20005"/>
                    </a:ext>
                  </a:extLst>
                </a:gridCol>
                <a:gridCol w="914400">
                  <a:extLst>
                    <a:ext uri="{9D8B030D-6E8A-4147-A177-3AD203B41FA5}">
                      <a16:colId xmlns="" xmlns:a16="http://schemas.microsoft.com/office/drawing/2014/main" val="20006"/>
                    </a:ext>
                  </a:extLst>
                </a:gridCol>
              </a:tblGrid>
              <a:tr h="537211">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bg1"/>
                        </a:solidFill>
                      </a:endParaRPr>
                    </a:p>
                  </a:txBody>
                  <a:tcPr marT="45713" marB="45713" anchor="ctr">
                    <a:lnR w="38100" cap="flat" cmpd="sng" algn="ctr">
                      <a:solidFill>
                        <a:schemeClr val="bg1"/>
                      </a:solidFill>
                      <a:prstDash val="solid"/>
                      <a:round/>
                      <a:headEnd type="none" w="med" len="med"/>
                      <a:tailEnd type="none" w="med" len="med"/>
                    </a:lnR>
                  </a:tcPr>
                </a:tc>
                <a:tc gridSpan="6">
                  <a:txBody>
                    <a:bodyPr/>
                    <a:lstStyle/>
                    <a:p>
                      <a:pPr algn="ctr"/>
                      <a:r>
                        <a:rPr lang="en-US" sz="1800" dirty="0"/>
                        <a:t>Q1 &amp; Q2 Recipients</a:t>
                      </a:r>
                      <a:endParaRPr lang="en-US" sz="1800" dirty="0">
                        <a:solidFill>
                          <a:schemeClr val="bg1"/>
                        </a:solidFill>
                      </a:endParaRPr>
                    </a:p>
                  </a:txBody>
                  <a:tcPr marT="45725" marB="45725" anchor="ctr">
                    <a:lnL w="38100" cap="flat" cmpd="sng" algn="ctr">
                      <a:solidFill>
                        <a:schemeClr val="bg1"/>
                      </a:solidFill>
                      <a:prstDash val="solid"/>
                      <a:round/>
                      <a:headEnd type="none" w="med" len="med"/>
                      <a:tailEnd type="none" w="med" len="med"/>
                    </a:lnL>
                  </a:tcPr>
                </a:tc>
                <a:tc hMerge="1">
                  <a:txBody>
                    <a:bodyPr/>
                    <a:lstStyle/>
                    <a:p>
                      <a:pPr algn="ctr"/>
                      <a:endParaRPr lang="en-US" sz="1800" dirty="0">
                        <a:solidFill>
                          <a:schemeClr val="bg1"/>
                        </a:solidFill>
                      </a:endParaRPr>
                    </a:p>
                  </a:txBody>
                  <a:tcPr marT="45725" marB="45725" anchor="ctr"/>
                </a:tc>
                <a:tc hMerge="1">
                  <a:txBody>
                    <a:bodyPr/>
                    <a:lstStyle/>
                    <a:p>
                      <a:pPr algn="ctr"/>
                      <a:endParaRPr lang="en-US" sz="1800" dirty="0">
                        <a:solidFill>
                          <a:schemeClr val="bg1"/>
                        </a:solidFill>
                      </a:endParaRPr>
                    </a:p>
                  </a:txBody>
                  <a:tcPr marT="45725" marB="45725" anchor="ctr"/>
                </a:tc>
                <a:tc hMerge="1">
                  <a:txBody>
                    <a:bodyPr/>
                    <a:lstStyle/>
                    <a:p>
                      <a:pPr algn="ctr"/>
                      <a:endParaRPr lang="en-US" sz="1800" dirty="0">
                        <a:solidFill>
                          <a:schemeClr val="bg1"/>
                        </a:solidFill>
                      </a:endParaRPr>
                    </a:p>
                  </a:txBody>
                  <a:tcPr marT="45725" marB="45725" anchor="ctr">
                    <a:lnL w="38100" cap="flat" cmpd="sng" algn="ctr">
                      <a:solidFill>
                        <a:schemeClr val="bg1"/>
                      </a:solidFill>
                      <a:prstDash val="solid"/>
                      <a:round/>
                      <a:headEnd type="none" w="med" len="med"/>
                      <a:tailEnd type="none" w="med" len="med"/>
                    </a:lnL>
                  </a:tcPr>
                </a:tc>
                <a:tc hMerge="1">
                  <a:txBody>
                    <a:bodyPr/>
                    <a:lstStyle/>
                    <a:p>
                      <a:pPr algn="ctr"/>
                      <a:endParaRPr lang="en-US" sz="1800" dirty="0">
                        <a:solidFill>
                          <a:schemeClr val="bg1"/>
                        </a:solidFill>
                      </a:endParaRPr>
                    </a:p>
                  </a:txBody>
                  <a:tcPr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pPr algn="ctr"/>
                      <a:endParaRPr lang="en-US" sz="1800" dirty="0">
                        <a:solidFill>
                          <a:schemeClr val="bg1"/>
                        </a:solidFill>
                      </a:endParaRPr>
                    </a:p>
                  </a:txBody>
                  <a:tcPr marT="45725" marB="45725"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0"/>
                  </a:ext>
                </a:extLst>
              </a:tr>
              <a:tr h="537211">
                <a:tc vMerge="1">
                  <a:txBody>
                    <a:bodyPr/>
                    <a:lstStyle/>
                    <a:p>
                      <a:endParaRPr lang="en-US"/>
                    </a:p>
                  </a:txBody>
                  <a:tcPr/>
                </a:tc>
                <a:tc gridSpan="3">
                  <a:txBody>
                    <a:bodyPr/>
                    <a:lstStyle/>
                    <a:p>
                      <a:pPr marL="0" algn="ctr" defTabSz="914400" rtl="0" eaLnBrk="1" latinLnBrk="0" hangingPunct="1"/>
                      <a:r>
                        <a:rPr lang="en-US" sz="1800" b="1" kern="1200" dirty="0">
                          <a:solidFill>
                            <a:schemeClr val="lt1"/>
                          </a:solidFill>
                          <a:latin typeface="+mn-lt"/>
                          <a:ea typeface="+mn-ea"/>
                          <a:cs typeface="+mn-cs"/>
                        </a:rPr>
                        <a:t>Customer Payments</a:t>
                      </a:r>
                    </a:p>
                  </a:txBody>
                  <a:tcPr marT="45725" marB="45725"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CC99"/>
                    </a:solidFill>
                  </a:tcPr>
                </a:tc>
                <a:tc hMerge="1">
                  <a:txBody>
                    <a:bodyPr/>
                    <a:lstStyle/>
                    <a:p>
                      <a:endParaRPr lang="en-US"/>
                    </a:p>
                  </a:txBody>
                  <a:tcPr/>
                </a:tc>
                <a:tc hMerge="1">
                  <a:txBody>
                    <a:bodyPr/>
                    <a:lstStyle/>
                    <a:p>
                      <a:endParaRPr lang="en-US"/>
                    </a:p>
                  </a:txBody>
                  <a:tcPr/>
                </a:tc>
                <a:tc gridSpan="3">
                  <a:txBody>
                    <a:bodyPr/>
                    <a:lstStyle/>
                    <a:p>
                      <a:pPr marL="0" algn="ctr" defTabSz="914400" rtl="0" eaLnBrk="1" latinLnBrk="0" hangingPunct="1"/>
                      <a:r>
                        <a:rPr lang="en-US" sz="1800" b="1" kern="1200" dirty="0">
                          <a:solidFill>
                            <a:schemeClr val="lt1"/>
                          </a:solidFill>
                          <a:latin typeface="+mn-lt"/>
                          <a:ea typeface="+mn-ea"/>
                          <a:cs typeface="+mn-cs"/>
                        </a:rPr>
                        <a:t>All Payments</a:t>
                      </a:r>
                    </a:p>
                  </a:txBody>
                  <a:tcPr marT="45725" marB="45725" anchor="ctr">
                    <a:lnL w="12700" cap="flat" cmpd="sng" algn="ctr">
                      <a:solidFill>
                        <a:schemeClr val="bg1"/>
                      </a:solidFill>
                      <a:prstDash val="solid"/>
                      <a:round/>
                      <a:headEnd type="none" w="med" len="med"/>
                      <a:tailEnd type="none" w="med" len="med"/>
                    </a:lnL>
                    <a:solidFill>
                      <a:srgbClr val="00CC99"/>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537211">
                <a:tc vMerge="1">
                  <a:txBody>
                    <a:bodyPr/>
                    <a:lstStyle/>
                    <a:p>
                      <a:endParaRPr lang="en-US"/>
                    </a:p>
                  </a:txBody>
                  <a:tcPr/>
                </a:tc>
                <a:tc>
                  <a:txBody>
                    <a:bodyPr/>
                    <a:lstStyle/>
                    <a:p>
                      <a:pPr algn="ctr"/>
                      <a:r>
                        <a:rPr lang="en-US" sz="1800" b="1" dirty="0">
                          <a:solidFill>
                            <a:schemeClr val="bg1"/>
                          </a:solidFill>
                        </a:rPr>
                        <a:t>2017</a:t>
                      </a:r>
                    </a:p>
                  </a:txBody>
                  <a:tcPr marT="45725" marB="45725" anchor="ctr">
                    <a:lnL w="38100" cap="flat" cmpd="sng" algn="ctr">
                      <a:solidFill>
                        <a:schemeClr val="bg1"/>
                      </a:solidFill>
                      <a:prstDash val="solid"/>
                      <a:round/>
                      <a:headEnd type="none" w="med" len="med"/>
                      <a:tailEnd type="none" w="med" len="med"/>
                    </a:lnL>
                    <a:solidFill>
                      <a:srgbClr val="00CC99"/>
                    </a:solidFill>
                  </a:tcPr>
                </a:tc>
                <a:tc>
                  <a:txBody>
                    <a:bodyPr/>
                    <a:lstStyle/>
                    <a:p>
                      <a:pPr algn="ctr"/>
                      <a:r>
                        <a:rPr lang="en-US" sz="1800" b="1" dirty="0">
                          <a:solidFill>
                            <a:schemeClr val="bg1"/>
                          </a:solidFill>
                        </a:rPr>
                        <a:t>2018</a:t>
                      </a:r>
                    </a:p>
                  </a:txBody>
                  <a:tcPr marT="45725" marB="45725" anchor="ctr">
                    <a:solidFill>
                      <a:srgbClr val="00CC99"/>
                    </a:solidFill>
                  </a:tcPr>
                </a:tc>
                <a:tc>
                  <a:txBody>
                    <a:bodyPr/>
                    <a:lstStyle/>
                    <a:p>
                      <a:pPr algn="ctr"/>
                      <a:r>
                        <a:rPr lang="en-US" sz="1800" b="1" dirty="0">
                          <a:solidFill>
                            <a:schemeClr val="bg1"/>
                          </a:solidFill>
                        </a:rPr>
                        <a:t>2019</a:t>
                      </a:r>
                    </a:p>
                  </a:txBody>
                  <a:tcPr marT="45725" marB="45725" anchor="ctr">
                    <a:lnR w="12700" cap="flat" cmpd="sng" algn="ctr">
                      <a:solidFill>
                        <a:schemeClr val="bg1"/>
                      </a:solidFill>
                      <a:prstDash val="solid"/>
                      <a:round/>
                      <a:headEnd type="none" w="med" len="med"/>
                      <a:tailEnd type="none" w="med" len="med"/>
                    </a:lnR>
                    <a:solidFill>
                      <a:srgbClr val="00CC99"/>
                    </a:solidFill>
                  </a:tcPr>
                </a:tc>
                <a:tc>
                  <a:txBody>
                    <a:bodyPr/>
                    <a:lstStyle/>
                    <a:p>
                      <a:pPr algn="ctr"/>
                      <a:r>
                        <a:rPr lang="en-US" sz="1800" b="1" dirty="0">
                          <a:solidFill>
                            <a:schemeClr val="bg1"/>
                          </a:solidFill>
                        </a:rPr>
                        <a:t>2017</a:t>
                      </a:r>
                    </a:p>
                  </a:txBody>
                  <a:tcPr marT="45725" marB="45725" anchor="ctr">
                    <a:lnL w="12700" cap="flat" cmpd="sng" algn="ctr">
                      <a:solidFill>
                        <a:schemeClr val="bg1"/>
                      </a:solidFill>
                      <a:prstDash val="solid"/>
                      <a:round/>
                      <a:headEnd type="none" w="med" len="med"/>
                      <a:tailEnd type="none" w="med" len="med"/>
                    </a:lnL>
                    <a:solidFill>
                      <a:srgbClr val="00CC99"/>
                    </a:solidFill>
                  </a:tcPr>
                </a:tc>
                <a:tc>
                  <a:txBody>
                    <a:bodyPr/>
                    <a:lstStyle/>
                    <a:p>
                      <a:pPr algn="ctr"/>
                      <a:r>
                        <a:rPr lang="en-US" sz="1800" b="1" dirty="0">
                          <a:solidFill>
                            <a:schemeClr val="bg1"/>
                          </a:solidFill>
                        </a:rPr>
                        <a:t>2018</a:t>
                      </a:r>
                    </a:p>
                  </a:txBody>
                  <a:tcPr marT="45725" marB="45725" anchor="ctr">
                    <a:solidFill>
                      <a:srgbClr val="00CC99"/>
                    </a:solidFill>
                  </a:tcPr>
                </a:tc>
                <a:tc>
                  <a:txBody>
                    <a:bodyPr/>
                    <a:lstStyle/>
                    <a:p>
                      <a:pPr algn="ctr"/>
                      <a:r>
                        <a:rPr lang="en-US" sz="1800" b="1" dirty="0">
                          <a:solidFill>
                            <a:schemeClr val="bg1"/>
                          </a:solidFill>
                        </a:rPr>
                        <a:t>2019</a:t>
                      </a:r>
                    </a:p>
                  </a:txBody>
                  <a:tcPr marT="45725" marB="45725" anchor="ctr">
                    <a:solidFill>
                      <a:srgbClr val="00CC99"/>
                    </a:solidFill>
                  </a:tcPr>
                </a:tc>
                <a:extLst>
                  <a:ext uri="{0D108BD9-81ED-4DB2-BD59-A6C34878D82A}">
                    <a16:rowId xmlns="" xmlns:a16="http://schemas.microsoft.com/office/drawing/2014/main" val="10002"/>
                  </a:ext>
                </a:extLst>
              </a:tr>
              <a:tr h="6400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t>Utility That</a:t>
                      </a:r>
                      <a:r>
                        <a:rPr lang="en-US" sz="1800" kern="1200" baseline="0" dirty="0"/>
                        <a:t> Received Grant</a:t>
                      </a:r>
                      <a:endParaRPr lang="en-US" sz="1800" kern="1200" dirty="0">
                        <a:solidFill>
                          <a:schemeClr val="dk1"/>
                        </a:solidFill>
                        <a:latin typeface="+mn-lt"/>
                        <a:ea typeface="+mn-ea"/>
                        <a:cs typeface="+mn-cs"/>
                      </a:endParaRPr>
                    </a:p>
                  </a:txBody>
                  <a:tcPr marT="45713" marB="45713" anchor="ctr"/>
                </a:tc>
                <a:tc>
                  <a:txBody>
                    <a:bodyPr/>
                    <a:lstStyle/>
                    <a:p>
                      <a:pPr marL="0" algn="ctr" defTabSz="914400" rtl="0" eaLnBrk="1" latinLnBrk="0" hangingPunct="1"/>
                      <a:r>
                        <a:rPr lang="en-US" sz="1800" kern="1200" dirty="0"/>
                        <a:t>95%</a:t>
                      </a:r>
                      <a:endParaRPr lang="en-US" sz="1800" kern="1200" dirty="0">
                        <a:solidFill>
                          <a:schemeClr val="dk1"/>
                        </a:solidFill>
                        <a:latin typeface="+mn-lt"/>
                        <a:ea typeface="+mn-ea"/>
                        <a:cs typeface="+mn-cs"/>
                      </a:endParaRPr>
                    </a:p>
                  </a:txBody>
                  <a:tcPr marT="45713" marB="45713" anchor="ctr"/>
                </a:tc>
                <a:tc>
                  <a:txBody>
                    <a:bodyPr/>
                    <a:lstStyle/>
                    <a:p>
                      <a:pPr algn="ctr"/>
                      <a:r>
                        <a:rPr lang="en-US" dirty="0"/>
                        <a:t>92%</a:t>
                      </a:r>
                    </a:p>
                  </a:txBody>
                  <a:tcPr marT="45713" marB="45713" anchor="ctr"/>
                </a:tc>
                <a:tc>
                  <a:txBody>
                    <a:bodyPr/>
                    <a:lstStyle/>
                    <a:p>
                      <a:pPr marL="0" algn="ctr" defTabSz="914400" rtl="0" eaLnBrk="1" latinLnBrk="0" hangingPunct="1"/>
                      <a:r>
                        <a:rPr lang="en-US" sz="1800" kern="1200" dirty="0">
                          <a:solidFill>
                            <a:schemeClr val="dk1"/>
                          </a:solidFill>
                          <a:latin typeface="+mn-lt"/>
                          <a:ea typeface="+mn-ea"/>
                          <a:cs typeface="+mn-cs"/>
                        </a:rPr>
                        <a:t>90%</a:t>
                      </a:r>
                    </a:p>
                  </a:txBody>
                  <a:tcPr marT="45713" marB="45713" anchor="ctr">
                    <a:lnR w="127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800" kern="1200" dirty="0">
                          <a:solidFill>
                            <a:schemeClr val="dk1"/>
                          </a:solidFill>
                          <a:latin typeface="+mn-lt"/>
                          <a:ea typeface="+mn-ea"/>
                          <a:cs typeface="+mn-cs"/>
                        </a:rPr>
                        <a:t>97%</a:t>
                      </a:r>
                    </a:p>
                  </a:txBody>
                  <a:tcPr marT="45713" marB="45713" anchor="ctr">
                    <a:lnL w="12700" cap="flat" cmpd="sng" algn="ctr">
                      <a:solidFill>
                        <a:schemeClr val="bg1"/>
                      </a:solidFill>
                      <a:prstDash val="solid"/>
                      <a:round/>
                      <a:headEnd type="none" w="med" len="med"/>
                      <a:tailEnd type="none" w="med" len="med"/>
                    </a:lnL>
                  </a:tcPr>
                </a:tc>
                <a:tc>
                  <a:txBody>
                    <a:bodyPr/>
                    <a:lstStyle/>
                    <a:p>
                      <a:pPr algn="ctr"/>
                      <a:r>
                        <a:rPr lang="en-US" dirty="0"/>
                        <a:t>94%</a:t>
                      </a:r>
                    </a:p>
                  </a:txBody>
                  <a:tcPr marT="45713" marB="45713" anchor="ctr"/>
                </a:tc>
                <a:tc>
                  <a:txBody>
                    <a:bodyPr/>
                    <a:lstStyle/>
                    <a:p>
                      <a:pPr marL="0" algn="ctr" defTabSz="914400" rtl="0" eaLnBrk="1" latinLnBrk="0" hangingPunct="1"/>
                      <a:r>
                        <a:rPr lang="en-US" sz="1800" kern="1200" dirty="0">
                          <a:solidFill>
                            <a:schemeClr val="dk1"/>
                          </a:solidFill>
                          <a:latin typeface="+mn-lt"/>
                          <a:ea typeface="+mn-ea"/>
                          <a:cs typeface="+mn-cs"/>
                        </a:rPr>
                        <a:t>93%</a:t>
                      </a:r>
                    </a:p>
                  </a:txBody>
                  <a:tcPr marT="45713" marB="45713" anchor="ctr"/>
                </a:tc>
                <a:extLst>
                  <a:ext uri="{0D108BD9-81ED-4DB2-BD59-A6C34878D82A}">
                    <a16:rowId xmlns="" xmlns:a16="http://schemas.microsoft.com/office/drawing/2014/main" val="10003"/>
                  </a:ext>
                </a:extLst>
              </a:tr>
              <a:tr h="6016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t>Any Utility</a:t>
                      </a:r>
                      <a:endParaRPr lang="en-US" sz="1800" kern="1200" dirty="0">
                        <a:solidFill>
                          <a:schemeClr val="dk1"/>
                        </a:solidFill>
                        <a:latin typeface="+mn-lt"/>
                        <a:ea typeface="+mn-ea"/>
                        <a:cs typeface="+mn-cs"/>
                      </a:endParaRPr>
                    </a:p>
                  </a:txBody>
                  <a:tcPr marT="45713" marB="45713" anchor="ctr"/>
                </a:tc>
                <a:tc>
                  <a:txBody>
                    <a:bodyPr/>
                    <a:lstStyle/>
                    <a:p>
                      <a:pPr marL="0" algn="ctr" defTabSz="914400" rtl="0" eaLnBrk="1" latinLnBrk="0" hangingPunct="1"/>
                      <a:r>
                        <a:rPr lang="en-US" sz="1800" kern="1200" dirty="0"/>
                        <a:t>98%</a:t>
                      </a:r>
                      <a:endParaRPr lang="en-US" sz="1800" kern="1200" dirty="0">
                        <a:solidFill>
                          <a:schemeClr val="dk1"/>
                        </a:solidFill>
                        <a:latin typeface="+mn-lt"/>
                        <a:ea typeface="+mn-ea"/>
                        <a:cs typeface="+mn-cs"/>
                      </a:endParaRPr>
                    </a:p>
                  </a:txBody>
                  <a:tcPr marT="45713" marB="45713" anchor="ctr"/>
                </a:tc>
                <a:tc>
                  <a:txBody>
                    <a:bodyPr/>
                    <a:lstStyle/>
                    <a:p>
                      <a:pPr algn="ctr"/>
                      <a:r>
                        <a:rPr lang="en-US" dirty="0"/>
                        <a:t>96%</a:t>
                      </a:r>
                    </a:p>
                  </a:txBody>
                  <a:tcPr marT="45713" marB="45713" anchor="ctr"/>
                </a:tc>
                <a:tc>
                  <a:txBody>
                    <a:bodyPr/>
                    <a:lstStyle/>
                    <a:p>
                      <a:pPr marL="0" algn="ctr" defTabSz="914400" rtl="0" eaLnBrk="1" latinLnBrk="0" hangingPunct="1"/>
                      <a:r>
                        <a:rPr lang="en-US" sz="1800" kern="1200" dirty="0">
                          <a:solidFill>
                            <a:schemeClr val="dk1"/>
                          </a:solidFill>
                          <a:latin typeface="+mn-lt"/>
                          <a:ea typeface="+mn-ea"/>
                          <a:cs typeface="+mn-cs"/>
                        </a:rPr>
                        <a:t>97%</a:t>
                      </a:r>
                    </a:p>
                  </a:txBody>
                  <a:tcPr marT="45713" marB="45713" anchor="ctr">
                    <a:lnR w="127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800" kern="1200" dirty="0">
                          <a:solidFill>
                            <a:schemeClr val="dk1"/>
                          </a:solidFill>
                          <a:latin typeface="+mn-lt"/>
                          <a:ea typeface="+mn-ea"/>
                          <a:cs typeface="+mn-cs"/>
                        </a:rPr>
                        <a:t>99%</a:t>
                      </a:r>
                    </a:p>
                  </a:txBody>
                  <a:tcPr marT="45713" marB="45713" anchor="ctr">
                    <a:lnL w="12700" cap="flat" cmpd="sng" algn="ctr">
                      <a:solidFill>
                        <a:schemeClr val="bg1"/>
                      </a:solidFill>
                      <a:prstDash val="solid"/>
                      <a:round/>
                      <a:headEnd type="none" w="med" len="med"/>
                      <a:tailEnd type="none" w="med" len="med"/>
                    </a:lnL>
                  </a:tcPr>
                </a:tc>
                <a:tc>
                  <a:txBody>
                    <a:bodyPr/>
                    <a:lstStyle/>
                    <a:p>
                      <a:pPr algn="ctr"/>
                      <a:r>
                        <a:rPr lang="en-US" dirty="0"/>
                        <a:t>97%</a:t>
                      </a:r>
                    </a:p>
                  </a:txBody>
                  <a:tcPr marT="45713" marB="45713" anchor="ctr"/>
                </a:tc>
                <a:tc>
                  <a:txBody>
                    <a:bodyPr/>
                    <a:lstStyle/>
                    <a:p>
                      <a:pPr marL="0" algn="ctr" defTabSz="914400" rtl="0" eaLnBrk="1" latinLnBrk="0" hangingPunct="1"/>
                      <a:r>
                        <a:rPr lang="en-US" sz="1800" kern="1200" dirty="0">
                          <a:solidFill>
                            <a:schemeClr val="dk1"/>
                          </a:solidFill>
                          <a:latin typeface="+mn-lt"/>
                          <a:ea typeface="+mn-ea"/>
                          <a:cs typeface="+mn-cs"/>
                        </a:rPr>
                        <a:t>98%</a:t>
                      </a:r>
                    </a:p>
                  </a:txBody>
                  <a:tcPr marT="45713" marB="45713" anchor="ctr"/>
                </a:tc>
                <a:extLst>
                  <a:ext uri="{0D108BD9-81ED-4DB2-BD59-A6C34878D82A}">
                    <a16:rowId xmlns="" xmlns:a16="http://schemas.microsoft.com/office/drawing/2014/main" val="10004"/>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87"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88"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89"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90"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91"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92"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93"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94"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95"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96"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97"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98"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99"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0"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1"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2"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3"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4"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5"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6"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7"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8"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9"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0"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1"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2"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3"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4"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5"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6"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7"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8"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9"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20"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21"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22"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23"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24"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67625"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26"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27"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28" name="Rectangle 44"/>
          <p:cNvSpPr>
            <a:spLocks noGrp="1" noChangeArrowheads="1"/>
          </p:cNvSpPr>
          <p:nvPr>
            <p:ph type="title"/>
          </p:nvPr>
        </p:nvSpPr>
        <p:spPr>
          <a:xfrm>
            <a:off x="11906" y="582612"/>
            <a:ext cx="7772400" cy="1143000"/>
          </a:xfrm>
        </p:spPr>
        <p:txBody>
          <a:bodyPr/>
          <a:lstStyle/>
          <a:p>
            <a:pPr algn="l" eaLnBrk="1" hangingPunct="1"/>
            <a:r>
              <a:rPr lang="en-US" altLang="en-US" sz="3300" b="1" dirty="0">
                <a:solidFill>
                  <a:schemeClr val="tx1"/>
                </a:solidFill>
              </a:rPr>
              <a:t>Good Faith Payment Analysis</a:t>
            </a:r>
            <a:br>
              <a:rPr lang="en-US" altLang="en-US" sz="3300" b="1" dirty="0">
                <a:solidFill>
                  <a:schemeClr val="tx1"/>
                </a:solidFill>
              </a:rPr>
            </a:br>
            <a:r>
              <a:rPr lang="en-US" altLang="en-US" sz="2800" b="1" dirty="0">
                <a:solidFill>
                  <a:schemeClr val="tx1"/>
                </a:solidFill>
              </a:rPr>
              <a:t>Percent Made Good Faith Payment </a:t>
            </a:r>
            <a:br>
              <a:rPr lang="en-US" altLang="en-US" sz="2800" b="1" dirty="0">
                <a:solidFill>
                  <a:schemeClr val="tx1"/>
                </a:solidFill>
              </a:rPr>
            </a:br>
            <a:r>
              <a:rPr lang="en-US" altLang="en-US" dirty="0"/>
              <a:t/>
            </a:r>
            <a:br>
              <a:rPr lang="en-US" altLang="en-US" dirty="0"/>
            </a:br>
            <a:endParaRPr lang="en-US" altLang="en-US" sz="2800" b="1" dirty="0"/>
          </a:p>
        </p:txBody>
      </p:sp>
      <p:sp>
        <p:nvSpPr>
          <p:cNvPr id="67629"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47E85C3A-C0C7-4545-AACE-B610FCCF583B}" type="slidenum">
              <a:rPr lang="en-US" altLang="en-US" sz="1000"/>
              <a:pPr eaLnBrk="1" hangingPunct="1">
                <a:spcBef>
                  <a:spcPct val="50000"/>
                </a:spcBef>
                <a:buFontTx/>
                <a:buNone/>
              </a:pPr>
              <a:t>38</a:t>
            </a:fld>
            <a:endParaRPr lang="en-US" altLang="en-US" sz="1000"/>
          </a:p>
        </p:txBody>
      </p:sp>
      <p:graphicFrame>
        <p:nvGraphicFramePr>
          <p:cNvPr id="47" name="Table 46"/>
          <p:cNvGraphicFramePr>
            <a:graphicFrameLocks noGrp="1"/>
          </p:cNvGraphicFramePr>
          <p:nvPr>
            <p:extLst>
              <p:ext uri="{D42A27DB-BD31-4B8C-83A1-F6EECF244321}">
                <p14:modId xmlns:p14="http://schemas.microsoft.com/office/powerpoint/2010/main" val="283021241"/>
              </p:ext>
            </p:extLst>
          </p:nvPr>
        </p:nvGraphicFramePr>
        <p:xfrm>
          <a:off x="511949" y="1580775"/>
          <a:ext cx="8173245" cy="3962400"/>
        </p:xfrm>
        <a:graphic>
          <a:graphicData uri="http://schemas.openxmlformats.org/drawingml/2006/table">
            <a:tbl>
              <a:tblPr firstRow="1" lastRow="1" bandRow="1">
                <a:tableStyleId>{5C22544A-7EE6-4342-B048-85BDC9FD1C3A}</a:tableStyleId>
              </a:tblPr>
              <a:tblGrid>
                <a:gridCol w="1005670">
                  <a:extLst>
                    <a:ext uri="{9D8B030D-6E8A-4147-A177-3AD203B41FA5}">
                      <a16:colId xmlns="" xmlns:a16="http://schemas.microsoft.com/office/drawing/2014/main" val="20000"/>
                    </a:ext>
                  </a:extLst>
                </a:gridCol>
                <a:gridCol w="1206802">
                  <a:extLst>
                    <a:ext uri="{9D8B030D-6E8A-4147-A177-3AD203B41FA5}">
                      <a16:colId xmlns="" xmlns:a16="http://schemas.microsoft.com/office/drawing/2014/main" val="20001"/>
                    </a:ext>
                  </a:extLst>
                </a:gridCol>
                <a:gridCol w="1743160">
                  <a:extLst>
                    <a:ext uri="{9D8B030D-6E8A-4147-A177-3AD203B41FA5}">
                      <a16:colId xmlns="" xmlns:a16="http://schemas.microsoft.com/office/drawing/2014/main" val="20002"/>
                    </a:ext>
                  </a:extLst>
                </a:gridCol>
                <a:gridCol w="1322013">
                  <a:extLst>
                    <a:ext uri="{9D8B030D-6E8A-4147-A177-3AD203B41FA5}">
                      <a16:colId xmlns="" xmlns:a16="http://schemas.microsoft.com/office/drawing/2014/main" val="20003"/>
                    </a:ext>
                  </a:extLst>
                </a:gridCol>
                <a:gridCol w="1676400">
                  <a:extLst>
                    <a:ext uri="{9D8B030D-6E8A-4147-A177-3AD203B41FA5}">
                      <a16:colId xmlns="" xmlns:a16="http://schemas.microsoft.com/office/drawing/2014/main" val="20004"/>
                    </a:ext>
                  </a:extLst>
                </a:gridCol>
                <a:gridCol w="1219200">
                  <a:extLst>
                    <a:ext uri="{9D8B030D-6E8A-4147-A177-3AD203B41FA5}">
                      <a16:colId xmlns="" xmlns:a16="http://schemas.microsoft.com/office/drawing/2014/main" val="20005"/>
                    </a:ext>
                  </a:extLst>
                </a:gridCol>
              </a:tblGrid>
              <a:tr h="0">
                <a:tc gridSpan="6">
                  <a:txBody>
                    <a:bodyPr/>
                    <a:lstStyle/>
                    <a:p>
                      <a:pPr algn="ctr"/>
                      <a:r>
                        <a:rPr lang="en-US" sz="1800" dirty="0"/>
                        <a:t>Q1</a:t>
                      </a:r>
                      <a:r>
                        <a:rPr lang="en-US" sz="1800" baseline="0" dirty="0"/>
                        <a:t> &amp; Q2 </a:t>
                      </a:r>
                      <a:r>
                        <a:rPr lang="en-US" sz="1800" dirty="0"/>
                        <a:t>2019 Recipients</a:t>
                      </a:r>
                      <a:endParaRPr lang="en-US" sz="1800" dirty="0">
                        <a:solidFill>
                          <a:schemeClr val="bg1"/>
                        </a:solidFill>
                      </a:endParaRPr>
                    </a:p>
                  </a:txBody>
                  <a:tcPr/>
                </a:tc>
                <a:tc hMerge="1">
                  <a:txBody>
                    <a:bodyPr/>
                    <a:lstStyle/>
                    <a:p>
                      <a:endParaRPr lang="en-US"/>
                    </a:p>
                  </a:txBody>
                  <a:tcPr/>
                </a:tc>
                <a:tc hMerge="1">
                  <a:txBody>
                    <a:bodyPr/>
                    <a:lstStyle/>
                    <a:p>
                      <a:pPr marL="0" algn="ctr" defTabSz="914400" rtl="0" eaLnBrk="1" latinLnBrk="0" hangingPunct="1"/>
                      <a:endParaRPr lang="en-US" sz="2000" kern="1200" dirty="0">
                        <a:solidFill>
                          <a:schemeClr val="dk1"/>
                        </a:solidFill>
                        <a:latin typeface="+mn-lt"/>
                        <a:ea typeface="+mn-ea"/>
                        <a:cs typeface="+mn-cs"/>
                      </a:endParaRPr>
                    </a:p>
                  </a:txBody>
                  <a:tcPr anchor="ctr">
                    <a:noFill/>
                  </a:tcPr>
                </a:tc>
                <a:tc hMerge="1">
                  <a:txBody>
                    <a:bodyPr/>
                    <a:lstStyle/>
                    <a:p>
                      <a:pPr algn="ctr"/>
                      <a:endParaRPr lang="en-US" sz="1800" dirty="0"/>
                    </a:p>
                  </a:txBody>
                  <a:tcPr>
                    <a:noFill/>
                  </a:tcPr>
                </a:tc>
                <a:tc hMerge="1">
                  <a:txBody>
                    <a:bodyPr/>
                    <a:lstStyle/>
                    <a:p>
                      <a:pPr algn="ctr"/>
                      <a:endParaRPr lang="en-US" sz="1800" dirty="0">
                        <a:solidFill>
                          <a:schemeClr val="bg1"/>
                        </a:solidFill>
                      </a:endParaRPr>
                    </a:p>
                  </a:txBody>
                  <a:tcPr/>
                </a:tc>
                <a:tc hMerge="1">
                  <a:txBody>
                    <a:bodyPr/>
                    <a:lstStyle/>
                    <a:p>
                      <a:pPr algn="ctr"/>
                      <a:endParaRPr lang="en-US" sz="1800" dirty="0">
                        <a:solidFill>
                          <a:schemeClr val="bg1"/>
                        </a:solidFill>
                      </a:endParaRPr>
                    </a:p>
                  </a:txBody>
                  <a:tcPr/>
                </a:tc>
                <a:extLst>
                  <a:ext uri="{0D108BD9-81ED-4DB2-BD59-A6C34878D82A}">
                    <a16:rowId xmlns="" xmlns:a16="http://schemas.microsoft.com/office/drawing/2014/main" val="10000"/>
                  </a:ext>
                </a:extLst>
              </a:tr>
              <a:tr h="0">
                <a:tc rowSpan="3">
                  <a:txBody>
                    <a:bodyPr/>
                    <a:lstStyle/>
                    <a:p>
                      <a:pPr algn="ctr"/>
                      <a:r>
                        <a:rPr lang="en-US" sz="1600" b="1" dirty="0">
                          <a:solidFill>
                            <a:schemeClr val="bg1"/>
                          </a:solidFill>
                        </a:rPr>
                        <a:t>Utility</a:t>
                      </a: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rowSpan="3">
                  <a:txBody>
                    <a:bodyPr/>
                    <a:lstStyle/>
                    <a:p>
                      <a:pPr algn="ctr"/>
                      <a:r>
                        <a:rPr lang="en-US" sz="1600" b="1" dirty="0">
                          <a:solidFill>
                            <a:schemeClr val="bg1"/>
                          </a:solidFill>
                        </a:rPr>
                        <a:t>Number of Customers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gridSpan="4">
                  <a:txBody>
                    <a:bodyPr/>
                    <a:lstStyle/>
                    <a:p>
                      <a:pPr marL="0" algn="ctr" defTabSz="914400" rtl="0" eaLnBrk="1" latinLnBrk="0" hangingPunct="1"/>
                      <a:r>
                        <a:rPr lang="en-US" sz="1600" b="1" kern="1200" dirty="0">
                          <a:solidFill>
                            <a:schemeClr val="bg1"/>
                          </a:solidFill>
                        </a:rPr>
                        <a:t>Percent  Made</a:t>
                      </a:r>
                      <a:r>
                        <a:rPr lang="en-US" sz="1600" b="1" kern="1200" baseline="0" dirty="0">
                          <a:solidFill>
                            <a:schemeClr val="bg1"/>
                          </a:solidFill>
                        </a:rPr>
                        <a:t> </a:t>
                      </a:r>
                      <a:r>
                        <a:rPr lang="en-US" sz="1600" b="1" kern="1200" dirty="0">
                          <a:solidFill>
                            <a:schemeClr val="bg1"/>
                          </a:solidFill>
                        </a:rPr>
                        <a:t>“Good Faith” Payment</a:t>
                      </a:r>
                      <a:endParaRPr lang="en-US" sz="1600" b="1" kern="1200" dirty="0">
                        <a:solidFill>
                          <a:schemeClr val="bg1"/>
                        </a:solidFill>
                        <a:latin typeface="+mn-lt"/>
                        <a:ea typeface="+mn-ea"/>
                        <a:cs typeface="+mn-cs"/>
                      </a:endParaRPr>
                    </a:p>
                  </a:txBody>
                  <a:tcPr anchor="ctr">
                    <a:lnL w="38100" cap="flat" cmpd="sng" algn="ctr">
                      <a:solidFill>
                        <a:schemeClr val="bg1"/>
                      </a:solidFill>
                      <a:prstDash val="solid"/>
                      <a:round/>
                      <a:headEnd type="none" w="med" len="med"/>
                      <a:tailEnd type="none" w="med" len="med"/>
                    </a:lnL>
                    <a:solidFill>
                      <a:srgbClr val="00CC99"/>
                    </a:solidFill>
                  </a:tcPr>
                </a:tc>
                <a:tc hMerge="1">
                  <a:txBody>
                    <a:bodyPr/>
                    <a:lstStyle/>
                    <a:p>
                      <a:pPr marL="0" algn="ctr" defTabSz="914400" rtl="0" eaLnBrk="1" latinLnBrk="0" hangingPunct="1"/>
                      <a:endParaRPr lang="en-US" sz="1800" kern="1200" dirty="0">
                        <a:solidFill>
                          <a:schemeClr val="dk1"/>
                        </a:solidFill>
                        <a:latin typeface="+mn-lt"/>
                        <a:ea typeface="+mn-ea"/>
                        <a:cs typeface="+mn-cs"/>
                      </a:endParaRPr>
                    </a:p>
                  </a:txBody>
                  <a:tcPr anchor="ctr">
                    <a:lnB w="28575" cap="flat" cmpd="sng" algn="ctr">
                      <a:solidFill>
                        <a:schemeClr val="tx1"/>
                      </a:solidFill>
                      <a:prstDash val="solid"/>
                      <a:round/>
                      <a:headEnd type="none" w="med" len="med"/>
                      <a:tailEnd type="none" w="med" len="med"/>
                    </a:lnB>
                    <a:noFill/>
                  </a:tcPr>
                </a:tc>
                <a:tc hMerge="1">
                  <a:txBody>
                    <a:bodyPr/>
                    <a:lstStyle/>
                    <a:p>
                      <a:pPr marL="0" algn="ctr" defTabSz="914400" rtl="0" eaLnBrk="1" latinLnBrk="0" hangingPunct="1"/>
                      <a:endParaRPr lang="en-US" sz="1600" b="1" kern="1200" dirty="0">
                        <a:solidFill>
                          <a:schemeClr val="bg1"/>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pPr marL="0" algn="ctr" defTabSz="914400" rtl="0" eaLnBrk="1" latinLnBrk="0" hangingPunct="1"/>
                      <a:endParaRPr lang="en-US" sz="1600" b="1" kern="1200" dirty="0">
                        <a:solidFill>
                          <a:schemeClr val="bg1"/>
                        </a:solidFill>
                        <a:latin typeface="+mn-lt"/>
                        <a:ea typeface="+mn-ea"/>
                        <a:cs typeface="+mn-cs"/>
                      </a:endParaRPr>
                    </a:p>
                  </a:txBody>
                  <a:tcPr anchor="ctr">
                    <a:lnL w="38100" cap="flat" cmpd="sng" algn="ctr">
                      <a:solidFill>
                        <a:schemeClr val="bg1"/>
                      </a:solidFill>
                      <a:prstDash val="solid"/>
                      <a:round/>
                      <a:headEnd type="none" w="med" len="med"/>
                      <a:tailEnd type="none" w="med" len="med"/>
                    </a:lnL>
                    <a:solidFill>
                      <a:srgbClr val="00CC99"/>
                    </a:solidFill>
                  </a:tcPr>
                </a:tc>
                <a:extLst>
                  <a:ext uri="{0D108BD9-81ED-4DB2-BD59-A6C34878D82A}">
                    <a16:rowId xmlns="" xmlns:a16="http://schemas.microsoft.com/office/drawing/2014/main" val="10001"/>
                  </a:ext>
                </a:extLst>
              </a:tr>
              <a:tr h="0">
                <a:tc vMerge="1">
                  <a:txBody>
                    <a:bodyPr/>
                    <a:lstStyle/>
                    <a:p>
                      <a:endParaRPr lang="en-US"/>
                    </a:p>
                  </a:txBody>
                  <a:tcPr/>
                </a:tc>
                <a:tc vMerge="1">
                  <a:txBody>
                    <a:bodyPr/>
                    <a:lstStyle/>
                    <a:p>
                      <a:endParaRPr lang="en-US"/>
                    </a:p>
                  </a:txBody>
                  <a:tcPr/>
                </a:tc>
                <a:tc gridSpan="2">
                  <a:txBody>
                    <a:bodyPr/>
                    <a:lstStyle/>
                    <a:p>
                      <a:pPr marL="0" algn="ctr" defTabSz="914400" rtl="0" eaLnBrk="1" latinLnBrk="0" hangingPunct="1"/>
                      <a:r>
                        <a:rPr lang="en-US" sz="1600" b="1" kern="1200" dirty="0">
                          <a:solidFill>
                            <a:schemeClr val="bg1"/>
                          </a:solidFill>
                          <a:latin typeface="+mn-lt"/>
                          <a:ea typeface="+mn-ea"/>
                          <a:cs typeface="+mn-cs"/>
                        </a:rPr>
                        <a:t>Customer Payments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endParaRPr lang="en-US"/>
                    </a:p>
                  </a:txBody>
                  <a:tcPr/>
                </a:tc>
                <a:tc gridSpan="2">
                  <a:txBody>
                    <a:bodyPr/>
                    <a:lstStyle/>
                    <a:p>
                      <a:pPr marL="0" algn="ctr" defTabSz="914400" rtl="0" eaLnBrk="1" latinLnBrk="0" hangingPunct="1"/>
                      <a:r>
                        <a:rPr lang="en-US" sz="1600" b="1" kern="1200" dirty="0">
                          <a:solidFill>
                            <a:schemeClr val="bg1"/>
                          </a:solidFill>
                          <a:latin typeface="+mn-lt"/>
                          <a:ea typeface="+mn-ea"/>
                          <a:cs typeface="+mn-cs"/>
                        </a:rPr>
                        <a:t>All</a:t>
                      </a:r>
                      <a:r>
                        <a:rPr lang="en-US" sz="1600" b="1" kern="1200" baseline="0" dirty="0">
                          <a:solidFill>
                            <a:schemeClr val="bg1"/>
                          </a:solidFill>
                          <a:latin typeface="+mn-lt"/>
                          <a:ea typeface="+mn-ea"/>
                          <a:cs typeface="+mn-cs"/>
                        </a:rPr>
                        <a:t> Payments</a:t>
                      </a:r>
                      <a:endParaRPr lang="en-US" sz="1600" b="1" kern="1200" dirty="0">
                        <a:solidFill>
                          <a:schemeClr val="bg1"/>
                        </a:solidFill>
                        <a:latin typeface="+mn-lt"/>
                        <a:ea typeface="+mn-ea"/>
                        <a:cs typeface="+mn-cs"/>
                      </a:endParaRPr>
                    </a:p>
                  </a:txBody>
                  <a:tcPr anchor="ctr">
                    <a:lnL w="38100" cap="flat" cmpd="sng" algn="ctr">
                      <a:solidFill>
                        <a:schemeClr val="bg1"/>
                      </a:solidFill>
                      <a:prstDash val="solid"/>
                      <a:round/>
                      <a:headEnd type="none" w="med" len="med"/>
                      <a:tailEnd type="none" w="med" len="med"/>
                    </a:lnL>
                    <a:solidFill>
                      <a:srgbClr val="00CC99"/>
                    </a:solidFill>
                  </a:tcPr>
                </a:tc>
                <a:tc hMerge="1">
                  <a:txBody>
                    <a:bodyPr/>
                    <a:lstStyle/>
                    <a:p>
                      <a:pPr marL="0" algn="ctr" defTabSz="914400" rtl="0" eaLnBrk="1" latinLnBrk="0" hangingPunct="1"/>
                      <a:endParaRPr lang="en-US" sz="1600" b="1" kern="1200" dirty="0">
                        <a:solidFill>
                          <a:schemeClr val="bg1"/>
                        </a:solidFill>
                        <a:latin typeface="+mn-lt"/>
                        <a:ea typeface="+mn-ea"/>
                        <a:cs typeface="+mn-cs"/>
                      </a:endParaRPr>
                    </a:p>
                  </a:txBody>
                  <a:tcPr anchor="ctr">
                    <a:lnL w="38100" cap="flat" cmpd="sng" algn="ctr">
                      <a:solidFill>
                        <a:schemeClr val="bg1"/>
                      </a:solidFill>
                      <a:prstDash val="solid"/>
                      <a:round/>
                      <a:headEnd type="none" w="med" len="med"/>
                      <a:tailEnd type="none" w="med" len="med"/>
                    </a:lnL>
                    <a:solidFill>
                      <a:srgbClr val="00CC99"/>
                    </a:solidFill>
                  </a:tcPr>
                </a:tc>
                <a:extLst>
                  <a:ext uri="{0D108BD9-81ED-4DB2-BD59-A6C34878D82A}">
                    <a16:rowId xmlns="" xmlns:a16="http://schemas.microsoft.com/office/drawing/2014/main" val="10002"/>
                  </a:ext>
                </a:extLst>
              </a:tr>
              <a:tr h="0">
                <a:tc vMerge="1">
                  <a:txBody>
                    <a:bodyPr/>
                    <a:lstStyle/>
                    <a:p>
                      <a:pPr algn="ctr"/>
                      <a:endParaRPr lang="en-US" sz="180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pPr algn="ctr"/>
                      <a:endParaRPr lang="en-US" sz="180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600" b="1" kern="1200" dirty="0">
                          <a:solidFill>
                            <a:schemeClr val="bg1"/>
                          </a:solidFill>
                        </a:rPr>
                        <a:t>Utility</a:t>
                      </a:r>
                      <a:r>
                        <a:rPr lang="en-US" sz="1600" b="1" kern="1200" baseline="0" dirty="0">
                          <a:solidFill>
                            <a:schemeClr val="bg1"/>
                          </a:solidFill>
                        </a:rPr>
                        <a:t> That </a:t>
                      </a:r>
                    </a:p>
                    <a:p>
                      <a:pPr marL="0" algn="ctr" defTabSz="914400" rtl="0" eaLnBrk="1" latinLnBrk="0" hangingPunct="1"/>
                      <a:r>
                        <a:rPr lang="en-US" sz="1600" b="1" kern="1200" baseline="0" dirty="0">
                          <a:solidFill>
                            <a:schemeClr val="bg1"/>
                          </a:solidFill>
                        </a:rPr>
                        <a:t>Received Grant</a:t>
                      </a:r>
                      <a:endParaRPr lang="en-US" sz="1600" b="1" kern="1200" dirty="0">
                        <a:solidFill>
                          <a:schemeClr val="bg1"/>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marL="0" algn="ctr" defTabSz="914400" rtl="0" eaLnBrk="1" latinLnBrk="0" hangingPunct="1"/>
                      <a:r>
                        <a:rPr lang="en-US" sz="1600" b="1" kern="1200" dirty="0">
                          <a:solidFill>
                            <a:schemeClr val="bg1"/>
                          </a:solidFill>
                        </a:rPr>
                        <a:t>Any Utility</a:t>
                      </a:r>
                      <a:endParaRPr lang="en-US" sz="1600" b="1" kern="1200" dirty="0">
                        <a:solidFill>
                          <a:schemeClr val="bg1"/>
                        </a:solidFill>
                        <a:latin typeface="+mn-lt"/>
                        <a:ea typeface="+mn-ea"/>
                        <a:cs typeface="+mn-cs"/>
                      </a:endParaRPr>
                    </a:p>
                  </a:txBody>
                  <a:tcPr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marL="0" algn="ctr" defTabSz="914400" rtl="0" eaLnBrk="1" latinLnBrk="0" hangingPunct="1"/>
                      <a:r>
                        <a:rPr lang="en-US" sz="1600" b="1" kern="1200" dirty="0">
                          <a:solidFill>
                            <a:schemeClr val="bg1"/>
                          </a:solidFill>
                        </a:rPr>
                        <a:t>Utility</a:t>
                      </a:r>
                      <a:r>
                        <a:rPr lang="en-US" sz="1600" b="1" kern="1200" baseline="0" dirty="0">
                          <a:solidFill>
                            <a:schemeClr val="bg1"/>
                          </a:solidFill>
                        </a:rPr>
                        <a:t> That </a:t>
                      </a:r>
                    </a:p>
                    <a:p>
                      <a:pPr marL="0" algn="ctr" defTabSz="914400" rtl="0" eaLnBrk="1" latinLnBrk="0" hangingPunct="1"/>
                      <a:r>
                        <a:rPr lang="en-US" sz="1600" b="1" kern="1200" baseline="0" dirty="0">
                          <a:solidFill>
                            <a:schemeClr val="bg1"/>
                          </a:solidFill>
                        </a:rPr>
                        <a:t>Received Grant</a:t>
                      </a:r>
                      <a:endParaRPr lang="en-US" sz="1600" b="1" kern="1200" dirty="0">
                        <a:solidFill>
                          <a:schemeClr val="bg1"/>
                        </a:solidFill>
                        <a:latin typeface="+mn-lt"/>
                        <a:ea typeface="+mn-ea"/>
                        <a:cs typeface="+mn-cs"/>
                      </a:endParaRPr>
                    </a:p>
                  </a:txBody>
                  <a:tcPr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rPr>
                        <a:t>Any Utility</a:t>
                      </a:r>
                      <a:endParaRPr lang="en-US" sz="1600" b="1" kern="1200" dirty="0">
                        <a:solidFill>
                          <a:schemeClr val="bg1"/>
                        </a:solidFill>
                        <a:latin typeface="+mn-lt"/>
                        <a:ea typeface="+mn-ea"/>
                        <a:cs typeface="+mn-cs"/>
                      </a:endParaRPr>
                    </a:p>
                  </a:txBody>
                  <a:tcPr anchor="ctr">
                    <a:lnL w="38100" cap="flat" cmpd="sng" algn="ctr">
                      <a:solidFill>
                        <a:schemeClr val="bg1">
                          <a:lumMod val="95000"/>
                        </a:schemeClr>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3"/>
                  </a:ext>
                </a:extLst>
              </a:tr>
              <a:tr h="226125">
                <a:tc>
                  <a:txBody>
                    <a:bodyPr/>
                    <a:lstStyle/>
                    <a:p>
                      <a:r>
                        <a:rPr lang="en-US" sz="1600" dirty="0"/>
                        <a:t>ACE </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dirty="0"/>
                        <a:t>2</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t>100%</a:t>
                      </a:r>
                      <a:endParaRPr lang="en-US" sz="1600" kern="1200" dirty="0">
                        <a:solidFill>
                          <a:schemeClr val="dk1"/>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t>100%</a:t>
                      </a:r>
                      <a:endParaRPr lang="en-US" sz="1600" kern="1200" dirty="0">
                        <a:solidFill>
                          <a:schemeClr val="dk1"/>
                        </a:solidFill>
                        <a:latin typeface="+mn-lt"/>
                        <a:ea typeface="+mn-ea"/>
                        <a:cs typeface="+mn-cs"/>
                      </a:endParaRPr>
                    </a:p>
                  </a:txBody>
                  <a:tcPr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100%</a:t>
                      </a:r>
                    </a:p>
                  </a:txBody>
                  <a:tcPr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100%</a:t>
                      </a:r>
                    </a:p>
                  </a:txBody>
                  <a:tcPr anchor="ctr">
                    <a:lnL w="38100" cap="flat" cmpd="sng" algn="ctr">
                      <a:solidFill>
                        <a:schemeClr val="bg1">
                          <a:lumMod val="95000"/>
                        </a:schemeClr>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4"/>
                  </a:ext>
                </a:extLst>
              </a:tr>
              <a:tr h="226125">
                <a:tc>
                  <a:txBody>
                    <a:bodyPr/>
                    <a:lstStyle/>
                    <a:p>
                      <a:r>
                        <a:rPr lang="en-US" sz="1600" dirty="0"/>
                        <a:t>JCP&amp;L</a:t>
                      </a:r>
                    </a:p>
                  </a:txBody>
                  <a:tcPr>
                    <a:lnR w="38100" cap="flat" cmpd="sng" algn="ctr">
                      <a:solidFill>
                        <a:schemeClr val="bg1"/>
                      </a:solidFill>
                      <a:prstDash val="solid"/>
                      <a:round/>
                      <a:headEnd type="none" w="med" len="med"/>
                      <a:tailEnd type="none" w="med" len="med"/>
                    </a:lnR>
                  </a:tcPr>
                </a:tc>
                <a:tc>
                  <a:txBody>
                    <a:bodyPr/>
                    <a:lstStyle/>
                    <a:p>
                      <a:pPr algn="ctr"/>
                      <a:r>
                        <a:rPr lang="en-US" sz="1600" dirty="0"/>
                        <a:t>209</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t>91%</a:t>
                      </a:r>
                      <a:endParaRPr lang="en-US" sz="1600" kern="1200" dirty="0">
                        <a:solidFill>
                          <a:schemeClr val="dk1"/>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t>98%</a:t>
                      </a:r>
                      <a:endParaRPr lang="en-US" sz="1600" kern="1200" dirty="0">
                        <a:solidFill>
                          <a:schemeClr val="dk1"/>
                        </a:solidFill>
                        <a:latin typeface="+mn-lt"/>
                        <a:ea typeface="+mn-ea"/>
                        <a:cs typeface="+mn-cs"/>
                      </a:endParaRPr>
                    </a:p>
                  </a:txBody>
                  <a:tcPr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93%</a:t>
                      </a:r>
                    </a:p>
                  </a:txBody>
                  <a:tcPr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99%</a:t>
                      </a:r>
                    </a:p>
                  </a:txBody>
                  <a:tcPr anchor="ctr">
                    <a:lnL w="38100" cap="flat" cmpd="sng" algn="ctr">
                      <a:solidFill>
                        <a:schemeClr val="bg1">
                          <a:lumMod val="95000"/>
                        </a:schemeClr>
                      </a:solidFill>
                      <a:prstDash val="solid"/>
                      <a:round/>
                      <a:headEnd type="none" w="med" len="med"/>
                      <a:tailEnd type="none" w="med" len="med"/>
                    </a:lnL>
                  </a:tcPr>
                </a:tc>
                <a:extLst>
                  <a:ext uri="{0D108BD9-81ED-4DB2-BD59-A6C34878D82A}">
                    <a16:rowId xmlns="" xmlns:a16="http://schemas.microsoft.com/office/drawing/2014/main" val="10005"/>
                  </a:ext>
                </a:extLst>
              </a:tr>
              <a:tr h="226125">
                <a:tc>
                  <a:txBody>
                    <a:bodyPr/>
                    <a:lstStyle/>
                    <a:p>
                      <a:r>
                        <a:rPr lang="en-US" sz="1600" dirty="0"/>
                        <a:t>NJNG</a:t>
                      </a:r>
                    </a:p>
                  </a:txBody>
                  <a:tcPr>
                    <a:lnR w="38100" cap="flat" cmpd="sng" algn="ctr">
                      <a:solidFill>
                        <a:schemeClr val="bg1"/>
                      </a:solidFill>
                      <a:prstDash val="solid"/>
                      <a:round/>
                      <a:headEnd type="none" w="med" len="med"/>
                      <a:tailEnd type="none" w="med" len="med"/>
                    </a:lnR>
                  </a:tcPr>
                </a:tc>
                <a:tc>
                  <a:txBody>
                    <a:bodyPr/>
                    <a:lstStyle/>
                    <a:p>
                      <a:pPr algn="ctr"/>
                      <a:r>
                        <a:rPr lang="en-US" sz="1600" dirty="0"/>
                        <a:t>143</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90%</a:t>
                      </a:r>
                    </a:p>
                  </a:txBody>
                  <a:tcPr anchor="ctr">
                    <a:lnL w="38100" cap="flat" cmpd="sng" algn="ctr">
                      <a:solidFill>
                        <a:schemeClr val="bg1"/>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97%</a:t>
                      </a:r>
                    </a:p>
                  </a:txBody>
                  <a:tcPr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91%</a:t>
                      </a:r>
                    </a:p>
                  </a:txBody>
                  <a:tcPr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97%</a:t>
                      </a:r>
                    </a:p>
                  </a:txBody>
                  <a:tcPr anchor="ctr">
                    <a:lnL w="38100" cap="flat" cmpd="sng" algn="ctr">
                      <a:solidFill>
                        <a:schemeClr val="bg1">
                          <a:lumMod val="95000"/>
                        </a:schemeClr>
                      </a:solidFill>
                      <a:prstDash val="solid"/>
                      <a:round/>
                      <a:headEnd type="none" w="med" len="med"/>
                      <a:tailEnd type="none" w="med" len="med"/>
                    </a:lnL>
                  </a:tcPr>
                </a:tc>
                <a:extLst>
                  <a:ext uri="{0D108BD9-81ED-4DB2-BD59-A6C34878D82A}">
                    <a16:rowId xmlns="" xmlns:a16="http://schemas.microsoft.com/office/drawing/2014/main" val="10006"/>
                  </a:ext>
                </a:extLst>
              </a:tr>
              <a:tr h="226125">
                <a:tc>
                  <a:txBody>
                    <a:bodyPr/>
                    <a:lstStyle/>
                    <a:p>
                      <a:r>
                        <a:rPr lang="en-US" sz="1600" dirty="0"/>
                        <a:t>PSE&amp;G</a:t>
                      </a:r>
                    </a:p>
                  </a:txBody>
                  <a:tcPr>
                    <a:lnR w="38100" cap="flat" cmpd="sng" algn="ctr">
                      <a:solidFill>
                        <a:schemeClr val="bg1"/>
                      </a:solidFill>
                      <a:prstDash val="solid"/>
                      <a:round/>
                      <a:headEnd type="none" w="med" len="med"/>
                      <a:tailEnd type="none" w="med" len="med"/>
                    </a:lnR>
                  </a:tcPr>
                </a:tc>
                <a:tc>
                  <a:txBody>
                    <a:bodyPr/>
                    <a:lstStyle/>
                    <a:p>
                      <a:pPr algn="ctr"/>
                      <a:r>
                        <a:rPr lang="en-US" sz="1600" dirty="0"/>
                        <a:t>12</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92%</a:t>
                      </a:r>
                    </a:p>
                  </a:txBody>
                  <a:tcPr anchor="ctr">
                    <a:lnL w="38100" cap="flat" cmpd="sng" algn="ctr">
                      <a:solidFill>
                        <a:schemeClr val="bg1"/>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92%</a:t>
                      </a:r>
                    </a:p>
                  </a:txBody>
                  <a:tcPr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100%</a:t>
                      </a:r>
                    </a:p>
                  </a:txBody>
                  <a:tcPr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100%</a:t>
                      </a:r>
                    </a:p>
                  </a:txBody>
                  <a:tcPr anchor="ctr">
                    <a:lnL w="38100" cap="flat" cmpd="sng" algn="ctr">
                      <a:solidFill>
                        <a:schemeClr val="bg1">
                          <a:lumMod val="95000"/>
                        </a:schemeClr>
                      </a:solidFill>
                      <a:prstDash val="solid"/>
                      <a:round/>
                      <a:headEnd type="none" w="med" len="med"/>
                      <a:tailEnd type="none" w="med" len="med"/>
                    </a:lnL>
                  </a:tcPr>
                </a:tc>
                <a:extLst>
                  <a:ext uri="{0D108BD9-81ED-4DB2-BD59-A6C34878D82A}">
                    <a16:rowId xmlns="" xmlns:a16="http://schemas.microsoft.com/office/drawing/2014/main" val="10007"/>
                  </a:ext>
                </a:extLst>
              </a:tr>
              <a:tr h="125828">
                <a:tc>
                  <a:txBody>
                    <a:bodyPr/>
                    <a:lstStyle/>
                    <a:p>
                      <a:r>
                        <a:rPr lang="en-US" sz="1600" dirty="0"/>
                        <a:t>RECO</a:t>
                      </a:r>
                    </a:p>
                  </a:txBody>
                  <a:tcPr>
                    <a:lnR w="38100" cap="flat" cmpd="sng" algn="ctr">
                      <a:solidFill>
                        <a:schemeClr val="bg1"/>
                      </a:solidFill>
                      <a:prstDash val="solid"/>
                      <a:round/>
                      <a:headEnd type="none" w="med" len="med"/>
                      <a:tailEnd type="none" w="med" len="med"/>
                    </a:lnR>
                  </a:tcPr>
                </a:tc>
                <a:tc>
                  <a:txBody>
                    <a:bodyPr/>
                    <a:lstStyle/>
                    <a:p>
                      <a:pPr algn="ctr"/>
                      <a:r>
                        <a:rPr lang="en-US" sz="1600" dirty="0"/>
                        <a:t>4</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t>100%</a:t>
                      </a:r>
                      <a:endParaRPr lang="en-US" sz="1600" kern="1200" dirty="0">
                        <a:solidFill>
                          <a:schemeClr val="dk1"/>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t>100%</a:t>
                      </a:r>
                      <a:endParaRPr lang="en-US" sz="1600" kern="1200" dirty="0">
                        <a:solidFill>
                          <a:schemeClr val="dk1"/>
                        </a:solidFill>
                        <a:latin typeface="+mn-lt"/>
                        <a:ea typeface="+mn-ea"/>
                        <a:cs typeface="+mn-cs"/>
                      </a:endParaRPr>
                    </a:p>
                  </a:txBody>
                  <a:tcPr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100%</a:t>
                      </a:r>
                    </a:p>
                  </a:txBody>
                  <a:tcPr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100%</a:t>
                      </a:r>
                    </a:p>
                  </a:txBody>
                  <a:tcPr anchor="ctr">
                    <a:lnL w="38100" cap="flat" cmpd="sng" algn="ctr">
                      <a:solidFill>
                        <a:schemeClr val="bg1">
                          <a:lumMod val="95000"/>
                        </a:schemeClr>
                      </a:solidFill>
                      <a:prstDash val="solid"/>
                      <a:round/>
                      <a:headEnd type="none" w="med" len="med"/>
                      <a:tailEnd type="none" w="med" len="med"/>
                    </a:lnL>
                  </a:tcPr>
                </a:tc>
                <a:extLst>
                  <a:ext uri="{0D108BD9-81ED-4DB2-BD59-A6C34878D82A}">
                    <a16:rowId xmlns="" xmlns:a16="http://schemas.microsoft.com/office/drawing/2014/main" val="10008"/>
                  </a:ext>
                </a:extLst>
              </a:tr>
              <a:tr h="0">
                <a:tc>
                  <a:txBody>
                    <a:bodyPr/>
                    <a:lstStyle/>
                    <a:p>
                      <a:r>
                        <a:rPr lang="en-US" sz="1600" dirty="0"/>
                        <a:t>SJG</a:t>
                      </a:r>
                    </a:p>
                  </a:txBody>
                  <a:tcPr>
                    <a:lnR w="38100" cap="flat" cmpd="sng" algn="ctr">
                      <a:solidFill>
                        <a:schemeClr val="bg1"/>
                      </a:solidFill>
                      <a:prstDash val="solid"/>
                      <a:round/>
                      <a:headEnd type="none" w="med" len="med"/>
                      <a:tailEnd type="none" w="med" len="med"/>
                    </a:lnR>
                  </a:tcPr>
                </a:tc>
                <a:tc>
                  <a:txBody>
                    <a:bodyPr/>
                    <a:lstStyle/>
                    <a:p>
                      <a:pPr algn="ctr"/>
                      <a:r>
                        <a:rPr lang="en-US" sz="1600" dirty="0"/>
                        <a:t>17</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t>88%</a:t>
                      </a:r>
                      <a:endParaRPr lang="en-US" sz="1600" kern="1200" dirty="0">
                        <a:solidFill>
                          <a:schemeClr val="dk1"/>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t>88%</a:t>
                      </a:r>
                      <a:endParaRPr lang="en-US" sz="1600" kern="1200" dirty="0">
                        <a:solidFill>
                          <a:schemeClr val="dk1"/>
                        </a:solidFill>
                        <a:latin typeface="+mn-lt"/>
                        <a:ea typeface="+mn-ea"/>
                        <a:cs typeface="+mn-cs"/>
                      </a:endParaRPr>
                    </a:p>
                  </a:txBody>
                  <a:tcPr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88%</a:t>
                      </a:r>
                    </a:p>
                  </a:txBody>
                  <a:tcPr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88%</a:t>
                      </a:r>
                    </a:p>
                  </a:txBody>
                  <a:tcPr anchor="ctr">
                    <a:lnL w="38100" cap="flat" cmpd="sng" algn="ctr">
                      <a:solidFill>
                        <a:schemeClr val="bg1">
                          <a:lumMod val="95000"/>
                        </a:schemeClr>
                      </a:solidFill>
                      <a:prstDash val="solid"/>
                      <a:round/>
                      <a:headEnd type="none" w="med" len="med"/>
                      <a:tailEnd type="none" w="med" len="med"/>
                    </a:lnL>
                  </a:tcPr>
                </a:tc>
                <a:extLst>
                  <a:ext uri="{0D108BD9-81ED-4DB2-BD59-A6C34878D82A}">
                    <a16:rowId xmlns="" xmlns:a16="http://schemas.microsoft.com/office/drawing/2014/main" val="10009"/>
                  </a:ext>
                </a:extLst>
              </a:tr>
              <a:tr h="0">
                <a:tc>
                  <a:txBody>
                    <a:bodyPr/>
                    <a:lstStyle/>
                    <a:p>
                      <a:r>
                        <a:rPr lang="en-US" sz="1600" dirty="0"/>
                        <a:t>TOTAL</a:t>
                      </a:r>
                      <a:endParaRPr lang="en-US" sz="1600" b="1" dirty="0"/>
                    </a:p>
                  </a:txBody>
                  <a:tcPr>
                    <a:lnR w="38100" cap="flat" cmpd="sng" algn="ctr">
                      <a:solidFill>
                        <a:schemeClr val="bg1"/>
                      </a:solidFill>
                      <a:prstDash val="solid"/>
                      <a:round/>
                      <a:headEnd type="none" w="med" len="med"/>
                      <a:tailEnd type="none" w="med" len="med"/>
                    </a:lnR>
                  </a:tcPr>
                </a:tc>
                <a:tc>
                  <a:txBody>
                    <a:bodyPr/>
                    <a:lstStyle/>
                    <a:p>
                      <a:pPr algn="ctr"/>
                      <a:r>
                        <a:rPr lang="en-US" sz="1600" b="1" dirty="0"/>
                        <a:t>387</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t>90%</a:t>
                      </a:r>
                      <a:endParaRPr lang="en-US" sz="1600" b="1" kern="1200" dirty="0">
                        <a:solidFill>
                          <a:schemeClr val="dk1"/>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t>97%</a:t>
                      </a:r>
                      <a:endParaRPr lang="en-US" sz="1600" b="1" kern="1200" dirty="0">
                        <a:solidFill>
                          <a:schemeClr val="dk1"/>
                        </a:solidFill>
                        <a:latin typeface="+mn-lt"/>
                        <a:ea typeface="+mn-ea"/>
                        <a:cs typeface="+mn-cs"/>
                      </a:endParaRPr>
                    </a:p>
                  </a:txBody>
                  <a:tcPr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b="1" kern="1200" dirty="0">
                          <a:solidFill>
                            <a:schemeClr val="lt1"/>
                          </a:solidFill>
                          <a:latin typeface="+mn-lt"/>
                          <a:ea typeface="+mn-ea"/>
                          <a:cs typeface="+mn-cs"/>
                        </a:rPr>
                        <a:t>93%</a:t>
                      </a:r>
                    </a:p>
                  </a:txBody>
                  <a:tcPr anchor="ct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b="1" kern="1200" dirty="0">
                          <a:solidFill>
                            <a:schemeClr val="lt1"/>
                          </a:solidFill>
                          <a:latin typeface="+mn-lt"/>
                          <a:ea typeface="+mn-ea"/>
                          <a:cs typeface="+mn-cs"/>
                        </a:rPr>
                        <a:t>98%</a:t>
                      </a:r>
                    </a:p>
                  </a:txBody>
                  <a:tcPr anchor="ctr">
                    <a:lnL w="38100" cap="flat" cmpd="sng" algn="ctr">
                      <a:solidFill>
                        <a:schemeClr val="bg1">
                          <a:lumMod val="95000"/>
                        </a:schemeClr>
                      </a:solidFill>
                      <a:prstDash val="solid"/>
                      <a:round/>
                      <a:headEnd type="none" w="med" len="med"/>
                      <a:tailEnd type="none" w="med" len="med"/>
                    </a:lnL>
                  </a:tcPr>
                </a:tc>
                <a:extLst>
                  <a:ext uri="{0D108BD9-81ED-4DB2-BD59-A6C34878D82A}">
                    <a16:rowId xmlns="" xmlns:a16="http://schemas.microsoft.com/office/drawing/2014/main" val="10010"/>
                  </a:ext>
                </a:extLst>
              </a:tr>
            </a:tbl>
          </a:graphicData>
        </a:graphic>
      </p:graphicFrame>
      <p:sp>
        <p:nvSpPr>
          <p:cNvPr id="48" name="TextBox 1">
            <a:extLst>
              <a:ext uri="{FF2B5EF4-FFF2-40B4-BE49-F238E27FC236}">
                <a16:creationId xmlns="" xmlns:a16="http://schemas.microsoft.com/office/drawing/2014/main" id="{0AD3D7AA-ADEF-4B17-BD4B-9F46A3B9C0BE}"/>
              </a:ext>
            </a:extLst>
          </p:cNvPr>
          <p:cNvSpPr txBox="1">
            <a:spLocks noChangeArrowheads="1"/>
          </p:cNvSpPr>
          <p:nvPr/>
        </p:nvSpPr>
        <p:spPr bwMode="auto">
          <a:xfrm>
            <a:off x="55851" y="5674887"/>
            <a:ext cx="896562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0" algn="just">
              <a:buNone/>
            </a:pPr>
            <a:r>
              <a:rPr lang="en-US" altLang="en-US" sz="1200" dirty="0"/>
              <a:t>The number of PSE&amp;G Q1&amp;Q2 grants </a:t>
            </a:r>
            <a:r>
              <a:rPr lang="en-US" altLang="en-US" sz="1200" dirty="0" smtClean="0"/>
              <a:t>declined in 2019. </a:t>
            </a:r>
            <a:r>
              <a:rPr lang="en-US" sz="1200" dirty="0" smtClean="0"/>
              <a:t>PSE&amp;G distributed grants to 383 accounts in Q1 &amp; Q2 2018. In the 2018 NJ SHARES Evaluation, 272 of these 383 accounts were </a:t>
            </a:r>
            <a:r>
              <a:rPr lang="en-US" sz="1200" dirty="0"/>
              <a:t>grouped in the 2018 group (the remaining 111 accounts received grants in both 2017 and 2018, so those were grouped in the 2017 group), and 256 accounts were eligible for GF Analysis</a:t>
            </a:r>
            <a:r>
              <a:rPr lang="en-US" sz="1200" dirty="0" smtClean="0"/>
              <a:t>.  PSE&amp;G </a:t>
            </a:r>
            <a:r>
              <a:rPr lang="en-US" sz="1200" dirty="0"/>
              <a:t>distributed grants to 27 accounts in Q1 &amp; Q2 2019. In the 2019 Evaluation, 14  of these 27 accounts were grouped in the 2019 group (the remaining 13 accounts received grants in both 2018 and 2019, so those were grouped in the 2018 group)., and 12 accounts were eligible for GF Analysis.</a:t>
            </a:r>
          </a:p>
        </p:txBody>
      </p:sp>
    </p:spTree>
    <p:extLst>
      <p:ext uri="{BB962C8B-B14F-4D97-AF65-F5344CB8AC3E}">
        <p14:creationId xmlns:p14="http://schemas.microsoft.com/office/powerpoint/2010/main" val="1986127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35"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36"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37"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38"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39"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40"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41"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42"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43"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44"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45"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46"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47"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48"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49"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50"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51"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52"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53"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54"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55"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56"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57"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58"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59"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60"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61"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62"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63"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64"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65"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66"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67"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68"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69"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70"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71"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72"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69673"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74"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75"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76" name="Rectangle 44"/>
          <p:cNvSpPr>
            <a:spLocks noGrp="1" noChangeArrowheads="1"/>
          </p:cNvSpPr>
          <p:nvPr>
            <p:ph type="title"/>
          </p:nvPr>
        </p:nvSpPr>
        <p:spPr>
          <a:xfrm>
            <a:off x="61575" y="83422"/>
            <a:ext cx="7772400" cy="1143000"/>
          </a:xfrm>
        </p:spPr>
        <p:txBody>
          <a:bodyPr/>
          <a:lstStyle/>
          <a:p>
            <a:pPr algn="l" eaLnBrk="1" hangingPunct="1"/>
            <a:r>
              <a:rPr lang="en-US" altLang="en-US" sz="3300" b="1" dirty="0">
                <a:solidFill>
                  <a:schemeClr val="tx1"/>
                </a:solidFill>
              </a:rPr>
              <a:t>Good Faith Payment Analysis </a:t>
            </a:r>
            <a:r>
              <a:rPr lang="en-US" altLang="en-US" dirty="0">
                <a:solidFill>
                  <a:schemeClr val="tx1"/>
                </a:solidFill>
              </a:rPr>
              <a:t/>
            </a:r>
            <a:br>
              <a:rPr lang="en-US" altLang="en-US" dirty="0">
                <a:solidFill>
                  <a:schemeClr val="tx1"/>
                </a:solidFill>
              </a:rPr>
            </a:br>
            <a:r>
              <a:rPr lang="en-US" altLang="en-US" sz="2800" b="1" dirty="0">
                <a:solidFill>
                  <a:schemeClr val="tx1"/>
                </a:solidFill>
              </a:rPr>
              <a:t>Amount of Good Faith Payments Made</a:t>
            </a:r>
            <a:endParaRPr lang="en-US" altLang="en-US" sz="2600" b="1" dirty="0">
              <a:solidFill>
                <a:schemeClr val="tx1"/>
              </a:solidFill>
            </a:endParaRPr>
          </a:p>
        </p:txBody>
      </p:sp>
      <p:sp>
        <p:nvSpPr>
          <p:cNvPr id="69677"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5A3F970F-7AEA-43E4-B13B-6594E4778D19}" type="slidenum">
              <a:rPr lang="en-US" altLang="en-US" sz="1000"/>
              <a:pPr eaLnBrk="1" hangingPunct="1">
                <a:spcBef>
                  <a:spcPct val="50000"/>
                </a:spcBef>
                <a:buFontTx/>
                <a:buNone/>
              </a:pPr>
              <a:t>39</a:t>
            </a:fld>
            <a:endParaRPr lang="en-US" altLang="en-US" sz="1000"/>
          </a:p>
        </p:txBody>
      </p:sp>
      <p:graphicFrame>
        <p:nvGraphicFramePr>
          <p:cNvPr id="48" name="Table 47"/>
          <p:cNvGraphicFramePr>
            <a:graphicFrameLocks noGrp="1"/>
          </p:cNvGraphicFramePr>
          <p:nvPr>
            <p:extLst>
              <p:ext uri="{D42A27DB-BD31-4B8C-83A1-F6EECF244321}">
                <p14:modId xmlns:p14="http://schemas.microsoft.com/office/powerpoint/2010/main" val="373718538"/>
              </p:ext>
            </p:extLst>
          </p:nvPr>
        </p:nvGraphicFramePr>
        <p:xfrm>
          <a:off x="447675" y="1951095"/>
          <a:ext cx="8028782" cy="4295002"/>
        </p:xfrm>
        <a:graphic>
          <a:graphicData uri="http://schemas.openxmlformats.org/drawingml/2006/table">
            <a:tbl>
              <a:tblPr firstRow="1" lastRow="1" bandRow="1">
                <a:tableStyleId>{5C22544A-7EE6-4342-B048-85BDC9FD1C3A}</a:tableStyleId>
              </a:tblPr>
              <a:tblGrid>
                <a:gridCol w="1714468">
                  <a:extLst>
                    <a:ext uri="{9D8B030D-6E8A-4147-A177-3AD203B41FA5}">
                      <a16:colId xmlns="" xmlns:a16="http://schemas.microsoft.com/office/drawing/2014/main" val="20000"/>
                    </a:ext>
                  </a:extLst>
                </a:gridCol>
                <a:gridCol w="980314">
                  <a:extLst>
                    <a:ext uri="{9D8B030D-6E8A-4147-A177-3AD203B41FA5}">
                      <a16:colId xmlns="" xmlns:a16="http://schemas.microsoft.com/office/drawing/2014/main" val="20001"/>
                    </a:ext>
                  </a:extLst>
                </a:gridCol>
                <a:gridCol w="990600">
                  <a:extLst>
                    <a:ext uri="{9D8B030D-6E8A-4147-A177-3AD203B41FA5}">
                      <a16:colId xmlns="" xmlns:a16="http://schemas.microsoft.com/office/drawing/2014/main" val="20002"/>
                    </a:ext>
                  </a:extLst>
                </a:gridCol>
                <a:gridCol w="1143000">
                  <a:extLst>
                    <a:ext uri="{9D8B030D-6E8A-4147-A177-3AD203B41FA5}">
                      <a16:colId xmlns="" xmlns:a16="http://schemas.microsoft.com/office/drawing/2014/main" val="20003"/>
                    </a:ext>
                  </a:extLst>
                </a:gridCol>
                <a:gridCol w="1066800">
                  <a:extLst>
                    <a:ext uri="{9D8B030D-6E8A-4147-A177-3AD203B41FA5}">
                      <a16:colId xmlns="" xmlns:a16="http://schemas.microsoft.com/office/drawing/2014/main" val="20004"/>
                    </a:ext>
                  </a:extLst>
                </a:gridCol>
                <a:gridCol w="1066800">
                  <a:extLst>
                    <a:ext uri="{9D8B030D-6E8A-4147-A177-3AD203B41FA5}">
                      <a16:colId xmlns="" xmlns:a16="http://schemas.microsoft.com/office/drawing/2014/main" val="20005"/>
                    </a:ext>
                  </a:extLst>
                </a:gridCol>
                <a:gridCol w="1066800">
                  <a:extLst>
                    <a:ext uri="{9D8B030D-6E8A-4147-A177-3AD203B41FA5}">
                      <a16:colId xmlns="" xmlns:a16="http://schemas.microsoft.com/office/drawing/2014/main" val="20006"/>
                    </a:ext>
                  </a:extLst>
                </a:gridCol>
              </a:tblGrid>
              <a:tr h="325771">
                <a:tc rowSpan="3">
                  <a:txBody>
                    <a:bodyPr/>
                    <a:lstStyle/>
                    <a:p>
                      <a:pPr algn="ctr"/>
                      <a:endParaRPr lang="en-US" sz="1800" b="1" dirty="0">
                        <a:solidFill>
                          <a:schemeClr val="bg1"/>
                        </a:solidFill>
                      </a:endParaRPr>
                    </a:p>
                  </a:txBody>
                  <a:tcPr marL="91444" marR="91444" marT="45710" marB="4571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gridSpan="6">
                  <a:txBody>
                    <a:bodyPr/>
                    <a:lstStyle/>
                    <a:p>
                      <a:pPr algn="ctr"/>
                      <a:r>
                        <a:rPr lang="en-US" sz="1800" dirty="0"/>
                        <a:t>Q1 &amp; Q2 Recipients</a:t>
                      </a:r>
                      <a:endParaRPr lang="en-US" sz="1800" dirty="0">
                        <a:solidFill>
                          <a:schemeClr val="bg1"/>
                        </a:solidFill>
                      </a:endParaRPr>
                    </a:p>
                  </a:txBody>
                  <a:tcPr marT="45725" marB="45725" anchor="ctr">
                    <a:lnL w="38100" cap="flat" cmpd="sng" algn="ctr">
                      <a:solidFill>
                        <a:schemeClr val="bg1"/>
                      </a:solidFill>
                      <a:prstDash val="solid"/>
                      <a:round/>
                      <a:headEnd type="none" w="med" len="med"/>
                      <a:tailEnd type="none" w="med" len="med"/>
                    </a:ln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bg1"/>
                        </a:solidFill>
                      </a:endParaRPr>
                    </a:p>
                  </a:txBody>
                  <a:tcPr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pPr algn="ctr"/>
                      <a:endParaRPr lang="en-US" sz="1800" dirty="0">
                        <a:solidFill>
                          <a:schemeClr val="bg1"/>
                        </a:solidFill>
                      </a:endParaRPr>
                    </a:p>
                  </a:txBody>
                  <a:tcPr marT="45725" marB="45725" anchor="ctr">
                    <a:lnL w="38100" cap="flat" cmpd="sng" algn="ctr">
                      <a:solidFill>
                        <a:schemeClr val="bg1"/>
                      </a:solidFill>
                      <a:prstDash val="solid"/>
                      <a:round/>
                      <a:headEnd type="none" w="med" len="med"/>
                      <a:tailEnd type="none" w="med" len="med"/>
                    </a:lnL>
                  </a:tcPr>
                </a:tc>
                <a:tc hMerge="1">
                  <a:txBody>
                    <a:bodyPr/>
                    <a:lstStyle/>
                    <a:p>
                      <a:pPr algn="ctr"/>
                      <a:endParaRPr lang="en-US" sz="1800" dirty="0">
                        <a:solidFill>
                          <a:schemeClr val="bg1"/>
                        </a:solidFill>
                      </a:endParaRPr>
                    </a:p>
                  </a:txBody>
                  <a:tcPr marT="45725" marB="45725" anchor="ctr">
                    <a:lnL w="38100" cap="flat" cmpd="sng" algn="ctr">
                      <a:solidFill>
                        <a:schemeClr val="bg1"/>
                      </a:solidFill>
                      <a:prstDash val="solid"/>
                      <a:round/>
                      <a:headEnd type="none" w="med" len="med"/>
                      <a:tailEnd type="none" w="med" len="med"/>
                    </a:lnL>
                  </a:tcPr>
                </a:tc>
                <a:tc hMerge="1">
                  <a:txBody>
                    <a:bodyPr/>
                    <a:lstStyle/>
                    <a:p>
                      <a:pPr algn="ctr"/>
                      <a:endParaRPr lang="en-US" sz="1800" dirty="0">
                        <a:solidFill>
                          <a:schemeClr val="bg1"/>
                        </a:solidFill>
                      </a:endParaRPr>
                    </a:p>
                  </a:txBody>
                  <a:tcPr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pPr algn="ctr"/>
                      <a:endParaRPr lang="en-US" sz="1800" dirty="0">
                        <a:solidFill>
                          <a:schemeClr val="bg1"/>
                        </a:solidFill>
                      </a:endParaRPr>
                    </a:p>
                  </a:txBody>
                  <a:tcPr marT="45725" marB="45725"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0"/>
                  </a:ext>
                </a:extLst>
              </a:tr>
              <a:tr h="325771">
                <a:tc vMerge="1">
                  <a:txBody>
                    <a:bodyPr/>
                    <a:lstStyle/>
                    <a:p>
                      <a:endParaRPr 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mn-lt"/>
                          <a:ea typeface="+mn-ea"/>
                          <a:cs typeface="+mn-cs"/>
                        </a:rPr>
                        <a:t>Customer Payments</a:t>
                      </a:r>
                    </a:p>
                  </a:txBody>
                  <a:tcPr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mn-lt"/>
                          <a:ea typeface="+mn-ea"/>
                          <a:cs typeface="+mn-cs"/>
                        </a:rPr>
                        <a:t>All Payments</a:t>
                      </a:r>
                    </a:p>
                  </a:txBody>
                  <a:tcPr marT="45725" marB="45725" anchor="ctr">
                    <a:lnL w="38100" cap="flat" cmpd="sng" algn="ctr">
                      <a:solidFill>
                        <a:schemeClr val="bg1"/>
                      </a:solidFill>
                      <a:prstDash val="solid"/>
                      <a:round/>
                      <a:headEnd type="none" w="med" len="med"/>
                      <a:tailEnd type="none" w="med" len="med"/>
                    </a:lnL>
                    <a:solidFill>
                      <a:srgbClr val="00CC99"/>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325771">
                <a:tc vMerge="1">
                  <a:txBody>
                    <a:bodyPr/>
                    <a:lstStyle/>
                    <a:p>
                      <a:endParaRPr lang="en-US"/>
                    </a:p>
                  </a:txBody>
                  <a:tcPr/>
                </a:tc>
                <a:tc>
                  <a:txBody>
                    <a:bodyPr/>
                    <a:lstStyle/>
                    <a:p>
                      <a:pPr algn="ctr"/>
                      <a:r>
                        <a:rPr lang="en-US" sz="1800" b="1" dirty="0">
                          <a:solidFill>
                            <a:schemeClr val="bg1"/>
                          </a:solidFill>
                        </a:rPr>
                        <a:t>2017</a:t>
                      </a:r>
                    </a:p>
                  </a:txBody>
                  <a:tcPr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b="1" dirty="0">
                          <a:solidFill>
                            <a:schemeClr val="bg1"/>
                          </a:solidFill>
                        </a:rPr>
                        <a:t>2018</a:t>
                      </a:r>
                    </a:p>
                  </a:txBody>
                  <a:tcPr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2019</a:t>
                      </a:r>
                    </a:p>
                  </a:txBody>
                  <a:tcPr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2017</a:t>
                      </a:r>
                    </a:p>
                  </a:txBody>
                  <a:tcPr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b="1" dirty="0">
                          <a:solidFill>
                            <a:schemeClr val="bg1"/>
                          </a:solidFill>
                        </a:rPr>
                        <a:t>2018</a:t>
                      </a:r>
                    </a:p>
                  </a:txBody>
                  <a:tcPr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2019</a:t>
                      </a:r>
                    </a:p>
                  </a:txBody>
                  <a:tcPr marT="45725" marB="45725"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2"/>
                  </a:ext>
                </a:extLst>
              </a:tr>
              <a:tr h="462404">
                <a:tc>
                  <a:txBody>
                    <a:bodyPr/>
                    <a:lstStyle/>
                    <a:p>
                      <a:pPr algn="l"/>
                      <a:r>
                        <a:rPr lang="en-US" sz="1800" dirty="0"/>
                        <a:t>$0</a:t>
                      </a:r>
                    </a:p>
                  </a:txBody>
                  <a:tcPr marL="91444" marR="91444" marT="45710" marB="4571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800" dirty="0"/>
                        <a:t>2%</a:t>
                      </a: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dirty="0"/>
                        <a:t>3%</a:t>
                      </a: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800" dirty="0"/>
                        <a:t>4%</a:t>
                      </a: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800" dirty="0"/>
                        <a:t>1%</a:t>
                      </a: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dirty="0"/>
                        <a:t>2%</a:t>
                      </a: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800" dirty="0"/>
                        <a:t>2%</a:t>
                      </a:r>
                    </a:p>
                  </a:txBody>
                  <a:tcPr marL="91444" marR="91444" marT="45710" marB="4571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3"/>
                  </a:ext>
                </a:extLst>
              </a:tr>
              <a:tr h="4750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a:t>$1 - $99</a:t>
                      </a:r>
                      <a:endParaRPr lang="en-US" sz="1800" dirty="0"/>
                    </a:p>
                  </a:txBody>
                  <a:tcPr marL="91444" marR="91444" marT="45710" marB="45710"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800" kern="1200" dirty="0"/>
                        <a:t>3%</a:t>
                      </a:r>
                      <a:endParaRPr lang="en-US" sz="1800" kern="1200" dirty="0">
                        <a:solidFill>
                          <a:schemeClr val="dk1"/>
                        </a:solidFill>
                        <a:latin typeface="+mn-lt"/>
                        <a:ea typeface="+mn-ea"/>
                        <a:cs typeface="+mn-cs"/>
                      </a:endParaRP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dirty="0"/>
                        <a:t>5%</a:t>
                      </a: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800" kern="1200" dirty="0"/>
                        <a:t>6%</a:t>
                      </a:r>
                      <a:endParaRPr lang="en-US" sz="1800" kern="1200" dirty="0">
                        <a:solidFill>
                          <a:schemeClr val="dk1"/>
                        </a:solidFill>
                        <a:latin typeface="+mn-lt"/>
                        <a:ea typeface="+mn-ea"/>
                        <a:cs typeface="+mn-cs"/>
                      </a:endParaRP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800" kern="1200" dirty="0">
                          <a:solidFill>
                            <a:schemeClr val="dk1"/>
                          </a:solidFill>
                          <a:latin typeface="+mn-lt"/>
                          <a:ea typeface="+mn-ea"/>
                          <a:cs typeface="+mn-cs"/>
                        </a:rPr>
                        <a:t>0%</a:t>
                      </a: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dirty="0"/>
                        <a:t>0%</a:t>
                      </a: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0%</a:t>
                      </a:r>
                    </a:p>
                  </a:txBody>
                  <a:tcPr marL="91444" marR="91444" marT="45710" marB="45710"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4"/>
                  </a:ext>
                </a:extLst>
              </a:tr>
              <a:tr h="421720">
                <a:tc>
                  <a:txBody>
                    <a:bodyPr/>
                    <a:lstStyle/>
                    <a:p>
                      <a:pPr algn="l"/>
                      <a:r>
                        <a:rPr lang="en-US" sz="1800" dirty="0"/>
                        <a:t>$100</a:t>
                      </a:r>
                    </a:p>
                  </a:txBody>
                  <a:tcPr marL="91444" marR="91444" marT="45710" marB="45710" anchor="ctr">
                    <a:lnR w="38100" cap="flat" cmpd="sng" algn="ctr">
                      <a:solidFill>
                        <a:schemeClr val="bg1"/>
                      </a:solidFill>
                      <a:prstDash val="solid"/>
                      <a:round/>
                      <a:headEnd type="none" w="med" len="med"/>
                      <a:tailEnd type="none" w="med" len="med"/>
                    </a:lnR>
                  </a:tcPr>
                </a:tc>
                <a:tc>
                  <a:txBody>
                    <a:bodyPr/>
                    <a:lstStyle/>
                    <a:p>
                      <a:pPr algn="ctr"/>
                      <a:r>
                        <a:rPr lang="en-US" sz="1800" dirty="0"/>
                        <a:t>17%</a:t>
                      </a: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dirty="0"/>
                        <a:t>12%</a:t>
                      </a: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800" dirty="0"/>
                        <a:t>11%</a:t>
                      </a: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800" dirty="0"/>
                        <a:t>12%</a:t>
                      </a: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dirty="0"/>
                        <a:t>9%</a:t>
                      </a: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800" dirty="0"/>
                        <a:t>5%</a:t>
                      </a:r>
                    </a:p>
                  </a:txBody>
                  <a:tcPr marL="91444" marR="91444" marT="45710" marB="45710"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5"/>
                  </a:ext>
                </a:extLst>
              </a:tr>
              <a:tr h="478498">
                <a:tc>
                  <a:txBody>
                    <a:bodyPr/>
                    <a:lstStyle/>
                    <a:p>
                      <a:pPr algn="l"/>
                      <a:r>
                        <a:rPr lang="en-US" sz="1800" dirty="0"/>
                        <a:t>$101 - $250</a:t>
                      </a:r>
                    </a:p>
                  </a:txBody>
                  <a:tcPr marL="91444" marR="91444" marT="45710" marB="45710" anchor="ctr">
                    <a:lnR w="38100" cap="flat" cmpd="sng" algn="ctr">
                      <a:solidFill>
                        <a:schemeClr val="bg1"/>
                      </a:solidFill>
                      <a:prstDash val="solid"/>
                      <a:round/>
                      <a:headEnd type="none" w="med" len="med"/>
                      <a:tailEnd type="none" w="med" len="med"/>
                    </a:lnR>
                  </a:tcPr>
                </a:tc>
                <a:tc>
                  <a:txBody>
                    <a:bodyPr/>
                    <a:lstStyle/>
                    <a:p>
                      <a:pPr algn="ctr"/>
                      <a:r>
                        <a:rPr lang="en-US" sz="1800" dirty="0"/>
                        <a:t>26%</a:t>
                      </a:r>
                      <a:endParaRPr lang="en-US" sz="1800" dirty="0">
                        <a:solidFill>
                          <a:schemeClr val="tx1"/>
                        </a:solidFill>
                      </a:endParaRP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dirty="0"/>
                        <a:t>26%</a:t>
                      </a: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800" dirty="0"/>
                        <a:t>32%</a:t>
                      </a:r>
                      <a:endParaRPr lang="en-US" sz="1800" dirty="0">
                        <a:solidFill>
                          <a:schemeClr val="tx1"/>
                        </a:solidFill>
                      </a:endParaRP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800" dirty="0">
                          <a:solidFill>
                            <a:schemeClr val="tx1"/>
                          </a:solidFill>
                        </a:rPr>
                        <a:t>28%</a:t>
                      </a: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dirty="0"/>
                        <a:t>30%</a:t>
                      </a: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800" dirty="0">
                          <a:solidFill>
                            <a:schemeClr val="tx1"/>
                          </a:solidFill>
                        </a:rPr>
                        <a:t>35%</a:t>
                      </a:r>
                    </a:p>
                  </a:txBody>
                  <a:tcPr marL="91444" marR="91444" marT="45710" marB="45710"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6"/>
                  </a:ext>
                </a:extLst>
              </a:tr>
              <a:tr h="427763">
                <a:tc>
                  <a:txBody>
                    <a:bodyPr/>
                    <a:lstStyle/>
                    <a:p>
                      <a:pPr algn="l"/>
                      <a:r>
                        <a:rPr lang="en-US" sz="1800" dirty="0"/>
                        <a:t>$251 -</a:t>
                      </a:r>
                      <a:r>
                        <a:rPr lang="en-US" sz="1800" baseline="0" dirty="0"/>
                        <a:t> $500</a:t>
                      </a:r>
                      <a:endParaRPr lang="en-US" sz="1800" dirty="0"/>
                    </a:p>
                  </a:txBody>
                  <a:tcPr marL="91444" marR="91444" marT="45710" marB="45710" anchor="ctr">
                    <a:lnR w="38100" cap="flat" cmpd="sng" algn="ctr">
                      <a:solidFill>
                        <a:schemeClr val="bg1"/>
                      </a:solidFill>
                      <a:prstDash val="solid"/>
                      <a:round/>
                      <a:headEnd type="none" w="med" len="med"/>
                      <a:tailEnd type="none" w="med" len="med"/>
                    </a:lnR>
                  </a:tcPr>
                </a:tc>
                <a:tc>
                  <a:txBody>
                    <a:bodyPr/>
                    <a:lstStyle/>
                    <a:p>
                      <a:pPr algn="ctr"/>
                      <a:r>
                        <a:rPr lang="en-US" sz="1800" dirty="0"/>
                        <a:t>27%</a:t>
                      </a: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dirty="0"/>
                        <a:t>33%</a:t>
                      </a: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800" dirty="0"/>
                        <a:t>26%</a:t>
                      </a: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29%</a:t>
                      </a: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dirty="0"/>
                        <a:t>34%</a:t>
                      </a: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800" dirty="0">
                          <a:solidFill>
                            <a:schemeClr val="tx1"/>
                          </a:solidFill>
                        </a:rPr>
                        <a:t>29%</a:t>
                      </a:r>
                    </a:p>
                  </a:txBody>
                  <a:tcPr marL="91444" marR="91444" marT="45710" marB="45710"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7"/>
                  </a:ext>
                </a:extLst>
              </a:tr>
              <a:tr h="480038">
                <a:tc>
                  <a:txBody>
                    <a:bodyPr/>
                    <a:lstStyle/>
                    <a:p>
                      <a:pPr algn="l"/>
                      <a:r>
                        <a:rPr lang="en-US" sz="1800" dirty="0"/>
                        <a:t>$501 +</a:t>
                      </a:r>
                    </a:p>
                  </a:txBody>
                  <a:tcPr marL="91444" marR="91444" marT="45710" marB="45710"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800" kern="1200" dirty="0"/>
                        <a:t>25%</a:t>
                      </a:r>
                      <a:endParaRPr lang="en-US" sz="1800" kern="1200" dirty="0">
                        <a:solidFill>
                          <a:schemeClr val="dk1"/>
                        </a:solidFill>
                        <a:latin typeface="+mn-lt"/>
                        <a:ea typeface="+mn-ea"/>
                        <a:cs typeface="+mn-cs"/>
                      </a:endParaRP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dirty="0"/>
                        <a:t>21%</a:t>
                      </a: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800" kern="1200" dirty="0"/>
                        <a:t>21%</a:t>
                      </a:r>
                      <a:endParaRPr lang="en-US" sz="1800" kern="1200" dirty="0">
                        <a:solidFill>
                          <a:schemeClr val="dk1"/>
                        </a:solidFill>
                        <a:latin typeface="+mn-lt"/>
                        <a:ea typeface="+mn-ea"/>
                        <a:cs typeface="+mn-cs"/>
                      </a:endParaRP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30%</a:t>
                      </a: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dirty="0"/>
                        <a:t>26%</a:t>
                      </a: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29%</a:t>
                      </a:r>
                    </a:p>
                  </a:txBody>
                  <a:tcPr marL="91444" marR="91444" marT="45710" marB="45710"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8"/>
                  </a:ext>
                </a:extLst>
              </a:tr>
              <a:tr h="452199">
                <a:tc>
                  <a:txBody>
                    <a:bodyPr/>
                    <a:lstStyle/>
                    <a:p>
                      <a:pPr algn="l"/>
                      <a:r>
                        <a:rPr lang="en-US" sz="1800" dirty="0"/>
                        <a:t>Mean Payment</a:t>
                      </a:r>
                      <a:endParaRPr lang="en-US" sz="1800" b="1" dirty="0"/>
                    </a:p>
                  </a:txBody>
                  <a:tcPr marL="91444" marR="91444" marT="45710" marB="45710"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800" kern="1200" dirty="0"/>
                        <a:t>$374</a:t>
                      </a:r>
                      <a:endParaRPr lang="en-US" sz="1800" b="1" kern="1200" dirty="0">
                        <a:solidFill>
                          <a:schemeClr val="dk1"/>
                        </a:solidFill>
                        <a:latin typeface="+mn-lt"/>
                        <a:ea typeface="+mn-ea"/>
                        <a:cs typeface="+mn-cs"/>
                      </a:endParaRP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dirty="0"/>
                        <a:t>$356</a:t>
                      </a: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800" b="1" kern="1200" dirty="0">
                          <a:solidFill>
                            <a:schemeClr val="lt1"/>
                          </a:solidFill>
                          <a:latin typeface="+mn-lt"/>
                          <a:ea typeface="+mn-ea"/>
                          <a:cs typeface="+mn-cs"/>
                        </a:rPr>
                        <a:t>$351</a:t>
                      </a: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800" b="1" kern="1200" dirty="0">
                          <a:solidFill>
                            <a:schemeClr val="lt1"/>
                          </a:solidFill>
                          <a:latin typeface="+mn-lt"/>
                          <a:ea typeface="+mn-ea"/>
                          <a:cs typeface="+mn-cs"/>
                        </a:rPr>
                        <a:t>$425</a:t>
                      </a: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dirty="0"/>
                        <a:t>$383</a:t>
                      </a:r>
                    </a:p>
                  </a:txBody>
                  <a:tcPr marL="91444" marR="91444" marT="45710" marB="457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800" b="1" kern="1200" dirty="0">
                          <a:solidFill>
                            <a:schemeClr val="lt1"/>
                          </a:solidFill>
                          <a:latin typeface="+mn-lt"/>
                          <a:ea typeface="+mn-ea"/>
                          <a:cs typeface="+mn-cs"/>
                        </a:rPr>
                        <a:t>$426</a:t>
                      </a:r>
                    </a:p>
                  </a:txBody>
                  <a:tcPr marL="91444" marR="91444" marT="45710" marB="45710"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1"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2"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3"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4"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5"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6"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7"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8"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9"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0"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1"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2"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3"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4"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5"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6"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7"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8"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9"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0"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1"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2"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3"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4"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5"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6"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7"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8"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9"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0"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1"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2"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3"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4"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5"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6"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7"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8"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2329"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706" y="42863"/>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8" name="Rectangle 44"/>
          <p:cNvSpPr>
            <a:spLocks noGrp="1" noChangeArrowheads="1"/>
          </p:cNvSpPr>
          <p:nvPr>
            <p:ph type="title"/>
          </p:nvPr>
        </p:nvSpPr>
        <p:spPr>
          <a:xfrm>
            <a:off x="85725" y="88468"/>
            <a:ext cx="7772400" cy="1143000"/>
          </a:xfrm>
        </p:spPr>
        <p:txBody>
          <a:bodyPr/>
          <a:lstStyle/>
          <a:p>
            <a:pPr algn="l" eaLnBrk="1" hangingPunct="1">
              <a:defRPr/>
            </a:pPr>
            <a:r>
              <a:rPr lang="en-US" sz="3300" b="1" dirty="0">
                <a:solidFill>
                  <a:schemeClr val="tx1"/>
                </a:solidFill>
              </a:rPr>
              <a:t>NJ SHARES Database Analysis</a:t>
            </a:r>
            <a:r>
              <a:rPr lang="en-US" sz="3300" b="1" dirty="0">
                <a:solidFill>
                  <a:schemeClr val="tx1"/>
                </a:solidFill>
                <a:effectLst>
                  <a:outerShdw blurRad="38100" dist="38100" dir="2700000" algn="tl">
                    <a:srgbClr val="000000">
                      <a:alpha val="43137"/>
                    </a:srgbClr>
                  </a:outerShdw>
                </a:effectLst>
              </a:rPr>
              <a:t/>
            </a:r>
            <a:br>
              <a:rPr lang="en-US" sz="3300" b="1" dirty="0">
                <a:solidFill>
                  <a:schemeClr val="tx1"/>
                </a:solidFill>
                <a:effectLst>
                  <a:outerShdw blurRad="38100" dist="38100" dir="2700000" algn="tl">
                    <a:srgbClr val="000000">
                      <a:alpha val="43137"/>
                    </a:srgbClr>
                  </a:outerShdw>
                </a:effectLst>
              </a:rPr>
            </a:br>
            <a:r>
              <a:rPr lang="en-US" sz="2800" b="1" dirty="0">
                <a:solidFill>
                  <a:schemeClr val="tx1"/>
                </a:solidFill>
              </a:rPr>
              <a:t>Grants Distributed</a:t>
            </a:r>
          </a:p>
        </p:txBody>
      </p:sp>
      <p:sp>
        <p:nvSpPr>
          <p:cNvPr id="12333" name="Text Box 46"/>
          <p:cNvSpPr txBox="1">
            <a:spLocks noChangeArrowheads="1"/>
          </p:cNvSpPr>
          <p:nvPr/>
        </p:nvSpPr>
        <p:spPr bwMode="auto">
          <a:xfrm>
            <a:off x="8610600" y="6400800"/>
            <a:ext cx="30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F96B7926-520A-4747-9662-929C7E73F54C}" type="slidenum">
              <a:rPr lang="en-US" altLang="en-US" sz="1000"/>
              <a:pPr eaLnBrk="1" hangingPunct="1">
                <a:spcBef>
                  <a:spcPct val="50000"/>
                </a:spcBef>
                <a:buFontTx/>
                <a:buNone/>
              </a:pPr>
              <a:t>4</a:t>
            </a:fld>
            <a:endParaRPr lang="en-US" altLang="en-US" sz="1000"/>
          </a:p>
        </p:txBody>
      </p:sp>
      <p:graphicFrame>
        <p:nvGraphicFramePr>
          <p:cNvPr id="4" name="Chart 3"/>
          <p:cNvGraphicFramePr/>
          <p:nvPr>
            <p:extLst>
              <p:ext uri="{D42A27DB-BD31-4B8C-83A1-F6EECF244321}">
                <p14:modId xmlns:p14="http://schemas.microsoft.com/office/powerpoint/2010/main" val="2303462945"/>
              </p:ext>
            </p:extLst>
          </p:nvPr>
        </p:nvGraphicFramePr>
        <p:xfrm>
          <a:off x="184288" y="1447800"/>
          <a:ext cx="4309839" cy="3505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p:nvPr>
            <p:extLst>
              <p:ext uri="{D42A27DB-BD31-4B8C-83A1-F6EECF244321}">
                <p14:modId xmlns:p14="http://schemas.microsoft.com/office/powerpoint/2010/main" val="830713533"/>
              </p:ext>
            </p:extLst>
          </p:nvPr>
        </p:nvGraphicFramePr>
        <p:xfrm>
          <a:off x="4725902" y="1447800"/>
          <a:ext cx="4249997" cy="3505200"/>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Box 1"/>
          <p:cNvSpPr txBox="1"/>
          <p:nvPr/>
        </p:nvSpPr>
        <p:spPr>
          <a:xfrm>
            <a:off x="184288" y="5100015"/>
            <a:ext cx="8808267"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a:t>In 2018, 1,282 grants were provided and a total of $799,435 was distributed.</a:t>
            </a:r>
          </a:p>
          <a:p>
            <a:r>
              <a:rPr lang="en-US" sz="2000" dirty="0"/>
              <a:t>Compared to 2017:   </a:t>
            </a:r>
          </a:p>
          <a:p>
            <a:pPr marL="342900" indent="-342900">
              <a:buFont typeface="Arial" panose="020B0604020202020204" pitchFamily="34" charset="0"/>
              <a:buChar char="•"/>
            </a:pPr>
            <a:r>
              <a:rPr lang="en-US" sz="2000" dirty="0"/>
              <a:t>8% decrease in number of grants</a:t>
            </a:r>
          </a:p>
          <a:p>
            <a:pPr marL="342900" indent="-342900">
              <a:buFont typeface="Arial" panose="020B0604020202020204" pitchFamily="34" charset="0"/>
              <a:buChar char="•"/>
            </a:pPr>
            <a:r>
              <a:rPr lang="en-US" sz="2000" dirty="0"/>
              <a:t>5% decrease in grant dollars distributed</a:t>
            </a:r>
          </a:p>
        </p:txBody>
      </p:sp>
    </p:spTree>
    <p:extLst>
      <p:ext uri="{BB962C8B-B14F-4D97-AF65-F5344CB8AC3E}">
        <p14:creationId xmlns:p14="http://schemas.microsoft.com/office/powerpoint/2010/main" val="9084602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83"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84"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85"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86"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87"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88"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89"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90"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91"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92"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93"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94"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95"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96"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97"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98"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99"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00"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01"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02"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03"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04"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05"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06"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07"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08"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09"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10"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11"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12"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13"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14"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15"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16"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17"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18"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19"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20"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71721"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 y="6646863"/>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2"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3"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4" name="Rectangle 44"/>
          <p:cNvSpPr>
            <a:spLocks noGrp="1" noChangeArrowheads="1"/>
          </p:cNvSpPr>
          <p:nvPr>
            <p:ph type="title"/>
          </p:nvPr>
        </p:nvSpPr>
        <p:spPr>
          <a:xfrm>
            <a:off x="75305" y="263558"/>
            <a:ext cx="7772400" cy="1143000"/>
          </a:xfrm>
        </p:spPr>
        <p:txBody>
          <a:bodyPr/>
          <a:lstStyle/>
          <a:p>
            <a:pPr algn="l" eaLnBrk="1" hangingPunct="1"/>
            <a:r>
              <a:rPr lang="en-US" altLang="en-US" sz="3300" b="1" dirty="0">
                <a:solidFill>
                  <a:schemeClr val="tx1"/>
                </a:solidFill>
              </a:rPr>
              <a:t>Good Faith Payment Analysis </a:t>
            </a:r>
            <a:r>
              <a:rPr lang="en-US" altLang="en-US" b="1" dirty="0">
                <a:solidFill>
                  <a:schemeClr val="tx1"/>
                </a:solidFill>
              </a:rPr>
              <a:t/>
            </a:r>
            <a:br>
              <a:rPr lang="en-US" altLang="en-US" b="1" dirty="0">
                <a:solidFill>
                  <a:schemeClr val="tx1"/>
                </a:solidFill>
              </a:rPr>
            </a:br>
            <a:r>
              <a:rPr lang="en-US" altLang="en-US" sz="2800" b="1" dirty="0">
                <a:solidFill>
                  <a:schemeClr val="tx1"/>
                </a:solidFill>
              </a:rPr>
              <a:t>Amount of Good Faith Payments Made</a:t>
            </a:r>
            <a:br>
              <a:rPr lang="en-US" altLang="en-US" sz="2800" b="1" dirty="0">
                <a:solidFill>
                  <a:schemeClr val="tx1"/>
                </a:solidFill>
              </a:rPr>
            </a:br>
            <a:r>
              <a:rPr lang="en-US" altLang="en-US" sz="2800" b="1" dirty="0">
                <a:solidFill>
                  <a:schemeClr val="tx1"/>
                </a:solidFill>
              </a:rPr>
              <a:t>By Utility</a:t>
            </a:r>
            <a:endParaRPr lang="en-US" altLang="en-US" sz="2600" b="1" dirty="0">
              <a:solidFill>
                <a:schemeClr val="tx1"/>
              </a:solidFill>
            </a:endParaRPr>
          </a:p>
        </p:txBody>
      </p:sp>
      <p:sp>
        <p:nvSpPr>
          <p:cNvPr id="71725"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59BD593C-FC13-4FFF-9169-F280EB00DA20}" type="slidenum">
              <a:rPr lang="en-US" altLang="en-US" sz="1000"/>
              <a:pPr eaLnBrk="1" hangingPunct="1">
                <a:spcBef>
                  <a:spcPct val="50000"/>
                </a:spcBef>
                <a:buFontTx/>
                <a:buNone/>
              </a:pPr>
              <a:t>40</a:t>
            </a:fld>
            <a:endParaRPr lang="en-US" altLang="en-US" sz="1000"/>
          </a:p>
        </p:txBody>
      </p:sp>
      <p:graphicFrame>
        <p:nvGraphicFramePr>
          <p:cNvPr id="48" name="Table 47"/>
          <p:cNvGraphicFramePr>
            <a:graphicFrameLocks noGrp="1"/>
          </p:cNvGraphicFramePr>
          <p:nvPr>
            <p:extLst>
              <p:ext uri="{D42A27DB-BD31-4B8C-83A1-F6EECF244321}">
                <p14:modId xmlns:p14="http://schemas.microsoft.com/office/powerpoint/2010/main" val="574871182"/>
              </p:ext>
            </p:extLst>
          </p:nvPr>
        </p:nvGraphicFramePr>
        <p:xfrm>
          <a:off x="865188" y="2258850"/>
          <a:ext cx="7535862" cy="2720750"/>
        </p:xfrm>
        <a:graphic>
          <a:graphicData uri="http://schemas.openxmlformats.org/drawingml/2006/table">
            <a:tbl>
              <a:tblPr firstRow="1">
                <a:tableStyleId>{5C22544A-7EE6-4342-B048-85BDC9FD1C3A}</a:tableStyleId>
              </a:tblPr>
              <a:tblGrid>
                <a:gridCol w="2057628">
                  <a:extLst>
                    <a:ext uri="{9D8B030D-6E8A-4147-A177-3AD203B41FA5}">
                      <a16:colId xmlns="" xmlns:a16="http://schemas.microsoft.com/office/drawing/2014/main" val="20000"/>
                    </a:ext>
                  </a:extLst>
                </a:gridCol>
                <a:gridCol w="665308">
                  <a:extLst>
                    <a:ext uri="{9D8B030D-6E8A-4147-A177-3AD203B41FA5}">
                      <a16:colId xmlns="" xmlns:a16="http://schemas.microsoft.com/office/drawing/2014/main" val="20001"/>
                    </a:ext>
                  </a:extLst>
                </a:gridCol>
                <a:gridCol w="916278">
                  <a:extLst>
                    <a:ext uri="{9D8B030D-6E8A-4147-A177-3AD203B41FA5}">
                      <a16:colId xmlns="" xmlns:a16="http://schemas.microsoft.com/office/drawing/2014/main" val="20002"/>
                    </a:ext>
                  </a:extLst>
                </a:gridCol>
                <a:gridCol w="791592">
                  <a:extLst>
                    <a:ext uri="{9D8B030D-6E8A-4147-A177-3AD203B41FA5}">
                      <a16:colId xmlns="" xmlns:a16="http://schemas.microsoft.com/office/drawing/2014/main" val="20003"/>
                    </a:ext>
                  </a:extLst>
                </a:gridCol>
                <a:gridCol w="940255">
                  <a:extLst>
                    <a:ext uri="{9D8B030D-6E8A-4147-A177-3AD203B41FA5}">
                      <a16:colId xmlns="" xmlns:a16="http://schemas.microsoft.com/office/drawing/2014/main" val="20004"/>
                    </a:ext>
                  </a:extLst>
                </a:gridCol>
                <a:gridCol w="825161">
                  <a:extLst>
                    <a:ext uri="{9D8B030D-6E8A-4147-A177-3AD203B41FA5}">
                      <a16:colId xmlns="" xmlns:a16="http://schemas.microsoft.com/office/drawing/2014/main" val="20005"/>
                    </a:ext>
                  </a:extLst>
                </a:gridCol>
                <a:gridCol w="699932">
                  <a:extLst>
                    <a:ext uri="{9D8B030D-6E8A-4147-A177-3AD203B41FA5}">
                      <a16:colId xmlns="" xmlns:a16="http://schemas.microsoft.com/office/drawing/2014/main" val="20006"/>
                    </a:ext>
                  </a:extLst>
                </a:gridCol>
                <a:gridCol w="639708">
                  <a:extLst>
                    <a:ext uri="{9D8B030D-6E8A-4147-A177-3AD203B41FA5}">
                      <a16:colId xmlns="" xmlns:a16="http://schemas.microsoft.com/office/drawing/2014/main" val="20007"/>
                    </a:ext>
                  </a:extLst>
                </a:gridCol>
              </a:tblGrid>
              <a:tr h="444212">
                <a:tc gridSpan="8">
                  <a:txBody>
                    <a:bodyPr/>
                    <a:lstStyle/>
                    <a:p>
                      <a:pPr algn="ctr"/>
                      <a:r>
                        <a:rPr lang="en-US" sz="1800" baseline="0" dirty="0"/>
                        <a:t>Q1 &amp; Q2 2019 Recipients</a:t>
                      </a:r>
                      <a:endParaRPr lang="en-US" sz="1800" b="1" dirty="0">
                        <a:solidFill>
                          <a:schemeClr val="bg1"/>
                        </a:solidFill>
                      </a:endParaRPr>
                    </a:p>
                  </a:txBody>
                  <a:tcPr anchor="ctr"/>
                </a:tc>
                <a:tc hMerge="1">
                  <a:txBody>
                    <a:bodyPr/>
                    <a:lstStyle/>
                    <a:p>
                      <a:endParaRPr lang="en-US"/>
                    </a:p>
                  </a:txBody>
                  <a:tcPr/>
                </a:tc>
                <a:tc hMerge="1">
                  <a:txBody>
                    <a:bodyPr/>
                    <a:lstStyle/>
                    <a:p>
                      <a:pPr algn="ctr"/>
                      <a:endParaRPr lang="en-US" sz="1800" dirty="0"/>
                    </a:p>
                  </a:txBody>
                  <a:tcPr anchor="ctr"/>
                </a:tc>
                <a:tc hMerge="1">
                  <a:txBody>
                    <a:bodyPr/>
                    <a:lstStyle/>
                    <a:p>
                      <a:pPr algn="ctr"/>
                      <a:endParaRPr lang="en-US" sz="1800" dirty="0"/>
                    </a:p>
                  </a:txBody>
                  <a:tcPr anchor="ctr"/>
                </a:tc>
                <a:tc hMerge="1">
                  <a:txBody>
                    <a:bodyPr/>
                    <a:lstStyle/>
                    <a:p>
                      <a:pPr algn="ctr"/>
                      <a:endParaRPr lang="en-US" sz="1800" dirty="0"/>
                    </a:p>
                  </a:txBody>
                  <a:tcPr anchor="ctr"/>
                </a:tc>
                <a:tc hMerge="1">
                  <a:txBody>
                    <a:bodyPr/>
                    <a:lstStyle/>
                    <a:p>
                      <a:endParaRPr lang="en-US"/>
                    </a:p>
                  </a:txBody>
                  <a:tcPr/>
                </a:tc>
                <a:tc hMerge="1">
                  <a:txBody>
                    <a:bodyPr/>
                    <a:lstStyle/>
                    <a:p>
                      <a:endParaRPr lang="en-US"/>
                    </a:p>
                  </a:txBody>
                  <a:tcPr/>
                </a:tc>
                <a:tc hMerge="1">
                  <a:txBody>
                    <a:bodyPr/>
                    <a:lstStyle/>
                    <a:p>
                      <a:pPr algn="ctr"/>
                      <a:endParaRPr lang="en-US" sz="1800" dirty="0"/>
                    </a:p>
                  </a:txBody>
                  <a:tcPr anchor="ctr"/>
                </a:tc>
                <a:extLst>
                  <a:ext uri="{0D108BD9-81ED-4DB2-BD59-A6C34878D82A}">
                    <a16:rowId xmlns="" xmlns:a16="http://schemas.microsoft.com/office/drawing/2014/main" val="10000"/>
                  </a:ext>
                </a:extLst>
              </a:tr>
              <a:tr h="562668">
                <a:tc>
                  <a:txBody>
                    <a:bodyPr/>
                    <a:lstStyle/>
                    <a:p>
                      <a:pPr algn="ctr"/>
                      <a:r>
                        <a:rPr lang="en-US" sz="1600" b="1" dirty="0">
                          <a:solidFill>
                            <a:schemeClr val="bg1"/>
                          </a:solidFill>
                        </a:rPr>
                        <a:t>Payments</a:t>
                      </a: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ACE</a:t>
                      </a: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JCP&amp;L</a:t>
                      </a:r>
                    </a:p>
                  </a:txBody>
                  <a:tcPr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NJNG</a:t>
                      </a:r>
                    </a:p>
                  </a:txBody>
                  <a:tcPr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PSE&amp;G</a:t>
                      </a:r>
                    </a:p>
                  </a:txBody>
                  <a:tcPr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RECO</a:t>
                      </a:r>
                    </a:p>
                  </a:txBody>
                  <a:tcPr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SJG</a:t>
                      </a: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Total</a:t>
                      </a: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555630">
                <a:tc>
                  <a:txBody>
                    <a:bodyPr/>
                    <a:lstStyle/>
                    <a:p>
                      <a:pPr algn="l"/>
                      <a:r>
                        <a:rPr lang="en-US" sz="1600" dirty="0"/>
                        <a:t>Number</a:t>
                      </a:r>
                      <a:r>
                        <a:rPr lang="en-US" sz="1600" baseline="0" dirty="0"/>
                        <a:t> of Customers</a:t>
                      </a:r>
                      <a:endParaRPr lang="en-US" sz="1600" dirty="0"/>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1600" dirty="0"/>
                        <a:t>2</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1600" dirty="0"/>
                        <a:t>209</a:t>
                      </a: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1600" dirty="0"/>
                        <a:t>143</a:t>
                      </a: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1600" dirty="0"/>
                        <a:t>12</a:t>
                      </a: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1600" dirty="0"/>
                        <a:t>4</a:t>
                      </a: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1600" dirty="0"/>
                        <a:t>17</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1600" b="0" dirty="0"/>
                        <a:t>387</a:t>
                      </a:r>
                      <a:endParaRPr lang="en-US" sz="1600" b="1" dirty="0"/>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2"/>
                  </a:ext>
                </a:extLst>
              </a:tr>
              <a:tr h="562668">
                <a:tc>
                  <a:txBody>
                    <a:bodyPr/>
                    <a:lstStyle/>
                    <a:p>
                      <a:pPr algn="l"/>
                      <a:r>
                        <a:rPr lang="en-US" sz="1600" dirty="0"/>
                        <a:t>Mean Payments</a:t>
                      </a:r>
                    </a:p>
                    <a:p>
                      <a:pPr algn="l"/>
                      <a:r>
                        <a:rPr lang="en-US" sz="1600" b="0" dirty="0"/>
                        <a:t>(Customer</a:t>
                      </a:r>
                      <a:r>
                        <a:rPr lang="en-US" sz="1600" b="0" baseline="0" dirty="0"/>
                        <a:t> Only)</a:t>
                      </a:r>
                      <a:endParaRPr lang="en-US" sz="1600" b="0" dirty="0"/>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t>$359</a:t>
                      </a:r>
                      <a:endParaRPr lang="en-US" sz="1600" b="0" kern="1200" dirty="0">
                        <a:solidFill>
                          <a:schemeClr val="dk1"/>
                        </a:solidFill>
                        <a:latin typeface="+mn-lt"/>
                        <a:ea typeface="+mn-ea"/>
                        <a:cs typeface="+mn-cs"/>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t>$424</a:t>
                      </a:r>
                      <a:endParaRPr lang="en-US" sz="1600" b="0" kern="1200" dirty="0">
                        <a:solidFill>
                          <a:schemeClr val="dk1"/>
                        </a:solidFill>
                        <a:latin typeface="+mn-lt"/>
                        <a:ea typeface="+mn-ea"/>
                        <a:cs typeface="+mn-cs"/>
                      </a:endParaRPr>
                    </a:p>
                  </a:txBody>
                  <a:tcPr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t>$262</a:t>
                      </a:r>
                      <a:endParaRPr lang="en-US" sz="1600" b="0" kern="1200" dirty="0">
                        <a:solidFill>
                          <a:schemeClr val="dk1"/>
                        </a:solidFill>
                        <a:latin typeface="+mn-lt"/>
                        <a:ea typeface="+mn-ea"/>
                        <a:cs typeface="+mn-cs"/>
                      </a:endParaRPr>
                    </a:p>
                  </a:txBody>
                  <a:tcPr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t>$294</a:t>
                      </a:r>
                      <a:endParaRPr lang="en-US" sz="1600" b="0" kern="1200" dirty="0">
                        <a:solidFill>
                          <a:schemeClr val="dk1"/>
                        </a:solidFill>
                        <a:latin typeface="+mn-lt"/>
                        <a:ea typeface="+mn-ea"/>
                        <a:cs typeface="+mn-cs"/>
                      </a:endParaRPr>
                    </a:p>
                  </a:txBody>
                  <a:tcPr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b="0" kern="1200" dirty="0">
                          <a:solidFill>
                            <a:schemeClr val="dk1"/>
                          </a:solidFill>
                          <a:latin typeface="+mn-lt"/>
                          <a:ea typeface="+mn-ea"/>
                          <a:cs typeface="+mn-cs"/>
                        </a:rPr>
                        <a:t>$228</a:t>
                      </a:r>
                    </a:p>
                  </a:txBody>
                  <a:tcPr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b="0" kern="1200" dirty="0">
                          <a:solidFill>
                            <a:schemeClr val="dk1"/>
                          </a:solidFill>
                          <a:latin typeface="+mn-lt"/>
                          <a:ea typeface="+mn-ea"/>
                          <a:cs typeface="+mn-cs"/>
                        </a:rPr>
                        <a:t>$282</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t>$351</a:t>
                      </a:r>
                      <a:endParaRPr lang="en-US" sz="1600" b="1" kern="1200" dirty="0">
                        <a:solidFill>
                          <a:schemeClr val="dk1"/>
                        </a:solidFill>
                        <a:latin typeface="+mn-lt"/>
                        <a:ea typeface="+mn-ea"/>
                        <a:cs typeface="+mn-cs"/>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3"/>
                  </a:ext>
                </a:extLst>
              </a:tr>
              <a:tr h="562668">
                <a:tc>
                  <a:txBody>
                    <a:bodyPr/>
                    <a:lstStyle/>
                    <a:p>
                      <a:pPr algn="l"/>
                      <a:r>
                        <a:rPr lang="en-US" sz="1600" b="0" dirty="0"/>
                        <a:t>Mean Payments</a:t>
                      </a:r>
                    </a:p>
                    <a:p>
                      <a:pPr algn="l"/>
                      <a:r>
                        <a:rPr lang="en-US" sz="1600" b="0" dirty="0"/>
                        <a:t>(All</a:t>
                      </a:r>
                      <a:r>
                        <a:rPr lang="en-US" sz="1600" b="0" baseline="0" dirty="0"/>
                        <a:t> Payments)</a:t>
                      </a:r>
                      <a:endParaRPr lang="en-US" sz="1600" b="0" dirty="0"/>
                    </a:p>
                  </a:txBody>
                  <a:tcPr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b="0" kern="1200" dirty="0">
                          <a:solidFill>
                            <a:schemeClr val="dk1"/>
                          </a:solidFill>
                          <a:latin typeface="+mn-lt"/>
                          <a:ea typeface="+mn-ea"/>
                          <a:cs typeface="+mn-cs"/>
                        </a:rPr>
                        <a:t>$367</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b="0" kern="1200" dirty="0">
                          <a:solidFill>
                            <a:schemeClr val="dk1"/>
                          </a:solidFill>
                          <a:latin typeface="+mn-lt"/>
                          <a:ea typeface="+mn-ea"/>
                          <a:cs typeface="+mn-cs"/>
                        </a:rPr>
                        <a:t>$500</a:t>
                      </a:r>
                      <a:r>
                        <a:rPr lang="en-US" sz="1600" b="0" kern="1200" baseline="30000" dirty="0">
                          <a:solidFill>
                            <a:schemeClr val="dk1"/>
                          </a:solidFill>
                          <a:latin typeface="+mn-lt"/>
                          <a:ea typeface="+mn-ea"/>
                          <a:cs typeface="+mn-cs"/>
                        </a:rPr>
                        <a:t>1</a:t>
                      </a:r>
                      <a:endParaRPr lang="en-US" sz="1600" b="0" kern="1200" dirty="0">
                        <a:solidFill>
                          <a:schemeClr val="dk1"/>
                        </a:solidFill>
                        <a:latin typeface="+mn-lt"/>
                        <a:ea typeface="+mn-ea"/>
                        <a:cs typeface="+mn-cs"/>
                      </a:endParaRPr>
                    </a:p>
                  </a:txBody>
                  <a:tcPr anchor="ctr"/>
                </a:tc>
                <a:tc>
                  <a:txBody>
                    <a:bodyPr/>
                    <a:lstStyle/>
                    <a:p>
                      <a:pPr marL="0" algn="ctr" defTabSz="914400" rtl="0" eaLnBrk="1" latinLnBrk="0" hangingPunct="1"/>
                      <a:r>
                        <a:rPr lang="en-US" sz="1600" b="0" kern="1200" dirty="0">
                          <a:solidFill>
                            <a:schemeClr val="dk1"/>
                          </a:solidFill>
                          <a:latin typeface="+mn-lt"/>
                          <a:ea typeface="+mn-ea"/>
                          <a:cs typeface="+mn-cs"/>
                        </a:rPr>
                        <a:t>$351</a:t>
                      </a:r>
                      <a:r>
                        <a:rPr lang="en-US" sz="1600" b="0" kern="1200" baseline="30000" dirty="0">
                          <a:solidFill>
                            <a:schemeClr val="dk1"/>
                          </a:solidFill>
                          <a:latin typeface="+mn-lt"/>
                          <a:ea typeface="+mn-ea"/>
                          <a:cs typeface="+mn-cs"/>
                        </a:rPr>
                        <a:t>2</a:t>
                      </a:r>
                      <a:endParaRPr lang="en-US" sz="1600" b="0" kern="1200" dirty="0">
                        <a:solidFill>
                          <a:schemeClr val="dk1"/>
                        </a:solidFill>
                        <a:latin typeface="+mn-lt"/>
                        <a:ea typeface="+mn-ea"/>
                        <a:cs typeface="+mn-cs"/>
                      </a:endParaRPr>
                    </a:p>
                  </a:txBody>
                  <a:tcPr anchor="ctr"/>
                </a:tc>
                <a:tc>
                  <a:txBody>
                    <a:bodyPr/>
                    <a:lstStyle/>
                    <a:p>
                      <a:pPr marL="0" algn="ctr" defTabSz="914400" rtl="0" eaLnBrk="1" latinLnBrk="0" hangingPunct="1"/>
                      <a:r>
                        <a:rPr lang="en-US" sz="1600" b="0" kern="1200" dirty="0">
                          <a:solidFill>
                            <a:schemeClr val="dk1"/>
                          </a:solidFill>
                          <a:latin typeface="+mn-lt"/>
                          <a:ea typeface="+mn-ea"/>
                          <a:cs typeface="+mn-cs"/>
                        </a:rPr>
                        <a:t>$299</a:t>
                      </a:r>
                    </a:p>
                  </a:txBody>
                  <a:tcPr anchor="ctr"/>
                </a:tc>
                <a:tc>
                  <a:txBody>
                    <a:bodyPr/>
                    <a:lstStyle/>
                    <a:p>
                      <a:pPr marL="0" algn="ctr" defTabSz="914400" rtl="0" eaLnBrk="1" latinLnBrk="0" hangingPunct="1"/>
                      <a:r>
                        <a:rPr lang="en-US" sz="1600" b="0" kern="1200" dirty="0">
                          <a:solidFill>
                            <a:schemeClr val="dk1"/>
                          </a:solidFill>
                          <a:latin typeface="+mn-lt"/>
                          <a:ea typeface="+mn-ea"/>
                          <a:cs typeface="+mn-cs"/>
                        </a:rPr>
                        <a:t>$256</a:t>
                      </a:r>
                    </a:p>
                  </a:txBody>
                  <a:tcPr anchor="ctr"/>
                </a:tc>
                <a:tc>
                  <a:txBody>
                    <a:bodyPr/>
                    <a:lstStyle/>
                    <a:p>
                      <a:pPr marL="0" algn="ctr" defTabSz="914400" rtl="0" eaLnBrk="1" latinLnBrk="0" hangingPunct="1"/>
                      <a:r>
                        <a:rPr lang="en-US" sz="1600" b="0" kern="1200" dirty="0">
                          <a:solidFill>
                            <a:schemeClr val="dk1"/>
                          </a:solidFill>
                          <a:latin typeface="+mn-lt"/>
                          <a:ea typeface="+mn-ea"/>
                          <a:cs typeface="+mn-cs"/>
                        </a:rPr>
                        <a:t>$282</a:t>
                      </a:r>
                    </a:p>
                  </a:txBody>
                  <a:tcPr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b="0" kern="1200" dirty="0">
                          <a:solidFill>
                            <a:schemeClr val="dk1"/>
                          </a:solidFill>
                          <a:latin typeface="+mn-lt"/>
                          <a:ea typeface="+mn-ea"/>
                          <a:cs typeface="+mn-cs"/>
                        </a:rPr>
                        <a:t>$426</a:t>
                      </a:r>
                    </a:p>
                  </a:txBody>
                  <a:tcPr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4"/>
                  </a:ext>
                </a:extLst>
              </a:tr>
            </a:tbl>
          </a:graphicData>
        </a:graphic>
      </p:graphicFrame>
      <p:sp>
        <p:nvSpPr>
          <p:cNvPr id="2" name="TextBox 1">
            <a:extLst>
              <a:ext uri="{FF2B5EF4-FFF2-40B4-BE49-F238E27FC236}">
                <a16:creationId xmlns="" xmlns:a16="http://schemas.microsoft.com/office/drawing/2014/main" id="{6B7B31DA-E0D9-4E66-BA6C-47DBC5ABA5B4}"/>
              </a:ext>
            </a:extLst>
          </p:cNvPr>
          <p:cNvSpPr txBox="1"/>
          <p:nvPr/>
        </p:nvSpPr>
        <p:spPr>
          <a:xfrm>
            <a:off x="447675" y="5715459"/>
            <a:ext cx="8094663" cy="830997"/>
          </a:xfrm>
          <a:prstGeom prst="rect">
            <a:avLst/>
          </a:prstGeom>
          <a:noFill/>
        </p:spPr>
        <p:txBody>
          <a:bodyPr wrap="square" rtlCol="0">
            <a:spAutoFit/>
          </a:bodyPr>
          <a:lstStyle/>
          <a:p>
            <a:pPr marL="117475" indent="-117475"/>
            <a:r>
              <a:rPr lang="en-US" sz="1200" baseline="30000" dirty="0"/>
              <a:t>1</a:t>
            </a:r>
            <a:r>
              <a:rPr lang="en-US" sz="1200" dirty="0"/>
              <a:t> JCP&amp;L non-customer payments in the GF period consist of security deposit payments and assistance payments from programs like LIHEAP, NJ SHARES, PAGE, and USF. </a:t>
            </a:r>
          </a:p>
          <a:p>
            <a:pPr marL="117475" indent="-117475"/>
            <a:r>
              <a:rPr lang="en-US" sz="1200" baseline="30000" dirty="0"/>
              <a:t>2</a:t>
            </a:r>
            <a:r>
              <a:rPr lang="en-US" sz="1200" dirty="0"/>
              <a:t> NJNG non-customer payments in the GF period consist of assistance payments from programs like NJNG’s Gift of Warmth, LIHEAP, TRUE and PAGE, and USF.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31"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32"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33"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34"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35"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36"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37"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38"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39"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0"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1"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2"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3"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4"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5"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6"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7"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8"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9"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0"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1"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2"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3"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4"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5"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6"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7"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8"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9"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0"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1"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2"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3"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4"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5"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6"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7"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8"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73769"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70"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71"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72" name="Rectangle 44"/>
          <p:cNvSpPr>
            <a:spLocks noGrp="1" noChangeArrowheads="1"/>
          </p:cNvSpPr>
          <p:nvPr>
            <p:ph type="title"/>
          </p:nvPr>
        </p:nvSpPr>
        <p:spPr>
          <a:xfrm>
            <a:off x="87313" y="241300"/>
            <a:ext cx="7772400" cy="1143000"/>
          </a:xfrm>
        </p:spPr>
        <p:txBody>
          <a:bodyPr/>
          <a:lstStyle/>
          <a:p>
            <a:pPr algn="l" eaLnBrk="1" hangingPunct="1"/>
            <a:r>
              <a:rPr lang="en-US" altLang="en-US" sz="3300" b="1" dirty="0">
                <a:solidFill>
                  <a:schemeClr val="tx1"/>
                </a:solidFill>
              </a:rPr>
              <a:t>Good Faith Payment Analysis</a:t>
            </a:r>
            <a:br>
              <a:rPr lang="en-US" altLang="en-US" sz="3300" b="1" dirty="0">
                <a:solidFill>
                  <a:schemeClr val="tx1"/>
                </a:solidFill>
              </a:rPr>
            </a:br>
            <a:r>
              <a:rPr lang="en-US" altLang="en-US" sz="2800" b="1" dirty="0">
                <a:solidFill>
                  <a:schemeClr val="tx1"/>
                </a:solidFill>
              </a:rPr>
              <a:t>Amount of Good Faith Payments Made</a:t>
            </a:r>
            <a:br>
              <a:rPr lang="en-US" altLang="en-US" sz="2800" b="1" dirty="0">
                <a:solidFill>
                  <a:schemeClr val="tx1"/>
                </a:solidFill>
              </a:rPr>
            </a:br>
            <a:r>
              <a:rPr lang="en-US" altLang="en-US" sz="2800" b="1" dirty="0">
                <a:solidFill>
                  <a:schemeClr val="tx1"/>
                </a:solidFill>
              </a:rPr>
              <a:t>By Poverty Level </a:t>
            </a:r>
          </a:p>
        </p:txBody>
      </p:sp>
      <p:sp>
        <p:nvSpPr>
          <p:cNvPr id="73773"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672ABA1D-1B98-418D-AAF7-6E0BFE2CB13C}" type="slidenum">
              <a:rPr lang="en-US" altLang="en-US" sz="1000"/>
              <a:pPr eaLnBrk="1" hangingPunct="1">
                <a:spcBef>
                  <a:spcPct val="50000"/>
                </a:spcBef>
                <a:buFontTx/>
                <a:buNone/>
              </a:pPr>
              <a:t>41</a:t>
            </a:fld>
            <a:endParaRPr lang="en-US" altLang="en-US" sz="1000"/>
          </a:p>
        </p:txBody>
      </p:sp>
      <p:graphicFrame>
        <p:nvGraphicFramePr>
          <p:cNvPr id="12" name="Chart 11"/>
          <p:cNvGraphicFramePr/>
          <p:nvPr>
            <p:extLst>
              <p:ext uri="{D42A27DB-BD31-4B8C-83A1-F6EECF244321}">
                <p14:modId xmlns:p14="http://schemas.microsoft.com/office/powerpoint/2010/main" val="4278450121"/>
              </p:ext>
            </p:extLst>
          </p:nvPr>
        </p:nvGraphicFramePr>
        <p:xfrm>
          <a:off x="185883" y="1684237"/>
          <a:ext cx="8385174" cy="389970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051768578"/>
              </p:ext>
            </p:extLst>
          </p:nvPr>
        </p:nvGraphicFramePr>
        <p:xfrm>
          <a:off x="921544" y="5633156"/>
          <a:ext cx="7217546" cy="1005870"/>
        </p:xfrm>
        <a:graphic>
          <a:graphicData uri="http://schemas.openxmlformats.org/drawingml/2006/table">
            <a:tbl>
              <a:tblPr firstRow="1" bandRow="1">
                <a:tableStyleId>{5C22544A-7EE6-4342-B048-85BDC9FD1C3A}</a:tableStyleId>
              </a:tblPr>
              <a:tblGrid>
                <a:gridCol w="1864134">
                  <a:extLst>
                    <a:ext uri="{9D8B030D-6E8A-4147-A177-3AD203B41FA5}">
                      <a16:colId xmlns="" xmlns:a16="http://schemas.microsoft.com/office/drawing/2014/main" val="20000"/>
                    </a:ext>
                  </a:extLst>
                </a:gridCol>
                <a:gridCol w="1338353">
                  <a:extLst>
                    <a:ext uri="{9D8B030D-6E8A-4147-A177-3AD203B41FA5}">
                      <a16:colId xmlns="" xmlns:a16="http://schemas.microsoft.com/office/drawing/2014/main" val="20001"/>
                    </a:ext>
                  </a:extLst>
                </a:gridCol>
                <a:gridCol w="1338353">
                  <a:extLst>
                    <a:ext uri="{9D8B030D-6E8A-4147-A177-3AD203B41FA5}">
                      <a16:colId xmlns="" xmlns:a16="http://schemas.microsoft.com/office/drawing/2014/main" val="20002"/>
                    </a:ext>
                  </a:extLst>
                </a:gridCol>
                <a:gridCol w="1338353">
                  <a:extLst>
                    <a:ext uri="{9D8B030D-6E8A-4147-A177-3AD203B41FA5}">
                      <a16:colId xmlns="" xmlns:a16="http://schemas.microsoft.com/office/drawing/2014/main" val="20003"/>
                    </a:ext>
                  </a:extLst>
                </a:gridCol>
                <a:gridCol w="1338353">
                  <a:extLst>
                    <a:ext uri="{9D8B030D-6E8A-4147-A177-3AD203B41FA5}">
                      <a16:colId xmlns="" xmlns:a16="http://schemas.microsoft.com/office/drawing/2014/main" val="20004"/>
                    </a:ext>
                  </a:extLst>
                </a:gridCol>
              </a:tblGrid>
              <a:tr h="234201">
                <a:tc rowSpan="2">
                  <a:txBody>
                    <a:bodyPr/>
                    <a:lstStyle/>
                    <a:p>
                      <a:pPr algn="ctr"/>
                      <a:endParaRPr lang="en-US" sz="1600" b="1" dirty="0">
                        <a:solidFill>
                          <a:schemeClr val="bg1"/>
                        </a:solidFill>
                      </a:endParaRPr>
                    </a:p>
                  </a:txBody>
                  <a:tcPr marT="45725" marB="45725"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gridSpan="4">
                  <a:txBody>
                    <a:bodyPr/>
                    <a:lstStyle/>
                    <a:p>
                      <a:pPr algn="ctr"/>
                      <a:r>
                        <a:rPr lang="en-US" sz="1600" b="1" dirty="0">
                          <a:solidFill>
                            <a:schemeClr val="bg1"/>
                          </a:solidFill>
                        </a:rPr>
                        <a:t>Federal Poverty Level</a:t>
                      </a:r>
                    </a:p>
                  </a:txBody>
                  <a:tcPr marT="45725" marB="45725" anchor="ctr">
                    <a:lnL w="38100" cap="flat" cmpd="sng" algn="ctr">
                      <a:solidFill>
                        <a:schemeClr val="bg1"/>
                      </a:solidFill>
                      <a:prstDash val="solid"/>
                      <a:round/>
                      <a:headEnd type="none" w="med" len="med"/>
                      <a:tailEnd type="none" w="med" len="med"/>
                    </a:lnL>
                    <a:solidFill>
                      <a:srgbClr val="00CC99"/>
                    </a:solidFill>
                  </a:tcPr>
                </a:tc>
                <a:tc hMerge="1">
                  <a:txBody>
                    <a:bodyPr/>
                    <a:lstStyle/>
                    <a:p>
                      <a:pPr algn="ctr"/>
                      <a:endParaRPr lang="en-US" sz="1800" dirty="0"/>
                    </a:p>
                  </a:txBody>
                  <a:tcPr anchor="ctr">
                    <a:lnL w="3175" cap="flat" cmpd="sng" algn="ctr">
                      <a:solidFill>
                        <a:schemeClr val="tx1"/>
                      </a:solidFill>
                      <a:prstDash val="solid"/>
                      <a:round/>
                      <a:headEnd type="none" w="med" len="med"/>
                      <a:tailEnd type="none" w="med" len="med"/>
                    </a:lnL>
                  </a:tcPr>
                </a:tc>
                <a:tc hMerge="1">
                  <a:txBody>
                    <a:bodyPr/>
                    <a:lstStyle/>
                    <a:p>
                      <a:pPr algn="ctr"/>
                      <a:endParaRPr lang="en-US" sz="2200" dirty="0"/>
                    </a:p>
                  </a:txBody>
                  <a:tcPr anchor="ctr"/>
                </a:tc>
                <a:tc hMerge="1">
                  <a:txBody>
                    <a:bodyPr/>
                    <a:lstStyle/>
                    <a:p>
                      <a:pPr algn="ctr"/>
                      <a:endParaRPr lang="en-US" sz="2200" dirty="0"/>
                    </a:p>
                  </a:txBody>
                  <a:tcPr anchor="ctr"/>
                </a:tc>
                <a:extLst>
                  <a:ext uri="{0D108BD9-81ED-4DB2-BD59-A6C34878D82A}">
                    <a16:rowId xmlns="" xmlns:a16="http://schemas.microsoft.com/office/drawing/2014/main" val="10000"/>
                  </a:ext>
                </a:extLst>
              </a:tr>
              <a:tr h="259568">
                <a:tc vMerge="1">
                  <a:txBody>
                    <a:bodyPr/>
                    <a:lstStyle/>
                    <a:p>
                      <a:pPr algn="ctr"/>
                      <a:endParaRPr lang="en-US" sz="2200" dirty="0"/>
                    </a:p>
                  </a:txBody>
                  <a:tcPr anchor="ctr"/>
                </a:tc>
                <a:tc>
                  <a:txBody>
                    <a:bodyPr/>
                    <a:lstStyle/>
                    <a:p>
                      <a:pPr algn="ctr"/>
                      <a:r>
                        <a:rPr lang="en-US" sz="1600" b="1" dirty="0">
                          <a:solidFill>
                            <a:schemeClr val="bg1"/>
                          </a:solidFill>
                        </a:rPr>
                        <a:t>&lt;225%</a:t>
                      </a:r>
                    </a:p>
                  </a:txBody>
                  <a:tcPr marT="45725" marB="45725"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225-249%</a:t>
                      </a:r>
                    </a:p>
                  </a:txBody>
                  <a:tcPr marT="45725" marB="45725"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250-299%</a:t>
                      </a:r>
                    </a:p>
                  </a:txBody>
                  <a:tcPr marT="45725" marB="45725"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 300%</a:t>
                      </a:r>
                    </a:p>
                  </a:txBody>
                  <a:tcPr marT="45725" marB="45725" anchor="ctr">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259568">
                <a:tc>
                  <a:txBody>
                    <a:bodyPr/>
                    <a:lstStyle/>
                    <a:p>
                      <a:pPr algn="l"/>
                      <a:r>
                        <a:rPr lang="en-US" sz="1600" dirty="0"/>
                        <a:t>Mean Payment</a:t>
                      </a:r>
                      <a:endParaRPr lang="en-US" sz="1600" b="1" dirty="0"/>
                    </a:p>
                  </a:txBody>
                  <a:tcPr marT="45725" marB="45725"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t>$313</a:t>
                      </a:r>
                      <a:endParaRPr lang="en-US" sz="1600" b="1" kern="1200" dirty="0">
                        <a:solidFill>
                          <a:schemeClr val="dk1"/>
                        </a:solidFill>
                        <a:latin typeface="+mn-lt"/>
                        <a:ea typeface="+mn-ea"/>
                        <a:cs typeface="+mn-cs"/>
                      </a:endParaRPr>
                    </a:p>
                  </a:txBody>
                  <a:tcPr marT="45725" marB="45725"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t>$416</a:t>
                      </a:r>
                      <a:endParaRPr lang="en-US" sz="1600" b="1" kern="1200" dirty="0">
                        <a:solidFill>
                          <a:schemeClr val="dk1"/>
                        </a:solidFill>
                        <a:latin typeface="+mn-lt"/>
                        <a:ea typeface="+mn-ea"/>
                        <a:cs typeface="+mn-cs"/>
                      </a:endParaRPr>
                    </a:p>
                  </a:txBody>
                  <a:tcPr marT="45725" marB="45725"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t>$340</a:t>
                      </a:r>
                      <a:endParaRPr lang="en-US" sz="1600" b="1" kern="1200" dirty="0">
                        <a:solidFill>
                          <a:schemeClr val="dk1"/>
                        </a:solidFill>
                        <a:latin typeface="+mn-lt"/>
                        <a:ea typeface="+mn-ea"/>
                        <a:cs typeface="+mn-cs"/>
                      </a:endParaRPr>
                    </a:p>
                  </a:txBody>
                  <a:tcPr marT="45725" marB="45725"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t>$350</a:t>
                      </a:r>
                      <a:endParaRPr lang="en-US" sz="1600" b="1" kern="1200" dirty="0">
                        <a:solidFill>
                          <a:schemeClr val="dk1"/>
                        </a:solidFill>
                        <a:latin typeface="+mn-lt"/>
                        <a:ea typeface="+mn-ea"/>
                        <a:cs typeface="+mn-cs"/>
                      </a:endParaRPr>
                    </a:p>
                  </a:txBody>
                  <a:tcPr marT="45725" marB="45725" anchor="ct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82039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79"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80"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81"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82"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83"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84"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85"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86"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87"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88"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89"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90"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91"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92"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93"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94"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95"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96"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97"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98"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99"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00"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01"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02"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03"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04"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05"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06"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07"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08"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09"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10"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11"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12"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13"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14"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15"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16"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75817"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8"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9"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20" name="Rectangle 44"/>
          <p:cNvSpPr>
            <a:spLocks noGrp="1" noChangeArrowheads="1"/>
          </p:cNvSpPr>
          <p:nvPr>
            <p:ph type="title"/>
          </p:nvPr>
        </p:nvSpPr>
        <p:spPr>
          <a:xfrm>
            <a:off x="95972" y="241300"/>
            <a:ext cx="7772400" cy="1143000"/>
          </a:xfrm>
        </p:spPr>
        <p:txBody>
          <a:bodyPr/>
          <a:lstStyle/>
          <a:p>
            <a:pPr algn="l" eaLnBrk="1" hangingPunct="1"/>
            <a:r>
              <a:rPr lang="en-US" altLang="en-US" sz="3300" b="1" dirty="0">
                <a:solidFill>
                  <a:schemeClr val="tx1"/>
                </a:solidFill>
              </a:rPr>
              <a:t>Good Faith Payment Analysis </a:t>
            </a:r>
            <a:r>
              <a:rPr lang="en-US" altLang="en-US" dirty="0">
                <a:solidFill>
                  <a:schemeClr val="tx1"/>
                </a:solidFill>
              </a:rPr>
              <a:t/>
            </a:r>
            <a:br>
              <a:rPr lang="en-US" altLang="en-US" dirty="0">
                <a:solidFill>
                  <a:schemeClr val="tx1"/>
                </a:solidFill>
              </a:rPr>
            </a:br>
            <a:r>
              <a:rPr lang="en-US" altLang="en-US" sz="2800" b="1" dirty="0">
                <a:solidFill>
                  <a:schemeClr val="tx1"/>
                </a:solidFill>
              </a:rPr>
              <a:t>Number of Payments for Those </a:t>
            </a:r>
            <a:br>
              <a:rPr lang="en-US" altLang="en-US" sz="2800" b="1" dirty="0">
                <a:solidFill>
                  <a:schemeClr val="tx1"/>
                </a:solidFill>
              </a:rPr>
            </a:br>
            <a:r>
              <a:rPr lang="en-US" altLang="en-US" sz="2800" b="1" dirty="0">
                <a:solidFill>
                  <a:schemeClr val="tx1"/>
                </a:solidFill>
              </a:rPr>
              <a:t>Paying at Least $100</a:t>
            </a:r>
          </a:p>
        </p:txBody>
      </p:sp>
      <p:sp>
        <p:nvSpPr>
          <p:cNvPr id="75821"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98B90B7E-612B-4C7B-B2C1-68B6DC2DEED0}" type="slidenum">
              <a:rPr lang="en-US" altLang="en-US" sz="1000"/>
              <a:pPr eaLnBrk="1" hangingPunct="1">
                <a:spcBef>
                  <a:spcPct val="50000"/>
                </a:spcBef>
                <a:buFontTx/>
                <a:buNone/>
              </a:pPr>
              <a:t>42</a:t>
            </a:fld>
            <a:endParaRPr lang="en-US" altLang="en-US" sz="1000"/>
          </a:p>
        </p:txBody>
      </p:sp>
      <p:graphicFrame>
        <p:nvGraphicFramePr>
          <p:cNvPr id="47" name="Table 46"/>
          <p:cNvGraphicFramePr>
            <a:graphicFrameLocks noGrp="1"/>
          </p:cNvGraphicFramePr>
          <p:nvPr>
            <p:extLst>
              <p:ext uri="{D42A27DB-BD31-4B8C-83A1-F6EECF244321}">
                <p14:modId xmlns:p14="http://schemas.microsoft.com/office/powerpoint/2010/main" val="2419790192"/>
              </p:ext>
            </p:extLst>
          </p:nvPr>
        </p:nvGraphicFramePr>
        <p:xfrm>
          <a:off x="731838" y="2011605"/>
          <a:ext cx="7345362" cy="3426831"/>
        </p:xfrm>
        <a:graphic>
          <a:graphicData uri="http://schemas.openxmlformats.org/drawingml/2006/table">
            <a:tbl>
              <a:tblPr firstRow="1" lastRow="1" bandRow="1">
                <a:tableStyleId>{5C22544A-7EE6-4342-B048-85BDC9FD1C3A}</a:tableStyleId>
              </a:tblPr>
              <a:tblGrid>
                <a:gridCol w="1930317">
                  <a:extLst>
                    <a:ext uri="{9D8B030D-6E8A-4147-A177-3AD203B41FA5}">
                      <a16:colId xmlns="" xmlns:a16="http://schemas.microsoft.com/office/drawing/2014/main" val="20000"/>
                    </a:ext>
                  </a:extLst>
                </a:gridCol>
                <a:gridCol w="1805015">
                  <a:extLst>
                    <a:ext uri="{9D8B030D-6E8A-4147-A177-3AD203B41FA5}">
                      <a16:colId xmlns="" xmlns:a16="http://schemas.microsoft.com/office/drawing/2014/main" val="20001"/>
                    </a:ext>
                  </a:extLst>
                </a:gridCol>
                <a:gridCol w="1805015">
                  <a:extLst>
                    <a:ext uri="{9D8B030D-6E8A-4147-A177-3AD203B41FA5}">
                      <a16:colId xmlns="" xmlns:a16="http://schemas.microsoft.com/office/drawing/2014/main" val="20002"/>
                    </a:ext>
                  </a:extLst>
                </a:gridCol>
                <a:gridCol w="1805015">
                  <a:extLst>
                    <a:ext uri="{9D8B030D-6E8A-4147-A177-3AD203B41FA5}">
                      <a16:colId xmlns="" xmlns:a16="http://schemas.microsoft.com/office/drawing/2014/main" val="20003"/>
                    </a:ext>
                  </a:extLst>
                </a:gridCol>
              </a:tblGrid>
              <a:tr h="457205">
                <a:tc rowSpan="2">
                  <a:txBody>
                    <a:bodyPr/>
                    <a:lstStyle/>
                    <a:p>
                      <a:pPr algn="l"/>
                      <a:r>
                        <a:rPr lang="en-US" sz="1800" dirty="0"/>
                        <a:t>Number of Payments</a:t>
                      </a:r>
                      <a:endParaRPr lang="en-US" sz="1800" dirty="0">
                        <a:solidFill>
                          <a:schemeClr val="bg1"/>
                        </a:solidFill>
                      </a:endParaRPr>
                    </a:p>
                  </a:txBody>
                  <a:tcPr marL="91436" marR="91436" marT="45709" marB="45709" anchor="ctr">
                    <a:lnR w="38100" cap="flat" cmpd="sng" algn="ctr">
                      <a:solidFill>
                        <a:schemeClr val="bg1"/>
                      </a:solidFill>
                      <a:prstDash val="solid"/>
                      <a:round/>
                      <a:headEnd type="none" w="med" len="med"/>
                      <a:tailEnd type="none" w="med" len="med"/>
                    </a:lnR>
                  </a:tcPr>
                </a:tc>
                <a:tc gridSpan="3">
                  <a:txBody>
                    <a:bodyPr/>
                    <a:lstStyle/>
                    <a:p>
                      <a:pPr algn="ctr"/>
                      <a:r>
                        <a:rPr lang="en-US" sz="1800" dirty="0"/>
                        <a:t>Q1 &amp; Q2 Recipients</a:t>
                      </a:r>
                      <a:endParaRPr lang="en-US" sz="1800" dirty="0">
                        <a:solidFill>
                          <a:schemeClr val="bg1"/>
                        </a:solidFill>
                      </a:endParaRPr>
                    </a:p>
                  </a:txBody>
                  <a:tcPr marT="45725" marB="45725" anchor="ctr">
                    <a:lnL w="38100" cap="flat" cmpd="sng" algn="ctr">
                      <a:solidFill>
                        <a:schemeClr val="bg1"/>
                      </a:solidFill>
                      <a:prstDash val="solid"/>
                      <a:round/>
                      <a:headEnd type="none" w="med" len="med"/>
                      <a:tailEnd type="none" w="med" len="med"/>
                    </a:lnL>
                  </a:tcPr>
                </a:tc>
                <a:tc hMerge="1">
                  <a:txBody>
                    <a:bodyPr/>
                    <a:lstStyle/>
                    <a:p>
                      <a:pPr algn="ctr"/>
                      <a:endParaRPr lang="en-US" sz="1800" dirty="0">
                        <a:solidFill>
                          <a:schemeClr val="bg1"/>
                        </a:solidFill>
                      </a:endParaRPr>
                    </a:p>
                  </a:txBody>
                  <a:tcPr marT="45725" marB="45725" anchor="ctr"/>
                </a:tc>
                <a:tc hMerge="1">
                  <a:txBody>
                    <a:bodyPr/>
                    <a:lstStyle/>
                    <a:p>
                      <a:pPr algn="ctr"/>
                      <a:endParaRPr lang="en-US" sz="1800" dirty="0">
                        <a:solidFill>
                          <a:schemeClr val="bg1"/>
                        </a:solidFill>
                      </a:endParaRPr>
                    </a:p>
                  </a:txBody>
                  <a:tcPr marT="45725" marB="45725" anchor="ctr"/>
                </a:tc>
                <a:extLst>
                  <a:ext uri="{0D108BD9-81ED-4DB2-BD59-A6C34878D82A}">
                    <a16:rowId xmlns="" xmlns:a16="http://schemas.microsoft.com/office/drawing/2014/main" val="10000"/>
                  </a:ext>
                </a:extLst>
              </a:tr>
              <a:tr h="457205">
                <a:tc vMerge="1">
                  <a:txBody>
                    <a:bodyPr/>
                    <a:lstStyle/>
                    <a:p>
                      <a:endParaRPr lang="en-US"/>
                    </a:p>
                  </a:txBody>
                  <a:tcPr/>
                </a:tc>
                <a:tc>
                  <a:txBody>
                    <a:bodyPr/>
                    <a:lstStyle/>
                    <a:p>
                      <a:pPr algn="ctr"/>
                      <a:r>
                        <a:rPr lang="en-US" sz="1800" b="1" dirty="0">
                          <a:solidFill>
                            <a:schemeClr val="bg1"/>
                          </a:solidFill>
                        </a:rPr>
                        <a:t>2017</a:t>
                      </a:r>
                    </a:p>
                  </a:txBody>
                  <a:tcPr marT="45725" marB="45725"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2018</a:t>
                      </a:r>
                    </a:p>
                  </a:txBody>
                  <a:tcPr marT="45725" marB="45725" anchor="ctr">
                    <a:lnB w="38100" cap="flat" cmpd="sng" algn="ctr">
                      <a:solidFill>
                        <a:schemeClr val="bg1"/>
                      </a:solidFill>
                      <a:prstDash val="solid"/>
                      <a:round/>
                      <a:headEnd type="none" w="med" len="med"/>
                      <a:tailEnd type="none" w="med" len="med"/>
                    </a:lnB>
                    <a:solidFill>
                      <a:srgbClr val="00CC99"/>
                    </a:solidFill>
                  </a:tcPr>
                </a:tc>
                <a:tc>
                  <a:txBody>
                    <a:bodyPr/>
                    <a:lstStyle/>
                    <a:p>
                      <a:pPr marL="0" algn="ctr" defTabSz="914400" rtl="0" eaLnBrk="1" latinLnBrk="0" hangingPunct="1"/>
                      <a:r>
                        <a:rPr lang="en-US" sz="1800" b="1" kern="1200" dirty="0">
                          <a:solidFill>
                            <a:schemeClr val="bg1"/>
                          </a:solidFill>
                          <a:latin typeface="+mn-lt"/>
                          <a:ea typeface="+mn-ea"/>
                          <a:cs typeface="+mn-cs"/>
                        </a:rPr>
                        <a:t>2019</a:t>
                      </a:r>
                    </a:p>
                  </a:txBody>
                  <a:tcPr marT="45725" marB="45725" anchor="ctr">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624121">
                <a:tc>
                  <a:txBody>
                    <a:bodyPr/>
                    <a:lstStyle/>
                    <a:p>
                      <a:pPr algn="l"/>
                      <a:r>
                        <a:rPr lang="en-US" sz="1800" dirty="0"/>
                        <a:t>1</a:t>
                      </a:r>
                    </a:p>
                  </a:txBody>
                  <a:tcPr marL="91436" marR="91436" marT="45709" marB="45709"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800" kern="1200" dirty="0">
                          <a:solidFill>
                            <a:schemeClr val="dk1"/>
                          </a:solidFill>
                          <a:latin typeface="+mn-lt"/>
                          <a:ea typeface="+mn-ea"/>
                          <a:cs typeface="+mn-cs"/>
                        </a:rPr>
                        <a:t>29%</a:t>
                      </a:r>
                    </a:p>
                  </a:txBody>
                  <a:tcPr marL="91436" marR="91436" marT="45709" marB="4570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800" kern="1200" dirty="0">
                          <a:solidFill>
                            <a:schemeClr val="dk1"/>
                          </a:solidFill>
                          <a:latin typeface="+mn-lt"/>
                          <a:ea typeface="+mn-ea"/>
                          <a:cs typeface="+mn-cs"/>
                        </a:rPr>
                        <a:t>29%</a:t>
                      </a:r>
                    </a:p>
                  </a:txBody>
                  <a:tcPr marL="91436" marR="91436" marT="45709" marB="45709" anchor="ctr">
                    <a:lnT w="38100" cap="flat" cmpd="sng" algn="ctr">
                      <a:solidFill>
                        <a:schemeClr val="bg1"/>
                      </a:solidFill>
                      <a:prstDash val="solid"/>
                      <a:round/>
                      <a:headEnd type="none" w="med" len="med"/>
                      <a:tailEnd type="none" w="med" len="med"/>
                    </a:lnT>
                  </a:tcPr>
                </a:tc>
                <a:tc>
                  <a:txBody>
                    <a:bodyPr/>
                    <a:lstStyle/>
                    <a:p>
                      <a:pPr algn="ctr"/>
                      <a:r>
                        <a:rPr lang="en-US" dirty="0"/>
                        <a:t>28%</a:t>
                      </a:r>
                    </a:p>
                  </a:txBody>
                  <a:tcPr marL="91436" marR="91436" marT="45709" marB="45709" anchor="ct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2"/>
                  </a:ext>
                </a:extLst>
              </a:tr>
              <a:tr h="624121">
                <a:tc>
                  <a:txBody>
                    <a:bodyPr/>
                    <a:lstStyle/>
                    <a:p>
                      <a:pPr algn="l"/>
                      <a:r>
                        <a:rPr lang="en-US" sz="1800" dirty="0"/>
                        <a:t>2</a:t>
                      </a:r>
                    </a:p>
                  </a:txBody>
                  <a:tcPr marL="91436" marR="91436" marT="45709" marB="45709"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800" kern="1200" dirty="0">
                          <a:solidFill>
                            <a:schemeClr val="dk1"/>
                          </a:solidFill>
                          <a:latin typeface="+mn-lt"/>
                          <a:ea typeface="+mn-ea"/>
                          <a:cs typeface="+mn-cs"/>
                        </a:rPr>
                        <a:t>29%</a:t>
                      </a:r>
                    </a:p>
                  </a:txBody>
                  <a:tcPr marL="91436" marR="91436" marT="45709" marB="45709"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800" kern="1200" dirty="0">
                          <a:solidFill>
                            <a:schemeClr val="dk1"/>
                          </a:solidFill>
                          <a:latin typeface="+mn-lt"/>
                          <a:ea typeface="+mn-ea"/>
                          <a:cs typeface="+mn-cs"/>
                        </a:rPr>
                        <a:t>32%</a:t>
                      </a:r>
                    </a:p>
                  </a:txBody>
                  <a:tcPr marL="91436" marR="91436" marT="45709" marB="45709" anchor="ctr"/>
                </a:tc>
                <a:tc>
                  <a:txBody>
                    <a:bodyPr/>
                    <a:lstStyle/>
                    <a:p>
                      <a:pPr algn="ctr"/>
                      <a:r>
                        <a:rPr lang="en-US" dirty="0"/>
                        <a:t>37%</a:t>
                      </a:r>
                    </a:p>
                  </a:txBody>
                  <a:tcPr marL="91436" marR="91436" marT="45709" marB="45709" anchor="ctr"/>
                </a:tc>
                <a:extLst>
                  <a:ext uri="{0D108BD9-81ED-4DB2-BD59-A6C34878D82A}">
                    <a16:rowId xmlns="" xmlns:a16="http://schemas.microsoft.com/office/drawing/2014/main" val="10003"/>
                  </a:ext>
                </a:extLst>
              </a:tr>
              <a:tr h="624121">
                <a:tc>
                  <a:txBody>
                    <a:bodyPr/>
                    <a:lstStyle/>
                    <a:p>
                      <a:pPr algn="l"/>
                      <a:r>
                        <a:rPr lang="en-US" sz="1800" dirty="0"/>
                        <a:t>3 or More</a:t>
                      </a:r>
                    </a:p>
                  </a:txBody>
                  <a:tcPr marL="91436" marR="91436" marT="45709" marB="45709"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800" kern="1200" dirty="0">
                          <a:solidFill>
                            <a:schemeClr val="dk1"/>
                          </a:solidFill>
                          <a:latin typeface="+mn-lt"/>
                          <a:ea typeface="+mn-ea"/>
                          <a:cs typeface="+mn-cs"/>
                        </a:rPr>
                        <a:t>42%</a:t>
                      </a:r>
                    </a:p>
                  </a:txBody>
                  <a:tcPr marL="91436" marR="91436" marT="45709" marB="45709"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800" kern="1200" dirty="0">
                          <a:solidFill>
                            <a:schemeClr val="dk1"/>
                          </a:solidFill>
                          <a:latin typeface="+mn-lt"/>
                          <a:ea typeface="+mn-ea"/>
                          <a:cs typeface="+mn-cs"/>
                        </a:rPr>
                        <a:t>40%</a:t>
                      </a:r>
                    </a:p>
                  </a:txBody>
                  <a:tcPr marL="91436" marR="91436" marT="45709" marB="45709" anchor="ctr"/>
                </a:tc>
                <a:tc>
                  <a:txBody>
                    <a:bodyPr/>
                    <a:lstStyle/>
                    <a:p>
                      <a:pPr algn="ctr"/>
                      <a:r>
                        <a:rPr lang="en-US" dirty="0"/>
                        <a:t>35%</a:t>
                      </a:r>
                    </a:p>
                  </a:txBody>
                  <a:tcPr marL="91436" marR="91436" marT="45709" marB="45709" anchor="ctr"/>
                </a:tc>
                <a:extLst>
                  <a:ext uri="{0D108BD9-81ED-4DB2-BD59-A6C34878D82A}">
                    <a16:rowId xmlns="" xmlns:a16="http://schemas.microsoft.com/office/drawing/2014/main" val="10004"/>
                  </a:ext>
                </a:extLst>
              </a:tr>
              <a:tr h="457200">
                <a:tc>
                  <a:txBody>
                    <a:bodyPr/>
                    <a:lstStyle/>
                    <a:p>
                      <a:pPr algn="l"/>
                      <a:r>
                        <a:rPr lang="en-US" sz="1800" dirty="0"/>
                        <a:t>Mean Number of Payments</a:t>
                      </a:r>
                      <a:endParaRPr lang="en-US" sz="1800" b="0" dirty="0"/>
                    </a:p>
                  </a:txBody>
                  <a:tcPr marL="91436" marR="91436" marT="45709" marB="45709"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800" kern="1200" dirty="0"/>
                        <a:t>2.4</a:t>
                      </a:r>
                      <a:endParaRPr lang="en-US" sz="1800" b="0" kern="1200" dirty="0">
                        <a:solidFill>
                          <a:schemeClr val="dk1"/>
                        </a:solidFill>
                        <a:latin typeface="+mn-lt"/>
                        <a:ea typeface="+mn-ea"/>
                        <a:cs typeface="+mn-cs"/>
                      </a:endParaRPr>
                    </a:p>
                  </a:txBody>
                  <a:tcPr marL="91436" marR="91436" marT="45709" marB="45709"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800" kern="1200" dirty="0"/>
                        <a:t>2.4</a:t>
                      </a:r>
                      <a:endParaRPr lang="en-US" sz="1800" b="0" kern="1200" dirty="0">
                        <a:solidFill>
                          <a:schemeClr val="dk1"/>
                        </a:solidFill>
                        <a:latin typeface="+mn-lt"/>
                        <a:ea typeface="+mn-ea"/>
                        <a:cs typeface="+mn-cs"/>
                      </a:endParaRPr>
                    </a:p>
                  </a:txBody>
                  <a:tcPr marL="91436" marR="91436" marT="45709" marB="45709" anchor="ctr"/>
                </a:tc>
                <a:tc>
                  <a:txBody>
                    <a:bodyPr/>
                    <a:lstStyle/>
                    <a:p>
                      <a:pPr algn="ctr"/>
                      <a:r>
                        <a:rPr lang="en-US" dirty="0"/>
                        <a:t>2.4</a:t>
                      </a:r>
                    </a:p>
                  </a:txBody>
                  <a:tcPr marL="91436" marR="91436" marT="45709" marB="45709" anchor="ctr"/>
                </a:tc>
                <a:extLst>
                  <a:ext uri="{0D108BD9-81ED-4DB2-BD59-A6C34878D82A}">
                    <a16:rowId xmlns="" xmlns:a16="http://schemas.microsoft.com/office/drawing/2014/main" val="10005"/>
                  </a:ext>
                </a:extLst>
              </a:tr>
            </a:tbl>
          </a:graphicData>
        </a:graphic>
      </p:graphicFrame>
      <p:sp>
        <p:nvSpPr>
          <p:cNvPr id="48" name="TextBox 47"/>
          <p:cNvSpPr txBox="1">
            <a:spLocks noChangeArrowheads="1"/>
          </p:cNvSpPr>
          <p:nvPr/>
        </p:nvSpPr>
        <p:spPr bwMode="auto">
          <a:xfrm>
            <a:off x="635000" y="5487648"/>
            <a:ext cx="7388225" cy="261610"/>
          </a:xfrm>
          <a:prstGeom prst="rect">
            <a:avLst/>
          </a:prstGeom>
          <a:noFill/>
          <a:ln w="9525">
            <a:noFill/>
            <a:miter lim="800000"/>
            <a:headEnd/>
            <a:tailEnd/>
          </a:ln>
        </p:spPr>
        <p:txBody>
          <a:bodyPr wrap="square">
            <a:spAutoFit/>
          </a:bodyPr>
          <a:lstStyle/>
          <a:p>
            <a:pPr eaLnBrk="1" hangingPunct="1">
              <a:defRPr/>
            </a:pPr>
            <a:r>
              <a:rPr lang="en-US" sz="1100" dirty="0"/>
              <a:t> </a:t>
            </a:r>
            <a:r>
              <a:rPr lang="en-US" sz="1050" dirty="0"/>
              <a:t>Note: Only includes payments made by customer.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27"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28"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29"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0"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1"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2"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3"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4"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5"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6"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7"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8"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9"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0"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1"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2"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3"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4"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5"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6"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7"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8"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9"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0"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1"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2"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3"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4"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5"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6"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7"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8"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9"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0"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1"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2"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3"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4"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77865"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66"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67"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68" name="Rectangle 44"/>
          <p:cNvSpPr>
            <a:spLocks noGrp="1" noChangeArrowheads="1"/>
          </p:cNvSpPr>
          <p:nvPr>
            <p:ph type="title"/>
          </p:nvPr>
        </p:nvSpPr>
        <p:spPr>
          <a:xfrm>
            <a:off x="85725" y="114743"/>
            <a:ext cx="7772400" cy="1143000"/>
          </a:xfrm>
        </p:spPr>
        <p:txBody>
          <a:bodyPr/>
          <a:lstStyle/>
          <a:p>
            <a:pPr algn="l" eaLnBrk="1" hangingPunct="1"/>
            <a:r>
              <a:rPr lang="en-US" altLang="en-US" sz="3300" b="1" dirty="0">
                <a:solidFill>
                  <a:schemeClr val="tx1"/>
                </a:solidFill>
              </a:rPr>
              <a:t>Grant Coverage Analysis</a:t>
            </a:r>
            <a:r>
              <a:rPr lang="en-US" altLang="en-US" dirty="0">
                <a:solidFill>
                  <a:schemeClr val="tx1"/>
                </a:solidFill>
              </a:rPr>
              <a:t/>
            </a:r>
            <a:br>
              <a:rPr lang="en-US" altLang="en-US" dirty="0">
                <a:solidFill>
                  <a:schemeClr val="tx1"/>
                </a:solidFill>
              </a:rPr>
            </a:br>
            <a:r>
              <a:rPr lang="en-US" altLang="en-US" sz="2800" b="1" dirty="0">
                <a:solidFill>
                  <a:schemeClr val="tx1"/>
                </a:solidFill>
              </a:rPr>
              <a:t>Attrition Analysis</a:t>
            </a:r>
          </a:p>
        </p:txBody>
      </p:sp>
      <p:sp>
        <p:nvSpPr>
          <p:cNvPr id="77869"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035691B0-44C0-4C27-A850-346DECFD7428}" type="slidenum">
              <a:rPr lang="en-US" altLang="en-US" sz="1000"/>
              <a:pPr eaLnBrk="1" hangingPunct="1">
                <a:spcBef>
                  <a:spcPct val="50000"/>
                </a:spcBef>
                <a:buFontTx/>
                <a:buNone/>
              </a:pPr>
              <a:t>43</a:t>
            </a:fld>
            <a:endParaRPr lang="en-US" altLang="en-US" sz="1000"/>
          </a:p>
        </p:txBody>
      </p:sp>
      <p:graphicFrame>
        <p:nvGraphicFramePr>
          <p:cNvPr id="47" name="Table 46"/>
          <p:cNvGraphicFramePr>
            <a:graphicFrameLocks noGrp="1"/>
          </p:cNvGraphicFramePr>
          <p:nvPr>
            <p:extLst>
              <p:ext uri="{D42A27DB-BD31-4B8C-83A1-F6EECF244321}">
                <p14:modId xmlns:p14="http://schemas.microsoft.com/office/powerpoint/2010/main" val="4039225857"/>
              </p:ext>
            </p:extLst>
          </p:nvPr>
        </p:nvGraphicFramePr>
        <p:xfrm>
          <a:off x="596901" y="1982086"/>
          <a:ext cx="7964128" cy="3318551"/>
        </p:xfrm>
        <a:graphic>
          <a:graphicData uri="http://schemas.openxmlformats.org/drawingml/2006/table">
            <a:tbl>
              <a:tblPr firstRow="1" lastRow="1" bandRow="1">
                <a:tableStyleId>{5C22544A-7EE6-4342-B048-85BDC9FD1C3A}</a:tableStyleId>
              </a:tblPr>
              <a:tblGrid>
                <a:gridCol w="2755899">
                  <a:extLst>
                    <a:ext uri="{9D8B030D-6E8A-4147-A177-3AD203B41FA5}">
                      <a16:colId xmlns="" xmlns:a16="http://schemas.microsoft.com/office/drawing/2014/main" val="20000"/>
                    </a:ext>
                  </a:extLst>
                </a:gridCol>
                <a:gridCol w="1828800">
                  <a:extLst>
                    <a:ext uri="{9D8B030D-6E8A-4147-A177-3AD203B41FA5}">
                      <a16:colId xmlns="" xmlns:a16="http://schemas.microsoft.com/office/drawing/2014/main" val="20001"/>
                    </a:ext>
                  </a:extLst>
                </a:gridCol>
                <a:gridCol w="1752600">
                  <a:extLst>
                    <a:ext uri="{9D8B030D-6E8A-4147-A177-3AD203B41FA5}">
                      <a16:colId xmlns="" xmlns:a16="http://schemas.microsoft.com/office/drawing/2014/main" val="20002"/>
                    </a:ext>
                  </a:extLst>
                </a:gridCol>
                <a:gridCol w="1626829">
                  <a:extLst>
                    <a:ext uri="{9D8B030D-6E8A-4147-A177-3AD203B41FA5}">
                      <a16:colId xmlns="" xmlns:a16="http://schemas.microsoft.com/office/drawing/2014/main" val="20003"/>
                    </a:ext>
                  </a:extLst>
                </a:gridCol>
              </a:tblGrid>
              <a:tr h="914410">
                <a:tc>
                  <a:txBody>
                    <a:bodyPr/>
                    <a:lstStyle/>
                    <a:p>
                      <a:pPr algn="ctr"/>
                      <a:endParaRPr lang="en-US" sz="1800" dirty="0">
                        <a:solidFill>
                          <a:schemeClr val="bg1"/>
                        </a:solidFill>
                      </a:endParaRPr>
                    </a:p>
                  </a:txBody>
                  <a:tcPr marL="91433" marR="91433" marT="45725" marB="45725" anchor="ctr">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Q1 &amp; Q2 </a:t>
                      </a:r>
                      <a:r>
                        <a:rPr lang="en-US" sz="1800" b="1" kern="1200" dirty="0">
                          <a:solidFill>
                            <a:schemeClr val="bg1"/>
                          </a:solidFill>
                          <a:latin typeface="+mn-lt"/>
                          <a:ea typeface="+mn-ea"/>
                          <a:cs typeface="+mn-cs"/>
                        </a:rPr>
                        <a:t>2017 </a:t>
                      </a:r>
                      <a:r>
                        <a:rPr lang="en-US" sz="1800" dirty="0"/>
                        <a:t>Recipients</a:t>
                      </a:r>
                      <a:endParaRPr lang="en-US" sz="1800" dirty="0">
                        <a:solidFill>
                          <a:schemeClr val="bg1"/>
                        </a:solidFill>
                      </a:endParaRPr>
                    </a:p>
                  </a:txBody>
                  <a:tcPr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sz="1800" dirty="0"/>
                        <a:t>Q1 &amp; Q2 </a:t>
                      </a:r>
                      <a:r>
                        <a:rPr lang="en-US" sz="1800" b="1" kern="1200" dirty="0">
                          <a:solidFill>
                            <a:schemeClr val="bg1"/>
                          </a:solidFill>
                          <a:latin typeface="+mn-lt"/>
                          <a:ea typeface="+mn-ea"/>
                          <a:cs typeface="+mn-cs"/>
                        </a:rPr>
                        <a:t>2018 </a:t>
                      </a:r>
                      <a:r>
                        <a:rPr lang="en-US" sz="1800" dirty="0"/>
                        <a:t>Recipients</a:t>
                      </a:r>
                      <a:endParaRPr lang="en-US" sz="1800" dirty="0">
                        <a:solidFill>
                          <a:schemeClr val="bg1"/>
                        </a:solidFill>
                      </a:endParaRPr>
                    </a:p>
                  </a:txBody>
                  <a:tcPr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Q1 &amp; Q2 </a:t>
                      </a:r>
                      <a:r>
                        <a:rPr lang="en-US" sz="1800" b="1" kern="1200" dirty="0">
                          <a:solidFill>
                            <a:schemeClr val="bg1"/>
                          </a:solidFill>
                          <a:latin typeface="+mn-lt"/>
                          <a:ea typeface="+mn-ea"/>
                          <a:cs typeface="+mn-cs"/>
                        </a:rPr>
                        <a:t>2019 </a:t>
                      </a:r>
                      <a:r>
                        <a:rPr lang="en-US" sz="1800" dirty="0"/>
                        <a:t>Recipients</a:t>
                      </a:r>
                      <a:endParaRPr lang="en-US" sz="1800" dirty="0">
                        <a:solidFill>
                          <a:schemeClr val="bg1"/>
                        </a:solidFill>
                      </a:endParaRPr>
                    </a:p>
                  </a:txBody>
                  <a:tcPr marT="45725" marB="45725"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0"/>
                  </a:ext>
                </a:extLst>
              </a:tr>
              <a:tr h="628738">
                <a:tc>
                  <a:txBody>
                    <a:bodyPr/>
                    <a:lstStyle/>
                    <a:p>
                      <a:r>
                        <a:rPr lang="en-US" sz="1800" dirty="0"/>
                        <a:t>Number Submitted</a:t>
                      </a:r>
                    </a:p>
                  </a:txBody>
                  <a:tcPr marL="91433" marR="91433" marT="45725" marB="45725" anchor="ctr">
                    <a:lnR w="38100" cap="flat" cmpd="sng" algn="ctr">
                      <a:solidFill>
                        <a:schemeClr val="bg1"/>
                      </a:solidFill>
                      <a:prstDash val="solid"/>
                      <a:round/>
                      <a:headEnd type="none" w="med" len="med"/>
                      <a:tailEnd type="none" w="med" len="med"/>
                    </a:lnR>
                  </a:tcPr>
                </a:tc>
                <a:tc>
                  <a:txBody>
                    <a:bodyPr/>
                    <a:lstStyle/>
                    <a:p>
                      <a:pPr algn="ctr"/>
                      <a:r>
                        <a:rPr lang="en-US" dirty="0"/>
                        <a:t>1,066</a:t>
                      </a:r>
                    </a:p>
                  </a:txBody>
                  <a:tcPr marL="91433" marR="91433"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dirty="0"/>
                        <a:t>809</a:t>
                      </a:r>
                    </a:p>
                  </a:txBody>
                  <a:tcPr marL="91433" marR="91433"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dirty="0"/>
                        <a:t>412</a:t>
                      </a:r>
                    </a:p>
                  </a:txBody>
                  <a:tcPr marL="91433" marR="91433" marT="45725" marB="45725"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1"/>
                  </a:ext>
                </a:extLst>
              </a:tr>
              <a:tr h="594340">
                <a:tc>
                  <a:txBody>
                    <a:bodyPr/>
                    <a:lstStyle/>
                    <a:p>
                      <a:r>
                        <a:rPr lang="en-US" sz="1800" dirty="0"/>
                        <a:t>Number Returned</a:t>
                      </a:r>
                    </a:p>
                  </a:txBody>
                  <a:tcPr marL="91433" marR="91433" marT="45725" marB="45725" anchor="ctr">
                    <a:lnR w="38100" cap="flat" cmpd="sng" algn="ctr">
                      <a:solidFill>
                        <a:schemeClr val="bg1"/>
                      </a:solidFill>
                      <a:prstDash val="solid"/>
                      <a:round/>
                      <a:headEnd type="none" w="med" len="med"/>
                      <a:tailEnd type="none" w="med" len="med"/>
                    </a:lnR>
                  </a:tcPr>
                </a:tc>
                <a:tc>
                  <a:txBody>
                    <a:bodyPr/>
                    <a:lstStyle/>
                    <a:p>
                      <a:pPr algn="ctr"/>
                      <a:r>
                        <a:rPr lang="en-US" dirty="0"/>
                        <a:t>1,051</a:t>
                      </a:r>
                    </a:p>
                  </a:txBody>
                  <a:tcPr marL="91433" marR="91433"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dirty="0"/>
                        <a:t>806</a:t>
                      </a:r>
                    </a:p>
                  </a:txBody>
                  <a:tcPr marL="91433" marR="91433"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dirty="0"/>
                        <a:t>412</a:t>
                      </a:r>
                    </a:p>
                  </a:txBody>
                  <a:tcPr marL="91433" marR="91433" marT="45725" marB="45725"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2"/>
                  </a:ext>
                </a:extLst>
              </a:tr>
              <a:tr h="624860">
                <a:tc>
                  <a:txBody>
                    <a:bodyPr/>
                    <a:lstStyle/>
                    <a:p>
                      <a:r>
                        <a:rPr lang="en-US" sz="1800" dirty="0"/>
                        <a:t>Eligible for Analysis*</a:t>
                      </a:r>
                    </a:p>
                  </a:txBody>
                  <a:tcPr marL="91433" marR="91433" marT="45725" marB="45725" anchor="ctr">
                    <a:lnR w="38100" cap="flat" cmpd="sng" algn="ctr">
                      <a:solidFill>
                        <a:schemeClr val="bg1"/>
                      </a:solidFill>
                      <a:prstDash val="solid"/>
                      <a:round/>
                      <a:headEnd type="none" w="med" len="med"/>
                      <a:tailEnd type="none" w="med" len="med"/>
                    </a:lnR>
                  </a:tcPr>
                </a:tc>
                <a:tc>
                  <a:txBody>
                    <a:bodyPr/>
                    <a:lstStyle/>
                    <a:p>
                      <a:pPr algn="ctr"/>
                      <a:r>
                        <a:rPr lang="en-US" dirty="0"/>
                        <a:t>968</a:t>
                      </a:r>
                    </a:p>
                  </a:txBody>
                  <a:tcPr marL="91433" marR="91433"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dirty="0"/>
                        <a:t>760</a:t>
                      </a:r>
                    </a:p>
                  </a:txBody>
                  <a:tcPr marL="91433" marR="91433"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dirty="0"/>
                        <a:t>394</a:t>
                      </a:r>
                    </a:p>
                  </a:txBody>
                  <a:tcPr marL="91433" marR="91433" marT="45725" marB="45725"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3"/>
                  </a:ext>
                </a:extLst>
              </a:tr>
              <a:tr h="556203">
                <a:tc>
                  <a:txBody>
                    <a:bodyPr/>
                    <a:lstStyle/>
                    <a:p>
                      <a:r>
                        <a:rPr lang="en-US" sz="1800" dirty="0"/>
                        <a:t>% of Requested</a:t>
                      </a:r>
                      <a:r>
                        <a:rPr lang="en-US" sz="1800" baseline="0" dirty="0"/>
                        <a:t> Accounts</a:t>
                      </a:r>
                      <a:endParaRPr lang="en-US" sz="1800" b="0" dirty="0"/>
                    </a:p>
                  </a:txBody>
                  <a:tcPr marL="91433" marR="91433" marT="45725" marB="45725" anchor="ctr">
                    <a:lnR w="38100" cap="flat" cmpd="sng" algn="ctr">
                      <a:solidFill>
                        <a:schemeClr val="bg1"/>
                      </a:solidFill>
                      <a:prstDash val="solid"/>
                      <a:round/>
                      <a:headEnd type="none" w="med" len="med"/>
                      <a:tailEnd type="none" w="med" len="med"/>
                    </a:lnR>
                  </a:tcPr>
                </a:tc>
                <a:tc>
                  <a:txBody>
                    <a:bodyPr/>
                    <a:lstStyle/>
                    <a:p>
                      <a:pPr algn="ctr"/>
                      <a:r>
                        <a:rPr lang="en-US" dirty="0"/>
                        <a:t>91%</a:t>
                      </a:r>
                    </a:p>
                  </a:txBody>
                  <a:tcPr marL="91433" marR="91433"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dirty="0"/>
                        <a:t>94%</a:t>
                      </a:r>
                    </a:p>
                  </a:txBody>
                  <a:tcPr marL="91433" marR="91433"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dirty="0"/>
                        <a:t>96%</a:t>
                      </a:r>
                    </a:p>
                  </a:txBody>
                  <a:tcPr marL="91433" marR="91433" marT="45725" marB="45725"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4"/>
                  </a:ext>
                </a:extLst>
              </a:tr>
            </a:tbl>
          </a:graphicData>
        </a:graphic>
      </p:graphicFrame>
      <p:sp>
        <p:nvSpPr>
          <p:cNvPr id="48" name="TextBox 47"/>
          <p:cNvSpPr txBox="1">
            <a:spLocks noChangeArrowheads="1"/>
          </p:cNvSpPr>
          <p:nvPr/>
        </p:nvSpPr>
        <p:spPr bwMode="auto">
          <a:xfrm>
            <a:off x="624754" y="5285932"/>
            <a:ext cx="7917584" cy="415925"/>
          </a:xfrm>
          <a:prstGeom prst="rect">
            <a:avLst/>
          </a:prstGeom>
          <a:noFill/>
          <a:ln w="9525">
            <a:noFill/>
            <a:miter lim="800000"/>
            <a:headEnd/>
            <a:tailEnd/>
          </a:ln>
        </p:spPr>
        <p:txBody>
          <a:bodyPr wrap="square">
            <a:spAutoFit/>
          </a:bodyPr>
          <a:lstStyle/>
          <a:p>
            <a:pPr eaLnBrk="1" hangingPunct="1">
              <a:defRPr/>
            </a:pPr>
            <a:r>
              <a:rPr lang="en-US" sz="1050" dirty="0"/>
              <a:t>* An account was eligible for analysis if the NJ SHARES grant could be located in the utility transactions data and the utility-reported account balances did not conflict with the utility transactions data.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27"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28"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29"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0"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1"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2"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3"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4"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5"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6"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7"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8"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9"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0"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1"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2"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3"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4"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5"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6"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7"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8"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9"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0"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1"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2"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3"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4"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5"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6"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7"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8"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9"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0"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1"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2"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3"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4"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77865"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66"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67"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68" name="Rectangle 44"/>
          <p:cNvSpPr>
            <a:spLocks noGrp="1" noChangeArrowheads="1"/>
          </p:cNvSpPr>
          <p:nvPr>
            <p:ph type="title"/>
          </p:nvPr>
        </p:nvSpPr>
        <p:spPr>
          <a:xfrm>
            <a:off x="155575" y="118084"/>
            <a:ext cx="7772400" cy="1143000"/>
          </a:xfrm>
        </p:spPr>
        <p:txBody>
          <a:bodyPr/>
          <a:lstStyle/>
          <a:p>
            <a:pPr algn="l" eaLnBrk="1" hangingPunct="1"/>
            <a:r>
              <a:rPr lang="en-US" altLang="en-US" sz="3300" b="1" dirty="0">
                <a:solidFill>
                  <a:schemeClr val="tx1"/>
                </a:solidFill>
              </a:rPr>
              <a:t>Grant Coverage Analysis</a:t>
            </a:r>
            <a:r>
              <a:rPr lang="en-US" altLang="en-US" dirty="0">
                <a:solidFill>
                  <a:schemeClr val="tx1"/>
                </a:solidFill>
              </a:rPr>
              <a:t/>
            </a:r>
            <a:br>
              <a:rPr lang="en-US" altLang="en-US" dirty="0">
                <a:solidFill>
                  <a:schemeClr val="tx1"/>
                </a:solidFill>
              </a:rPr>
            </a:br>
            <a:r>
              <a:rPr lang="en-US" altLang="en-US" sz="2800" b="1" dirty="0">
                <a:solidFill>
                  <a:schemeClr val="tx1"/>
                </a:solidFill>
              </a:rPr>
              <a:t>Accounts Eligible for Analysis, by Utility</a:t>
            </a:r>
          </a:p>
        </p:txBody>
      </p:sp>
      <p:sp>
        <p:nvSpPr>
          <p:cNvPr id="77869"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035691B0-44C0-4C27-A850-346DECFD7428}" type="slidenum">
              <a:rPr lang="en-US" altLang="en-US" sz="1000"/>
              <a:pPr eaLnBrk="1" hangingPunct="1">
                <a:spcBef>
                  <a:spcPct val="50000"/>
                </a:spcBef>
                <a:buFontTx/>
                <a:buNone/>
              </a:pPr>
              <a:t>44</a:t>
            </a:fld>
            <a:endParaRPr lang="en-US" altLang="en-US" sz="1000"/>
          </a:p>
        </p:txBody>
      </p:sp>
      <p:graphicFrame>
        <p:nvGraphicFramePr>
          <p:cNvPr id="49" name="Table 48">
            <a:extLst>
              <a:ext uri="{FF2B5EF4-FFF2-40B4-BE49-F238E27FC236}">
                <a16:creationId xmlns="" xmlns:a16="http://schemas.microsoft.com/office/drawing/2014/main" id="{6FDD4069-4A58-41E4-A383-A58670F2B2D9}"/>
              </a:ext>
            </a:extLst>
          </p:cNvPr>
          <p:cNvGraphicFramePr>
            <a:graphicFrameLocks noGrp="1"/>
          </p:cNvGraphicFramePr>
          <p:nvPr>
            <p:extLst>
              <p:ext uri="{D42A27DB-BD31-4B8C-83A1-F6EECF244321}">
                <p14:modId xmlns:p14="http://schemas.microsoft.com/office/powerpoint/2010/main" val="2039910895"/>
              </p:ext>
            </p:extLst>
          </p:nvPr>
        </p:nvGraphicFramePr>
        <p:xfrm>
          <a:off x="457076" y="1935610"/>
          <a:ext cx="8293224" cy="4205980"/>
        </p:xfrm>
        <a:graphic>
          <a:graphicData uri="http://schemas.openxmlformats.org/drawingml/2006/table">
            <a:tbl>
              <a:tblPr firstRow="1" lastRow="1" bandRow="1">
                <a:tableStyleId>{5C22544A-7EE6-4342-B048-85BDC9FD1C3A}</a:tableStyleId>
              </a:tblPr>
              <a:tblGrid>
                <a:gridCol w="1079790">
                  <a:extLst>
                    <a:ext uri="{9D8B030D-6E8A-4147-A177-3AD203B41FA5}">
                      <a16:colId xmlns="" xmlns:a16="http://schemas.microsoft.com/office/drawing/2014/main" val="20000"/>
                    </a:ext>
                  </a:extLst>
                </a:gridCol>
                <a:gridCol w="1202239">
                  <a:extLst>
                    <a:ext uri="{9D8B030D-6E8A-4147-A177-3AD203B41FA5}">
                      <a16:colId xmlns="" xmlns:a16="http://schemas.microsoft.com/office/drawing/2014/main" val="20001"/>
                    </a:ext>
                  </a:extLst>
                </a:gridCol>
                <a:gridCol w="1202239">
                  <a:extLst>
                    <a:ext uri="{9D8B030D-6E8A-4147-A177-3AD203B41FA5}">
                      <a16:colId xmlns="" xmlns:a16="http://schemas.microsoft.com/office/drawing/2014/main" val="20002"/>
                    </a:ext>
                  </a:extLst>
                </a:gridCol>
                <a:gridCol w="1202239">
                  <a:extLst>
                    <a:ext uri="{9D8B030D-6E8A-4147-A177-3AD203B41FA5}">
                      <a16:colId xmlns="" xmlns:a16="http://schemas.microsoft.com/office/drawing/2014/main" val="20003"/>
                    </a:ext>
                  </a:extLst>
                </a:gridCol>
                <a:gridCol w="1202239">
                  <a:extLst>
                    <a:ext uri="{9D8B030D-6E8A-4147-A177-3AD203B41FA5}">
                      <a16:colId xmlns="" xmlns:a16="http://schemas.microsoft.com/office/drawing/2014/main" val="20004"/>
                    </a:ext>
                  </a:extLst>
                </a:gridCol>
                <a:gridCol w="1202239">
                  <a:extLst>
                    <a:ext uri="{9D8B030D-6E8A-4147-A177-3AD203B41FA5}">
                      <a16:colId xmlns="" xmlns:a16="http://schemas.microsoft.com/office/drawing/2014/main" val="558478727"/>
                    </a:ext>
                  </a:extLst>
                </a:gridCol>
                <a:gridCol w="1202239">
                  <a:extLst>
                    <a:ext uri="{9D8B030D-6E8A-4147-A177-3AD203B41FA5}">
                      <a16:colId xmlns="" xmlns:a16="http://schemas.microsoft.com/office/drawing/2014/main" val="724903072"/>
                    </a:ext>
                  </a:extLst>
                </a:gridCol>
              </a:tblGrid>
              <a:tr h="365731">
                <a:tc gridSpan="7">
                  <a:txBody>
                    <a:bodyPr/>
                    <a:lstStyle/>
                    <a:p>
                      <a:pPr algn="ctr"/>
                      <a:r>
                        <a:rPr lang="en-US" sz="1800" b="1" dirty="0">
                          <a:solidFill>
                            <a:schemeClr val="bg1"/>
                          </a:solidFill>
                        </a:rPr>
                        <a:t>Eligible for Analysis</a:t>
                      </a:r>
                    </a:p>
                  </a:txBody>
                  <a:tcPr marL="91433" marR="91433" marT="45707" marB="45707" anchor="ctr"/>
                </a:tc>
                <a:tc hMerge="1">
                  <a:txBody>
                    <a:bodyPr/>
                    <a:lstStyle/>
                    <a:p>
                      <a:pPr algn="ctr"/>
                      <a:endParaRPr lang="en-US" sz="1600" dirty="0"/>
                    </a:p>
                  </a:txBody>
                  <a:tcPr anchor="ctr"/>
                </a:tc>
                <a:tc hMerge="1">
                  <a:txBody>
                    <a:bodyPr/>
                    <a:lstStyle/>
                    <a:p>
                      <a:pPr algn="ctr"/>
                      <a:endParaRPr lang="en-US" sz="1600" dirty="0"/>
                    </a:p>
                  </a:txBody>
                  <a:tcPr anchor="ctr"/>
                </a:tc>
                <a:tc hMerge="1">
                  <a:txBody>
                    <a:bodyPr/>
                    <a:lstStyle/>
                    <a:p>
                      <a:pPr algn="ctr"/>
                      <a:endParaRPr lang="en-US" sz="1600" dirty="0"/>
                    </a:p>
                  </a:txBody>
                  <a:tcPr anchor="ctr"/>
                </a:tc>
                <a:tc hMerge="1">
                  <a:txBody>
                    <a:bodyPr/>
                    <a:lstStyle/>
                    <a:p>
                      <a:pPr algn="ctr"/>
                      <a:endParaRPr lang="en-US" sz="1600" dirty="0"/>
                    </a:p>
                  </a:txBody>
                  <a:tcPr anchor="ctr"/>
                </a:tc>
                <a:tc hMerge="1">
                  <a:txBody>
                    <a:bodyPr/>
                    <a:lstStyle/>
                    <a:p>
                      <a:pPr algn="ctr"/>
                      <a:endParaRPr lang="en-US" sz="1800" b="1" dirty="0">
                        <a:solidFill>
                          <a:schemeClr val="bg1"/>
                        </a:solidFill>
                      </a:endParaRPr>
                    </a:p>
                  </a:txBody>
                  <a:tcPr marL="91433" marR="91433" marT="45707" marB="45707" anchor="ctr"/>
                </a:tc>
                <a:tc hMerge="1">
                  <a:txBody>
                    <a:bodyPr/>
                    <a:lstStyle/>
                    <a:p>
                      <a:pPr algn="ctr"/>
                      <a:endParaRPr lang="en-US" sz="1800" b="1" dirty="0">
                        <a:solidFill>
                          <a:schemeClr val="bg1"/>
                        </a:solidFill>
                      </a:endParaRPr>
                    </a:p>
                  </a:txBody>
                  <a:tcPr marL="91433" marR="91433" marT="45707" marB="45707" anchor="ctr"/>
                </a:tc>
                <a:extLst>
                  <a:ext uri="{0D108BD9-81ED-4DB2-BD59-A6C34878D82A}">
                    <a16:rowId xmlns="" xmlns:a16="http://schemas.microsoft.com/office/drawing/2014/main" val="10000"/>
                  </a:ext>
                </a:extLst>
              </a:tr>
              <a:tr h="640049">
                <a:tc>
                  <a:txBody>
                    <a:bodyPr/>
                    <a:lstStyle/>
                    <a:p>
                      <a:pPr algn="ctr"/>
                      <a:endParaRPr lang="en-US" sz="1800" b="1" dirty="0">
                        <a:solidFill>
                          <a:schemeClr val="bg1"/>
                        </a:solidFill>
                      </a:endParaRPr>
                    </a:p>
                  </a:txBody>
                  <a:tcPr marL="91433" marR="91433" marT="45707" marB="45707" anchor="ctr">
                    <a:lnR w="38100" cap="flat" cmpd="sng" algn="ctr">
                      <a:solidFill>
                        <a:schemeClr val="bg1"/>
                      </a:solidFill>
                      <a:prstDash val="solid"/>
                      <a:round/>
                      <a:headEnd type="none" w="med" len="med"/>
                      <a:tailEnd type="none" w="med" len="med"/>
                    </a:lnR>
                    <a:solidFill>
                      <a:srgbClr val="00CC99"/>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Q1 &amp; Q2 </a:t>
                      </a:r>
                      <a:r>
                        <a:rPr lang="en-US" sz="1800" b="1" kern="1200" dirty="0">
                          <a:solidFill>
                            <a:schemeClr val="bg1"/>
                          </a:solidFill>
                          <a:latin typeface="+mn-lt"/>
                          <a:ea typeface="+mn-ea"/>
                          <a:cs typeface="+mn-cs"/>
                        </a:rPr>
                        <a:t>2017 </a:t>
                      </a:r>
                      <a:r>
                        <a:rPr lang="en-US" sz="1800" b="1" dirty="0">
                          <a:solidFill>
                            <a:schemeClr val="bg1"/>
                          </a:solidFill>
                        </a:rPr>
                        <a:t>Recipients</a:t>
                      </a:r>
                    </a:p>
                  </a:txBody>
                  <a:tcPr marL="91433" marR="91433" marT="45707" marB="457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pPr algn="ctr"/>
                      <a:endParaRPr lang="en-US" sz="1800" b="1" dirty="0">
                        <a:solidFill>
                          <a:schemeClr val="bg1"/>
                        </a:solidFill>
                      </a:endParaRPr>
                    </a:p>
                  </a:txBody>
                  <a:tcPr marL="91433" marR="91433" marT="45707" marB="45707" anchor="ctr">
                    <a:solidFill>
                      <a:srgbClr val="00CC99"/>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Q1 &amp; Q2 </a:t>
                      </a:r>
                      <a:r>
                        <a:rPr lang="en-US" sz="1800" b="1" kern="1200" dirty="0">
                          <a:solidFill>
                            <a:schemeClr val="bg1"/>
                          </a:solidFill>
                          <a:latin typeface="+mn-lt"/>
                          <a:ea typeface="+mn-ea"/>
                          <a:cs typeface="+mn-cs"/>
                        </a:rPr>
                        <a:t>2018 </a:t>
                      </a:r>
                      <a:r>
                        <a:rPr lang="en-US" sz="1800" b="1" dirty="0">
                          <a:solidFill>
                            <a:schemeClr val="bg1"/>
                          </a:solidFill>
                        </a:rPr>
                        <a:t>Recipients</a:t>
                      </a:r>
                    </a:p>
                  </a:txBody>
                  <a:tcPr marL="91433" marR="91433" marT="45707" marB="457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pPr algn="ctr"/>
                      <a:endParaRPr lang="en-US" sz="1800" b="1" dirty="0">
                        <a:solidFill>
                          <a:schemeClr val="bg1"/>
                        </a:solidFill>
                      </a:endParaRPr>
                    </a:p>
                  </a:txBody>
                  <a:tcPr marL="91433" marR="91433" marT="45707" marB="45707" anchor="ctr">
                    <a:solidFill>
                      <a:srgbClr val="00CC99"/>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Q1 &amp; Q2 </a:t>
                      </a:r>
                      <a:r>
                        <a:rPr lang="en-US" sz="1800" b="1" kern="1200" dirty="0">
                          <a:solidFill>
                            <a:schemeClr val="bg1"/>
                          </a:solidFill>
                          <a:latin typeface="+mn-lt"/>
                          <a:ea typeface="+mn-ea"/>
                          <a:cs typeface="+mn-cs"/>
                        </a:rPr>
                        <a:t>2019 </a:t>
                      </a:r>
                      <a:r>
                        <a:rPr lang="en-US" sz="1800" b="1" dirty="0">
                          <a:solidFill>
                            <a:schemeClr val="bg1"/>
                          </a:solidFill>
                        </a:rPr>
                        <a:t>Recipients</a:t>
                      </a:r>
                    </a:p>
                  </a:txBody>
                  <a:tcPr marL="91433" marR="91433" marT="45707" marB="45707" anchor="ctr">
                    <a:lnL w="38100" cap="flat" cmpd="sng" algn="ctr">
                      <a:solidFill>
                        <a:schemeClr val="bg1"/>
                      </a:solidFill>
                      <a:prstDash val="solid"/>
                      <a:round/>
                      <a:headEnd type="none" w="med" len="med"/>
                      <a:tailEnd type="none" w="med" len="med"/>
                    </a:lnL>
                    <a:solidFill>
                      <a:srgbClr val="00CC99"/>
                    </a:solidFill>
                  </a:tcPr>
                </a:tc>
                <a:tc hMerge="1">
                  <a:txBody>
                    <a:bodyPr/>
                    <a:lstStyle/>
                    <a:p>
                      <a:pPr algn="ctr"/>
                      <a:endParaRPr lang="en-US" sz="1800" b="1" dirty="0">
                        <a:solidFill>
                          <a:schemeClr val="bg1"/>
                        </a:solidFill>
                      </a:endParaRPr>
                    </a:p>
                  </a:txBody>
                  <a:tcPr marL="91433" marR="91433" marT="45707" marB="45707" anchor="ctr">
                    <a:solidFill>
                      <a:srgbClr val="00CC99"/>
                    </a:solidFill>
                  </a:tcPr>
                </a:tc>
                <a:extLst>
                  <a:ext uri="{0D108BD9-81ED-4DB2-BD59-A6C34878D82A}">
                    <a16:rowId xmlns="" xmlns:a16="http://schemas.microsoft.com/office/drawing/2014/main" val="3578011041"/>
                  </a:ext>
                </a:extLst>
              </a:tr>
              <a:tr h="640049">
                <a:tc>
                  <a:txBody>
                    <a:bodyPr/>
                    <a:lstStyle/>
                    <a:p>
                      <a:pPr algn="ctr"/>
                      <a:r>
                        <a:rPr lang="en-US" sz="1800" b="1" dirty="0">
                          <a:solidFill>
                            <a:schemeClr val="bg1"/>
                          </a:solidFill>
                        </a:rPr>
                        <a:t>Utility</a:t>
                      </a:r>
                    </a:p>
                  </a:txBody>
                  <a:tcPr marL="91433" marR="91433" marT="45707" marB="45707"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 of Accounts</a:t>
                      </a:r>
                    </a:p>
                  </a:txBody>
                  <a:tcPr marL="91433" marR="91433" marT="45707" marB="45707"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 of</a:t>
                      </a:r>
                    </a:p>
                    <a:p>
                      <a:pPr algn="ctr"/>
                      <a:r>
                        <a:rPr lang="en-US" sz="1800" b="1" dirty="0">
                          <a:solidFill>
                            <a:schemeClr val="bg1"/>
                          </a:solidFill>
                        </a:rPr>
                        <a:t> Accounts</a:t>
                      </a:r>
                    </a:p>
                  </a:txBody>
                  <a:tcPr marL="91433" marR="91433" marT="45707" marB="45707"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 of Accounts</a:t>
                      </a:r>
                    </a:p>
                  </a:txBody>
                  <a:tcPr marL="91433" marR="91433" marT="45707" marB="45707"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 of</a:t>
                      </a:r>
                    </a:p>
                    <a:p>
                      <a:pPr algn="ctr"/>
                      <a:r>
                        <a:rPr lang="en-US" sz="1800" b="1" dirty="0">
                          <a:solidFill>
                            <a:schemeClr val="bg1"/>
                          </a:solidFill>
                        </a:rPr>
                        <a:t> Accounts</a:t>
                      </a:r>
                    </a:p>
                  </a:txBody>
                  <a:tcPr marL="91433" marR="91433" marT="45707" marB="45707"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 of Accounts</a:t>
                      </a:r>
                    </a:p>
                  </a:txBody>
                  <a:tcPr marL="91433" marR="91433" marT="45707" marB="45707"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 of</a:t>
                      </a:r>
                    </a:p>
                    <a:p>
                      <a:pPr algn="ctr"/>
                      <a:r>
                        <a:rPr lang="en-US" sz="1800" b="1" dirty="0">
                          <a:solidFill>
                            <a:schemeClr val="bg1"/>
                          </a:solidFill>
                        </a:rPr>
                        <a:t> Accounts</a:t>
                      </a:r>
                    </a:p>
                  </a:txBody>
                  <a:tcPr marL="91433" marR="91433" marT="45707" marB="45707" anchor="ctr">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365731">
                <a:tc>
                  <a:txBody>
                    <a:bodyPr/>
                    <a:lstStyle/>
                    <a:p>
                      <a:r>
                        <a:rPr lang="en-US" sz="1800" dirty="0"/>
                        <a:t>ACE</a:t>
                      </a:r>
                    </a:p>
                  </a:txBody>
                  <a:tcPr marL="91433" marR="91433" marT="45707" marB="45707"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800" dirty="0"/>
                        <a:t>96</a:t>
                      </a:r>
                    </a:p>
                  </a:txBody>
                  <a:tcPr marL="91433" marR="91433" marT="45707" marB="45707"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800" dirty="0"/>
                        <a:t>10%</a:t>
                      </a:r>
                    </a:p>
                  </a:txBody>
                  <a:tcPr marL="91433" marR="91433" marT="45707" marB="45707"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800" dirty="0"/>
                        <a:t>38</a:t>
                      </a:r>
                    </a:p>
                  </a:txBody>
                  <a:tcPr marL="91433" marR="91433" marT="45707" marB="45707"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800" dirty="0"/>
                        <a:t>5%</a:t>
                      </a:r>
                    </a:p>
                  </a:txBody>
                  <a:tcPr marL="91433" marR="91433" marT="45707" marB="45707"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800" dirty="0"/>
                        <a:t>2</a:t>
                      </a:r>
                    </a:p>
                  </a:txBody>
                  <a:tcPr marL="91433" marR="91433" marT="45707" marB="45707"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800" dirty="0"/>
                        <a:t>1%</a:t>
                      </a:r>
                    </a:p>
                  </a:txBody>
                  <a:tcPr marL="91433" marR="91433" marT="45707" marB="45707" anchor="ct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2"/>
                  </a:ext>
                </a:extLst>
              </a:tr>
              <a:tr h="320144">
                <a:tc>
                  <a:txBody>
                    <a:bodyPr/>
                    <a:lstStyle/>
                    <a:p>
                      <a:r>
                        <a:rPr lang="en-US" sz="1800" dirty="0"/>
                        <a:t>JCP&amp;L</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138</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14%</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211</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28%</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214</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54%</a:t>
                      </a:r>
                    </a:p>
                  </a:txBody>
                  <a:tcPr marL="91433" marR="91433" marT="45707" marB="45707" anchor="ctr"/>
                </a:tc>
                <a:extLst>
                  <a:ext uri="{0D108BD9-81ED-4DB2-BD59-A6C34878D82A}">
                    <a16:rowId xmlns="" xmlns:a16="http://schemas.microsoft.com/office/drawing/2014/main" val="10004"/>
                  </a:ext>
                </a:extLst>
              </a:tr>
              <a:tr h="365731">
                <a:tc>
                  <a:txBody>
                    <a:bodyPr/>
                    <a:lstStyle/>
                    <a:p>
                      <a:r>
                        <a:rPr lang="en-US" sz="1800" dirty="0"/>
                        <a:t>NJNG</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78</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8%</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145</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19%</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145</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37%</a:t>
                      </a:r>
                    </a:p>
                  </a:txBody>
                  <a:tcPr marL="91433" marR="91433" marT="45707" marB="45707" anchor="ctr"/>
                </a:tc>
                <a:extLst>
                  <a:ext uri="{0D108BD9-81ED-4DB2-BD59-A6C34878D82A}">
                    <a16:rowId xmlns="" xmlns:a16="http://schemas.microsoft.com/office/drawing/2014/main" val="10005"/>
                  </a:ext>
                </a:extLst>
              </a:tr>
              <a:tr h="365731">
                <a:tc>
                  <a:txBody>
                    <a:bodyPr/>
                    <a:lstStyle/>
                    <a:p>
                      <a:r>
                        <a:rPr lang="en-US" sz="1800" dirty="0"/>
                        <a:t>PSE&amp;G</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620</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64%</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350</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46%</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12</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3%</a:t>
                      </a:r>
                    </a:p>
                  </a:txBody>
                  <a:tcPr marL="91433" marR="91433" marT="45707" marB="45707" anchor="ctr"/>
                </a:tc>
                <a:extLst>
                  <a:ext uri="{0D108BD9-81ED-4DB2-BD59-A6C34878D82A}">
                    <a16:rowId xmlns="" xmlns:a16="http://schemas.microsoft.com/office/drawing/2014/main" val="10006"/>
                  </a:ext>
                </a:extLst>
              </a:tr>
              <a:tr h="365731">
                <a:tc>
                  <a:txBody>
                    <a:bodyPr/>
                    <a:lstStyle/>
                    <a:p>
                      <a:r>
                        <a:rPr lang="en-US" sz="1800" dirty="0"/>
                        <a:t>RECO</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4</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&lt;1%</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1</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&lt;1%</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4</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1%</a:t>
                      </a:r>
                    </a:p>
                  </a:txBody>
                  <a:tcPr marL="91433" marR="91433" marT="45707" marB="45707" anchor="ctr"/>
                </a:tc>
                <a:extLst>
                  <a:ext uri="{0D108BD9-81ED-4DB2-BD59-A6C34878D82A}">
                    <a16:rowId xmlns="" xmlns:a16="http://schemas.microsoft.com/office/drawing/2014/main" val="10007"/>
                  </a:ext>
                </a:extLst>
              </a:tr>
              <a:tr h="365731">
                <a:tc>
                  <a:txBody>
                    <a:bodyPr/>
                    <a:lstStyle/>
                    <a:p>
                      <a:r>
                        <a:rPr lang="en-US" sz="1800" dirty="0"/>
                        <a:t>SJG</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32</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3%</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15</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2%</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17</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4%</a:t>
                      </a:r>
                    </a:p>
                  </a:txBody>
                  <a:tcPr marL="91433" marR="91433" marT="45707" marB="45707" anchor="ctr"/>
                </a:tc>
                <a:extLst>
                  <a:ext uri="{0D108BD9-81ED-4DB2-BD59-A6C34878D82A}">
                    <a16:rowId xmlns="" xmlns:a16="http://schemas.microsoft.com/office/drawing/2014/main" val="10008"/>
                  </a:ext>
                </a:extLst>
              </a:tr>
              <a:tr h="365731">
                <a:tc>
                  <a:txBody>
                    <a:bodyPr/>
                    <a:lstStyle/>
                    <a:p>
                      <a:r>
                        <a:rPr lang="en-US" sz="1800" dirty="0"/>
                        <a:t>TOTAL</a:t>
                      </a:r>
                      <a:endParaRPr lang="en-US" sz="1800" b="0" dirty="0"/>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b="1" dirty="0"/>
                        <a:t>968</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b="1" dirty="0"/>
                        <a:t>100%</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b="1" dirty="0"/>
                        <a:t>760</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b="1" dirty="0"/>
                        <a:t>100%</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b="1" dirty="0"/>
                        <a:t>394</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b="1" dirty="0"/>
                        <a:t>100%</a:t>
                      </a:r>
                    </a:p>
                  </a:txBody>
                  <a:tcPr marL="91433" marR="91433" marT="45707" marB="45707" anchor="ct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7834733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75"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76"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77"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78"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79"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80"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81"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82"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83"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84"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85"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86"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87"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88"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89"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90"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91"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92"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93"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94"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95"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96"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97"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98"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99"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00"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01"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02"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03"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04"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05"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06"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07"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08"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09"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10"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11"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12"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79913"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14"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15"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916" name="Rectangle 44"/>
          <p:cNvSpPr>
            <a:spLocks noGrp="1" noChangeArrowheads="1"/>
          </p:cNvSpPr>
          <p:nvPr>
            <p:ph type="title"/>
          </p:nvPr>
        </p:nvSpPr>
        <p:spPr>
          <a:xfrm>
            <a:off x="85725" y="144498"/>
            <a:ext cx="7772400" cy="1143000"/>
          </a:xfrm>
        </p:spPr>
        <p:txBody>
          <a:bodyPr/>
          <a:lstStyle/>
          <a:p>
            <a:pPr algn="l" eaLnBrk="1" hangingPunct="1"/>
            <a:r>
              <a:rPr lang="en-US" altLang="en-US" sz="3300" b="1" dirty="0">
                <a:solidFill>
                  <a:schemeClr val="tx1"/>
                </a:solidFill>
              </a:rPr>
              <a:t>Grant Coverage Analysis</a:t>
            </a:r>
            <a:br>
              <a:rPr lang="en-US" altLang="en-US" sz="3300" b="1" dirty="0">
                <a:solidFill>
                  <a:schemeClr val="tx1"/>
                </a:solidFill>
              </a:rPr>
            </a:br>
            <a:r>
              <a:rPr lang="en-US" altLang="en-US" sz="2800" b="1" dirty="0">
                <a:solidFill>
                  <a:schemeClr val="tx1"/>
                </a:solidFill>
              </a:rPr>
              <a:t>Grant Coverage</a:t>
            </a:r>
            <a:r>
              <a:rPr lang="en-US" altLang="en-US" sz="3300" b="1" dirty="0">
                <a:solidFill>
                  <a:schemeClr val="tx1"/>
                </a:solidFill>
              </a:rPr>
              <a:t> </a:t>
            </a:r>
            <a:endParaRPr lang="en-US" altLang="en-US" sz="2800" b="1" dirty="0">
              <a:solidFill>
                <a:schemeClr val="tx1"/>
              </a:solidFill>
            </a:endParaRPr>
          </a:p>
        </p:txBody>
      </p:sp>
      <p:sp>
        <p:nvSpPr>
          <p:cNvPr id="79917"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0D4D06A6-0626-4E6A-A0BF-91F36F619BED}" type="slidenum">
              <a:rPr lang="en-US" altLang="en-US" sz="1000"/>
              <a:pPr eaLnBrk="1" hangingPunct="1">
                <a:spcBef>
                  <a:spcPct val="50000"/>
                </a:spcBef>
                <a:buFontTx/>
                <a:buNone/>
              </a:pPr>
              <a:t>45</a:t>
            </a:fld>
            <a:endParaRPr lang="en-US" altLang="en-US" sz="1000"/>
          </a:p>
        </p:txBody>
      </p:sp>
      <p:graphicFrame>
        <p:nvGraphicFramePr>
          <p:cNvPr id="47" name="Table 46"/>
          <p:cNvGraphicFramePr>
            <a:graphicFrameLocks noGrp="1"/>
          </p:cNvGraphicFramePr>
          <p:nvPr>
            <p:extLst>
              <p:ext uri="{D42A27DB-BD31-4B8C-83A1-F6EECF244321}">
                <p14:modId xmlns:p14="http://schemas.microsoft.com/office/powerpoint/2010/main" val="812946354"/>
              </p:ext>
            </p:extLst>
          </p:nvPr>
        </p:nvGraphicFramePr>
        <p:xfrm>
          <a:off x="716685" y="2270912"/>
          <a:ext cx="7742238" cy="3048228"/>
        </p:xfrm>
        <a:graphic>
          <a:graphicData uri="http://schemas.openxmlformats.org/drawingml/2006/table">
            <a:tbl>
              <a:tblPr firstRow="1" lastRow="1" bandRow="1">
                <a:tableStyleId>{5C22544A-7EE6-4342-B048-85BDC9FD1C3A}</a:tableStyleId>
              </a:tblPr>
              <a:tblGrid>
                <a:gridCol w="2689896">
                  <a:extLst>
                    <a:ext uri="{9D8B030D-6E8A-4147-A177-3AD203B41FA5}">
                      <a16:colId xmlns="" xmlns:a16="http://schemas.microsoft.com/office/drawing/2014/main" val="20000"/>
                    </a:ext>
                  </a:extLst>
                </a:gridCol>
                <a:gridCol w="1684114">
                  <a:extLst>
                    <a:ext uri="{9D8B030D-6E8A-4147-A177-3AD203B41FA5}">
                      <a16:colId xmlns="" xmlns:a16="http://schemas.microsoft.com/office/drawing/2014/main" val="20001"/>
                    </a:ext>
                  </a:extLst>
                </a:gridCol>
                <a:gridCol w="1684114">
                  <a:extLst>
                    <a:ext uri="{9D8B030D-6E8A-4147-A177-3AD203B41FA5}">
                      <a16:colId xmlns="" xmlns:a16="http://schemas.microsoft.com/office/drawing/2014/main" val="20002"/>
                    </a:ext>
                  </a:extLst>
                </a:gridCol>
                <a:gridCol w="1684114">
                  <a:extLst>
                    <a:ext uri="{9D8B030D-6E8A-4147-A177-3AD203B41FA5}">
                      <a16:colId xmlns="" xmlns:a16="http://schemas.microsoft.com/office/drawing/2014/main" val="20003"/>
                    </a:ext>
                  </a:extLst>
                </a:gridCol>
              </a:tblGrid>
              <a:tr h="640057">
                <a:tc>
                  <a:txBody>
                    <a:bodyPr/>
                    <a:lstStyle/>
                    <a:p>
                      <a:pPr algn="ctr"/>
                      <a:endParaRPr lang="en-US" sz="1800" dirty="0">
                        <a:solidFill>
                          <a:schemeClr val="bg1"/>
                        </a:solidFill>
                      </a:endParaRPr>
                    </a:p>
                  </a:txBody>
                  <a:tcPr marL="91444" marR="91444" marT="45709" marB="45709" anchor="ctr"/>
                </a:tc>
                <a:tc>
                  <a:txBody>
                    <a:bodyPr/>
                    <a:lstStyle/>
                    <a:p>
                      <a:pPr algn="ctr"/>
                      <a:r>
                        <a:rPr lang="en-US" sz="1800" dirty="0"/>
                        <a:t>Q1 &amp; Q2</a:t>
                      </a:r>
                      <a:r>
                        <a:rPr lang="en-US" sz="1800" baseline="0" dirty="0"/>
                        <a:t> </a:t>
                      </a:r>
                      <a:r>
                        <a:rPr lang="en-US" sz="1800" dirty="0"/>
                        <a:t>2017</a:t>
                      </a:r>
                      <a:r>
                        <a:rPr lang="en-US" sz="1800" baseline="0" dirty="0"/>
                        <a:t> </a:t>
                      </a:r>
                      <a:r>
                        <a:rPr lang="en-US" sz="1800" dirty="0"/>
                        <a:t>Recipients</a:t>
                      </a:r>
                      <a:endParaRPr lang="en-US" sz="1800" dirty="0">
                        <a:solidFill>
                          <a:schemeClr val="bg1"/>
                        </a:solidFill>
                      </a:endParaRPr>
                    </a:p>
                  </a:txBody>
                  <a:tcPr marT="45725" marB="45725" anchor="ctr"/>
                </a:tc>
                <a:tc>
                  <a:txBody>
                    <a:bodyPr/>
                    <a:lstStyle/>
                    <a:p>
                      <a:pPr algn="ctr"/>
                      <a:r>
                        <a:rPr lang="en-US" sz="1800" dirty="0"/>
                        <a:t>Q1 &amp; Q2</a:t>
                      </a:r>
                      <a:r>
                        <a:rPr lang="en-US" sz="1800" baseline="0" dirty="0"/>
                        <a:t> </a:t>
                      </a:r>
                      <a:r>
                        <a:rPr lang="en-US" sz="1800" dirty="0"/>
                        <a:t>2018</a:t>
                      </a:r>
                      <a:r>
                        <a:rPr lang="en-US" sz="1800" baseline="0" dirty="0"/>
                        <a:t> </a:t>
                      </a:r>
                      <a:r>
                        <a:rPr lang="en-US" sz="1800" dirty="0"/>
                        <a:t>Recipients</a:t>
                      </a:r>
                      <a:endParaRPr lang="en-US" sz="1800" dirty="0">
                        <a:solidFill>
                          <a:schemeClr val="bg1"/>
                        </a:solidFill>
                      </a:endParaRPr>
                    </a:p>
                  </a:txBody>
                  <a:tcPr marT="45725" marB="45725" anchor="ctr"/>
                </a:tc>
                <a:tc>
                  <a:txBody>
                    <a:bodyPr/>
                    <a:lstStyle/>
                    <a:p>
                      <a:pPr algn="ctr"/>
                      <a:r>
                        <a:rPr lang="en-US" sz="1800" dirty="0"/>
                        <a:t>Q1 &amp; Q2</a:t>
                      </a:r>
                      <a:r>
                        <a:rPr lang="en-US" sz="1800" baseline="0" dirty="0"/>
                        <a:t> </a:t>
                      </a:r>
                      <a:r>
                        <a:rPr lang="en-US" sz="1800" dirty="0"/>
                        <a:t>2019</a:t>
                      </a:r>
                      <a:r>
                        <a:rPr lang="en-US" sz="1800" baseline="0" dirty="0"/>
                        <a:t> </a:t>
                      </a:r>
                      <a:r>
                        <a:rPr lang="en-US" sz="1800" dirty="0"/>
                        <a:t>Recipients</a:t>
                      </a:r>
                      <a:endParaRPr lang="en-US" sz="1800" dirty="0">
                        <a:solidFill>
                          <a:schemeClr val="bg1"/>
                        </a:solidFill>
                      </a:endParaRPr>
                    </a:p>
                  </a:txBody>
                  <a:tcPr marT="45725" marB="45725" anchor="ctr"/>
                </a:tc>
                <a:extLst>
                  <a:ext uri="{0D108BD9-81ED-4DB2-BD59-A6C34878D82A}">
                    <a16:rowId xmlns="" xmlns:a16="http://schemas.microsoft.com/office/drawing/2014/main" val="10000"/>
                  </a:ext>
                </a:extLst>
              </a:tr>
              <a:tr h="579110">
                <a:tc>
                  <a:txBody>
                    <a:bodyPr/>
                    <a:lstStyle/>
                    <a:p>
                      <a:r>
                        <a:rPr lang="en-US" sz="1800" dirty="0"/>
                        <a:t>Mean</a:t>
                      </a:r>
                      <a:r>
                        <a:rPr lang="en-US" sz="1800" baseline="0" dirty="0"/>
                        <a:t> </a:t>
                      </a:r>
                      <a:r>
                        <a:rPr lang="en-US" sz="1800" dirty="0"/>
                        <a:t>Pre-Grant Balance</a:t>
                      </a:r>
                    </a:p>
                  </a:txBody>
                  <a:tcPr marL="91444" marR="91444" marT="45709" marB="45709" anchor="ctr"/>
                </a:tc>
                <a:tc>
                  <a:txBody>
                    <a:bodyPr/>
                    <a:lstStyle/>
                    <a:p>
                      <a:pPr marL="0" algn="ctr" defTabSz="914400" rtl="0" eaLnBrk="1" latinLnBrk="0" hangingPunct="1"/>
                      <a:r>
                        <a:rPr lang="en-US" sz="1800" kern="1200" dirty="0">
                          <a:solidFill>
                            <a:schemeClr val="dk1"/>
                          </a:solidFill>
                          <a:latin typeface="+mn-lt"/>
                          <a:ea typeface="+mn-ea"/>
                          <a:cs typeface="+mn-cs"/>
                        </a:rPr>
                        <a:t>$931</a:t>
                      </a:r>
                    </a:p>
                  </a:txBody>
                  <a:tcPr marL="91444" marR="91444" marT="45709" marB="45709" anchor="ctr"/>
                </a:tc>
                <a:tc>
                  <a:txBody>
                    <a:bodyPr/>
                    <a:lstStyle/>
                    <a:p>
                      <a:pPr marL="0" algn="ctr" defTabSz="914400" rtl="0" eaLnBrk="1" latinLnBrk="0" hangingPunct="1"/>
                      <a:r>
                        <a:rPr lang="en-US" sz="1800" kern="1200" dirty="0">
                          <a:solidFill>
                            <a:schemeClr val="dk1"/>
                          </a:solidFill>
                          <a:latin typeface="+mn-lt"/>
                          <a:ea typeface="+mn-ea"/>
                          <a:cs typeface="+mn-cs"/>
                        </a:rPr>
                        <a:t>$922</a:t>
                      </a:r>
                    </a:p>
                  </a:txBody>
                  <a:tcPr marL="91444" marR="91444" marT="45709" marB="45709" anchor="ctr"/>
                </a:tc>
                <a:tc>
                  <a:txBody>
                    <a:bodyPr/>
                    <a:lstStyle/>
                    <a:p>
                      <a:pPr marL="0" algn="ctr" defTabSz="914400" rtl="0" eaLnBrk="1" latinLnBrk="0" hangingPunct="1"/>
                      <a:r>
                        <a:rPr lang="en-US" sz="1800" kern="1200" dirty="0">
                          <a:solidFill>
                            <a:schemeClr val="dk1"/>
                          </a:solidFill>
                          <a:latin typeface="+mn-lt"/>
                          <a:ea typeface="+mn-ea"/>
                          <a:cs typeface="+mn-cs"/>
                        </a:rPr>
                        <a:t>$763</a:t>
                      </a:r>
                    </a:p>
                  </a:txBody>
                  <a:tcPr marL="91444" marR="91444" marT="45709" marB="45709" anchor="ctr"/>
                </a:tc>
                <a:extLst>
                  <a:ext uri="{0D108BD9-81ED-4DB2-BD59-A6C34878D82A}">
                    <a16:rowId xmlns="" xmlns:a16="http://schemas.microsoft.com/office/drawing/2014/main" val="10001"/>
                  </a:ext>
                </a:extLst>
              </a:tr>
              <a:tr h="589360">
                <a:tc>
                  <a:txBody>
                    <a:bodyPr/>
                    <a:lstStyle/>
                    <a:p>
                      <a:r>
                        <a:rPr lang="en-US" sz="1800" dirty="0"/>
                        <a:t>Mean Grant</a:t>
                      </a:r>
                    </a:p>
                  </a:txBody>
                  <a:tcPr marL="91444" marR="91444" marT="45709" marB="45709" anchor="ctr"/>
                </a:tc>
                <a:tc>
                  <a:txBody>
                    <a:bodyPr/>
                    <a:lstStyle/>
                    <a:p>
                      <a:pPr marL="0" algn="ctr" defTabSz="914400" rtl="0" eaLnBrk="1" latinLnBrk="0" hangingPunct="1"/>
                      <a:r>
                        <a:rPr lang="en-US" sz="1800" kern="1200" dirty="0">
                          <a:solidFill>
                            <a:schemeClr val="dk1"/>
                          </a:solidFill>
                          <a:latin typeface="+mn-lt"/>
                          <a:ea typeface="+mn-ea"/>
                          <a:cs typeface="+mn-cs"/>
                        </a:rPr>
                        <a:t>$662</a:t>
                      </a:r>
                    </a:p>
                  </a:txBody>
                  <a:tcPr marL="91444" marR="91444" marT="45709" marB="45709" anchor="ctr"/>
                </a:tc>
                <a:tc>
                  <a:txBody>
                    <a:bodyPr/>
                    <a:lstStyle/>
                    <a:p>
                      <a:pPr marL="0" algn="ctr" defTabSz="914400" rtl="0" eaLnBrk="1" latinLnBrk="0" hangingPunct="1"/>
                      <a:r>
                        <a:rPr lang="en-US" sz="1800" kern="1200" dirty="0">
                          <a:solidFill>
                            <a:schemeClr val="dk1"/>
                          </a:solidFill>
                          <a:latin typeface="+mn-lt"/>
                          <a:ea typeface="+mn-ea"/>
                          <a:cs typeface="+mn-cs"/>
                        </a:rPr>
                        <a:t>$680</a:t>
                      </a:r>
                    </a:p>
                  </a:txBody>
                  <a:tcPr marL="91444" marR="91444" marT="45709" marB="45709" anchor="ctr"/>
                </a:tc>
                <a:tc>
                  <a:txBody>
                    <a:bodyPr/>
                    <a:lstStyle/>
                    <a:p>
                      <a:pPr marL="0" algn="ctr" defTabSz="914400" rtl="0" eaLnBrk="1" latinLnBrk="0" hangingPunct="1"/>
                      <a:r>
                        <a:rPr lang="en-US" sz="1800" kern="1200" dirty="0">
                          <a:solidFill>
                            <a:schemeClr val="dk1"/>
                          </a:solidFill>
                          <a:latin typeface="+mn-lt"/>
                          <a:ea typeface="+mn-ea"/>
                          <a:cs typeface="+mn-cs"/>
                        </a:rPr>
                        <a:t>$576</a:t>
                      </a:r>
                    </a:p>
                  </a:txBody>
                  <a:tcPr marL="91444" marR="91444" marT="45709" marB="45709" anchor="ctr"/>
                </a:tc>
                <a:extLst>
                  <a:ext uri="{0D108BD9-81ED-4DB2-BD59-A6C34878D82A}">
                    <a16:rowId xmlns="" xmlns:a16="http://schemas.microsoft.com/office/drawing/2014/main" val="10002"/>
                  </a:ext>
                </a:extLst>
              </a:tr>
              <a:tr h="599610">
                <a:tc>
                  <a:txBody>
                    <a:bodyPr/>
                    <a:lstStyle/>
                    <a:p>
                      <a:r>
                        <a:rPr lang="en-US" sz="1800" dirty="0"/>
                        <a:t>Mean Post-Grant Balance</a:t>
                      </a:r>
                    </a:p>
                  </a:txBody>
                  <a:tcPr marL="91444" marR="91444" marT="45709" marB="45709" anchor="ctr"/>
                </a:tc>
                <a:tc>
                  <a:txBody>
                    <a:bodyPr/>
                    <a:lstStyle/>
                    <a:p>
                      <a:pPr marL="0" algn="ctr" defTabSz="914400" rtl="0" eaLnBrk="1" latinLnBrk="0" hangingPunct="1"/>
                      <a:r>
                        <a:rPr lang="en-US" sz="1800" kern="1200" dirty="0">
                          <a:solidFill>
                            <a:schemeClr val="dk1"/>
                          </a:solidFill>
                          <a:latin typeface="+mn-lt"/>
                          <a:ea typeface="+mn-ea"/>
                          <a:cs typeface="+mn-cs"/>
                        </a:rPr>
                        <a:t>$271</a:t>
                      </a:r>
                    </a:p>
                  </a:txBody>
                  <a:tcPr marL="91444" marR="91444" marT="45709" marB="45709" anchor="ctr"/>
                </a:tc>
                <a:tc>
                  <a:txBody>
                    <a:bodyPr/>
                    <a:lstStyle/>
                    <a:p>
                      <a:pPr marL="0" algn="ctr" defTabSz="914400" rtl="0" eaLnBrk="1" latinLnBrk="0" hangingPunct="1"/>
                      <a:r>
                        <a:rPr lang="en-US" sz="1800" kern="1200" dirty="0">
                          <a:solidFill>
                            <a:schemeClr val="dk1"/>
                          </a:solidFill>
                          <a:latin typeface="+mn-lt"/>
                          <a:ea typeface="+mn-ea"/>
                          <a:cs typeface="+mn-cs"/>
                        </a:rPr>
                        <a:t>$242</a:t>
                      </a:r>
                    </a:p>
                  </a:txBody>
                  <a:tcPr marL="91444" marR="91444" marT="45709" marB="45709" anchor="ctr"/>
                </a:tc>
                <a:tc>
                  <a:txBody>
                    <a:bodyPr/>
                    <a:lstStyle/>
                    <a:p>
                      <a:pPr marL="0" algn="ctr" defTabSz="914400" rtl="0" eaLnBrk="1" latinLnBrk="0" hangingPunct="1"/>
                      <a:r>
                        <a:rPr lang="en-US" sz="1800" kern="1200" dirty="0">
                          <a:solidFill>
                            <a:schemeClr val="dk1"/>
                          </a:solidFill>
                          <a:latin typeface="+mn-lt"/>
                          <a:ea typeface="+mn-ea"/>
                          <a:cs typeface="+mn-cs"/>
                        </a:rPr>
                        <a:t>$190</a:t>
                      </a:r>
                    </a:p>
                  </a:txBody>
                  <a:tcPr marL="91444" marR="91444" marT="45709" marB="45709" anchor="ctr"/>
                </a:tc>
                <a:extLst>
                  <a:ext uri="{0D108BD9-81ED-4DB2-BD59-A6C34878D82A}">
                    <a16:rowId xmlns="" xmlns:a16="http://schemas.microsoft.com/office/drawing/2014/main" val="10003"/>
                  </a:ext>
                </a:extLst>
              </a:tr>
              <a:tr h="640057">
                <a:tc>
                  <a:txBody>
                    <a:bodyPr/>
                    <a:lstStyle/>
                    <a:p>
                      <a:r>
                        <a:rPr lang="en-US" sz="1800" dirty="0"/>
                        <a:t>Mean Percent of Pre-Grant Balances Covered</a:t>
                      </a:r>
                      <a:endParaRPr lang="en-US" sz="1800" b="0" dirty="0"/>
                    </a:p>
                  </a:txBody>
                  <a:tcPr marL="91444" marR="91444" marT="45709" marB="45709"/>
                </a:tc>
                <a:tc>
                  <a:txBody>
                    <a:bodyPr/>
                    <a:lstStyle/>
                    <a:p>
                      <a:pPr marL="0" algn="ctr" defTabSz="914400" rtl="0" eaLnBrk="1" latinLnBrk="0" hangingPunct="1"/>
                      <a:r>
                        <a:rPr lang="en-US" sz="1800" kern="1200" dirty="0"/>
                        <a:t>80%</a:t>
                      </a:r>
                      <a:endParaRPr lang="en-US" sz="1800" b="0" kern="1200" dirty="0">
                        <a:solidFill>
                          <a:schemeClr val="dk1"/>
                        </a:solidFill>
                        <a:latin typeface="+mn-lt"/>
                        <a:ea typeface="+mn-ea"/>
                        <a:cs typeface="+mn-cs"/>
                      </a:endParaRPr>
                    </a:p>
                  </a:txBody>
                  <a:tcPr marL="91444" marR="91444" marT="45709" marB="45709" anchor="ctr"/>
                </a:tc>
                <a:tc>
                  <a:txBody>
                    <a:bodyPr/>
                    <a:lstStyle/>
                    <a:p>
                      <a:pPr marL="0" algn="ctr" defTabSz="914400" rtl="0" eaLnBrk="1" latinLnBrk="0" hangingPunct="1"/>
                      <a:r>
                        <a:rPr lang="en-US" sz="1800" b="1" kern="1200" dirty="0">
                          <a:solidFill>
                            <a:schemeClr val="bg1"/>
                          </a:solidFill>
                          <a:latin typeface="+mn-lt"/>
                          <a:ea typeface="+mn-ea"/>
                          <a:cs typeface="+mn-cs"/>
                        </a:rPr>
                        <a:t>81%</a:t>
                      </a:r>
                    </a:p>
                  </a:txBody>
                  <a:tcPr marL="91444" marR="91444" marT="45709" marB="45709" anchor="ctr"/>
                </a:tc>
                <a:tc>
                  <a:txBody>
                    <a:bodyPr/>
                    <a:lstStyle/>
                    <a:p>
                      <a:pPr marL="0" algn="ctr" defTabSz="914400" rtl="0" eaLnBrk="1" latinLnBrk="0" hangingPunct="1"/>
                      <a:r>
                        <a:rPr lang="en-US" sz="1800" b="1" kern="1200" dirty="0">
                          <a:solidFill>
                            <a:schemeClr val="bg1"/>
                          </a:solidFill>
                          <a:latin typeface="+mn-lt"/>
                          <a:ea typeface="+mn-ea"/>
                          <a:cs typeface="+mn-cs"/>
                        </a:rPr>
                        <a:t>81%</a:t>
                      </a:r>
                    </a:p>
                  </a:txBody>
                  <a:tcPr marL="91444" marR="91444" marT="45709" marB="45709" anchor="ctr"/>
                </a:tc>
                <a:extLst>
                  <a:ext uri="{0D108BD9-81ED-4DB2-BD59-A6C34878D82A}">
                    <a16:rowId xmlns="" xmlns:a16="http://schemas.microsoft.com/office/drawing/2014/main" val="10004"/>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3"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4"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5"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6"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7"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8"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9"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0"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1"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2"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3"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4"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5"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6"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7"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8"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9"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0"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1"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2"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3"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4"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5"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6"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7"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8"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9"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0"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1"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2"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3"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4"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5"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6"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7"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8"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9"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60"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961" name="Picture 41" descr="BD14742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2" name="Picture 42"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7614" y="152400"/>
            <a:ext cx="2146385" cy="119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3" name="Picture 43" descr="BD14742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4" name="Rectangle 44"/>
          <p:cNvSpPr>
            <a:spLocks noGrp="1" noChangeArrowheads="1"/>
          </p:cNvSpPr>
          <p:nvPr>
            <p:ph type="title"/>
          </p:nvPr>
        </p:nvSpPr>
        <p:spPr>
          <a:xfrm>
            <a:off x="12751" y="64749"/>
            <a:ext cx="7772400" cy="1143000"/>
          </a:xfrm>
        </p:spPr>
        <p:txBody>
          <a:bodyPr/>
          <a:lstStyle/>
          <a:p>
            <a:pPr algn="l" eaLnBrk="1" hangingPunct="1"/>
            <a:r>
              <a:rPr lang="en-US" altLang="en-US" sz="3300" b="1" dirty="0">
                <a:solidFill>
                  <a:schemeClr val="tx1"/>
                </a:solidFill>
              </a:rPr>
              <a:t>Grant Coverage Analysis </a:t>
            </a:r>
            <a:br>
              <a:rPr lang="en-US" altLang="en-US" sz="3300" b="1" dirty="0">
                <a:solidFill>
                  <a:schemeClr val="tx1"/>
                </a:solidFill>
              </a:rPr>
            </a:br>
            <a:r>
              <a:rPr lang="en-US" altLang="en-US" sz="2800" b="1" dirty="0">
                <a:solidFill>
                  <a:schemeClr val="tx1"/>
                </a:solidFill>
              </a:rPr>
              <a:t>Grant Coverage By Utility</a:t>
            </a:r>
          </a:p>
        </p:txBody>
      </p:sp>
      <p:sp>
        <p:nvSpPr>
          <p:cNvPr id="81965" name="Text Box 46"/>
          <p:cNvSpPr txBox="1">
            <a:spLocks noChangeArrowheads="1"/>
          </p:cNvSpPr>
          <p:nvPr/>
        </p:nvSpPr>
        <p:spPr bwMode="auto">
          <a:xfrm>
            <a:off x="8542338" y="6403663"/>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E06B021E-94FD-462F-AE54-074EB9F172A7}" type="slidenum">
              <a:rPr lang="en-US" altLang="en-US" sz="1000"/>
              <a:pPr eaLnBrk="1" hangingPunct="1">
                <a:spcBef>
                  <a:spcPct val="50000"/>
                </a:spcBef>
                <a:buFontTx/>
                <a:buNone/>
              </a:pPr>
              <a:t>46</a:t>
            </a:fld>
            <a:endParaRPr lang="en-US" altLang="en-US" sz="1000" dirty="0"/>
          </a:p>
        </p:txBody>
      </p:sp>
      <p:graphicFrame>
        <p:nvGraphicFramePr>
          <p:cNvPr id="2" name="Table 1"/>
          <p:cNvGraphicFramePr>
            <a:graphicFrameLocks noGrp="1"/>
          </p:cNvGraphicFramePr>
          <p:nvPr>
            <p:extLst>
              <p:ext uri="{D42A27DB-BD31-4B8C-83A1-F6EECF244321}">
                <p14:modId xmlns:p14="http://schemas.microsoft.com/office/powerpoint/2010/main" val="2712005591"/>
              </p:ext>
            </p:extLst>
          </p:nvPr>
        </p:nvGraphicFramePr>
        <p:xfrm>
          <a:off x="630599" y="1398112"/>
          <a:ext cx="7843745" cy="4526924"/>
        </p:xfrm>
        <a:graphic>
          <a:graphicData uri="http://schemas.openxmlformats.org/drawingml/2006/table">
            <a:tbl>
              <a:tblPr firstRow="1" lastRow="1" bandRow="1">
                <a:tableStyleId>{5C22544A-7EE6-4342-B048-85BDC9FD1C3A}</a:tableStyleId>
              </a:tblPr>
              <a:tblGrid>
                <a:gridCol w="1871620">
                  <a:extLst>
                    <a:ext uri="{9D8B030D-6E8A-4147-A177-3AD203B41FA5}">
                      <a16:colId xmlns="" xmlns:a16="http://schemas.microsoft.com/office/drawing/2014/main" val="20000"/>
                    </a:ext>
                  </a:extLst>
                </a:gridCol>
                <a:gridCol w="808183">
                  <a:extLst>
                    <a:ext uri="{9D8B030D-6E8A-4147-A177-3AD203B41FA5}">
                      <a16:colId xmlns="" xmlns:a16="http://schemas.microsoft.com/office/drawing/2014/main" val="20001"/>
                    </a:ext>
                  </a:extLst>
                </a:gridCol>
                <a:gridCol w="927985">
                  <a:extLst>
                    <a:ext uri="{9D8B030D-6E8A-4147-A177-3AD203B41FA5}">
                      <a16:colId xmlns="" xmlns:a16="http://schemas.microsoft.com/office/drawing/2014/main" val="20002"/>
                    </a:ext>
                  </a:extLst>
                </a:gridCol>
                <a:gridCol w="808183">
                  <a:extLst>
                    <a:ext uri="{9D8B030D-6E8A-4147-A177-3AD203B41FA5}">
                      <a16:colId xmlns="" xmlns:a16="http://schemas.microsoft.com/office/drawing/2014/main" val="20003"/>
                    </a:ext>
                  </a:extLst>
                </a:gridCol>
                <a:gridCol w="952269">
                  <a:extLst>
                    <a:ext uri="{9D8B030D-6E8A-4147-A177-3AD203B41FA5}">
                      <a16:colId xmlns="" xmlns:a16="http://schemas.microsoft.com/office/drawing/2014/main" val="20004"/>
                    </a:ext>
                  </a:extLst>
                </a:gridCol>
                <a:gridCol w="835704">
                  <a:extLst>
                    <a:ext uri="{9D8B030D-6E8A-4147-A177-3AD203B41FA5}">
                      <a16:colId xmlns="" xmlns:a16="http://schemas.microsoft.com/office/drawing/2014/main" val="20005"/>
                    </a:ext>
                  </a:extLst>
                </a:gridCol>
                <a:gridCol w="722378">
                  <a:extLst>
                    <a:ext uri="{9D8B030D-6E8A-4147-A177-3AD203B41FA5}">
                      <a16:colId xmlns="" xmlns:a16="http://schemas.microsoft.com/office/drawing/2014/main" val="20006"/>
                    </a:ext>
                  </a:extLst>
                </a:gridCol>
                <a:gridCol w="917423">
                  <a:extLst>
                    <a:ext uri="{9D8B030D-6E8A-4147-A177-3AD203B41FA5}">
                      <a16:colId xmlns="" xmlns:a16="http://schemas.microsoft.com/office/drawing/2014/main" val="20007"/>
                    </a:ext>
                  </a:extLst>
                </a:gridCol>
              </a:tblGrid>
              <a:tr h="523354">
                <a:tc rowSpan="2">
                  <a:txBody>
                    <a:bodyPr/>
                    <a:lstStyle/>
                    <a:p>
                      <a:pPr algn="ctr"/>
                      <a:endParaRPr lang="en-US" sz="1600" b="1" dirty="0">
                        <a:solidFill>
                          <a:schemeClr val="bg1"/>
                        </a:solidFill>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latin typeface="+mn-lt"/>
                          <a:ea typeface="+mn-ea"/>
                          <a:cs typeface="+mn-cs"/>
                        </a:rPr>
                        <a:t>Q1 &amp; Q2 2018 Recipients</a:t>
                      </a:r>
                    </a:p>
                  </a:txBody>
                  <a:tcPr anchor="ctr">
                    <a:lnL w="38100" cap="flat" cmpd="sng" algn="ctr">
                      <a:solidFill>
                        <a:schemeClr val="bg1"/>
                      </a:solidFill>
                      <a:prstDash val="solid"/>
                      <a:round/>
                      <a:headEnd type="none" w="med" len="med"/>
                      <a:tailEnd type="none" w="med" len="med"/>
                    </a:lnL>
                    <a:solidFill>
                      <a:srgbClr val="00CC99"/>
                    </a:solidFill>
                  </a:tcPr>
                </a:tc>
                <a:tc hMerge="1">
                  <a:txBody>
                    <a:bodyPr/>
                    <a:lstStyle/>
                    <a:p>
                      <a:pPr algn="ctr"/>
                      <a:endParaRPr lang="en-US" sz="1600" b="1" dirty="0">
                        <a:solidFill>
                          <a:schemeClr val="bg1"/>
                        </a:solidFill>
                      </a:endParaRPr>
                    </a:p>
                  </a:txBody>
                  <a:tcPr anchor="ctr">
                    <a:solidFill>
                      <a:srgbClr val="00CC99"/>
                    </a:solidFill>
                  </a:tcPr>
                </a:tc>
                <a:tc hMerge="1">
                  <a:txBody>
                    <a:bodyPr/>
                    <a:lstStyle/>
                    <a:p>
                      <a:pPr algn="ctr"/>
                      <a:endParaRPr lang="en-US" sz="1600" b="1" dirty="0">
                        <a:solidFill>
                          <a:schemeClr val="bg1"/>
                        </a:solidFill>
                      </a:endParaRPr>
                    </a:p>
                  </a:txBody>
                  <a:tcPr anchor="ctr">
                    <a:solidFill>
                      <a:srgbClr val="00CC99"/>
                    </a:solidFill>
                  </a:tcPr>
                </a:tc>
                <a:tc hMerge="1">
                  <a:txBody>
                    <a:bodyPr/>
                    <a:lstStyle/>
                    <a:p>
                      <a:pPr algn="ctr"/>
                      <a:endParaRPr lang="en-US" sz="1600" b="1" dirty="0">
                        <a:solidFill>
                          <a:schemeClr val="bg1"/>
                        </a:solidFill>
                      </a:endParaRPr>
                    </a:p>
                  </a:txBody>
                  <a:tcPr anchor="ctr">
                    <a:solidFill>
                      <a:srgbClr val="00CC99"/>
                    </a:solidFill>
                  </a:tcPr>
                </a:tc>
                <a:tc hMerge="1">
                  <a:txBody>
                    <a:bodyPr/>
                    <a:lstStyle/>
                    <a:p>
                      <a:pPr algn="ctr"/>
                      <a:endParaRPr lang="en-US" sz="1600" b="1" dirty="0">
                        <a:solidFill>
                          <a:schemeClr val="bg1"/>
                        </a:solidFill>
                      </a:endParaRPr>
                    </a:p>
                  </a:txBody>
                  <a:tcPr anchor="ctr">
                    <a:solidFill>
                      <a:srgbClr val="00CC99"/>
                    </a:solidFill>
                  </a:tcPr>
                </a:tc>
                <a:tc hMerge="1">
                  <a:txBody>
                    <a:bodyPr/>
                    <a:lstStyle/>
                    <a:p>
                      <a:pPr algn="ctr"/>
                      <a:endParaRPr lang="en-US" sz="1600" b="1" dirty="0">
                        <a:solidFill>
                          <a:schemeClr val="bg1"/>
                        </a:solidFill>
                      </a:endParaRPr>
                    </a:p>
                  </a:txBody>
                  <a:tcPr anchor="ctr">
                    <a:lnR w="38100" cap="flat" cmpd="sng" algn="ctr">
                      <a:solidFill>
                        <a:schemeClr val="bg1"/>
                      </a:solidFill>
                      <a:prstDash val="solid"/>
                      <a:round/>
                      <a:headEnd type="none" w="med" len="med"/>
                      <a:tailEnd type="none" w="med" len="med"/>
                    </a:lnR>
                    <a:solidFill>
                      <a:srgbClr val="00CC99"/>
                    </a:solidFill>
                  </a:tcPr>
                </a:tc>
                <a:tc hMerge="1">
                  <a:txBody>
                    <a:bodyPr/>
                    <a:lstStyle/>
                    <a:p>
                      <a:pPr algn="ctr"/>
                      <a:endParaRPr lang="en-US" sz="1600" b="1" dirty="0">
                        <a:solidFill>
                          <a:schemeClr val="bg1"/>
                        </a:solidFill>
                      </a:endParaRPr>
                    </a:p>
                  </a:txBody>
                  <a:tcPr anchor="ctr">
                    <a:lnL w="38100" cap="flat" cmpd="sng" algn="ctr">
                      <a:solidFill>
                        <a:schemeClr val="bg1"/>
                      </a:solidFill>
                      <a:prstDash val="solid"/>
                      <a:round/>
                      <a:headEnd type="none" w="med" len="med"/>
                      <a:tailEnd type="none" w="med" len="med"/>
                    </a:lnL>
                    <a:solidFill>
                      <a:srgbClr val="00CC99"/>
                    </a:solidFill>
                  </a:tcPr>
                </a:tc>
                <a:extLst>
                  <a:ext uri="{0D108BD9-81ED-4DB2-BD59-A6C34878D82A}">
                    <a16:rowId xmlns="" xmlns:a16="http://schemas.microsoft.com/office/drawing/2014/main" val="10000"/>
                  </a:ext>
                </a:extLst>
              </a:tr>
              <a:tr h="523354">
                <a:tc vMerge="1">
                  <a:txBody>
                    <a:bodyPr/>
                    <a:lstStyle/>
                    <a:p>
                      <a:pPr algn="ctr"/>
                      <a:endParaRPr lang="en-US" sz="1600" b="1" dirty="0">
                        <a:solidFill>
                          <a:schemeClr val="bg1"/>
                        </a:solidFill>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ACE</a:t>
                      </a: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JCP&amp;L</a:t>
                      </a:r>
                    </a:p>
                  </a:txBody>
                  <a:tcPr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NJNG</a:t>
                      </a:r>
                    </a:p>
                  </a:txBody>
                  <a:tcPr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PSE&amp;G</a:t>
                      </a:r>
                    </a:p>
                  </a:txBody>
                  <a:tcPr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RECO</a:t>
                      </a:r>
                    </a:p>
                  </a:txBody>
                  <a:tcPr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SJG</a:t>
                      </a: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Total</a:t>
                      </a: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634903">
                <a:tc>
                  <a:txBody>
                    <a:bodyPr/>
                    <a:lstStyle/>
                    <a:p>
                      <a:pPr algn="l"/>
                      <a:r>
                        <a:rPr lang="en-US" sz="1600" dirty="0"/>
                        <a:t>Number of Customers</a:t>
                      </a:r>
                      <a:endParaRPr lang="en-US" sz="1600" b="0" dirty="0"/>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b="0" dirty="0"/>
                        <a:t>38</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600" b="0" dirty="0"/>
                        <a:t>211</a:t>
                      </a:r>
                    </a:p>
                  </a:txBody>
                  <a:tcPr anchor="ctr">
                    <a:lnT w="38100" cap="flat" cmpd="sng" algn="ctr">
                      <a:solidFill>
                        <a:schemeClr val="bg1"/>
                      </a:solidFill>
                      <a:prstDash val="solid"/>
                      <a:round/>
                      <a:headEnd type="none" w="med" len="med"/>
                      <a:tailEnd type="none" w="med" len="med"/>
                    </a:lnT>
                  </a:tcPr>
                </a:tc>
                <a:tc>
                  <a:txBody>
                    <a:bodyPr/>
                    <a:lstStyle/>
                    <a:p>
                      <a:pPr algn="ctr"/>
                      <a:r>
                        <a:rPr lang="en-US" sz="1600" b="0" dirty="0"/>
                        <a:t>145</a:t>
                      </a:r>
                    </a:p>
                  </a:txBody>
                  <a:tcPr anchor="ctr">
                    <a:lnT w="38100" cap="flat" cmpd="sng" algn="ctr">
                      <a:solidFill>
                        <a:schemeClr val="bg1"/>
                      </a:solidFill>
                      <a:prstDash val="solid"/>
                      <a:round/>
                      <a:headEnd type="none" w="med" len="med"/>
                      <a:tailEnd type="none" w="med" len="med"/>
                    </a:lnT>
                  </a:tcPr>
                </a:tc>
                <a:tc>
                  <a:txBody>
                    <a:bodyPr/>
                    <a:lstStyle/>
                    <a:p>
                      <a:pPr algn="ctr"/>
                      <a:r>
                        <a:rPr lang="en-US" sz="1600" b="0" dirty="0"/>
                        <a:t>350</a:t>
                      </a:r>
                    </a:p>
                  </a:txBody>
                  <a:tcPr anchor="ctr">
                    <a:lnT w="38100" cap="flat" cmpd="sng" algn="ctr">
                      <a:solidFill>
                        <a:schemeClr val="bg1"/>
                      </a:solidFill>
                      <a:prstDash val="solid"/>
                      <a:round/>
                      <a:headEnd type="none" w="med" len="med"/>
                      <a:tailEnd type="none" w="med" len="med"/>
                    </a:lnT>
                  </a:tcPr>
                </a:tc>
                <a:tc>
                  <a:txBody>
                    <a:bodyPr/>
                    <a:lstStyle/>
                    <a:p>
                      <a:pPr algn="ctr"/>
                      <a:r>
                        <a:rPr lang="en-US" sz="1600" b="0" dirty="0"/>
                        <a:t>1</a:t>
                      </a:r>
                    </a:p>
                  </a:txBody>
                  <a:tcPr anchor="ctr">
                    <a:lnT w="38100" cap="flat" cmpd="sng" algn="ctr">
                      <a:solidFill>
                        <a:schemeClr val="bg1"/>
                      </a:solidFill>
                      <a:prstDash val="solid"/>
                      <a:round/>
                      <a:headEnd type="none" w="med" len="med"/>
                      <a:tailEnd type="none" w="med" len="med"/>
                    </a:lnT>
                  </a:tcPr>
                </a:tc>
                <a:tc>
                  <a:txBody>
                    <a:bodyPr/>
                    <a:lstStyle/>
                    <a:p>
                      <a:pPr algn="ctr"/>
                      <a:r>
                        <a:rPr lang="en-US" sz="1600" b="0" dirty="0"/>
                        <a:t>15</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b="1" dirty="0"/>
                        <a:t>760</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2"/>
                  </a:ext>
                </a:extLst>
              </a:tr>
              <a:tr h="687615">
                <a:tc>
                  <a:txBody>
                    <a:bodyPr/>
                    <a:lstStyle/>
                    <a:p>
                      <a:r>
                        <a:rPr lang="en-US" sz="1600" dirty="0"/>
                        <a:t>Mean</a:t>
                      </a:r>
                      <a:r>
                        <a:rPr lang="en-US" sz="1600" baseline="0" dirty="0"/>
                        <a:t> </a:t>
                      </a:r>
                      <a:r>
                        <a:rPr lang="en-US" sz="1600" dirty="0"/>
                        <a:t>Pre-Grant Balance</a:t>
                      </a:r>
                    </a:p>
                  </a:txBody>
                  <a:tcPr anchor="ctr">
                    <a:lnR w="38100" cap="flat" cmpd="sng" algn="ctr">
                      <a:solidFill>
                        <a:schemeClr val="bg1"/>
                      </a:solidFill>
                      <a:prstDash val="solid"/>
                      <a:round/>
                      <a:headEnd type="none" w="med" len="med"/>
                      <a:tailEnd type="none" w="med" len="med"/>
                    </a:lnR>
                    <a:solidFill>
                      <a:srgbClr val="CBECDE"/>
                    </a:solidFill>
                  </a:tcPr>
                </a:tc>
                <a:tc>
                  <a:txBody>
                    <a:bodyPr/>
                    <a:lstStyle/>
                    <a:p>
                      <a:pPr marL="0" algn="ctr" defTabSz="914400" rtl="0" eaLnBrk="1" latinLnBrk="0" hangingPunct="1"/>
                      <a:r>
                        <a:rPr lang="en-US" sz="1600" kern="1200" dirty="0">
                          <a:solidFill>
                            <a:schemeClr val="dk1"/>
                          </a:solidFill>
                          <a:latin typeface="+mn-lt"/>
                          <a:ea typeface="+mn-ea"/>
                          <a:cs typeface="+mn-cs"/>
                        </a:rPr>
                        <a:t>$1,054</a:t>
                      </a:r>
                    </a:p>
                  </a:txBody>
                  <a:tcPr anchor="ctr">
                    <a:lnL w="38100" cap="flat" cmpd="sng" algn="ctr">
                      <a:solidFill>
                        <a:schemeClr val="bg1"/>
                      </a:solidFill>
                      <a:prstDash val="solid"/>
                      <a:round/>
                      <a:headEnd type="none" w="med" len="med"/>
                      <a:tailEnd type="none" w="med" len="med"/>
                    </a:lnL>
                    <a:solidFill>
                      <a:srgbClr val="FFFF00"/>
                    </a:solidFill>
                  </a:tcPr>
                </a:tc>
                <a:tc>
                  <a:txBody>
                    <a:bodyPr/>
                    <a:lstStyle/>
                    <a:p>
                      <a:pPr marL="0" algn="ctr" defTabSz="914400" rtl="0" eaLnBrk="1" latinLnBrk="0" hangingPunct="1"/>
                      <a:r>
                        <a:rPr lang="en-US" sz="1600" kern="1200" dirty="0">
                          <a:solidFill>
                            <a:schemeClr val="dk1"/>
                          </a:solidFill>
                          <a:latin typeface="+mn-lt"/>
                          <a:ea typeface="+mn-ea"/>
                          <a:cs typeface="+mn-cs"/>
                        </a:rPr>
                        <a:t>$788</a:t>
                      </a:r>
                    </a:p>
                  </a:txBody>
                  <a:tcPr anchor="ctr">
                    <a:solidFill>
                      <a:schemeClr val="accent5">
                        <a:lumMod val="60000"/>
                        <a:lumOff val="40000"/>
                      </a:schemeClr>
                    </a:solidFill>
                  </a:tcPr>
                </a:tc>
                <a:tc>
                  <a:txBody>
                    <a:bodyPr/>
                    <a:lstStyle/>
                    <a:p>
                      <a:pPr marL="0" algn="ctr" defTabSz="914400" rtl="0" eaLnBrk="1" latinLnBrk="0" hangingPunct="1"/>
                      <a:r>
                        <a:rPr lang="en-US" sz="1600" kern="1200" dirty="0">
                          <a:solidFill>
                            <a:schemeClr val="dk1"/>
                          </a:solidFill>
                          <a:latin typeface="+mn-lt"/>
                          <a:ea typeface="+mn-ea"/>
                          <a:cs typeface="+mn-cs"/>
                        </a:rPr>
                        <a:t>$771</a:t>
                      </a:r>
                    </a:p>
                  </a:txBody>
                  <a:tcPr anchor="ctr"/>
                </a:tc>
                <a:tc>
                  <a:txBody>
                    <a:bodyPr/>
                    <a:lstStyle/>
                    <a:p>
                      <a:pPr marL="0" algn="ctr" defTabSz="914400" rtl="0" eaLnBrk="1" latinLnBrk="0" hangingPunct="1"/>
                      <a:r>
                        <a:rPr lang="en-US" sz="1600" kern="1200" dirty="0">
                          <a:solidFill>
                            <a:schemeClr val="dk1"/>
                          </a:solidFill>
                          <a:latin typeface="+mn-lt"/>
                          <a:ea typeface="+mn-ea"/>
                          <a:cs typeface="+mn-cs"/>
                        </a:rPr>
                        <a:t>$1,053</a:t>
                      </a:r>
                    </a:p>
                  </a:txBody>
                  <a:tcPr anchor="ctr">
                    <a:solidFill>
                      <a:schemeClr val="accent5">
                        <a:lumMod val="60000"/>
                        <a:lumOff val="40000"/>
                      </a:schemeClr>
                    </a:solidFill>
                  </a:tcPr>
                </a:tc>
                <a:tc>
                  <a:txBody>
                    <a:bodyPr/>
                    <a:lstStyle/>
                    <a:p>
                      <a:pPr marL="0" algn="ctr" defTabSz="914400" rtl="0" eaLnBrk="1" latinLnBrk="0" hangingPunct="1"/>
                      <a:r>
                        <a:rPr lang="en-US" sz="1600" kern="1200" dirty="0">
                          <a:solidFill>
                            <a:schemeClr val="dk1"/>
                          </a:solidFill>
                          <a:latin typeface="+mn-lt"/>
                          <a:ea typeface="+mn-ea"/>
                          <a:cs typeface="+mn-cs"/>
                        </a:rPr>
                        <a:t>$871</a:t>
                      </a:r>
                    </a:p>
                  </a:txBody>
                  <a:tcPr anchor="ctr"/>
                </a:tc>
                <a:tc>
                  <a:txBody>
                    <a:bodyPr/>
                    <a:lstStyle/>
                    <a:p>
                      <a:pPr marL="0" algn="ctr" defTabSz="914400" rtl="0" eaLnBrk="1" latinLnBrk="0" hangingPunct="1"/>
                      <a:r>
                        <a:rPr lang="en-US" sz="1600" kern="1200" dirty="0">
                          <a:solidFill>
                            <a:schemeClr val="dk1"/>
                          </a:solidFill>
                          <a:latin typeface="+mn-lt"/>
                          <a:ea typeface="+mn-ea"/>
                          <a:cs typeface="+mn-cs"/>
                        </a:rPr>
                        <a:t>$874</a:t>
                      </a:r>
                    </a:p>
                  </a:txBody>
                  <a:tcPr anchor="ctr">
                    <a:lnR w="38100" cap="flat" cmpd="sng" algn="ctr">
                      <a:solidFill>
                        <a:schemeClr val="bg1"/>
                      </a:solidFill>
                      <a:prstDash val="solid"/>
                      <a:round/>
                      <a:headEnd type="none" w="med" len="med"/>
                      <a:tailEnd type="none" w="med" len="med"/>
                    </a:lnR>
                    <a:solidFill>
                      <a:srgbClr val="FFFF00"/>
                    </a:solidFill>
                  </a:tcPr>
                </a:tc>
                <a:tc>
                  <a:txBody>
                    <a:bodyPr/>
                    <a:lstStyle/>
                    <a:p>
                      <a:pPr marL="0" algn="ctr" defTabSz="914400" rtl="0" eaLnBrk="1" latinLnBrk="0" hangingPunct="1"/>
                      <a:r>
                        <a:rPr lang="en-US" sz="1600" b="1" kern="1200" dirty="0">
                          <a:solidFill>
                            <a:schemeClr val="dk1"/>
                          </a:solidFill>
                          <a:latin typeface="+mn-lt"/>
                          <a:ea typeface="+mn-ea"/>
                          <a:cs typeface="+mn-cs"/>
                        </a:rPr>
                        <a:t>$922</a:t>
                      </a:r>
                    </a:p>
                  </a:txBody>
                  <a:tcPr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3"/>
                  </a:ext>
                </a:extLst>
              </a:tr>
              <a:tr h="687615">
                <a:tc>
                  <a:txBody>
                    <a:bodyPr/>
                    <a:lstStyle/>
                    <a:p>
                      <a:r>
                        <a:rPr lang="en-US" sz="1600" dirty="0"/>
                        <a:t>Mean Grant</a:t>
                      </a:r>
                    </a:p>
                  </a:txBody>
                  <a:tcPr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$637</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$536</a:t>
                      </a:r>
                    </a:p>
                  </a:txBody>
                  <a:tcPr anchor="ctr"/>
                </a:tc>
                <a:tc>
                  <a:txBody>
                    <a:bodyPr/>
                    <a:lstStyle/>
                    <a:p>
                      <a:pPr marL="0" algn="ctr" defTabSz="914400" rtl="0" eaLnBrk="1" latinLnBrk="0" hangingPunct="1"/>
                      <a:r>
                        <a:rPr lang="en-US" sz="1600" kern="1200" dirty="0">
                          <a:solidFill>
                            <a:schemeClr val="dk1"/>
                          </a:solidFill>
                          <a:latin typeface="+mn-lt"/>
                          <a:ea typeface="+mn-ea"/>
                          <a:cs typeface="+mn-cs"/>
                        </a:rPr>
                        <a:t>$562</a:t>
                      </a:r>
                    </a:p>
                  </a:txBody>
                  <a:tcPr anchor="ctr"/>
                </a:tc>
                <a:tc>
                  <a:txBody>
                    <a:bodyPr/>
                    <a:lstStyle/>
                    <a:p>
                      <a:pPr marL="0" algn="ctr" defTabSz="914400" rtl="0" eaLnBrk="1" latinLnBrk="0" hangingPunct="1"/>
                      <a:r>
                        <a:rPr lang="en-US" sz="1600" kern="1200" dirty="0">
                          <a:solidFill>
                            <a:schemeClr val="dk1"/>
                          </a:solidFill>
                          <a:latin typeface="+mn-lt"/>
                          <a:ea typeface="+mn-ea"/>
                          <a:cs typeface="+mn-cs"/>
                        </a:rPr>
                        <a:t>$826</a:t>
                      </a:r>
                    </a:p>
                  </a:txBody>
                  <a:tcPr anchor="ctr"/>
                </a:tc>
                <a:tc>
                  <a:txBody>
                    <a:bodyPr/>
                    <a:lstStyle/>
                    <a:p>
                      <a:pPr marL="0" algn="ctr" defTabSz="914400" rtl="0" eaLnBrk="1" latinLnBrk="0" hangingPunct="1"/>
                      <a:r>
                        <a:rPr lang="en-US" sz="1600" kern="1200" dirty="0">
                          <a:solidFill>
                            <a:schemeClr val="dk1"/>
                          </a:solidFill>
                          <a:latin typeface="+mn-lt"/>
                          <a:ea typeface="+mn-ea"/>
                          <a:cs typeface="+mn-cs"/>
                        </a:rPr>
                        <a:t>$700</a:t>
                      </a:r>
                    </a:p>
                  </a:txBody>
                  <a:tcPr anchor="ctr"/>
                </a:tc>
                <a:tc>
                  <a:txBody>
                    <a:bodyPr/>
                    <a:lstStyle/>
                    <a:p>
                      <a:pPr marL="0" algn="ctr" defTabSz="914400" rtl="0" eaLnBrk="1" latinLnBrk="0" hangingPunct="1"/>
                      <a:r>
                        <a:rPr lang="en-US" sz="1600" kern="1200" dirty="0">
                          <a:solidFill>
                            <a:schemeClr val="dk1"/>
                          </a:solidFill>
                          <a:latin typeface="+mn-lt"/>
                          <a:ea typeface="+mn-ea"/>
                          <a:cs typeface="+mn-cs"/>
                        </a:rPr>
                        <a:t>$551</a:t>
                      </a:r>
                    </a:p>
                  </a:txBody>
                  <a:tcPr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b="1" kern="1200" dirty="0">
                          <a:solidFill>
                            <a:schemeClr val="dk1"/>
                          </a:solidFill>
                          <a:latin typeface="+mn-lt"/>
                          <a:ea typeface="+mn-ea"/>
                          <a:cs typeface="+mn-cs"/>
                        </a:rPr>
                        <a:t>$680</a:t>
                      </a:r>
                    </a:p>
                  </a:txBody>
                  <a:tcPr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4"/>
                  </a:ext>
                </a:extLst>
              </a:tr>
              <a:tr h="647123">
                <a:tc>
                  <a:txBody>
                    <a:bodyPr/>
                    <a:lstStyle/>
                    <a:p>
                      <a:r>
                        <a:rPr lang="en-US" sz="1600" dirty="0"/>
                        <a:t>Mean Post-Grant Balance</a:t>
                      </a:r>
                    </a:p>
                  </a:txBody>
                  <a:tcPr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$418</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$253</a:t>
                      </a:r>
                    </a:p>
                  </a:txBody>
                  <a:tcPr anchor="ctr"/>
                </a:tc>
                <a:tc>
                  <a:txBody>
                    <a:bodyPr/>
                    <a:lstStyle/>
                    <a:p>
                      <a:pPr marL="0" algn="ctr" defTabSz="914400" rtl="0" eaLnBrk="1" latinLnBrk="0" hangingPunct="1"/>
                      <a:r>
                        <a:rPr lang="en-US" sz="1600" kern="1200" dirty="0">
                          <a:solidFill>
                            <a:schemeClr val="dk1"/>
                          </a:solidFill>
                          <a:latin typeface="+mn-lt"/>
                          <a:ea typeface="+mn-ea"/>
                          <a:cs typeface="+mn-cs"/>
                        </a:rPr>
                        <a:t>$210</a:t>
                      </a:r>
                    </a:p>
                  </a:txBody>
                  <a:tcPr anchor="ctr"/>
                </a:tc>
                <a:tc>
                  <a:txBody>
                    <a:bodyPr/>
                    <a:lstStyle/>
                    <a:p>
                      <a:pPr marL="0" algn="ctr" defTabSz="914400" rtl="0" eaLnBrk="1" latinLnBrk="0" hangingPunct="1"/>
                      <a:r>
                        <a:rPr lang="en-US" sz="1600" kern="1200" dirty="0">
                          <a:solidFill>
                            <a:schemeClr val="dk1"/>
                          </a:solidFill>
                          <a:latin typeface="+mn-lt"/>
                          <a:ea typeface="+mn-ea"/>
                          <a:cs typeface="+mn-cs"/>
                        </a:rPr>
                        <a:t>$227</a:t>
                      </a:r>
                    </a:p>
                  </a:txBody>
                  <a:tcPr anchor="ctr"/>
                </a:tc>
                <a:tc>
                  <a:txBody>
                    <a:bodyPr/>
                    <a:lstStyle/>
                    <a:p>
                      <a:pPr marL="0" algn="ctr" defTabSz="914400" rtl="0" eaLnBrk="1" latinLnBrk="0" hangingPunct="1"/>
                      <a:r>
                        <a:rPr lang="en-US" sz="1600" kern="1200" dirty="0">
                          <a:solidFill>
                            <a:schemeClr val="dk1"/>
                          </a:solidFill>
                          <a:latin typeface="+mn-lt"/>
                          <a:ea typeface="+mn-ea"/>
                          <a:cs typeface="+mn-cs"/>
                        </a:rPr>
                        <a:t>$171</a:t>
                      </a:r>
                    </a:p>
                  </a:txBody>
                  <a:tcPr anchor="ctr"/>
                </a:tc>
                <a:tc>
                  <a:txBody>
                    <a:bodyPr/>
                    <a:lstStyle/>
                    <a:p>
                      <a:pPr marL="0" algn="ctr" defTabSz="914400" rtl="0" eaLnBrk="1" latinLnBrk="0" hangingPunct="1"/>
                      <a:r>
                        <a:rPr lang="en-US" sz="1600" kern="1200" dirty="0">
                          <a:solidFill>
                            <a:schemeClr val="dk1"/>
                          </a:solidFill>
                          <a:latin typeface="+mn-lt"/>
                          <a:ea typeface="+mn-ea"/>
                          <a:cs typeface="+mn-cs"/>
                        </a:rPr>
                        <a:t>$323</a:t>
                      </a:r>
                    </a:p>
                  </a:txBody>
                  <a:tcPr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b="1" kern="1200" dirty="0">
                          <a:solidFill>
                            <a:schemeClr val="dk1"/>
                          </a:solidFill>
                          <a:latin typeface="+mn-lt"/>
                          <a:ea typeface="+mn-ea"/>
                          <a:cs typeface="+mn-cs"/>
                        </a:rPr>
                        <a:t>$242</a:t>
                      </a:r>
                    </a:p>
                  </a:txBody>
                  <a:tcPr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5"/>
                  </a:ext>
                </a:extLst>
              </a:tr>
              <a:tr h="742624">
                <a:tc>
                  <a:txBody>
                    <a:bodyPr/>
                    <a:lstStyle/>
                    <a:p>
                      <a:r>
                        <a:rPr lang="en-US" sz="1600" dirty="0"/>
                        <a:t>Mean Percent of Pre-Grant Balances Covered</a:t>
                      </a:r>
                      <a:endParaRPr lang="en-US" sz="1600" b="0" dirty="0"/>
                    </a:p>
                  </a:txBody>
                  <a:tcP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b="1" kern="1200" dirty="0">
                          <a:solidFill>
                            <a:schemeClr val="tx1"/>
                          </a:solidFill>
                          <a:latin typeface="+mn-lt"/>
                          <a:ea typeface="+mn-ea"/>
                          <a:cs typeface="+mn-cs"/>
                        </a:rPr>
                        <a:t>70%</a:t>
                      </a:r>
                    </a:p>
                  </a:txBody>
                  <a:tcPr anchor="ctr">
                    <a:lnL w="38100" cap="flat" cmpd="sng" algn="ctr">
                      <a:solidFill>
                        <a:schemeClr val="bg1"/>
                      </a:solidFill>
                      <a:prstDash val="solid"/>
                      <a:round/>
                      <a:headEnd type="none" w="med" len="med"/>
                      <a:tailEnd type="none" w="med" len="med"/>
                    </a:lnL>
                    <a:solidFill>
                      <a:srgbClr val="FFFF00"/>
                    </a:solidFill>
                  </a:tcPr>
                </a:tc>
                <a:tc>
                  <a:txBody>
                    <a:bodyPr/>
                    <a:lstStyle/>
                    <a:p>
                      <a:pPr marL="0" algn="ctr" defTabSz="914400" rtl="0" eaLnBrk="1" latinLnBrk="0" hangingPunct="1"/>
                      <a:r>
                        <a:rPr lang="en-US" sz="1600" b="1" kern="1200" dirty="0">
                          <a:solidFill>
                            <a:schemeClr val="bg1"/>
                          </a:solidFill>
                          <a:latin typeface="+mn-lt"/>
                          <a:ea typeface="+mn-ea"/>
                          <a:cs typeface="+mn-cs"/>
                        </a:rPr>
                        <a:t>80%</a:t>
                      </a:r>
                    </a:p>
                  </a:txBody>
                  <a:tcPr anchor="ctr"/>
                </a:tc>
                <a:tc>
                  <a:txBody>
                    <a:bodyPr/>
                    <a:lstStyle/>
                    <a:p>
                      <a:pPr marL="0" algn="ctr" defTabSz="914400" rtl="0" eaLnBrk="1" latinLnBrk="0" hangingPunct="1"/>
                      <a:r>
                        <a:rPr lang="en-US" sz="1600" b="1" kern="1200" dirty="0">
                          <a:solidFill>
                            <a:schemeClr val="bg1"/>
                          </a:solidFill>
                          <a:latin typeface="+mn-lt"/>
                          <a:ea typeface="+mn-ea"/>
                          <a:cs typeface="+mn-cs"/>
                        </a:rPr>
                        <a:t>81%</a:t>
                      </a:r>
                    </a:p>
                  </a:txBody>
                  <a:tcPr anchor="ctr"/>
                </a:tc>
                <a:tc>
                  <a:txBody>
                    <a:bodyPr/>
                    <a:lstStyle/>
                    <a:p>
                      <a:pPr marL="0" algn="ctr" defTabSz="914400" rtl="0" eaLnBrk="1" latinLnBrk="0" hangingPunct="1"/>
                      <a:r>
                        <a:rPr lang="en-US" sz="1600" b="1" kern="1200" dirty="0">
                          <a:solidFill>
                            <a:schemeClr val="bg1"/>
                          </a:solidFill>
                          <a:latin typeface="+mn-lt"/>
                          <a:ea typeface="+mn-ea"/>
                          <a:cs typeface="+mn-cs"/>
                        </a:rPr>
                        <a:t>83%</a:t>
                      </a:r>
                    </a:p>
                  </a:txBody>
                  <a:tcPr anchor="ctr"/>
                </a:tc>
                <a:tc>
                  <a:txBody>
                    <a:bodyPr/>
                    <a:lstStyle/>
                    <a:p>
                      <a:pPr marL="0" algn="ctr" defTabSz="914400" rtl="0" eaLnBrk="1" latinLnBrk="0" hangingPunct="1"/>
                      <a:r>
                        <a:rPr lang="en-US" sz="1600" b="1" kern="1200" dirty="0">
                          <a:solidFill>
                            <a:schemeClr val="bg1"/>
                          </a:solidFill>
                          <a:latin typeface="+mn-lt"/>
                          <a:ea typeface="+mn-ea"/>
                          <a:cs typeface="+mn-cs"/>
                        </a:rPr>
                        <a:t>80%</a:t>
                      </a:r>
                    </a:p>
                  </a:txBody>
                  <a:tcPr anchor="ctr"/>
                </a:tc>
                <a:tc>
                  <a:txBody>
                    <a:bodyPr/>
                    <a:lstStyle/>
                    <a:p>
                      <a:pPr marL="0" algn="ctr" defTabSz="914400" rtl="0" eaLnBrk="1" latinLnBrk="0" hangingPunct="1"/>
                      <a:r>
                        <a:rPr lang="en-US" sz="1600" b="1" kern="1200" dirty="0">
                          <a:solidFill>
                            <a:schemeClr val="tx1"/>
                          </a:solidFill>
                          <a:latin typeface="+mn-lt"/>
                          <a:ea typeface="+mn-ea"/>
                          <a:cs typeface="+mn-cs"/>
                        </a:rPr>
                        <a:t>71%</a:t>
                      </a:r>
                    </a:p>
                  </a:txBody>
                  <a:tcPr anchor="ctr">
                    <a:lnR w="38100" cap="flat" cmpd="sng" algn="ctr">
                      <a:solidFill>
                        <a:schemeClr val="bg1"/>
                      </a:solidFill>
                      <a:prstDash val="solid"/>
                      <a:round/>
                      <a:headEnd type="none" w="med" len="med"/>
                      <a:tailEnd type="none" w="med" len="med"/>
                    </a:lnR>
                    <a:solidFill>
                      <a:srgbClr val="FFFF00"/>
                    </a:solidFill>
                  </a:tcPr>
                </a:tc>
                <a:tc>
                  <a:txBody>
                    <a:bodyPr/>
                    <a:lstStyle/>
                    <a:p>
                      <a:pPr marL="0" algn="ctr" defTabSz="914400" rtl="0" eaLnBrk="1" latinLnBrk="0" hangingPunct="1"/>
                      <a:r>
                        <a:rPr lang="en-US" sz="1600" b="1" kern="1200" dirty="0">
                          <a:solidFill>
                            <a:schemeClr val="bg1"/>
                          </a:solidFill>
                          <a:latin typeface="+mn-lt"/>
                          <a:ea typeface="+mn-ea"/>
                          <a:cs typeface="+mn-cs"/>
                        </a:rPr>
                        <a:t>81%</a:t>
                      </a:r>
                    </a:p>
                  </a:txBody>
                  <a:tcPr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6"/>
                  </a:ext>
                </a:extLst>
              </a:tr>
            </a:tbl>
          </a:graphicData>
        </a:graphic>
      </p:graphicFrame>
      <p:sp>
        <p:nvSpPr>
          <p:cNvPr id="48" name="TextBox 1">
            <a:extLst>
              <a:ext uri="{FF2B5EF4-FFF2-40B4-BE49-F238E27FC236}">
                <a16:creationId xmlns="" xmlns:a16="http://schemas.microsoft.com/office/drawing/2014/main" id="{BFF4F426-9C50-4680-A7C1-DC11DEEAF64D}"/>
              </a:ext>
            </a:extLst>
          </p:cNvPr>
          <p:cNvSpPr txBox="1">
            <a:spLocks noChangeArrowheads="1"/>
          </p:cNvSpPr>
          <p:nvPr/>
        </p:nvSpPr>
        <p:spPr bwMode="auto">
          <a:xfrm>
            <a:off x="290232" y="6018967"/>
            <a:ext cx="918901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285750" indent="-285750">
              <a:spcBef>
                <a:spcPct val="0"/>
              </a:spcBef>
            </a:pPr>
            <a:r>
              <a:rPr lang="en-US" altLang="en-US" sz="1400" dirty="0"/>
              <a:t>The mean percent of pre-grant balances covered for ACE grantees increased from 53% in 2017 to 70% in 2018</a:t>
            </a:r>
          </a:p>
          <a:p>
            <a:pPr marL="574675" lvl="1">
              <a:spcBef>
                <a:spcPct val="0"/>
              </a:spcBef>
            </a:pPr>
            <a:r>
              <a:rPr lang="en-US" altLang="en-US" sz="1200" dirty="0"/>
              <a:t>The mean pre-grant balance for ACE grantees decreased from $1,476 in 2017 to $1,054 in 2018</a:t>
            </a:r>
          </a:p>
          <a:p>
            <a:pPr marL="574675" lvl="1">
              <a:spcBef>
                <a:spcPct val="0"/>
              </a:spcBef>
            </a:pPr>
            <a:r>
              <a:rPr lang="en-US" altLang="en-US" sz="1200" dirty="0"/>
              <a:t>The mean grant for ACE grantees increased from $528 in 2018 to $637 in 2018</a:t>
            </a:r>
          </a:p>
        </p:txBody>
      </p:sp>
    </p:spTree>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3"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4"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5"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6"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7"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8"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9"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0"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1"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2"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3"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4"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5"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6"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7"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8"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9"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0"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1"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2"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3"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4"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5"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6"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7"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8"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9"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0"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1"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2"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3"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4"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5"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6"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7"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8"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9"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60"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961" name="Picture 41" descr="BD14742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2" name="Picture 42"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3" name="Picture 43" descr="BD14742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4" name="Rectangle 44"/>
          <p:cNvSpPr>
            <a:spLocks noGrp="1" noChangeArrowheads="1"/>
          </p:cNvSpPr>
          <p:nvPr>
            <p:ph type="title"/>
          </p:nvPr>
        </p:nvSpPr>
        <p:spPr>
          <a:xfrm>
            <a:off x="87313" y="152400"/>
            <a:ext cx="7772400" cy="1143000"/>
          </a:xfrm>
        </p:spPr>
        <p:txBody>
          <a:bodyPr/>
          <a:lstStyle/>
          <a:p>
            <a:pPr algn="l" eaLnBrk="1" hangingPunct="1"/>
            <a:r>
              <a:rPr lang="en-US" altLang="en-US" sz="3300" b="1" dirty="0">
                <a:solidFill>
                  <a:schemeClr val="tx1"/>
                </a:solidFill>
              </a:rPr>
              <a:t>Grant Coverage Analysis </a:t>
            </a:r>
            <a:br>
              <a:rPr lang="en-US" altLang="en-US" sz="3300" b="1" dirty="0">
                <a:solidFill>
                  <a:schemeClr val="tx1"/>
                </a:solidFill>
              </a:rPr>
            </a:br>
            <a:r>
              <a:rPr lang="en-US" altLang="en-US" sz="2800" b="1" dirty="0">
                <a:solidFill>
                  <a:schemeClr val="tx1"/>
                </a:solidFill>
              </a:rPr>
              <a:t>ACE Grant Coverage by Grant Type</a:t>
            </a:r>
          </a:p>
        </p:txBody>
      </p:sp>
      <p:sp>
        <p:nvSpPr>
          <p:cNvPr id="81965"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E06B021E-94FD-462F-AE54-074EB9F172A7}" type="slidenum">
              <a:rPr lang="en-US" altLang="en-US" sz="1000"/>
              <a:pPr eaLnBrk="1" hangingPunct="1">
                <a:spcBef>
                  <a:spcPct val="50000"/>
                </a:spcBef>
                <a:buFontTx/>
                <a:buNone/>
              </a:pPr>
              <a:t>47</a:t>
            </a:fld>
            <a:endParaRPr lang="en-US" altLang="en-US" sz="1000"/>
          </a:p>
        </p:txBody>
      </p:sp>
      <p:graphicFrame>
        <p:nvGraphicFramePr>
          <p:cNvPr id="2" name="Table 1"/>
          <p:cNvGraphicFramePr>
            <a:graphicFrameLocks noGrp="1"/>
          </p:cNvGraphicFramePr>
          <p:nvPr>
            <p:extLst>
              <p:ext uri="{D42A27DB-BD31-4B8C-83A1-F6EECF244321}">
                <p14:modId xmlns:p14="http://schemas.microsoft.com/office/powerpoint/2010/main" val="2051057829"/>
              </p:ext>
            </p:extLst>
          </p:nvPr>
        </p:nvGraphicFramePr>
        <p:xfrm>
          <a:off x="452438" y="1581025"/>
          <a:ext cx="8370887" cy="4862204"/>
        </p:xfrm>
        <a:graphic>
          <a:graphicData uri="http://schemas.openxmlformats.org/drawingml/2006/table">
            <a:tbl>
              <a:tblPr firstRow="1" lastRow="1" bandRow="1">
                <a:tableStyleId>{5C22544A-7EE6-4342-B048-85BDC9FD1C3A}</a:tableStyleId>
              </a:tblPr>
              <a:tblGrid>
                <a:gridCol w="2353468">
                  <a:extLst>
                    <a:ext uri="{9D8B030D-6E8A-4147-A177-3AD203B41FA5}">
                      <a16:colId xmlns="" xmlns:a16="http://schemas.microsoft.com/office/drawing/2014/main" val="20000"/>
                    </a:ext>
                  </a:extLst>
                </a:gridCol>
                <a:gridCol w="2514600">
                  <a:extLst>
                    <a:ext uri="{9D8B030D-6E8A-4147-A177-3AD203B41FA5}">
                      <a16:colId xmlns="" xmlns:a16="http://schemas.microsoft.com/office/drawing/2014/main" val="20001"/>
                    </a:ext>
                  </a:extLst>
                </a:gridCol>
                <a:gridCol w="2514600">
                  <a:extLst>
                    <a:ext uri="{9D8B030D-6E8A-4147-A177-3AD203B41FA5}">
                      <a16:colId xmlns="" xmlns:a16="http://schemas.microsoft.com/office/drawing/2014/main" val="20002"/>
                    </a:ext>
                  </a:extLst>
                </a:gridCol>
                <a:gridCol w="988219">
                  <a:extLst>
                    <a:ext uri="{9D8B030D-6E8A-4147-A177-3AD203B41FA5}">
                      <a16:colId xmlns="" xmlns:a16="http://schemas.microsoft.com/office/drawing/2014/main" val="20003"/>
                    </a:ext>
                  </a:extLst>
                </a:gridCol>
              </a:tblGrid>
              <a:tr h="523354">
                <a:tc rowSpan="2">
                  <a:txBody>
                    <a:bodyPr/>
                    <a:lstStyle/>
                    <a:p>
                      <a:pPr algn="ctr"/>
                      <a:endParaRPr lang="en-US" sz="1600" b="1" dirty="0">
                        <a:solidFill>
                          <a:schemeClr val="bg1"/>
                        </a:solidFill>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latin typeface="+mn-lt"/>
                          <a:ea typeface="+mn-ea"/>
                          <a:cs typeface="+mn-cs"/>
                        </a:rPr>
                        <a:t>ACE Q1 &amp; Q2 2018 Recipients</a:t>
                      </a:r>
                    </a:p>
                  </a:txBody>
                  <a:tcPr anchor="ctr">
                    <a:lnL w="38100" cap="flat" cmpd="sng" algn="ctr">
                      <a:solidFill>
                        <a:schemeClr val="bg1"/>
                      </a:solidFill>
                      <a:prstDash val="solid"/>
                      <a:round/>
                      <a:headEnd type="none" w="med" len="med"/>
                      <a:tailEnd type="none" w="med" len="med"/>
                    </a:lnL>
                    <a:solidFill>
                      <a:srgbClr val="00CC99"/>
                    </a:solidFill>
                  </a:tcPr>
                </a:tc>
                <a:tc hMerge="1">
                  <a:txBody>
                    <a:bodyPr/>
                    <a:lstStyle/>
                    <a:p>
                      <a:pPr algn="ctr"/>
                      <a:endParaRPr lang="en-US" sz="1600" b="1" dirty="0">
                        <a:solidFill>
                          <a:schemeClr val="bg1"/>
                        </a:solidFill>
                      </a:endParaRPr>
                    </a:p>
                  </a:txBody>
                  <a:tcPr anchor="ctr">
                    <a:solidFill>
                      <a:srgbClr val="00CC99"/>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lt1"/>
                        </a:solidFill>
                        <a:latin typeface="+mn-lt"/>
                        <a:ea typeface="+mn-ea"/>
                        <a:cs typeface="+mn-cs"/>
                      </a:endParaRPr>
                    </a:p>
                  </a:txBody>
                  <a:tcPr anchor="ctr">
                    <a:lnL w="38100" cap="flat" cmpd="sng" algn="ctr">
                      <a:solidFill>
                        <a:schemeClr val="bg1"/>
                      </a:solidFill>
                      <a:prstDash val="solid"/>
                      <a:round/>
                      <a:headEnd type="none" w="med" len="med"/>
                      <a:tailEnd type="none" w="med" len="med"/>
                    </a:lnL>
                    <a:solidFill>
                      <a:srgbClr val="00CC99"/>
                    </a:solidFill>
                  </a:tcPr>
                </a:tc>
                <a:extLst>
                  <a:ext uri="{0D108BD9-81ED-4DB2-BD59-A6C34878D82A}">
                    <a16:rowId xmlns="" xmlns:a16="http://schemas.microsoft.com/office/drawing/2014/main" val="10000"/>
                  </a:ext>
                </a:extLst>
              </a:tr>
              <a:tr h="523354">
                <a:tc vMerge="1">
                  <a:txBody>
                    <a:bodyPr/>
                    <a:lstStyle/>
                    <a:p>
                      <a:pPr algn="ctr"/>
                      <a:endParaRPr lang="en-US" sz="1600" b="1" dirty="0">
                        <a:solidFill>
                          <a:schemeClr val="bg1"/>
                        </a:solidFill>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Electric</a:t>
                      </a:r>
                      <a:r>
                        <a:rPr lang="en-US" sz="1600" b="1" baseline="0" dirty="0">
                          <a:solidFill>
                            <a:schemeClr val="bg1"/>
                          </a:solidFill>
                        </a:rPr>
                        <a:t> Heat</a:t>
                      </a:r>
                      <a:endParaRPr lang="en-US" sz="1600" b="1" dirty="0">
                        <a:solidFill>
                          <a:schemeClr val="bg1"/>
                        </a:solidFill>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Electric Non-Heat</a:t>
                      </a: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Total</a:t>
                      </a: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634903">
                <a:tc>
                  <a:txBody>
                    <a:bodyPr/>
                    <a:lstStyle/>
                    <a:p>
                      <a:pPr algn="l"/>
                      <a:r>
                        <a:rPr lang="en-US" sz="1600" dirty="0"/>
                        <a:t>Number of Customers</a:t>
                      </a:r>
                      <a:endParaRPr lang="en-US" sz="1600" b="0" dirty="0"/>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b="0" dirty="0"/>
                        <a:t>12</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600" b="0" dirty="0"/>
                        <a:t>26</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b="1" dirty="0"/>
                        <a:t>38</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2"/>
                  </a:ext>
                </a:extLst>
              </a:tr>
              <a:tr h="687615">
                <a:tc>
                  <a:txBody>
                    <a:bodyPr/>
                    <a:lstStyle/>
                    <a:p>
                      <a:r>
                        <a:rPr lang="en-US" sz="1600" dirty="0"/>
                        <a:t>Mean</a:t>
                      </a:r>
                      <a:r>
                        <a:rPr lang="en-US" sz="1600" baseline="0" dirty="0"/>
                        <a:t> </a:t>
                      </a:r>
                      <a:r>
                        <a:rPr lang="en-US" sz="1600" dirty="0"/>
                        <a:t>Pre-Grant Balance</a:t>
                      </a:r>
                    </a:p>
                  </a:txBody>
                  <a:tcPr anchor="ctr">
                    <a:lnR w="38100" cap="flat" cmpd="sng" algn="ctr">
                      <a:solidFill>
                        <a:schemeClr val="bg1"/>
                      </a:solidFill>
                      <a:prstDash val="solid"/>
                      <a:round/>
                      <a:headEnd type="none" w="med" len="med"/>
                      <a:tailEnd type="none" w="med" len="med"/>
                    </a:lnR>
                    <a:solidFill>
                      <a:srgbClr val="CBECDE"/>
                    </a:solidFill>
                  </a:tcPr>
                </a:tc>
                <a:tc>
                  <a:txBody>
                    <a:bodyPr/>
                    <a:lstStyle/>
                    <a:p>
                      <a:pPr marL="0" algn="ctr" defTabSz="914400" rtl="0" eaLnBrk="1" latinLnBrk="0" hangingPunct="1"/>
                      <a:r>
                        <a:rPr lang="en-US" sz="1600" kern="1200" dirty="0">
                          <a:solidFill>
                            <a:schemeClr val="dk1"/>
                          </a:solidFill>
                          <a:latin typeface="+mn-lt"/>
                          <a:ea typeface="+mn-ea"/>
                          <a:cs typeface="+mn-cs"/>
                        </a:rPr>
                        <a:t>$1,178</a:t>
                      </a:r>
                    </a:p>
                  </a:txBody>
                  <a:tcPr anchor="ctr">
                    <a:lnL w="38100" cap="flat" cmpd="sng" algn="ctr">
                      <a:solidFill>
                        <a:schemeClr val="bg1"/>
                      </a:solidFill>
                      <a:prstDash val="solid"/>
                      <a:round/>
                      <a:headEnd type="none" w="med" len="med"/>
                      <a:tailEnd type="none" w="med" len="med"/>
                    </a:lnL>
                    <a:solidFill>
                      <a:srgbClr val="CBECDE"/>
                    </a:solidFill>
                  </a:tcPr>
                </a:tc>
                <a:tc>
                  <a:txBody>
                    <a:bodyPr/>
                    <a:lstStyle/>
                    <a:p>
                      <a:pPr marL="0" algn="ctr" defTabSz="914400" rtl="0" eaLnBrk="1" latinLnBrk="0" hangingPunct="1"/>
                      <a:r>
                        <a:rPr lang="en-US" sz="1600" kern="1200" dirty="0">
                          <a:solidFill>
                            <a:schemeClr val="dk1"/>
                          </a:solidFill>
                          <a:latin typeface="+mn-lt"/>
                          <a:ea typeface="+mn-ea"/>
                          <a:cs typeface="+mn-cs"/>
                        </a:rPr>
                        <a:t>$998</a:t>
                      </a:r>
                    </a:p>
                  </a:txBody>
                  <a:tcPr anchor="ctr">
                    <a:lnR w="38100" cap="flat" cmpd="sng" algn="ctr">
                      <a:solidFill>
                        <a:schemeClr val="bg1"/>
                      </a:solidFill>
                      <a:prstDash val="solid"/>
                      <a:round/>
                      <a:headEnd type="none" w="med" len="med"/>
                      <a:tailEnd type="none" w="med" len="med"/>
                    </a:lnR>
                    <a:solidFill>
                      <a:schemeClr val="accent5">
                        <a:lumMod val="60000"/>
                        <a:lumOff val="40000"/>
                      </a:schemeClr>
                    </a:solidFill>
                  </a:tcPr>
                </a:tc>
                <a:tc>
                  <a:txBody>
                    <a:bodyPr/>
                    <a:lstStyle/>
                    <a:p>
                      <a:pPr marL="0" algn="ctr" defTabSz="914400" rtl="0" eaLnBrk="1" latinLnBrk="0" hangingPunct="1"/>
                      <a:r>
                        <a:rPr lang="en-US" sz="1600" b="1" kern="1200" dirty="0">
                          <a:solidFill>
                            <a:schemeClr val="dk1"/>
                          </a:solidFill>
                          <a:latin typeface="+mn-lt"/>
                          <a:ea typeface="+mn-ea"/>
                          <a:cs typeface="+mn-cs"/>
                        </a:rPr>
                        <a:t>$1,054</a:t>
                      </a:r>
                    </a:p>
                  </a:txBody>
                  <a:tcPr anchor="ctr">
                    <a:lnL w="38100" cap="flat" cmpd="sng" algn="ctr">
                      <a:solidFill>
                        <a:schemeClr val="bg1"/>
                      </a:solidFill>
                      <a:prstDash val="solid"/>
                      <a:round/>
                      <a:headEnd type="none" w="med" len="med"/>
                      <a:tailEnd type="none" w="med" len="med"/>
                    </a:lnL>
                    <a:solidFill>
                      <a:schemeClr val="accent5">
                        <a:lumMod val="60000"/>
                        <a:lumOff val="40000"/>
                      </a:schemeClr>
                    </a:solidFill>
                  </a:tcPr>
                </a:tc>
                <a:extLst>
                  <a:ext uri="{0D108BD9-81ED-4DB2-BD59-A6C34878D82A}">
                    <a16:rowId xmlns="" xmlns:a16="http://schemas.microsoft.com/office/drawing/2014/main" val="10003"/>
                  </a:ext>
                </a:extLst>
              </a:tr>
              <a:tr h="687615">
                <a:tc>
                  <a:txBody>
                    <a:bodyPr/>
                    <a:lstStyle/>
                    <a:p>
                      <a:r>
                        <a:rPr lang="en-US" sz="1600" dirty="0"/>
                        <a:t>Mean Grant</a:t>
                      </a:r>
                    </a:p>
                  </a:txBody>
                  <a:tcPr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$628</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$641</a:t>
                      </a:r>
                    </a:p>
                  </a:txBody>
                  <a:tcPr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b="1" kern="1200" dirty="0">
                          <a:solidFill>
                            <a:schemeClr val="dk1"/>
                          </a:solidFill>
                          <a:latin typeface="+mn-lt"/>
                          <a:ea typeface="+mn-ea"/>
                          <a:cs typeface="+mn-cs"/>
                        </a:rPr>
                        <a:t>$637</a:t>
                      </a:r>
                    </a:p>
                  </a:txBody>
                  <a:tcPr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4"/>
                  </a:ext>
                </a:extLst>
              </a:tr>
              <a:tr h="647123">
                <a:tc>
                  <a:txBody>
                    <a:bodyPr/>
                    <a:lstStyle/>
                    <a:p>
                      <a:r>
                        <a:rPr lang="en-US" sz="1600" dirty="0"/>
                        <a:t>Mean Post-Grant Balance</a:t>
                      </a:r>
                    </a:p>
                  </a:txBody>
                  <a:tcPr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$550</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$357</a:t>
                      </a:r>
                    </a:p>
                  </a:txBody>
                  <a:tcPr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b="1" kern="1200" dirty="0">
                          <a:solidFill>
                            <a:schemeClr val="dk1"/>
                          </a:solidFill>
                          <a:latin typeface="+mn-lt"/>
                          <a:ea typeface="+mn-ea"/>
                          <a:cs typeface="+mn-cs"/>
                        </a:rPr>
                        <a:t>$418</a:t>
                      </a:r>
                    </a:p>
                  </a:txBody>
                  <a:tcPr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5"/>
                  </a:ext>
                </a:extLst>
              </a:tr>
              <a:tr h="571511">
                <a:tc>
                  <a:txBody>
                    <a:bodyPr/>
                    <a:lstStyle/>
                    <a:p>
                      <a:r>
                        <a:rPr lang="en-US" sz="1600" b="1" dirty="0">
                          <a:solidFill>
                            <a:schemeClr val="accent3"/>
                          </a:solidFill>
                        </a:rPr>
                        <a:t>Mean % of Pre-Grant Balances Covered</a:t>
                      </a:r>
                    </a:p>
                  </a:txBody>
                  <a:tcPr>
                    <a:lnR w="38100" cap="flat" cmpd="sng" algn="ctr">
                      <a:solidFill>
                        <a:schemeClr val="bg1"/>
                      </a:solidFill>
                      <a:prstDash val="solid"/>
                      <a:round/>
                      <a:headEnd type="none" w="med" len="med"/>
                      <a:tailEnd type="none" w="med" len="med"/>
                    </a:lnR>
                    <a:solidFill>
                      <a:schemeClr val="accent1"/>
                    </a:solidFill>
                  </a:tcPr>
                </a:tc>
                <a:tc>
                  <a:txBody>
                    <a:bodyPr/>
                    <a:lstStyle/>
                    <a:p>
                      <a:pPr marL="0" algn="ctr" defTabSz="914400" rtl="0" eaLnBrk="1" latinLnBrk="0" hangingPunct="1"/>
                      <a:r>
                        <a:rPr lang="en-US" sz="1600" b="1" kern="1200" dirty="0">
                          <a:solidFill>
                            <a:schemeClr val="bg1"/>
                          </a:solidFill>
                          <a:latin typeface="+mn-lt"/>
                          <a:ea typeface="+mn-ea"/>
                          <a:cs typeface="+mn-cs"/>
                        </a:rPr>
                        <a:t>65%</a:t>
                      </a:r>
                    </a:p>
                  </a:txBody>
                  <a:tcPr anchor="ctr">
                    <a:lnL w="38100" cap="flat" cmpd="sng" algn="ctr">
                      <a:solidFill>
                        <a:schemeClr val="bg1"/>
                      </a:solidFill>
                      <a:prstDash val="solid"/>
                      <a:round/>
                      <a:headEnd type="none" w="med" len="med"/>
                      <a:tailEnd type="none" w="med" len="med"/>
                    </a:lnL>
                    <a:solidFill>
                      <a:schemeClr val="accent1"/>
                    </a:solidFill>
                  </a:tcPr>
                </a:tc>
                <a:tc>
                  <a:txBody>
                    <a:bodyPr/>
                    <a:lstStyle/>
                    <a:p>
                      <a:pPr marL="0" algn="ctr" defTabSz="914400" rtl="0" eaLnBrk="1" latinLnBrk="0" hangingPunct="1"/>
                      <a:r>
                        <a:rPr lang="en-US" sz="1600" b="1" kern="1200" dirty="0">
                          <a:solidFill>
                            <a:schemeClr val="bg1"/>
                          </a:solidFill>
                          <a:latin typeface="+mn-lt"/>
                          <a:ea typeface="+mn-ea"/>
                          <a:cs typeface="+mn-cs"/>
                        </a:rPr>
                        <a:t>71%</a:t>
                      </a:r>
                    </a:p>
                  </a:txBody>
                  <a:tcPr anchor="ctr">
                    <a:lnR w="38100" cap="flat" cmpd="sng" algn="ctr">
                      <a:solidFill>
                        <a:schemeClr val="bg1"/>
                      </a:solidFill>
                      <a:prstDash val="solid"/>
                      <a:round/>
                      <a:headEnd type="none" w="med" len="med"/>
                      <a:tailEnd type="none" w="med" len="med"/>
                    </a:lnR>
                    <a:solidFill>
                      <a:schemeClr val="accent1"/>
                    </a:solidFill>
                  </a:tcPr>
                </a:tc>
                <a:tc>
                  <a:txBody>
                    <a:bodyPr/>
                    <a:lstStyle/>
                    <a:p>
                      <a:pPr marL="0" algn="ctr" defTabSz="914400" rtl="0" eaLnBrk="1" latinLnBrk="0" hangingPunct="1"/>
                      <a:r>
                        <a:rPr lang="en-US" sz="1600" b="1" kern="1200" dirty="0">
                          <a:solidFill>
                            <a:schemeClr val="bg1"/>
                          </a:solidFill>
                          <a:latin typeface="+mn-lt"/>
                          <a:ea typeface="+mn-ea"/>
                          <a:cs typeface="+mn-cs"/>
                        </a:rPr>
                        <a:t>70%</a:t>
                      </a:r>
                    </a:p>
                  </a:txBody>
                  <a:tcPr anchor="ctr">
                    <a:lnL w="38100" cap="flat" cmpd="sng" algn="ctr">
                      <a:solidFill>
                        <a:schemeClr val="bg1"/>
                      </a:solidFill>
                      <a:prstDash val="solid"/>
                      <a:round/>
                      <a:headEnd type="none" w="med" len="med"/>
                      <a:tailEnd type="none" w="med" len="med"/>
                    </a:lnL>
                    <a:solidFill>
                      <a:schemeClr val="accent1"/>
                    </a:solidFill>
                  </a:tcPr>
                </a:tc>
                <a:extLst>
                  <a:ext uri="{0D108BD9-81ED-4DB2-BD59-A6C34878D82A}">
                    <a16:rowId xmlns="" xmlns:a16="http://schemas.microsoft.com/office/drawing/2014/main" val="10006"/>
                  </a:ext>
                </a:extLst>
              </a:tr>
              <a:tr h="515770">
                <a:tc>
                  <a:txBody>
                    <a:bodyPr/>
                    <a:lstStyle/>
                    <a:p>
                      <a:r>
                        <a:rPr lang="en-US" sz="1600" b="1" dirty="0">
                          <a:solidFill>
                            <a:schemeClr val="accent3"/>
                          </a:solidFill>
                        </a:rPr>
                        <a:t>Notes</a:t>
                      </a:r>
                    </a:p>
                  </a:txBody>
                  <a:tcPr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b="1" kern="1200" dirty="0">
                          <a:solidFill>
                            <a:schemeClr val="bg1"/>
                          </a:solidFill>
                          <a:latin typeface="+mn-lt"/>
                          <a:ea typeface="+mn-ea"/>
                          <a:cs typeface="+mn-cs"/>
                        </a:rPr>
                        <a:t>Highest balances were $2,734,</a:t>
                      </a:r>
                      <a:r>
                        <a:rPr lang="en-US" sz="1600" b="1" kern="1200" baseline="0" dirty="0">
                          <a:solidFill>
                            <a:schemeClr val="bg1"/>
                          </a:solidFill>
                          <a:latin typeface="+mn-lt"/>
                          <a:ea typeface="+mn-ea"/>
                          <a:cs typeface="+mn-cs"/>
                        </a:rPr>
                        <a:t> </a:t>
                      </a:r>
                      <a:r>
                        <a:rPr lang="en-US" sz="1600" b="1" kern="1200" dirty="0">
                          <a:solidFill>
                            <a:schemeClr val="bg1"/>
                          </a:solidFill>
                          <a:latin typeface="+mn-lt"/>
                          <a:ea typeface="+mn-ea"/>
                          <a:cs typeface="+mn-cs"/>
                        </a:rPr>
                        <a:t>$2,014, and $1,440</a:t>
                      </a:r>
                    </a:p>
                  </a:txBody>
                  <a:tcPr anchor="ctr">
                    <a:lnL w="38100" cap="flat" cmpd="sng" algn="ctr">
                      <a:solidFill>
                        <a:schemeClr val="bg1"/>
                      </a:solidFill>
                      <a:prstDash val="solid"/>
                      <a:round/>
                      <a:headEnd type="none" w="med" len="med"/>
                      <a:tailEnd type="none" w="med" len="med"/>
                    </a:lnL>
                    <a:solidFill>
                      <a:srgbClr val="00CC99"/>
                    </a:solidFill>
                  </a:tcPr>
                </a:tc>
                <a:tc>
                  <a:txBody>
                    <a:bodyPr/>
                    <a:lstStyle/>
                    <a:p>
                      <a:pPr marL="0" algn="ctr" defTabSz="914400" rtl="0" eaLnBrk="1" latinLnBrk="0" hangingPunct="1"/>
                      <a:r>
                        <a:rPr lang="en-US" sz="1600" b="1" kern="1200" dirty="0">
                          <a:solidFill>
                            <a:schemeClr val="bg1"/>
                          </a:solidFill>
                          <a:latin typeface="+mn-lt"/>
                          <a:ea typeface="+mn-ea"/>
                          <a:cs typeface="+mn-cs"/>
                        </a:rPr>
                        <a:t>Highest balances were $2,087,</a:t>
                      </a:r>
                      <a:r>
                        <a:rPr lang="en-US" sz="1600" b="1" kern="1200" baseline="0" dirty="0">
                          <a:solidFill>
                            <a:schemeClr val="bg1"/>
                          </a:solidFill>
                          <a:latin typeface="+mn-lt"/>
                          <a:ea typeface="+mn-ea"/>
                          <a:cs typeface="+mn-cs"/>
                        </a:rPr>
                        <a:t> $2,005, and $1,913</a:t>
                      </a:r>
                      <a:endParaRPr lang="en-US" sz="1600" b="1" kern="1200" dirty="0">
                        <a:solidFill>
                          <a:schemeClr val="bg1"/>
                        </a:solidFill>
                        <a:latin typeface="+mn-lt"/>
                        <a:ea typeface="+mn-ea"/>
                        <a:cs typeface="+mn-cs"/>
                      </a:endParaRPr>
                    </a:p>
                  </a:txBody>
                  <a:tcPr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endParaRPr lang="en-US" sz="1600" b="0" kern="1200" dirty="0">
                        <a:solidFill>
                          <a:schemeClr val="bg1"/>
                        </a:solidFill>
                        <a:latin typeface="+mn-lt"/>
                        <a:ea typeface="+mn-ea"/>
                        <a:cs typeface="+mn-cs"/>
                      </a:endParaRPr>
                    </a:p>
                  </a:txBody>
                  <a:tcPr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856112843"/>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3"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4"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5"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6"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7"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8"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9"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0"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1"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2"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3"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4"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5"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6"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7"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8"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9"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0"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1"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2"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3"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4"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5"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6"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7"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8"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9"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0"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1"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2"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3"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4"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5"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6"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7"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8"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9"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60"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961" name="Picture 41" descr="BD14742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2" name="Picture 42"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3" name="Picture 43" descr="BD14742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4" name="Rectangle 44"/>
          <p:cNvSpPr>
            <a:spLocks noGrp="1" noChangeArrowheads="1"/>
          </p:cNvSpPr>
          <p:nvPr>
            <p:ph type="title"/>
          </p:nvPr>
        </p:nvSpPr>
        <p:spPr>
          <a:xfrm>
            <a:off x="76200" y="76200"/>
            <a:ext cx="7772400" cy="1143000"/>
          </a:xfrm>
        </p:spPr>
        <p:txBody>
          <a:bodyPr/>
          <a:lstStyle/>
          <a:p>
            <a:pPr algn="l" eaLnBrk="1" hangingPunct="1"/>
            <a:r>
              <a:rPr lang="en-US" altLang="en-US" sz="3300" b="1" dirty="0">
                <a:solidFill>
                  <a:schemeClr val="tx1"/>
                </a:solidFill>
              </a:rPr>
              <a:t>Grant Coverage Analysis </a:t>
            </a:r>
            <a:br>
              <a:rPr lang="en-US" altLang="en-US" sz="3300" b="1" dirty="0">
                <a:solidFill>
                  <a:schemeClr val="tx1"/>
                </a:solidFill>
              </a:rPr>
            </a:br>
            <a:r>
              <a:rPr lang="en-US" altLang="en-US" sz="2800" b="1" dirty="0">
                <a:solidFill>
                  <a:schemeClr val="tx1"/>
                </a:solidFill>
              </a:rPr>
              <a:t>ACE Historical Grant Coverage</a:t>
            </a:r>
          </a:p>
        </p:txBody>
      </p:sp>
      <p:sp>
        <p:nvSpPr>
          <p:cNvPr id="81965"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E06B021E-94FD-462F-AE54-074EB9F172A7}" type="slidenum">
              <a:rPr lang="en-US" altLang="en-US" sz="1000"/>
              <a:pPr eaLnBrk="1" hangingPunct="1">
                <a:spcBef>
                  <a:spcPct val="50000"/>
                </a:spcBef>
                <a:buFontTx/>
                <a:buNone/>
              </a:pPr>
              <a:t>48</a:t>
            </a:fld>
            <a:endParaRPr lang="en-US" altLang="en-US" sz="1000"/>
          </a:p>
        </p:txBody>
      </p:sp>
      <p:graphicFrame>
        <p:nvGraphicFramePr>
          <p:cNvPr id="2" name="Table 1"/>
          <p:cNvGraphicFramePr>
            <a:graphicFrameLocks noGrp="1"/>
          </p:cNvGraphicFramePr>
          <p:nvPr>
            <p:extLst>
              <p:ext uri="{D42A27DB-BD31-4B8C-83A1-F6EECF244321}">
                <p14:modId xmlns:p14="http://schemas.microsoft.com/office/powerpoint/2010/main" val="4170981815"/>
              </p:ext>
            </p:extLst>
          </p:nvPr>
        </p:nvGraphicFramePr>
        <p:xfrm>
          <a:off x="76200" y="1572683"/>
          <a:ext cx="8991601" cy="4778906"/>
        </p:xfrm>
        <a:graphic>
          <a:graphicData uri="http://schemas.openxmlformats.org/drawingml/2006/table">
            <a:tbl>
              <a:tblPr firstRow="1" lastRow="1" bandRow="1">
                <a:tableStyleId>{5C22544A-7EE6-4342-B048-85BDC9FD1C3A}</a:tableStyleId>
              </a:tblPr>
              <a:tblGrid>
                <a:gridCol w="1752600">
                  <a:extLst>
                    <a:ext uri="{9D8B030D-6E8A-4147-A177-3AD203B41FA5}">
                      <a16:colId xmlns="" xmlns:a16="http://schemas.microsoft.com/office/drawing/2014/main" val="20000"/>
                    </a:ext>
                  </a:extLst>
                </a:gridCol>
                <a:gridCol w="1034143">
                  <a:extLst>
                    <a:ext uri="{9D8B030D-6E8A-4147-A177-3AD203B41FA5}">
                      <a16:colId xmlns="" xmlns:a16="http://schemas.microsoft.com/office/drawing/2014/main" val="20001"/>
                    </a:ext>
                  </a:extLst>
                </a:gridCol>
                <a:gridCol w="1034143">
                  <a:extLst>
                    <a:ext uri="{9D8B030D-6E8A-4147-A177-3AD203B41FA5}">
                      <a16:colId xmlns="" xmlns:a16="http://schemas.microsoft.com/office/drawing/2014/main" val="20002"/>
                    </a:ext>
                  </a:extLst>
                </a:gridCol>
                <a:gridCol w="1034143">
                  <a:extLst>
                    <a:ext uri="{9D8B030D-6E8A-4147-A177-3AD203B41FA5}">
                      <a16:colId xmlns="" xmlns:a16="http://schemas.microsoft.com/office/drawing/2014/main" val="20003"/>
                    </a:ext>
                  </a:extLst>
                </a:gridCol>
                <a:gridCol w="1034143">
                  <a:extLst>
                    <a:ext uri="{9D8B030D-6E8A-4147-A177-3AD203B41FA5}">
                      <a16:colId xmlns="" xmlns:a16="http://schemas.microsoft.com/office/drawing/2014/main" val="20004"/>
                    </a:ext>
                  </a:extLst>
                </a:gridCol>
                <a:gridCol w="1034143">
                  <a:extLst>
                    <a:ext uri="{9D8B030D-6E8A-4147-A177-3AD203B41FA5}">
                      <a16:colId xmlns="" xmlns:a16="http://schemas.microsoft.com/office/drawing/2014/main" val="20005"/>
                    </a:ext>
                  </a:extLst>
                </a:gridCol>
                <a:gridCol w="1034143">
                  <a:extLst>
                    <a:ext uri="{9D8B030D-6E8A-4147-A177-3AD203B41FA5}">
                      <a16:colId xmlns="" xmlns:a16="http://schemas.microsoft.com/office/drawing/2014/main" val="20006"/>
                    </a:ext>
                  </a:extLst>
                </a:gridCol>
                <a:gridCol w="1034143">
                  <a:extLst>
                    <a:ext uri="{9D8B030D-6E8A-4147-A177-3AD203B41FA5}">
                      <a16:colId xmlns="" xmlns:a16="http://schemas.microsoft.com/office/drawing/2014/main" val="2094190882"/>
                    </a:ext>
                  </a:extLst>
                </a:gridCol>
              </a:tblGrid>
              <a:tr h="484153">
                <a:tc rowSpan="2">
                  <a:txBody>
                    <a:bodyPr/>
                    <a:lstStyle/>
                    <a:p>
                      <a:pPr algn="ctr"/>
                      <a:endParaRPr lang="en-US" sz="1400" b="1" dirty="0">
                        <a:solidFill>
                          <a:schemeClr val="bg1"/>
                        </a:solidFill>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latin typeface="+mn-lt"/>
                          <a:ea typeface="+mn-ea"/>
                          <a:cs typeface="+mn-cs"/>
                        </a:rPr>
                        <a:t>ACE</a:t>
                      </a:r>
                    </a:p>
                  </a:txBody>
                  <a:tcPr anchor="ctr">
                    <a:lnL w="38100" cap="flat" cmpd="sng" algn="ctr">
                      <a:solidFill>
                        <a:schemeClr val="bg1"/>
                      </a:solidFill>
                      <a:prstDash val="solid"/>
                      <a:round/>
                      <a:headEnd type="none" w="med" len="med"/>
                      <a:tailEnd type="none" w="med" len="med"/>
                    </a:lnL>
                    <a:solidFill>
                      <a:srgbClr val="00CC99"/>
                    </a:solidFill>
                  </a:tcPr>
                </a:tc>
                <a:tc hMerge="1">
                  <a:txBody>
                    <a:bodyPr/>
                    <a:lstStyle/>
                    <a:p>
                      <a:pPr algn="ctr"/>
                      <a:endParaRPr lang="en-US" sz="1600" b="1" dirty="0">
                        <a:solidFill>
                          <a:schemeClr val="bg1"/>
                        </a:solidFill>
                      </a:endParaRPr>
                    </a:p>
                  </a:txBody>
                  <a:tcPr anchor="ctr">
                    <a:solidFill>
                      <a:srgbClr val="00CC99"/>
                    </a:solidFill>
                  </a:tcPr>
                </a:tc>
                <a:tc hMerge="1">
                  <a:txBody>
                    <a:bodyPr/>
                    <a:lstStyle/>
                    <a:p>
                      <a:pPr algn="ctr"/>
                      <a:endParaRPr lang="en-US" sz="1600" b="1" dirty="0">
                        <a:solidFill>
                          <a:schemeClr val="bg1"/>
                        </a:solidFill>
                      </a:endParaRPr>
                    </a:p>
                  </a:txBody>
                  <a:tcPr anchor="ctr">
                    <a:solidFill>
                      <a:srgbClr val="00CC99"/>
                    </a:solidFill>
                  </a:tcPr>
                </a:tc>
                <a:tc hMerge="1">
                  <a:txBody>
                    <a:bodyPr/>
                    <a:lstStyle/>
                    <a:p>
                      <a:pPr algn="ctr"/>
                      <a:endParaRPr lang="en-US" sz="1600" b="1" dirty="0">
                        <a:solidFill>
                          <a:schemeClr val="bg1"/>
                        </a:solidFill>
                      </a:endParaRPr>
                    </a:p>
                  </a:txBody>
                  <a:tcPr anchor="ctr">
                    <a:solidFill>
                      <a:srgbClr val="00CC99"/>
                    </a:solidFill>
                  </a:tcPr>
                </a:tc>
                <a:tc hMerge="1">
                  <a:txBody>
                    <a:bodyPr/>
                    <a:lstStyle/>
                    <a:p>
                      <a:pPr algn="ctr"/>
                      <a:endParaRPr lang="en-US" sz="1600" b="1" dirty="0">
                        <a:solidFill>
                          <a:schemeClr val="bg1"/>
                        </a:solidFill>
                      </a:endParaRPr>
                    </a:p>
                  </a:txBody>
                  <a:tcPr anchor="ctr">
                    <a:solidFill>
                      <a:srgbClr val="00CC99"/>
                    </a:solidFill>
                  </a:tcPr>
                </a:tc>
                <a:tc hMerge="1">
                  <a:txBody>
                    <a:bodyPr/>
                    <a:lstStyle/>
                    <a:p>
                      <a:pPr algn="ctr"/>
                      <a:endParaRPr lang="en-US" sz="1600" b="1" dirty="0">
                        <a:solidFill>
                          <a:schemeClr val="bg1"/>
                        </a:solidFill>
                      </a:endParaRPr>
                    </a:p>
                  </a:txBody>
                  <a:tcPr anchor="ctr">
                    <a:lnR w="38100" cap="flat" cmpd="sng" algn="ctr">
                      <a:solidFill>
                        <a:schemeClr val="bg1"/>
                      </a:solidFill>
                      <a:prstDash val="solid"/>
                      <a:round/>
                      <a:headEnd type="none" w="med" len="med"/>
                      <a:tailEnd type="none" w="med" len="med"/>
                    </a:lnR>
                    <a:solidFill>
                      <a:srgbClr val="00CC99"/>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lt1"/>
                        </a:solidFill>
                        <a:latin typeface="+mn-lt"/>
                        <a:ea typeface="+mn-ea"/>
                        <a:cs typeface="+mn-cs"/>
                      </a:endParaRPr>
                    </a:p>
                  </a:txBody>
                  <a:tcPr anchor="ctr">
                    <a:lnL w="38100" cap="flat" cmpd="sng" algn="ctr">
                      <a:solidFill>
                        <a:schemeClr val="bg1"/>
                      </a:solidFill>
                      <a:prstDash val="solid"/>
                      <a:round/>
                      <a:headEnd type="none" w="med" len="med"/>
                      <a:tailEnd type="none" w="med" len="med"/>
                    </a:lnL>
                    <a:solidFill>
                      <a:srgbClr val="00CC99"/>
                    </a:solidFill>
                  </a:tcPr>
                </a:tc>
                <a:extLst>
                  <a:ext uri="{0D108BD9-81ED-4DB2-BD59-A6C34878D82A}">
                    <a16:rowId xmlns="" xmlns:a16="http://schemas.microsoft.com/office/drawing/2014/main" val="10000"/>
                  </a:ext>
                </a:extLst>
              </a:tr>
              <a:tr h="1036752">
                <a:tc vMerge="1">
                  <a:txBody>
                    <a:bodyPr/>
                    <a:lstStyle/>
                    <a:p>
                      <a:pPr algn="ctr"/>
                      <a:endParaRPr lang="en-US" sz="1600" b="1" dirty="0">
                        <a:solidFill>
                          <a:schemeClr val="bg1"/>
                        </a:solidFill>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400" b="1" dirty="0">
                          <a:solidFill>
                            <a:schemeClr val="bg1"/>
                          </a:solidFill>
                        </a:rPr>
                        <a:t>Q1 2012 Recipients</a:t>
                      </a: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400" b="1" dirty="0">
                          <a:solidFill>
                            <a:schemeClr val="bg1"/>
                          </a:solidFill>
                        </a:rPr>
                        <a:t>Q1 2013 Recipients</a:t>
                      </a:r>
                    </a:p>
                  </a:txBody>
                  <a:tcPr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400" b="1" dirty="0">
                          <a:solidFill>
                            <a:schemeClr val="bg1"/>
                          </a:solidFill>
                        </a:rPr>
                        <a:t>Q1 &amp; Q2</a:t>
                      </a:r>
                      <a:r>
                        <a:rPr lang="en-US" sz="1400" b="1" baseline="0" dirty="0">
                          <a:solidFill>
                            <a:schemeClr val="bg1"/>
                          </a:solidFill>
                        </a:rPr>
                        <a:t> </a:t>
                      </a:r>
                      <a:r>
                        <a:rPr lang="en-US" sz="1400" b="1" dirty="0">
                          <a:solidFill>
                            <a:schemeClr val="bg1"/>
                          </a:solidFill>
                        </a:rPr>
                        <a:t>2014 Recipients</a:t>
                      </a:r>
                    </a:p>
                  </a:txBody>
                  <a:tcPr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400" b="1" dirty="0">
                          <a:solidFill>
                            <a:schemeClr val="bg1"/>
                          </a:solidFill>
                        </a:rPr>
                        <a:t>Q1 &amp; Q2</a:t>
                      </a:r>
                      <a:r>
                        <a:rPr lang="en-US" sz="1400" b="1" baseline="0" dirty="0">
                          <a:solidFill>
                            <a:schemeClr val="bg1"/>
                          </a:solidFill>
                        </a:rPr>
                        <a:t> 2015 Recipients </a:t>
                      </a:r>
                      <a:endParaRPr lang="en-US" sz="1400" b="1" dirty="0">
                        <a:solidFill>
                          <a:schemeClr val="bg1"/>
                        </a:solidFill>
                      </a:endParaRPr>
                    </a:p>
                  </a:txBody>
                  <a:tcPr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400" b="1" dirty="0">
                          <a:solidFill>
                            <a:schemeClr val="bg1"/>
                          </a:solidFill>
                        </a:rPr>
                        <a:t>Q1 &amp; Q2</a:t>
                      </a:r>
                      <a:r>
                        <a:rPr lang="en-US" sz="1400" b="1" baseline="0" dirty="0">
                          <a:solidFill>
                            <a:schemeClr val="bg1"/>
                          </a:solidFill>
                        </a:rPr>
                        <a:t> </a:t>
                      </a:r>
                      <a:r>
                        <a:rPr lang="en-US" sz="1400" b="1" dirty="0">
                          <a:solidFill>
                            <a:schemeClr val="bg1"/>
                          </a:solidFill>
                        </a:rPr>
                        <a:t>2016 </a:t>
                      </a:r>
                      <a:r>
                        <a:rPr lang="en-US" sz="1400" b="1" baseline="0" dirty="0">
                          <a:solidFill>
                            <a:schemeClr val="bg1"/>
                          </a:solidFill>
                        </a:rPr>
                        <a:t>Recipients </a:t>
                      </a:r>
                      <a:endParaRPr lang="en-US" sz="1400" b="1" dirty="0">
                        <a:solidFill>
                          <a:schemeClr val="bg1"/>
                        </a:solidFill>
                      </a:endParaRPr>
                    </a:p>
                  </a:txBody>
                  <a:tcPr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400" b="1" dirty="0">
                          <a:solidFill>
                            <a:schemeClr val="bg1"/>
                          </a:solidFill>
                        </a:rPr>
                        <a:t>Q1 &amp; Q2</a:t>
                      </a:r>
                      <a:r>
                        <a:rPr lang="en-US" sz="1400" b="1" baseline="0" dirty="0">
                          <a:solidFill>
                            <a:schemeClr val="bg1"/>
                          </a:solidFill>
                        </a:rPr>
                        <a:t> </a:t>
                      </a:r>
                      <a:r>
                        <a:rPr lang="en-US" sz="1400" b="1" dirty="0">
                          <a:solidFill>
                            <a:schemeClr val="bg1"/>
                          </a:solidFill>
                        </a:rPr>
                        <a:t>2017 </a:t>
                      </a:r>
                      <a:r>
                        <a:rPr lang="en-US" sz="1400" b="1" baseline="0" dirty="0">
                          <a:solidFill>
                            <a:schemeClr val="bg1"/>
                          </a:solidFill>
                        </a:rPr>
                        <a:t>Recipients </a:t>
                      </a:r>
                      <a:endParaRPr lang="en-US" sz="1400" b="1" dirty="0">
                        <a:solidFill>
                          <a:schemeClr val="bg1"/>
                        </a:solidFill>
                      </a:endParaRPr>
                    </a:p>
                  </a:txBody>
                  <a:tcPr anchor="ctr">
                    <a:lnB w="38100" cap="flat" cmpd="sng" algn="ctr">
                      <a:solidFill>
                        <a:schemeClr val="bg1"/>
                      </a:solidFill>
                      <a:prstDash val="solid"/>
                      <a:round/>
                      <a:headEnd type="none" w="med" len="med"/>
                      <a:tailEnd type="none" w="med" len="med"/>
                    </a:lnB>
                    <a:solidFill>
                      <a:srgbClr val="00CC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Q1 &amp; Q2</a:t>
                      </a:r>
                      <a:r>
                        <a:rPr lang="en-US" sz="1400" b="1" baseline="0" dirty="0">
                          <a:solidFill>
                            <a:schemeClr val="bg1"/>
                          </a:solidFill>
                        </a:rPr>
                        <a:t> </a:t>
                      </a:r>
                      <a:r>
                        <a:rPr lang="en-US" sz="1400" b="1" dirty="0">
                          <a:solidFill>
                            <a:schemeClr val="bg1"/>
                          </a:solidFill>
                        </a:rPr>
                        <a:t>2018 </a:t>
                      </a:r>
                      <a:r>
                        <a:rPr lang="en-US" sz="1400" b="1" baseline="0" dirty="0">
                          <a:solidFill>
                            <a:schemeClr val="bg1"/>
                          </a:solidFill>
                        </a:rPr>
                        <a:t>Recipients </a:t>
                      </a:r>
                      <a:endParaRPr lang="en-US" sz="1400" b="1" dirty="0">
                        <a:solidFill>
                          <a:schemeClr val="bg1"/>
                        </a:solidFill>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587347">
                <a:tc>
                  <a:txBody>
                    <a:bodyPr/>
                    <a:lstStyle/>
                    <a:p>
                      <a:pPr algn="l"/>
                      <a:r>
                        <a:rPr lang="en-US" sz="1400" dirty="0"/>
                        <a:t>Number of Customers</a:t>
                      </a:r>
                      <a:endParaRPr lang="en-US" sz="1400" b="0" dirty="0"/>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400" b="0" dirty="0"/>
                        <a:t>50</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400" b="0" dirty="0"/>
                        <a:t>43</a:t>
                      </a:r>
                    </a:p>
                  </a:txBody>
                  <a:tcPr anchor="ctr">
                    <a:lnT w="38100" cap="flat" cmpd="sng" algn="ctr">
                      <a:solidFill>
                        <a:schemeClr val="bg1"/>
                      </a:solidFill>
                      <a:prstDash val="solid"/>
                      <a:round/>
                      <a:headEnd type="none" w="med" len="med"/>
                      <a:tailEnd type="none" w="med" len="med"/>
                    </a:lnT>
                  </a:tcPr>
                </a:tc>
                <a:tc>
                  <a:txBody>
                    <a:bodyPr/>
                    <a:lstStyle/>
                    <a:p>
                      <a:pPr algn="ctr"/>
                      <a:r>
                        <a:rPr lang="en-US" sz="1400" b="0" dirty="0"/>
                        <a:t>-</a:t>
                      </a:r>
                    </a:p>
                  </a:txBody>
                  <a:tcPr anchor="ctr">
                    <a:lnT w="38100" cap="flat" cmpd="sng" algn="ctr">
                      <a:solidFill>
                        <a:schemeClr val="bg1"/>
                      </a:solidFill>
                      <a:prstDash val="solid"/>
                      <a:round/>
                      <a:headEnd type="none" w="med" len="med"/>
                      <a:tailEnd type="none" w="med" len="med"/>
                    </a:lnT>
                  </a:tcPr>
                </a:tc>
                <a:tc>
                  <a:txBody>
                    <a:bodyPr/>
                    <a:lstStyle/>
                    <a:p>
                      <a:pPr algn="ctr"/>
                      <a:r>
                        <a:rPr lang="en-US" sz="1400" b="0" dirty="0"/>
                        <a:t>32</a:t>
                      </a:r>
                    </a:p>
                  </a:txBody>
                  <a:tcPr anchor="ctr">
                    <a:lnT w="38100" cap="flat" cmpd="sng" algn="ctr">
                      <a:solidFill>
                        <a:schemeClr val="bg1"/>
                      </a:solidFill>
                      <a:prstDash val="solid"/>
                      <a:round/>
                      <a:headEnd type="none" w="med" len="med"/>
                      <a:tailEnd type="none" w="med" len="med"/>
                    </a:lnT>
                  </a:tcPr>
                </a:tc>
                <a:tc>
                  <a:txBody>
                    <a:bodyPr/>
                    <a:lstStyle/>
                    <a:p>
                      <a:pPr algn="ctr"/>
                      <a:r>
                        <a:rPr lang="en-US" sz="1400" b="0" dirty="0"/>
                        <a:t>116</a:t>
                      </a:r>
                    </a:p>
                  </a:txBody>
                  <a:tcPr anchor="ctr">
                    <a:lnT w="38100" cap="flat" cmpd="sng" algn="ctr">
                      <a:solidFill>
                        <a:schemeClr val="bg1"/>
                      </a:solidFill>
                      <a:prstDash val="solid"/>
                      <a:round/>
                      <a:headEnd type="none" w="med" len="med"/>
                      <a:tailEnd type="none" w="med" len="med"/>
                    </a:lnT>
                  </a:tcPr>
                </a:tc>
                <a:tc>
                  <a:txBody>
                    <a:bodyPr/>
                    <a:lstStyle/>
                    <a:p>
                      <a:pPr algn="ctr"/>
                      <a:r>
                        <a:rPr lang="en-US" sz="1400" b="0" dirty="0"/>
                        <a:t>96</a:t>
                      </a:r>
                    </a:p>
                  </a:txBody>
                  <a:tcPr anchor="ctr">
                    <a:lnT w="38100" cap="flat" cmpd="sng" algn="ctr">
                      <a:solidFill>
                        <a:schemeClr val="bg1"/>
                      </a:solidFill>
                      <a:prstDash val="solid"/>
                      <a:round/>
                      <a:headEnd type="none" w="med" len="med"/>
                      <a:tailEnd type="none" w="med" len="med"/>
                    </a:lnT>
                  </a:tcPr>
                </a:tc>
                <a:tc>
                  <a:txBody>
                    <a:bodyPr/>
                    <a:lstStyle/>
                    <a:p>
                      <a:pPr algn="ctr"/>
                      <a:r>
                        <a:rPr lang="en-US" sz="1400" b="0" dirty="0"/>
                        <a:t>38</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2"/>
                  </a:ext>
                </a:extLst>
              </a:tr>
              <a:tr h="636111">
                <a:tc>
                  <a:txBody>
                    <a:bodyPr/>
                    <a:lstStyle/>
                    <a:p>
                      <a:r>
                        <a:rPr lang="en-US" sz="1400" dirty="0"/>
                        <a:t>Mean</a:t>
                      </a:r>
                      <a:r>
                        <a:rPr lang="en-US" sz="1400" baseline="0" dirty="0"/>
                        <a:t> </a:t>
                      </a:r>
                      <a:r>
                        <a:rPr lang="en-US" sz="1400" dirty="0"/>
                        <a:t>Pre-Grant Balance</a:t>
                      </a:r>
                    </a:p>
                  </a:txBody>
                  <a:tcPr anchor="ctr">
                    <a:lnR w="38100" cap="flat" cmpd="sng" algn="ctr">
                      <a:solidFill>
                        <a:schemeClr val="bg1"/>
                      </a:solidFill>
                      <a:prstDash val="solid"/>
                      <a:round/>
                      <a:headEnd type="none" w="med" len="med"/>
                      <a:tailEnd type="none" w="med" len="med"/>
                    </a:lnR>
                    <a:solidFill>
                      <a:srgbClr val="CBECDE"/>
                    </a:solidFill>
                  </a:tcPr>
                </a:tc>
                <a:tc>
                  <a:txBody>
                    <a:bodyPr/>
                    <a:lstStyle/>
                    <a:p>
                      <a:pPr marL="0" algn="ctr" defTabSz="914400" rtl="0" eaLnBrk="1" latinLnBrk="0" hangingPunct="1"/>
                      <a:r>
                        <a:rPr lang="en-US" sz="1400" kern="1200" dirty="0">
                          <a:solidFill>
                            <a:schemeClr val="dk1"/>
                          </a:solidFill>
                          <a:latin typeface="+mn-lt"/>
                          <a:ea typeface="+mn-ea"/>
                          <a:cs typeface="+mn-cs"/>
                        </a:rPr>
                        <a:t>$1,133</a:t>
                      </a:r>
                    </a:p>
                  </a:txBody>
                  <a:tcPr anchor="ctr">
                    <a:lnL w="38100" cap="flat" cmpd="sng" algn="ctr">
                      <a:solidFill>
                        <a:schemeClr val="bg1"/>
                      </a:solidFill>
                      <a:prstDash val="solid"/>
                      <a:round/>
                      <a:headEnd type="none" w="med" len="med"/>
                      <a:tailEnd type="none" w="med" len="med"/>
                    </a:lnL>
                    <a:solidFill>
                      <a:srgbClr val="CBECDE"/>
                    </a:solidFill>
                  </a:tcPr>
                </a:tc>
                <a:tc>
                  <a:txBody>
                    <a:bodyPr/>
                    <a:lstStyle/>
                    <a:p>
                      <a:pPr marL="0" algn="ctr" defTabSz="914400" rtl="0" eaLnBrk="1" latinLnBrk="0" hangingPunct="1"/>
                      <a:r>
                        <a:rPr lang="en-US" sz="1400" kern="1200" dirty="0">
                          <a:solidFill>
                            <a:schemeClr val="dk1"/>
                          </a:solidFill>
                          <a:latin typeface="+mn-lt"/>
                          <a:ea typeface="+mn-ea"/>
                          <a:cs typeface="+mn-cs"/>
                        </a:rPr>
                        <a:t>$1,216</a:t>
                      </a:r>
                    </a:p>
                  </a:txBody>
                  <a:tcPr anchor="ctr">
                    <a:solidFill>
                      <a:schemeClr val="accent5">
                        <a:lumMod val="60000"/>
                        <a:lumOff val="40000"/>
                      </a:schemeClr>
                    </a:solidFill>
                  </a:tcPr>
                </a:tc>
                <a:tc>
                  <a:txBody>
                    <a:bodyPr/>
                    <a:lstStyle/>
                    <a:p>
                      <a:pPr marL="0" algn="ctr" defTabSz="914400" rtl="0" eaLnBrk="1" latinLnBrk="0" hangingPunct="1"/>
                      <a:r>
                        <a:rPr lang="en-US" sz="1400" kern="1200" dirty="0">
                          <a:solidFill>
                            <a:schemeClr val="dk1"/>
                          </a:solidFill>
                          <a:latin typeface="+mn-lt"/>
                          <a:ea typeface="+mn-ea"/>
                          <a:cs typeface="+mn-cs"/>
                        </a:rPr>
                        <a:t>-</a:t>
                      </a: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$1,136</a:t>
                      </a:r>
                    </a:p>
                  </a:txBody>
                  <a:tcPr anchor="ctr">
                    <a:solidFill>
                      <a:schemeClr val="accent5">
                        <a:lumMod val="60000"/>
                        <a:lumOff val="40000"/>
                      </a:schemeClr>
                    </a:solidFill>
                  </a:tcPr>
                </a:tc>
                <a:tc>
                  <a:txBody>
                    <a:bodyPr/>
                    <a:lstStyle/>
                    <a:p>
                      <a:pPr marL="0" algn="ctr" defTabSz="914400" rtl="0" eaLnBrk="1" latinLnBrk="0" hangingPunct="1"/>
                      <a:r>
                        <a:rPr lang="en-US" sz="1400" kern="1200" dirty="0">
                          <a:solidFill>
                            <a:schemeClr val="dk1"/>
                          </a:solidFill>
                          <a:latin typeface="+mn-lt"/>
                          <a:ea typeface="+mn-ea"/>
                          <a:cs typeface="+mn-cs"/>
                        </a:rPr>
                        <a:t>$1,548</a:t>
                      </a:r>
                    </a:p>
                  </a:txBody>
                  <a:tcPr anchor="ctr">
                    <a:solidFill>
                      <a:srgbClr val="FFFF00"/>
                    </a:solidFill>
                  </a:tcPr>
                </a:tc>
                <a:tc>
                  <a:txBody>
                    <a:bodyPr/>
                    <a:lstStyle/>
                    <a:p>
                      <a:pPr marL="0" algn="ctr" defTabSz="914400" rtl="0" eaLnBrk="1" latinLnBrk="0" hangingPunct="1"/>
                      <a:r>
                        <a:rPr lang="en-US" sz="1400" kern="1200" dirty="0">
                          <a:solidFill>
                            <a:schemeClr val="dk1"/>
                          </a:solidFill>
                          <a:latin typeface="+mn-lt"/>
                          <a:ea typeface="+mn-ea"/>
                          <a:cs typeface="+mn-cs"/>
                        </a:rPr>
                        <a:t>$1,476</a:t>
                      </a:r>
                    </a:p>
                  </a:txBody>
                  <a:tcPr anchor="ctr">
                    <a:solidFill>
                      <a:srgbClr val="FFFF00"/>
                    </a:solidFill>
                  </a:tcPr>
                </a:tc>
                <a:tc>
                  <a:txBody>
                    <a:bodyPr/>
                    <a:lstStyle/>
                    <a:p>
                      <a:pPr marL="0" algn="ctr" defTabSz="914400" rtl="0" eaLnBrk="1" latinLnBrk="0" hangingPunct="1"/>
                      <a:r>
                        <a:rPr lang="en-US" sz="1400" b="0" kern="1200" dirty="0">
                          <a:solidFill>
                            <a:schemeClr val="dk1"/>
                          </a:solidFill>
                          <a:latin typeface="+mn-lt"/>
                          <a:ea typeface="+mn-ea"/>
                          <a:cs typeface="+mn-cs"/>
                        </a:rPr>
                        <a:t>$1,054</a:t>
                      </a:r>
                    </a:p>
                  </a:txBody>
                  <a:tcPr anchor="ctr">
                    <a:lnR w="38100" cap="flat" cmpd="sng" algn="ctr">
                      <a:solidFill>
                        <a:schemeClr val="bg1"/>
                      </a:solidFill>
                      <a:prstDash val="solid"/>
                      <a:round/>
                      <a:headEnd type="none" w="med" len="med"/>
                      <a:tailEnd type="none" w="med" len="med"/>
                    </a:lnR>
                    <a:solidFill>
                      <a:srgbClr val="FFFF00"/>
                    </a:solidFill>
                  </a:tcPr>
                </a:tc>
                <a:extLst>
                  <a:ext uri="{0D108BD9-81ED-4DB2-BD59-A6C34878D82A}">
                    <a16:rowId xmlns="" xmlns:a16="http://schemas.microsoft.com/office/drawing/2014/main" val="10003"/>
                  </a:ext>
                </a:extLst>
              </a:tr>
              <a:tr h="636111">
                <a:tc>
                  <a:txBody>
                    <a:bodyPr/>
                    <a:lstStyle/>
                    <a:p>
                      <a:r>
                        <a:rPr lang="en-US" sz="1400" dirty="0"/>
                        <a:t>Mean Grant</a:t>
                      </a:r>
                    </a:p>
                  </a:txBody>
                  <a:tcPr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400" kern="1200" dirty="0">
                          <a:solidFill>
                            <a:schemeClr val="dk1"/>
                          </a:solidFill>
                          <a:latin typeface="+mn-lt"/>
                          <a:ea typeface="+mn-ea"/>
                          <a:cs typeface="+mn-cs"/>
                        </a:rPr>
                        <a:t>$352</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400" kern="1200" dirty="0">
                          <a:solidFill>
                            <a:schemeClr val="dk1"/>
                          </a:solidFill>
                          <a:latin typeface="+mn-lt"/>
                          <a:ea typeface="+mn-ea"/>
                          <a:cs typeface="+mn-cs"/>
                        </a:rPr>
                        <a:t>$348</a:t>
                      </a: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a:t>
                      </a: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$529</a:t>
                      </a: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$515</a:t>
                      </a:r>
                    </a:p>
                  </a:txBody>
                  <a:tcPr anchor="ctr"/>
                </a:tc>
                <a:tc>
                  <a:txBody>
                    <a:bodyPr/>
                    <a:lstStyle/>
                    <a:p>
                      <a:pPr marL="0" algn="ctr" defTabSz="914400" rtl="0" eaLnBrk="1" latinLnBrk="0" hangingPunct="1"/>
                      <a:r>
                        <a:rPr lang="en-US" sz="1400" kern="1200" dirty="0"/>
                        <a:t>$528</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sz="1400" b="0" kern="1200" dirty="0">
                          <a:solidFill>
                            <a:schemeClr val="dk1"/>
                          </a:solidFill>
                          <a:latin typeface="+mn-lt"/>
                          <a:ea typeface="+mn-ea"/>
                          <a:cs typeface="+mn-cs"/>
                        </a:rPr>
                        <a:t>$637</a:t>
                      </a:r>
                    </a:p>
                  </a:txBody>
                  <a:tcPr anchor="ctr">
                    <a:lnR w="38100" cap="flat" cmpd="sng" algn="ctr">
                      <a:solidFill>
                        <a:schemeClr val="bg1"/>
                      </a:solidFill>
                      <a:prstDash val="solid"/>
                      <a:round/>
                      <a:headEnd type="none" w="med" len="med"/>
                      <a:tailEnd type="none" w="med" len="med"/>
                    </a:lnR>
                    <a:solidFill>
                      <a:schemeClr val="accent6">
                        <a:lumMod val="20000"/>
                        <a:lumOff val="80000"/>
                      </a:schemeClr>
                    </a:solidFill>
                  </a:tcPr>
                </a:tc>
                <a:extLst>
                  <a:ext uri="{0D108BD9-81ED-4DB2-BD59-A6C34878D82A}">
                    <a16:rowId xmlns="" xmlns:a16="http://schemas.microsoft.com/office/drawing/2014/main" val="10004"/>
                  </a:ext>
                </a:extLst>
              </a:tr>
              <a:tr h="598652">
                <a:tc>
                  <a:txBody>
                    <a:bodyPr/>
                    <a:lstStyle/>
                    <a:p>
                      <a:r>
                        <a:rPr lang="en-US" sz="1400" dirty="0"/>
                        <a:t>Mean Post-Grant Balance</a:t>
                      </a:r>
                    </a:p>
                  </a:txBody>
                  <a:tcPr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400" kern="1200" dirty="0">
                          <a:solidFill>
                            <a:schemeClr val="dk1"/>
                          </a:solidFill>
                          <a:latin typeface="+mn-lt"/>
                          <a:ea typeface="+mn-ea"/>
                          <a:cs typeface="+mn-cs"/>
                        </a:rPr>
                        <a:t>$781</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400" kern="1200" dirty="0">
                          <a:solidFill>
                            <a:schemeClr val="dk1"/>
                          </a:solidFill>
                          <a:latin typeface="+mn-lt"/>
                          <a:ea typeface="+mn-ea"/>
                          <a:cs typeface="+mn-cs"/>
                        </a:rPr>
                        <a:t>$868</a:t>
                      </a: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a:t>
                      </a: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$607</a:t>
                      </a: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$1,033</a:t>
                      </a:r>
                    </a:p>
                  </a:txBody>
                  <a:tcPr anchor="ctr"/>
                </a:tc>
                <a:tc>
                  <a:txBody>
                    <a:bodyPr/>
                    <a:lstStyle/>
                    <a:p>
                      <a:pPr marL="0" algn="ctr" defTabSz="914400" rtl="0" eaLnBrk="1" latinLnBrk="0" hangingPunct="1"/>
                      <a:r>
                        <a:rPr lang="en-US" sz="1400" kern="1200" dirty="0"/>
                        <a:t>$949</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sz="1400" b="0" kern="1200" dirty="0">
                          <a:solidFill>
                            <a:schemeClr val="dk1"/>
                          </a:solidFill>
                          <a:latin typeface="+mn-lt"/>
                          <a:ea typeface="+mn-ea"/>
                          <a:cs typeface="+mn-cs"/>
                        </a:rPr>
                        <a:t>$418</a:t>
                      </a:r>
                    </a:p>
                  </a:txBody>
                  <a:tcPr anchor="ctr">
                    <a:lnR w="38100" cap="flat" cmpd="sng" algn="ctr">
                      <a:solidFill>
                        <a:schemeClr val="bg1"/>
                      </a:solidFill>
                      <a:prstDash val="solid"/>
                      <a:round/>
                      <a:headEnd type="none" w="med" len="med"/>
                      <a:tailEnd type="none" w="med" len="med"/>
                    </a:lnR>
                  </a:tcPr>
                </a:tc>
                <a:extLst>
                  <a:ext uri="{0D108BD9-81ED-4DB2-BD59-A6C34878D82A}">
                    <a16:rowId xmlns="" xmlns:a16="http://schemas.microsoft.com/office/drawing/2014/main" val="10005"/>
                  </a:ext>
                </a:extLst>
              </a:tr>
              <a:tr h="799780">
                <a:tc>
                  <a:txBody>
                    <a:bodyPr/>
                    <a:lstStyle/>
                    <a:p>
                      <a:r>
                        <a:rPr lang="en-US" sz="1400" dirty="0"/>
                        <a:t>Mean Percent of Pre-Grant Balances Covered</a:t>
                      </a:r>
                      <a:endParaRPr lang="en-US" sz="1400" b="0" dirty="0"/>
                    </a:p>
                  </a:txBody>
                  <a:tcPr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400" b="1" kern="1200" dirty="0">
                          <a:solidFill>
                            <a:schemeClr val="bg1"/>
                          </a:solidFill>
                          <a:latin typeface="+mn-lt"/>
                          <a:ea typeface="+mn-ea"/>
                          <a:cs typeface="+mn-cs"/>
                        </a:rPr>
                        <a:t>47%</a:t>
                      </a:r>
                    </a:p>
                  </a:txBody>
                  <a:tcPr anchor="ctr">
                    <a:lnL w="38100" cap="flat" cmpd="sng" algn="ctr">
                      <a:solidFill>
                        <a:schemeClr val="bg1"/>
                      </a:solidFill>
                      <a:prstDash val="solid"/>
                      <a:round/>
                      <a:headEnd type="none" w="med" len="med"/>
                      <a:tailEnd type="none" w="med" len="med"/>
                    </a:lnL>
                    <a:solidFill>
                      <a:srgbClr val="00CC99"/>
                    </a:solidFill>
                  </a:tcPr>
                </a:tc>
                <a:tc>
                  <a:txBody>
                    <a:bodyPr/>
                    <a:lstStyle/>
                    <a:p>
                      <a:pPr marL="0" algn="ctr" defTabSz="914400" rtl="0" eaLnBrk="1" latinLnBrk="0" hangingPunct="1"/>
                      <a:r>
                        <a:rPr lang="en-US" sz="1400" b="1" kern="1200" dirty="0">
                          <a:solidFill>
                            <a:schemeClr val="bg1"/>
                          </a:solidFill>
                          <a:latin typeface="+mn-lt"/>
                          <a:ea typeface="+mn-ea"/>
                          <a:cs typeface="+mn-cs"/>
                        </a:rPr>
                        <a:t>76%</a:t>
                      </a:r>
                    </a:p>
                  </a:txBody>
                  <a:tcPr anchor="ctr"/>
                </a:tc>
                <a:tc>
                  <a:txBody>
                    <a:bodyPr/>
                    <a:lstStyle/>
                    <a:p>
                      <a:pPr marL="0" algn="ctr" defTabSz="914400" rtl="0" eaLnBrk="1" latinLnBrk="0" hangingPunct="1"/>
                      <a:r>
                        <a:rPr lang="en-US" sz="1400" b="0" kern="1200" dirty="0">
                          <a:solidFill>
                            <a:schemeClr val="bg1"/>
                          </a:solidFill>
                          <a:latin typeface="+mn-lt"/>
                          <a:ea typeface="+mn-ea"/>
                          <a:cs typeface="+mn-cs"/>
                        </a:rPr>
                        <a:t>-</a:t>
                      </a:r>
                    </a:p>
                  </a:txBody>
                  <a:tcPr anchor="ctr"/>
                </a:tc>
                <a:tc>
                  <a:txBody>
                    <a:bodyPr/>
                    <a:lstStyle/>
                    <a:p>
                      <a:pPr marL="0" algn="ctr" defTabSz="914400" rtl="0" eaLnBrk="1" latinLnBrk="0" hangingPunct="1"/>
                      <a:r>
                        <a:rPr lang="en-US" sz="1400" b="1" kern="1200" dirty="0">
                          <a:solidFill>
                            <a:schemeClr val="bg1"/>
                          </a:solidFill>
                          <a:latin typeface="+mn-lt"/>
                          <a:ea typeface="+mn-ea"/>
                          <a:cs typeface="+mn-cs"/>
                        </a:rPr>
                        <a:t>71%</a:t>
                      </a:r>
                    </a:p>
                  </a:txBody>
                  <a:tcPr anchor="ctr"/>
                </a:tc>
                <a:tc>
                  <a:txBody>
                    <a:bodyPr/>
                    <a:lstStyle/>
                    <a:p>
                      <a:pPr marL="0" algn="ctr" defTabSz="914400" rtl="0" eaLnBrk="1" latinLnBrk="0" hangingPunct="1"/>
                      <a:r>
                        <a:rPr lang="en-US" sz="1400" b="1" kern="1200" dirty="0">
                          <a:solidFill>
                            <a:schemeClr val="tx1"/>
                          </a:solidFill>
                          <a:latin typeface="+mn-lt"/>
                          <a:ea typeface="+mn-ea"/>
                          <a:cs typeface="+mn-cs"/>
                        </a:rPr>
                        <a:t>52%</a:t>
                      </a:r>
                    </a:p>
                  </a:txBody>
                  <a:tcPr anchor="ctr">
                    <a:solidFill>
                      <a:srgbClr val="FFFF00"/>
                    </a:solidFill>
                  </a:tcPr>
                </a:tc>
                <a:tc>
                  <a:txBody>
                    <a:bodyPr/>
                    <a:lstStyle/>
                    <a:p>
                      <a:pPr marL="0" algn="ctr" defTabSz="914400" rtl="0" eaLnBrk="1" latinLnBrk="0" hangingPunct="1"/>
                      <a:r>
                        <a:rPr lang="en-US" sz="1400" kern="1200" dirty="0">
                          <a:solidFill>
                            <a:schemeClr val="tx1"/>
                          </a:solidFill>
                        </a:rPr>
                        <a:t>53%</a:t>
                      </a:r>
                      <a:endParaRPr lang="en-US" sz="1400" b="0" kern="1200" dirty="0">
                        <a:solidFill>
                          <a:schemeClr val="tx1"/>
                        </a:solidFill>
                        <a:latin typeface="+mn-lt"/>
                        <a:ea typeface="+mn-ea"/>
                        <a:cs typeface="+mn-cs"/>
                      </a:endParaRPr>
                    </a:p>
                  </a:txBody>
                  <a:tcPr anchor="ctr">
                    <a:solidFill>
                      <a:srgbClr val="FFFF00"/>
                    </a:solidFill>
                  </a:tcPr>
                </a:tc>
                <a:tc>
                  <a:txBody>
                    <a:bodyPr/>
                    <a:lstStyle/>
                    <a:p>
                      <a:pPr marL="0" algn="ctr" defTabSz="914400" rtl="0" eaLnBrk="1" latinLnBrk="0" hangingPunct="1"/>
                      <a:r>
                        <a:rPr lang="en-US" sz="1400" b="1" kern="1200" dirty="0">
                          <a:solidFill>
                            <a:schemeClr val="tx1"/>
                          </a:solidFill>
                          <a:latin typeface="+mn-lt"/>
                          <a:ea typeface="+mn-ea"/>
                          <a:cs typeface="+mn-cs"/>
                        </a:rPr>
                        <a:t>70%</a:t>
                      </a:r>
                    </a:p>
                  </a:txBody>
                  <a:tcPr anchor="ctr">
                    <a:lnR w="38100" cap="flat" cmpd="sng" algn="ctr">
                      <a:solidFill>
                        <a:schemeClr val="bg1"/>
                      </a:solidFill>
                      <a:prstDash val="solid"/>
                      <a:round/>
                      <a:headEnd type="none" w="med" len="med"/>
                      <a:tailEnd type="none" w="med" len="med"/>
                    </a:lnR>
                    <a:solidFill>
                      <a:srgbClr val="FFFF00"/>
                    </a:solidFill>
                  </a:tcPr>
                </a:tc>
                <a:extLst>
                  <a:ext uri="{0D108BD9-81ED-4DB2-BD59-A6C34878D82A}">
                    <a16:rowId xmlns="" xmlns:a16="http://schemas.microsoft.com/office/drawing/2014/main" val="10006"/>
                  </a:ext>
                </a:extLst>
              </a:tr>
            </a:tbl>
          </a:graphicData>
        </a:graphic>
      </p:graphicFrame>
      <p:sp>
        <p:nvSpPr>
          <p:cNvPr id="47" name="TextBox 46"/>
          <p:cNvSpPr txBox="1">
            <a:spLocks noChangeArrowheads="1"/>
          </p:cNvSpPr>
          <p:nvPr/>
        </p:nvSpPr>
        <p:spPr bwMode="auto">
          <a:xfrm>
            <a:off x="8804" y="6392947"/>
            <a:ext cx="7408718" cy="253916"/>
          </a:xfrm>
          <a:prstGeom prst="rect">
            <a:avLst/>
          </a:prstGeom>
          <a:noFill/>
          <a:ln w="9525">
            <a:noFill/>
            <a:miter lim="800000"/>
            <a:headEnd/>
            <a:tailEnd/>
          </a:ln>
        </p:spPr>
        <p:txBody>
          <a:bodyPr wrap="square">
            <a:spAutoFit/>
          </a:bodyPr>
          <a:lstStyle/>
          <a:p>
            <a:pPr eaLnBrk="1" hangingPunct="1">
              <a:defRPr/>
            </a:pPr>
            <a:r>
              <a:rPr lang="en-US" sz="1050" dirty="0"/>
              <a:t>* ACE did not provide data in 2015 for their 2014 grant recipients due to switching to a new billing system.  </a:t>
            </a:r>
          </a:p>
        </p:txBody>
      </p:sp>
    </p:spTree>
    <p:extLst>
      <p:ext uri="{BB962C8B-B14F-4D97-AF65-F5344CB8AC3E}">
        <p14:creationId xmlns:p14="http://schemas.microsoft.com/office/powerpoint/2010/main" val="3065033461"/>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3"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4"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5"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6"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7"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8"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9"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0"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1"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2"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3"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4"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5"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6"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7"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8"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9"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0"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1"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2"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3"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4"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5"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6"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7"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8"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9"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0"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1"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2"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3"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4"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5"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6"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7"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8"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9"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60"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961"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2"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3"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4" name="Rectangle 44"/>
          <p:cNvSpPr>
            <a:spLocks noGrp="1" noChangeArrowheads="1"/>
          </p:cNvSpPr>
          <p:nvPr>
            <p:ph type="title"/>
          </p:nvPr>
        </p:nvSpPr>
        <p:spPr>
          <a:xfrm>
            <a:off x="67662" y="-2059"/>
            <a:ext cx="7772400" cy="1339474"/>
          </a:xfrm>
        </p:spPr>
        <p:txBody>
          <a:bodyPr/>
          <a:lstStyle/>
          <a:p>
            <a:pPr algn="l" eaLnBrk="1" hangingPunct="1"/>
            <a:r>
              <a:rPr lang="en-US" altLang="en-US" sz="3300" b="1" dirty="0">
                <a:solidFill>
                  <a:schemeClr val="tx1"/>
                </a:solidFill>
              </a:rPr>
              <a:t>Grant Coverage Analysis </a:t>
            </a:r>
            <a:br>
              <a:rPr lang="en-US" altLang="en-US" sz="3300" b="1" dirty="0">
                <a:solidFill>
                  <a:schemeClr val="tx1"/>
                </a:solidFill>
              </a:rPr>
            </a:br>
            <a:r>
              <a:rPr lang="en-US" altLang="en-US" sz="2800" b="1" dirty="0">
                <a:solidFill>
                  <a:schemeClr val="tx1"/>
                </a:solidFill>
              </a:rPr>
              <a:t>Balance Exceeds Max Grant Amount</a:t>
            </a:r>
          </a:p>
        </p:txBody>
      </p:sp>
      <p:sp>
        <p:nvSpPr>
          <p:cNvPr id="81965"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E06B021E-94FD-462F-AE54-074EB9F172A7}" type="slidenum">
              <a:rPr lang="en-US" altLang="en-US" sz="1000"/>
              <a:pPr eaLnBrk="1" hangingPunct="1">
                <a:spcBef>
                  <a:spcPct val="50000"/>
                </a:spcBef>
                <a:buFontTx/>
                <a:buNone/>
              </a:pPr>
              <a:t>49</a:t>
            </a:fld>
            <a:endParaRPr lang="en-US" altLang="en-US" sz="1000"/>
          </a:p>
        </p:txBody>
      </p:sp>
      <p:graphicFrame>
        <p:nvGraphicFramePr>
          <p:cNvPr id="47" name="Table 46"/>
          <p:cNvGraphicFramePr>
            <a:graphicFrameLocks noGrp="1"/>
          </p:cNvGraphicFramePr>
          <p:nvPr>
            <p:extLst>
              <p:ext uri="{D42A27DB-BD31-4B8C-83A1-F6EECF244321}">
                <p14:modId xmlns:p14="http://schemas.microsoft.com/office/powerpoint/2010/main" val="2739559560"/>
              </p:ext>
            </p:extLst>
          </p:nvPr>
        </p:nvGraphicFramePr>
        <p:xfrm>
          <a:off x="761999" y="2450076"/>
          <a:ext cx="7721600" cy="2627221"/>
        </p:xfrm>
        <a:graphic>
          <a:graphicData uri="http://schemas.openxmlformats.org/drawingml/2006/table">
            <a:tbl>
              <a:tblPr firstRow="1" lastRow="1" bandRow="1">
                <a:tableStyleId>{5C22544A-7EE6-4342-B048-85BDC9FD1C3A}</a:tableStyleId>
              </a:tblPr>
              <a:tblGrid>
                <a:gridCol w="1620713">
                  <a:extLst>
                    <a:ext uri="{9D8B030D-6E8A-4147-A177-3AD203B41FA5}">
                      <a16:colId xmlns="" xmlns:a16="http://schemas.microsoft.com/office/drawing/2014/main" val="20000"/>
                    </a:ext>
                  </a:extLst>
                </a:gridCol>
                <a:gridCol w="825608">
                  <a:extLst>
                    <a:ext uri="{9D8B030D-6E8A-4147-A177-3AD203B41FA5}">
                      <a16:colId xmlns="" xmlns:a16="http://schemas.microsoft.com/office/drawing/2014/main" val="20001"/>
                    </a:ext>
                  </a:extLst>
                </a:gridCol>
                <a:gridCol w="947993">
                  <a:extLst>
                    <a:ext uri="{9D8B030D-6E8A-4147-A177-3AD203B41FA5}">
                      <a16:colId xmlns="" xmlns:a16="http://schemas.microsoft.com/office/drawing/2014/main" val="20002"/>
                    </a:ext>
                  </a:extLst>
                </a:gridCol>
                <a:gridCol w="825608">
                  <a:extLst>
                    <a:ext uri="{9D8B030D-6E8A-4147-A177-3AD203B41FA5}">
                      <a16:colId xmlns="" xmlns:a16="http://schemas.microsoft.com/office/drawing/2014/main" val="20003"/>
                    </a:ext>
                  </a:extLst>
                </a:gridCol>
                <a:gridCol w="972800">
                  <a:extLst>
                    <a:ext uri="{9D8B030D-6E8A-4147-A177-3AD203B41FA5}">
                      <a16:colId xmlns="" xmlns:a16="http://schemas.microsoft.com/office/drawing/2014/main" val="20004"/>
                    </a:ext>
                  </a:extLst>
                </a:gridCol>
                <a:gridCol w="853722">
                  <a:extLst>
                    <a:ext uri="{9D8B030D-6E8A-4147-A177-3AD203B41FA5}">
                      <a16:colId xmlns="" xmlns:a16="http://schemas.microsoft.com/office/drawing/2014/main" val="20005"/>
                    </a:ext>
                  </a:extLst>
                </a:gridCol>
                <a:gridCol w="737953">
                  <a:extLst>
                    <a:ext uri="{9D8B030D-6E8A-4147-A177-3AD203B41FA5}">
                      <a16:colId xmlns="" xmlns:a16="http://schemas.microsoft.com/office/drawing/2014/main" val="20006"/>
                    </a:ext>
                  </a:extLst>
                </a:gridCol>
                <a:gridCol w="937203">
                  <a:extLst>
                    <a:ext uri="{9D8B030D-6E8A-4147-A177-3AD203B41FA5}">
                      <a16:colId xmlns="" xmlns:a16="http://schemas.microsoft.com/office/drawing/2014/main" val="20007"/>
                    </a:ext>
                  </a:extLst>
                </a:gridCol>
              </a:tblGrid>
              <a:tr h="409590">
                <a:tc rowSpan="2">
                  <a:txBody>
                    <a:bodyPr/>
                    <a:lstStyle/>
                    <a:p>
                      <a:pPr algn="ctr"/>
                      <a:endParaRPr lang="en-US" sz="1800" dirty="0">
                        <a:solidFill>
                          <a:schemeClr val="bg1"/>
                        </a:solidFill>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Q1 &amp; Q2 2018 Recipients </a:t>
                      </a:r>
                      <a:br>
                        <a:rPr lang="en-US" sz="1800" dirty="0"/>
                      </a:br>
                      <a:r>
                        <a:rPr lang="en-US" sz="1800" dirty="0"/>
                        <a:t>Balance</a:t>
                      </a:r>
                      <a:r>
                        <a:rPr lang="en-US" sz="1800" baseline="0" dirty="0"/>
                        <a:t> &gt; Maximum Grant Amount</a:t>
                      </a:r>
                      <a:endParaRPr lang="en-US" sz="1800" dirty="0">
                        <a:solidFill>
                          <a:schemeClr val="bg1"/>
                        </a:solidFill>
                      </a:endParaRPr>
                    </a:p>
                  </a:txBody>
                  <a:tcPr anchor="ctr">
                    <a:lnL w="38100" cap="flat" cmpd="sng" algn="ctr">
                      <a:solidFill>
                        <a:schemeClr val="bg1"/>
                      </a:solidFill>
                      <a:prstDash val="solid"/>
                      <a:round/>
                      <a:headEnd type="none" w="med" len="med"/>
                      <a:tailEnd type="none" w="med" len="med"/>
                    </a:lnL>
                  </a:tcPr>
                </a:tc>
                <a:tc hMerge="1">
                  <a:txBody>
                    <a:bodyPr/>
                    <a:lstStyle/>
                    <a:p>
                      <a:pPr algn="ctr"/>
                      <a:endParaRPr lang="en-US" sz="1800" dirty="0"/>
                    </a:p>
                  </a:txBody>
                  <a:tcPr anchor="ctr"/>
                </a:tc>
                <a:tc hMerge="1">
                  <a:txBody>
                    <a:bodyPr/>
                    <a:lstStyle/>
                    <a:p>
                      <a:pPr algn="ctr"/>
                      <a:endParaRPr lang="en-US" sz="1800"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800" dirty="0"/>
                    </a:p>
                  </a:txBody>
                  <a:tcPr anchor="ctr"/>
                </a:tc>
                <a:extLst>
                  <a:ext uri="{0D108BD9-81ED-4DB2-BD59-A6C34878D82A}">
                    <a16:rowId xmlns="" xmlns:a16="http://schemas.microsoft.com/office/drawing/2014/main" val="10000"/>
                  </a:ext>
                </a:extLst>
              </a:tr>
              <a:tr h="579969">
                <a:tc vMerge="1">
                  <a:txBody>
                    <a:bodyPr/>
                    <a:lstStyle/>
                    <a:p>
                      <a:pPr algn="ctr"/>
                      <a:endParaRPr lang="en-US" sz="1600" b="1" dirty="0">
                        <a:solidFill>
                          <a:schemeClr val="bg1"/>
                        </a:solidFill>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ACE</a:t>
                      </a: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JCP&amp;L</a:t>
                      </a:r>
                    </a:p>
                  </a:txBody>
                  <a:tcPr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NJNG</a:t>
                      </a:r>
                    </a:p>
                  </a:txBody>
                  <a:tcPr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PSE&amp;G</a:t>
                      </a:r>
                    </a:p>
                  </a:txBody>
                  <a:tcPr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RECO</a:t>
                      </a:r>
                    </a:p>
                  </a:txBody>
                  <a:tcPr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SJG</a:t>
                      </a: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Total</a:t>
                      </a: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703586">
                <a:tc>
                  <a:txBody>
                    <a:bodyPr/>
                    <a:lstStyle/>
                    <a:p>
                      <a:pPr marL="0" algn="l" defTabSz="914400" rtl="0" eaLnBrk="1" latinLnBrk="0" hangingPunct="1"/>
                      <a:r>
                        <a:rPr lang="en-US" sz="1800" b="0" kern="1200" dirty="0">
                          <a:solidFill>
                            <a:schemeClr val="dk1"/>
                          </a:solidFill>
                          <a:latin typeface="+mn-lt"/>
                          <a:ea typeface="+mn-ea"/>
                          <a:cs typeface="+mn-cs"/>
                        </a:rPr>
                        <a:t>Number of Customers</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F6EF"/>
                    </a:solidFill>
                  </a:tcPr>
                </a:tc>
                <a:tc>
                  <a:txBody>
                    <a:bodyPr/>
                    <a:lstStyle/>
                    <a:p>
                      <a:pPr marL="0" algn="ctr" defTabSz="914400" rtl="0" eaLnBrk="1" latinLnBrk="0" hangingPunct="1"/>
                      <a:r>
                        <a:rPr lang="en-US" sz="1800" b="0" kern="1200" dirty="0">
                          <a:solidFill>
                            <a:schemeClr val="dk1"/>
                          </a:solidFill>
                          <a:latin typeface="+mn-lt"/>
                          <a:ea typeface="+mn-ea"/>
                          <a:cs typeface="+mn-cs"/>
                        </a:rPr>
                        <a:t>24</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F6EF"/>
                    </a:solidFill>
                  </a:tcPr>
                </a:tc>
                <a:tc>
                  <a:txBody>
                    <a:bodyPr/>
                    <a:lstStyle/>
                    <a:p>
                      <a:pPr marL="0" algn="ctr" defTabSz="914400" rtl="0" eaLnBrk="1" latinLnBrk="0" hangingPunct="1"/>
                      <a:r>
                        <a:rPr lang="en-US" sz="1800" b="0" kern="1200" dirty="0">
                          <a:solidFill>
                            <a:schemeClr val="dk1"/>
                          </a:solidFill>
                          <a:latin typeface="+mn-lt"/>
                          <a:ea typeface="+mn-ea"/>
                          <a:cs typeface="+mn-cs"/>
                        </a:rPr>
                        <a:t>89</a:t>
                      </a: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F6EF"/>
                    </a:solidFill>
                  </a:tcPr>
                </a:tc>
                <a:tc>
                  <a:txBody>
                    <a:bodyPr/>
                    <a:lstStyle/>
                    <a:p>
                      <a:pPr marL="0" algn="ctr" defTabSz="914400" rtl="0" eaLnBrk="1" latinLnBrk="0" hangingPunct="1"/>
                      <a:r>
                        <a:rPr lang="en-US" sz="1800" b="0" kern="1200" dirty="0">
                          <a:solidFill>
                            <a:schemeClr val="dk1"/>
                          </a:solidFill>
                          <a:latin typeface="+mn-lt"/>
                          <a:ea typeface="+mn-ea"/>
                          <a:cs typeface="+mn-cs"/>
                        </a:rPr>
                        <a:t>69</a:t>
                      </a: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F6EF"/>
                    </a:solidFill>
                  </a:tcPr>
                </a:tc>
                <a:tc>
                  <a:txBody>
                    <a:bodyPr/>
                    <a:lstStyle/>
                    <a:p>
                      <a:pPr marL="0" algn="ctr" defTabSz="914400" rtl="0" eaLnBrk="1" latinLnBrk="0" hangingPunct="1"/>
                      <a:r>
                        <a:rPr lang="en-US" sz="1800" b="0" kern="1200" dirty="0">
                          <a:solidFill>
                            <a:schemeClr val="dk1"/>
                          </a:solidFill>
                          <a:latin typeface="+mn-lt"/>
                          <a:ea typeface="+mn-ea"/>
                          <a:cs typeface="+mn-cs"/>
                        </a:rPr>
                        <a:t>121</a:t>
                      </a: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F6EF"/>
                    </a:solidFill>
                  </a:tcPr>
                </a:tc>
                <a:tc>
                  <a:txBody>
                    <a:bodyPr/>
                    <a:lstStyle/>
                    <a:p>
                      <a:pPr marL="0" algn="ctr" defTabSz="914400" rtl="0" eaLnBrk="1" latinLnBrk="0" hangingPunct="1"/>
                      <a:r>
                        <a:rPr lang="en-US" sz="1800" b="0" kern="1200" dirty="0">
                          <a:solidFill>
                            <a:schemeClr val="dk1"/>
                          </a:solidFill>
                          <a:latin typeface="+mn-lt"/>
                          <a:ea typeface="+mn-ea"/>
                          <a:cs typeface="+mn-cs"/>
                        </a:rPr>
                        <a:t>1</a:t>
                      </a: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F6EF"/>
                    </a:solidFill>
                  </a:tcPr>
                </a:tc>
                <a:tc>
                  <a:txBody>
                    <a:bodyPr/>
                    <a:lstStyle/>
                    <a:p>
                      <a:pPr marL="0" algn="ctr" defTabSz="914400" rtl="0" eaLnBrk="1" latinLnBrk="0" hangingPunct="1"/>
                      <a:r>
                        <a:rPr lang="en-US" sz="1800" b="0" kern="1200" dirty="0">
                          <a:solidFill>
                            <a:schemeClr val="dk1"/>
                          </a:solidFill>
                          <a:latin typeface="+mn-lt"/>
                          <a:ea typeface="+mn-ea"/>
                          <a:cs typeface="+mn-cs"/>
                        </a:rPr>
                        <a:t>8</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F6EF"/>
                    </a:solidFill>
                  </a:tcPr>
                </a:tc>
                <a:tc>
                  <a:txBody>
                    <a:bodyPr/>
                    <a:lstStyle/>
                    <a:p>
                      <a:pPr marL="0" algn="ctr" defTabSz="914400" rtl="0" eaLnBrk="1" latinLnBrk="0" hangingPunct="1"/>
                      <a:r>
                        <a:rPr lang="en-US" sz="1800" b="0" kern="1200" dirty="0">
                          <a:solidFill>
                            <a:schemeClr val="dk1"/>
                          </a:solidFill>
                          <a:latin typeface="+mn-lt"/>
                          <a:ea typeface="+mn-ea"/>
                          <a:cs typeface="+mn-cs"/>
                        </a:rPr>
                        <a:t>312</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F6EF"/>
                    </a:solidFill>
                  </a:tcPr>
                </a:tc>
                <a:extLst>
                  <a:ext uri="{0D108BD9-81ED-4DB2-BD59-A6C34878D82A}">
                    <a16:rowId xmlns="" xmlns:a16="http://schemas.microsoft.com/office/drawing/2014/main" val="10002"/>
                  </a:ext>
                </a:extLst>
              </a:tr>
              <a:tr h="703586">
                <a:tc>
                  <a:txBody>
                    <a:bodyPr/>
                    <a:lstStyle/>
                    <a:p>
                      <a:pPr marL="0" algn="l" defTabSz="914400" rtl="0" eaLnBrk="1" latinLnBrk="0" hangingPunct="1"/>
                      <a:r>
                        <a:rPr lang="en-US" sz="1800" b="0" kern="1200" dirty="0">
                          <a:solidFill>
                            <a:schemeClr val="dk1"/>
                          </a:solidFill>
                          <a:latin typeface="+mn-lt"/>
                          <a:ea typeface="+mn-ea"/>
                          <a:cs typeface="+mn-cs"/>
                        </a:rPr>
                        <a:t>Percent of Customers</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BECDE"/>
                    </a:solidFill>
                  </a:tcPr>
                </a:tc>
                <a:tc>
                  <a:txBody>
                    <a:bodyPr/>
                    <a:lstStyle/>
                    <a:p>
                      <a:pPr marL="0" algn="ctr" defTabSz="914400" rtl="0" eaLnBrk="1" latinLnBrk="0" hangingPunct="1"/>
                      <a:r>
                        <a:rPr lang="en-US" sz="1800" b="0" kern="1200" dirty="0">
                          <a:solidFill>
                            <a:schemeClr val="dk1"/>
                          </a:solidFill>
                          <a:latin typeface="+mn-lt"/>
                          <a:ea typeface="+mn-ea"/>
                          <a:cs typeface="+mn-cs"/>
                        </a:rPr>
                        <a:t>63%</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FFFF00"/>
                    </a:solidFill>
                  </a:tcPr>
                </a:tc>
                <a:tc>
                  <a:txBody>
                    <a:bodyPr/>
                    <a:lstStyle/>
                    <a:p>
                      <a:pPr marL="0" algn="ctr" defTabSz="914400" rtl="0" eaLnBrk="1" latinLnBrk="0" hangingPunct="1"/>
                      <a:r>
                        <a:rPr lang="en-US" sz="1800" b="0" kern="1200" dirty="0">
                          <a:solidFill>
                            <a:schemeClr val="dk1"/>
                          </a:solidFill>
                          <a:latin typeface="+mn-lt"/>
                          <a:ea typeface="+mn-ea"/>
                          <a:cs typeface="+mn-cs"/>
                        </a:rPr>
                        <a:t>42%</a:t>
                      </a:r>
                    </a:p>
                  </a:txBody>
                  <a:tcPr anchor="ctr">
                    <a:lnT w="38100" cap="flat" cmpd="sng" algn="ctr">
                      <a:solidFill>
                        <a:schemeClr val="bg1"/>
                      </a:solidFill>
                      <a:prstDash val="solid"/>
                      <a:round/>
                      <a:headEnd type="none" w="med" len="med"/>
                      <a:tailEnd type="none" w="med" len="med"/>
                    </a:lnT>
                    <a:solidFill>
                      <a:srgbClr val="CBECDE"/>
                    </a:solidFill>
                  </a:tcPr>
                </a:tc>
                <a:tc>
                  <a:txBody>
                    <a:bodyPr/>
                    <a:lstStyle/>
                    <a:p>
                      <a:pPr marL="0" algn="ctr" defTabSz="914400" rtl="0" eaLnBrk="1" latinLnBrk="0" hangingPunct="1"/>
                      <a:r>
                        <a:rPr lang="en-US" sz="1800" b="0" kern="1200" dirty="0">
                          <a:solidFill>
                            <a:schemeClr val="dk1"/>
                          </a:solidFill>
                          <a:latin typeface="+mn-lt"/>
                          <a:ea typeface="+mn-ea"/>
                          <a:cs typeface="+mn-cs"/>
                        </a:rPr>
                        <a:t>48%</a:t>
                      </a:r>
                    </a:p>
                  </a:txBody>
                  <a:tcPr anchor="ctr">
                    <a:lnT w="38100" cap="flat" cmpd="sng" algn="ctr">
                      <a:solidFill>
                        <a:schemeClr val="bg1"/>
                      </a:solidFill>
                      <a:prstDash val="solid"/>
                      <a:round/>
                      <a:headEnd type="none" w="med" len="med"/>
                      <a:tailEnd type="none" w="med" len="med"/>
                    </a:lnT>
                    <a:solidFill>
                      <a:srgbClr val="CBECDE"/>
                    </a:solidFill>
                  </a:tcPr>
                </a:tc>
                <a:tc>
                  <a:txBody>
                    <a:bodyPr/>
                    <a:lstStyle/>
                    <a:p>
                      <a:pPr marL="0" algn="ctr" defTabSz="914400" rtl="0" eaLnBrk="1" latinLnBrk="0" hangingPunct="1"/>
                      <a:r>
                        <a:rPr lang="en-US" sz="1800" b="0" kern="1200" dirty="0">
                          <a:solidFill>
                            <a:schemeClr val="dk1"/>
                          </a:solidFill>
                          <a:latin typeface="+mn-lt"/>
                          <a:ea typeface="+mn-ea"/>
                          <a:cs typeface="+mn-cs"/>
                        </a:rPr>
                        <a:t>35%</a:t>
                      </a:r>
                    </a:p>
                  </a:txBody>
                  <a:tcPr anchor="ctr">
                    <a:lnT w="38100" cap="flat" cmpd="sng" algn="ctr">
                      <a:solidFill>
                        <a:schemeClr val="bg1"/>
                      </a:solidFill>
                      <a:prstDash val="solid"/>
                      <a:round/>
                      <a:headEnd type="none" w="med" len="med"/>
                      <a:tailEnd type="none" w="med" len="med"/>
                    </a:lnT>
                    <a:solidFill>
                      <a:srgbClr val="CBECDE"/>
                    </a:solidFill>
                  </a:tcPr>
                </a:tc>
                <a:tc>
                  <a:txBody>
                    <a:bodyPr/>
                    <a:lstStyle/>
                    <a:p>
                      <a:pPr marL="0" algn="ctr" defTabSz="914400" rtl="0" eaLnBrk="1" latinLnBrk="0" hangingPunct="1"/>
                      <a:r>
                        <a:rPr lang="en-US" sz="1800" b="0" kern="1200" dirty="0">
                          <a:solidFill>
                            <a:schemeClr val="dk1"/>
                          </a:solidFill>
                          <a:latin typeface="+mn-lt"/>
                          <a:ea typeface="+mn-ea"/>
                          <a:cs typeface="+mn-cs"/>
                        </a:rPr>
                        <a:t>100%</a:t>
                      </a:r>
                    </a:p>
                  </a:txBody>
                  <a:tcPr anchor="ctr">
                    <a:lnT w="38100" cap="flat" cmpd="sng" algn="ctr">
                      <a:solidFill>
                        <a:schemeClr val="bg1"/>
                      </a:solidFill>
                      <a:prstDash val="solid"/>
                      <a:round/>
                      <a:headEnd type="none" w="med" len="med"/>
                      <a:tailEnd type="none" w="med" len="med"/>
                    </a:lnT>
                    <a:solidFill>
                      <a:srgbClr val="CBECDE"/>
                    </a:solidFill>
                  </a:tcPr>
                </a:tc>
                <a:tc>
                  <a:txBody>
                    <a:bodyPr/>
                    <a:lstStyle/>
                    <a:p>
                      <a:pPr marL="0" algn="ctr" defTabSz="914400" rtl="0" eaLnBrk="1" latinLnBrk="0" hangingPunct="1"/>
                      <a:r>
                        <a:rPr lang="en-US" sz="1800" b="0" kern="1200" dirty="0">
                          <a:solidFill>
                            <a:schemeClr val="dk1"/>
                          </a:solidFill>
                          <a:latin typeface="+mn-lt"/>
                          <a:ea typeface="+mn-ea"/>
                          <a:cs typeface="+mn-cs"/>
                        </a:rPr>
                        <a:t>53%</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BECDE"/>
                    </a:solidFill>
                  </a:tcPr>
                </a:tc>
                <a:tc>
                  <a:txBody>
                    <a:bodyPr/>
                    <a:lstStyle/>
                    <a:p>
                      <a:pPr marL="0" algn="ctr" defTabSz="914400" rtl="0" eaLnBrk="1" latinLnBrk="0" hangingPunct="1"/>
                      <a:r>
                        <a:rPr lang="en-US" sz="1800" b="0" kern="1200" dirty="0">
                          <a:solidFill>
                            <a:schemeClr val="dk1"/>
                          </a:solidFill>
                          <a:latin typeface="+mn-lt"/>
                          <a:ea typeface="+mn-ea"/>
                          <a:cs typeface="+mn-cs"/>
                        </a:rPr>
                        <a:t>41%</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CBECDE"/>
                    </a:solidFill>
                  </a:tcPr>
                </a:tc>
                <a:extLst>
                  <a:ext uri="{0D108BD9-81ED-4DB2-BD59-A6C34878D82A}">
                    <a16:rowId xmlns="" xmlns:a16="http://schemas.microsoft.com/office/drawing/2014/main" val="10003"/>
                  </a:ext>
                </a:extLst>
              </a:tr>
            </a:tbl>
          </a:graphicData>
        </a:graphic>
      </p:graphicFrame>
      <p:sp>
        <p:nvSpPr>
          <p:cNvPr id="48" name="TextBox 1">
            <a:extLst>
              <a:ext uri="{FF2B5EF4-FFF2-40B4-BE49-F238E27FC236}">
                <a16:creationId xmlns="" xmlns:a16="http://schemas.microsoft.com/office/drawing/2014/main" id="{437CE1DD-0340-49D8-BA36-52AD81276A23}"/>
              </a:ext>
            </a:extLst>
          </p:cNvPr>
          <p:cNvSpPr txBox="1">
            <a:spLocks noChangeArrowheads="1"/>
          </p:cNvSpPr>
          <p:nvPr/>
        </p:nvSpPr>
        <p:spPr bwMode="auto">
          <a:xfrm>
            <a:off x="315913" y="5677688"/>
            <a:ext cx="91890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en-US" altLang="en-US" sz="1400" dirty="0" smtClean="0"/>
              <a:t>ACE </a:t>
            </a:r>
            <a:r>
              <a:rPr lang="en-US" altLang="en-US" sz="1400" dirty="0"/>
              <a:t>grantees whose balance exceeded the maximum grant amount </a:t>
            </a:r>
            <a:r>
              <a:rPr lang="en-US" altLang="en-US" sz="1400" dirty="0" smtClean="0"/>
              <a:t>declined from </a:t>
            </a:r>
            <a:r>
              <a:rPr lang="en-US" altLang="en-US" sz="1400" dirty="0"/>
              <a:t>83% in 2017 to 63% in </a:t>
            </a:r>
            <a:r>
              <a:rPr lang="en-US" altLang="en-US" sz="1400" dirty="0" smtClean="0"/>
              <a:t>2018.</a:t>
            </a:r>
            <a:endParaRPr lang="en-US" altLang="en-US" sz="1400" dirty="0"/>
          </a:p>
          <a:p>
            <a:pPr>
              <a:spcBef>
                <a:spcPct val="0"/>
              </a:spcBef>
              <a:buNone/>
            </a:pPr>
            <a:r>
              <a:rPr lang="en-US" altLang="en-US" sz="1400" dirty="0" smtClean="0"/>
              <a:t>NJNG </a:t>
            </a:r>
            <a:r>
              <a:rPr lang="en-US" altLang="en-US" sz="1400" dirty="0"/>
              <a:t>grantees whose balance exceeded the maximum grant amount increased from 24% in 2017 to 48% in </a:t>
            </a:r>
            <a:r>
              <a:rPr lang="en-US" altLang="en-US" sz="1400" dirty="0" smtClean="0"/>
              <a:t>2018.</a:t>
            </a:r>
            <a:endParaRPr lang="en-US" altLang="en-US" sz="1400" dirty="0"/>
          </a:p>
        </p:txBody>
      </p:sp>
    </p:spTree>
    <p:extLst>
      <p:ext uri="{BB962C8B-B14F-4D97-AF65-F5344CB8AC3E}">
        <p14:creationId xmlns:p14="http://schemas.microsoft.com/office/powerpoint/2010/main" val="469908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39"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0"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1"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2"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3"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4"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5"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6"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7"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8"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9"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0"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1"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2"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3"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4"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5"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6"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7"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8"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9"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0"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1"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2"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3"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4"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5"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6"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7"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8"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9"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0"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1"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2"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3"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4"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5"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6"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4377"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9"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8" name="Rectangle 44"/>
          <p:cNvSpPr>
            <a:spLocks noGrp="1" noChangeArrowheads="1"/>
          </p:cNvSpPr>
          <p:nvPr>
            <p:ph type="title"/>
          </p:nvPr>
        </p:nvSpPr>
        <p:spPr>
          <a:xfrm>
            <a:off x="87313" y="106363"/>
            <a:ext cx="7772400" cy="1146048"/>
          </a:xfrm>
        </p:spPr>
        <p:txBody>
          <a:bodyPr/>
          <a:lstStyle/>
          <a:p>
            <a:pPr algn="l" eaLnBrk="1" hangingPunct="1">
              <a:defRPr/>
            </a:pPr>
            <a:r>
              <a:rPr lang="en-US" sz="3300" b="1" dirty="0">
                <a:solidFill>
                  <a:schemeClr val="tx1"/>
                </a:solidFill>
              </a:rPr>
              <a:t>NJ SHARES Database Analysis</a:t>
            </a:r>
            <a:r>
              <a:rPr lang="en-US" sz="3300" b="1" dirty="0">
                <a:solidFill>
                  <a:schemeClr val="tx1"/>
                </a:solidFill>
                <a:effectLst>
                  <a:outerShdw blurRad="38100" dist="38100" dir="2700000" algn="tl">
                    <a:srgbClr val="000000">
                      <a:alpha val="43137"/>
                    </a:srgbClr>
                  </a:outerShdw>
                </a:effectLst>
              </a:rPr>
              <a:t/>
            </a:r>
            <a:br>
              <a:rPr lang="en-US" sz="3300" b="1" dirty="0">
                <a:solidFill>
                  <a:schemeClr val="tx1"/>
                </a:solidFill>
                <a:effectLst>
                  <a:outerShdw blurRad="38100" dist="38100" dir="2700000" algn="tl">
                    <a:srgbClr val="000000">
                      <a:alpha val="43137"/>
                    </a:srgbClr>
                  </a:outerShdw>
                </a:effectLst>
              </a:rPr>
            </a:br>
            <a:r>
              <a:rPr lang="en-US" sz="2800" b="1" dirty="0">
                <a:solidFill>
                  <a:schemeClr val="tx1"/>
                </a:solidFill>
              </a:rPr>
              <a:t>Grants Distributed by Utility</a:t>
            </a:r>
          </a:p>
        </p:txBody>
      </p:sp>
      <p:sp>
        <p:nvSpPr>
          <p:cNvPr id="14381" name="Text Box 46"/>
          <p:cNvSpPr txBox="1">
            <a:spLocks noChangeArrowheads="1"/>
          </p:cNvSpPr>
          <p:nvPr/>
        </p:nvSpPr>
        <p:spPr bwMode="auto">
          <a:xfrm>
            <a:off x="8610600" y="6400800"/>
            <a:ext cx="30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C34FCF02-E680-4146-ABBA-7EEFF66C2E0C}" type="slidenum">
              <a:rPr lang="en-US" altLang="en-US" sz="1000"/>
              <a:pPr eaLnBrk="1" hangingPunct="1">
                <a:spcBef>
                  <a:spcPct val="50000"/>
                </a:spcBef>
                <a:buFontTx/>
                <a:buNone/>
              </a:pPr>
              <a:t>5</a:t>
            </a:fld>
            <a:endParaRPr lang="en-US" altLang="en-US" sz="1000"/>
          </a:p>
        </p:txBody>
      </p:sp>
      <p:graphicFrame>
        <p:nvGraphicFramePr>
          <p:cNvPr id="47" name="Table 46"/>
          <p:cNvGraphicFramePr>
            <a:graphicFrameLocks noGrp="1"/>
          </p:cNvGraphicFramePr>
          <p:nvPr>
            <p:extLst>
              <p:ext uri="{D42A27DB-BD31-4B8C-83A1-F6EECF244321}">
                <p14:modId xmlns:p14="http://schemas.microsoft.com/office/powerpoint/2010/main" val="1803855091"/>
              </p:ext>
            </p:extLst>
          </p:nvPr>
        </p:nvGraphicFramePr>
        <p:xfrm>
          <a:off x="475825" y="1567567"/>
          <a:ext cx="7772401" cy="3931660"/>
        </p:xfrm>
        <a:graphic>
          <a:graphicData uri="http://schemas.openxmlformats.org/drawingml/2006/table">
            <a:tbl>
              <a:tblPr firstRow="1" lastRow="1" bandRow="1">
                <a:tableStyleId>{5C22544A-7EE6-4342-B048-85BDC9FD1C3A}</a:tableStyleId>
              </a:tblPr>
              <a:tblGrid>
                <a:gridCol w="1425185">
                  <a:extLst>
                    <a:ext uri="{9D8B030D-6E8A-4147-A177-3AD203B41FA5}">
                      <a16:colId xmlns="" xmlns:a16="http://schemas.microsoft.com/office/drawing/2014/main" val="20000"/>
                    </a:ext>
                  </a:extLst>
                </a:gridCol>
                <a:gridCol w="1586804">
                  <a:extLst>
                    <a:ext uri="{9D8B030D-6E8A-4147-A177-3AD203B41FA5}">
                      <a16:colId xmlns="" xmlns:a16="http://schemas.microsoft.com/office/drawing/2014/main" val="20001"/>
                    </a:ext>
                  </a:extLst>
                </a:gridCol>
                <a:gridCol w="1586804">
                  <a:extLst>
                    <a:ext uri="{9D8B030D-6E8A-4147-A177-3AD203B41FA5}">
                      <a16:colId xmlns="" xmlns:a16="http://schemas.microsoft.com/office/drawing/2014/main" val="20002"/>
                    </a:ext>
                  </a:extLst>
                </a:gridCol>
                <a:gridCol w="1586804">
                  <a:extLst>
                    <a:ext uri="{9D8B030D-6E8A-4147-A177-3AD203B41FA5}">
                      <a16:colId xmlns="" xmlns:a16="http://schemas.microsoft.com/office/drawing/2014/main" val="20003"/>
                    </a:ext>
                  </a:extLst>
                </a:gridCol>
                <a:gridCol w="1586804">
                  <a:extLst>
                    <a:ext uri="{9D8B030D-6E8A-4147-A177-3AD203B41FA5}">
                      <a16:colId xmlns="" xmlns:a16="http://schemas.microsoft.com/office/drawing/2014/main" val="20004"/>
                    </a:ext>
                  </a:extLst>
                </a:gridCol>
              </a:tblGrid>
              <a:tr h="349952">
                <a:tc gridSpan="5">
                  <a:txBody>
                    <a:bodyPr/>
                    <a:lstStyle/>
                    <a:p>
                      <a:pPr algn="ctr"/>
                      <a:r>
                        <a:rPr lang="en-US" sz="1800" dirty="0"/>
                        <a:t>2018 Grants</a:t>
                      </a:r>
                      <a:endParaRPr lang="en-US" sz="1800" b="1" dirty="0">
                        <a:solidFill>
                          <a:schemeClr val="bg1"/>
                        </a:solidFill>
                      </a:endParaRPr>
                    </a:p>
                  </a:txBody>
                  <a:tcPr marL="91433" marR="91433" marT="45707" marB="45707" anchor="ctr"/>
                </a:tc>
                <a:tc hMerge="1">
                  <a:txBody>
                    <a:bodyPr/>
                    <a:lstStyle/>
                    <a:p>
                      <a:pPr algn="ctr"/>
                      <a:endParaRPr lang="en-US" sz="1600" dirty="0"/>
                    </a:p>
                  </a:txBody>
                  <a:tcPr anchor="ctr"/>
                </a:tc>
                <a:tc hMerge="1">
                  <a:txBody>
                    <a:bodyPr/>
                    <a:lstStyle/>
                    <a:p>
                      <a:pPr algn="ctr"/>
                      <a:endParaRPr lang="en-US" sz="1600" dirty="0"/>
                    </a:p>
                  </a:txBody>
                  <a:tcPr anchor="ctr"/>
                </a:tc>
                <a:tc hMerge="1">
                  <a:txBody>
                    <a:bodyPr/>
                    <a:lstStyle/>
                    <a:p>
                      <a:pPr algn="ctr"/>
                      <a:endParaRPr lang="en-US" sz="1600" dirty="0"/>
                    </a:p>
                  </a:txBody>
                  <a:tcPr anchor="ctr"/>
                </a:tc>
                <a:tc hMerge="1">
                  <a:txBody>
                    <a:bodyPr/>
                    <a:lstStyle/>
                    <a:p>
                      <a:pPr algn="ctr"/>
                      <a:endParaRPr lang="en-US" sz="1600" dirty="0"/>
                    </a:p>
                  </a:txBody>
                  <a:tcPr anchor="ctr"/>
                </a:tc>
                <a:extLst>
                  <a:ext uri="{0D108BD9-81ED-4DB2-BD59-A6C34878D82A}">
                    <a16:rowId xmlns="" xmlns:a16="http://schemas.microsoft.com/office/drawing/2014/main" val="10000"/>
                  </a:ext>
                </a:extLst>
              </a:tr>
              <a:tr h="612435">
                <a:tc>
                  <a:txBody>
                    <a:bodyPr/>
                    <a:lstStyle/>
                    <a:p>
                      <a:pPr algn="ctr"/>
                      <a:r>
                        <a:rPr lang="en-US" sz="1800" b="1" dirty="0">
                          <a:solidFill>
                            <a:schemeClr val="bg1"/>
                          </a:solidFill>
                        </a:rPr>
                        <a:t>Utility</a:t>
                      </a:r>
                    </a:p>
                  </a:txBody>
                  <a:tcPr marL="91433" marR="91433" marT="45707" marB="45707"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Number of Grants</a:t>
                      </a:r>
                    </a:p>
                  </a:txBody>
                  <a:tcPr marL="91433" marR="91433" marT="45707" marB="45707"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Percent of All Grants</a:t>
                      </a:r>
                    </a:p>
                  </a:txBody>
                  <a:tcPr marL="91433" marR="91433" marT="45707" marB="45707"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Grant Dollars</a:t>
                      </a:r>
                    </a:p>
                  </a:txBody>
                  <a:tcPr marL="91433" marR="91433" marT="45707" marB="45707"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Percent of Grant Dollars</a:t>
                      </a:r>
                    </a:p>
                  </a:txBody>
                  <a:tcPr marL="91433" marR="91433" marT="45707" marB="45707" anchor="ctr">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349952">
                <a:tc>
                  <a:txBody>
                    <a:bodyPr/>
                    <a:lstStyle/>
                    <a:p>
                      <a:r>
                        <a:rPr lang="en-US" sz="1800" dirty="0"/>
                        <a:t>ACE</a:t>
                      </a:r>
                    </a:p>
                  </a:txBody>
                  <a:tcPr marL="91433" marR="91433" marT="45707" marB="45707"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800" dirty="0"/>
                        <a:t>57</a:t>
                      </a:r>
                    </a:p>
                  </a:txBody>
                  <a:tcPr marL="91433" marR="91433" marT="45707" marB="45707"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800" dirty="0"/>
                        <a:t>4%</a:t>
                      </a:r>
                    </a:p>
                  </a:txBody>
                  <a:tcPr marL="91433" marR="91433" marT="45707" marB="45707" anchor="ctr">
                    <a:lnT w="38100" cap="flat" cmpd="sng" algn="ctr">
                      <a:solidFill>
                        <a:schemeClr val="bg1"/>
                      </a:solidFill>
                      <a:prstDash val="solid"/>
                      <a:round/>
                      <a:headEnd type="none" w="med" len="med"/>
                      <a:tailEnd type="none" w="med" len="med"/>
                    </a:lnT>
                  </a:tcPr>
                </a:tc>
                <a:tc>
                  <a:txBody>
                    <a:bodyPr/>
                    <a:lstStyle/>
                    <a:p>
                      <a:pPr algn="ctr"/>
                      <a:r>
                        <a:rPr lang="en-US" sz="1800" dirty="0"/>
                        <a:t>$34,771</a:t>
                      </a:r>
                    </a:p>
                  </a:txBody>
                  <a:tcPr marL="91433" marR="91433" marT="45707" marB="45707" anchor="ctr">
                    <a:lnT w="38100" cap="flat" cmpd="sng" algn="ctr">
                      <a:solidFill>
                        <a:schemeClr val="bg1"/>
                      </a:solidFill>
                      <a:prstDash val="solid"/>
                      <a:round/>
                      <a:headEnd type="none" w="med" len="med"/>
                      <a:tailEnd type="none" w="med" len="med"/>
                    </a:lnT>
                  </a:tcPr>
                </a:tc>
                <a:tc>
                  <a:txBody>
                    <a:bodyPr/>
                    <a:lstStyle/>
                    <a:p>
                      <a:pPr algn="ctr"/>
                      <a:r>
                        <a:rPr lang="en-US" sz="1800" dirty="0"/>
                        <a:t>4%</a:t>
                      </a:r>
                    </a:p>
                  </a:txBody>
                  <a:tcPr marL="91433" marR="91433" marT="45707" marB="45707" anchor="ct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2"/>
                  </a:ext>
                </a:extLst>
              </a:tr>
              <a:tr h="349952">
                <a:tc>
                  <a:txBody>
                    <a:bodyPr/>
                    <a:lstStyle/>
                    <a:p>
                      <a:r>
                        <a:rPr lang="en-US" sz="1800" dirty="0"/>
                        <a:t>ETG</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90</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7%</a:t>
                      </a:r>
                    </a:p>
                  </a:txBody>
                  <a:tcPr marL="91433" marR="91433" marT="45707" marB="45707" anchor="ctr"/>
                </a:tc>
                <a:tc>
                  <a:txBody>
                    <a:bodyPr/>
                    <a:lstStyle/>
                    <a:p>
                      <a:pPr algn="ctr"/>
                      <a:r>
                        <a:rPr lang="en-US" sz="1800" dirty="0"/>
                        <a:t>$46,397</a:t>
                      </a:r>
                    </a:p>
                  </a:txBody>
                  <a:tcPr marL="91433" marR="91433" marT="45707" marB="45707" anchor="ctr"/>
                </a:tc>
                <a:tc>
                  <a:txBody>
                    <a:bodyPr/>
                    <a:lstStyle/>
                    <a:p>
                      <a:pPr algn="ctr"/>
                      <a:r>
                        <a:rPr lang="en-US" sz="1800" dirty="0"/>
                        <a:t>6%</a:t>
                      </a:r>
                    </a:p>
                  </a:txBody>
                  <a:tcPr marL="91433" marR="91433" marT="45707" marB="45707" anchor="ctr"/>
                </a:tc>
                <a:extLst>
                  <a:ext uri="{0D108BD9-81ED-4DB2-BD59-A6C34878D82A}">
                    <a16:rowId xmlns="" xmlns:a16="http://schemas.microsoft.com/office/drawing/2014/main" val="10003"/>
                  </a:ext>
                </a:extLst>
              </a:tr>
              <a:tr h="349952">
                <a:tc>
                  <a:txBody>
                    <a:bodyPr/>
                    <a:lstStyle/>
                    <a:p>
                      <a:r>
                        <a:rPr lang="en-US" sz="1800" dirty="0"/>
                        <a:t>JCP&amp;L</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415</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32%</a:t>
                      </a:r>
                    </a:p>
                  </a:txBody>
                  <a:tcPr marL="91433" marR="91433" marT="45707" marB="45707" anchor="ctr"/>
                </a:tc>
                <a:tc>
                  <a:txBody>
                    <a:bodyPr/>
                    <a:lstStyle/>
                    <a:p>
                      <a:pPr algn="ctr"/>
                      <a:r>
                        <a:rPr lang="en-US" sz="1800" dirty="0"/>
                        <a:t>$220,946</a:t>
                      </a:r>
                    </a:p>
                  </a:txBody>
                  <a:tcPr marL="91433" marR="91433" marT="45707" marB="45707" anchor="ctr"/>
                </a:tc>
                <a:tc>
                  <a:txBody>
                    <a:bodyPr/>
                    <a:lstStyle/>
                    <a:p>
                      <a:pPr algn="ctr"/>
                      <a:r>
                        <a:rPr lang="en-US" sz="1800" dirty="0"/>
                        <a:t>28%</a:t>
                      </a:r>
                    </a:p>
                  </a:txBody>
                  <a:tcPr marL="91433" marR="91433" marT="45707" marB="45707" anchor="ctr"/>
                </a:tc>
                <a:extLst>
                  <a:ext uri="{0D108BD9-81ED-4DB2-BD59-A6C34878D82A}">
                    <a16:rowId xmlns="" xmlns:a16="http://schemas.microsoft.com/office/drawing/2014/main" val="10004"/>
                  </a:ext>
                </a:extLst>
              </a:tr>
              <a:tr h="349952">
                <a:tc>
                  <a:txBody>
                    <a:bodyPr/>
                    <a:lstStyle/>
                    <a:p>
                      <a:r>
                        <a:rPr lang="en-US" sz="1800" dirty="0"/>
                        <a:t>NJNG</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241</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19%</a:t>
                      </a:r>
                    </a:p>
                  </a:txBody>
                  <a:tcPr marL="91433" marR="91433" marT="45707" marB="45707" anchor="ctr"/>
                </a:tc>
                <a:tc>
                  <a:txBody>
                    <a:bodyPr/>
                    <a:lstStyle/>
                    <a:p>
                      <a:pPr algn="ctr"/>
                      <a:r>
                        <a:rPr lang="en-US" sz="1800" dirty="0"/>
                        <a:t>$122,893</a:t>
                      </a:r>
                    </a:p>
                  </a:txBody>
                  <a:tcPr marL="91433" marR="91433" marT="45707" marB="45707" anchor="ctr"/>
                </a:tc>
                <a:tc>
                  <a:txBody>
                    <a:bodyPr/>
                    <a:lstStyle/>
                    <a:p>
                      <a:pPr algn="ctr"/>
                      <a:r>
                        <a:rPr lang="en-US" sz="1800" dirty="0"/>
                        <a:t>15%</a:t>
                      </a:r>
                    </a:p>
                  </a:txBody>
                  <a:tcPr marL="91433" marR="91433" marT="45707" marB="45707" anchor="ctr"/>
                </a:tc>
                <a:extLst>
                  <a:ext uri="{0D108BD9-81ED-4DB2-BD59-A6C34878D82A}">
                    <a16:rowId xmlns="" xmlns:a16="http://schemas.microsoft.com/office/drawing/2014/main" val="10005"/>
                  </a:ext>
                </a:extLst>
              </a:tr>
              <a:tr h="349952">
                <a:tc>
                  <a:txBody>
                    <a:bodyPr/>
                    <a:lstStyle/>
                    <a:p>
                      <a:r>
                        <a:rPr lang="en-US" sz="1800" dirty="0"/>
                        <a:t>PSE&amp;G</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442</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34%</a:t>
                      </a:r>
                    </a:p>
                  </a:txBody>
                  <a:tcPr marL="91433" marR="91433" marT="45707" marB="45707" anchor="ctr"/>
                </a:tc>
                <a:tc>
                  <a:txBody>
                    <a:bodyPr/>
                    <a:lstStyle/>
                    <a:p>
                      <a:pPr algn="ctr"/>
                      <a:r>
                        <a:rPr lang="en-US" sz="1800" dirty="0"/>
                        <a:t>$353,837</a:t>
                      </a:r>
                    </a:p>
                  </a:txBody>
                  <a:tcPr marL="91433" marR="91433" marT="45707" marB="45707" anchor="ctr"/>
                </a:tc>
                <a:tc>
                  <a:txBody>
                    <a:bodyPr/>
                    <a:lstStyle/>
                    <a:p>
                      <a:pPr algn="ctr"/>
                      <a:r>
                        <a:rPr lang="en-US" sz="1800" dirty="0"/>
                        <a:t>44%</a:t>
                      </a:r>
                    </a:p>
                  </a:txBody>
                  <a:tcPr marL="91433" marR="91433" marT="45707" marB="45707" anchor="ctr"/>
                </a:tc>
                <a:extLst>
                  <a:ext uri="{0D108BD9-81ED-4DB2-BD59-A6C34878D82A}">
                    <a16:rowId xmlns="" xmlns:a16="http://schemas.microsoft.com/office/drawing/2014/main" val="10006"/>
                  </a:ext>
                </a:extLst>
              </a:tr>
              <a:tr h="349952">
                <a:tc>
                  <a:txBody>
                    <a:bodyPr/>
                    <a:lstStyle/>
                    <a:p>
                      <a:r>
                        <a:rPr lang="en-US" sz="1800" dirty="0"/>
                        <a:t>RECO</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2</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&lt;1%</a:t>
                      </a:r>
                    </a:p>
                  </a:txBody>
                  <a:tcPr marL="91433" marR="91433" marT="45707" marB="45707" anchor="ctr"/>
                </a:tc>
                <a:tc>
                  <a:txBody>
                    <a:bodyPr/>
                    <a:lstStyle/>
                    <a:p>
                      <a:pPr algn="ctr"/>
                      <a:r>
                        <a:rPr lang="en-US" sz="1800" dirty="0"/>
                        <a:t>$1,400</a:t>
                      </a:r>
                    </a:p>
                  </a:txBody>
                  <a:tcPr marL="91433" marR="91433" marT="45707" marB="45707" anchor="ctr"/>
                </a:tc>
                <a:tc>
                  <a:txBody>
                    <a:bodyPr/>
                    <a:lstStyle/>
                    <a:p>
                      <a:pPr algn="ctr"/>
                      <a:r>
                        <a:rPr lang="en-US" sz="1800" dirty="0"/>
                        <a:t>&lt;1%</a:t>
                      </a:r>
                    </a:p>
                  </a:txBody>
                  <a:tcPr marL="91433" marR="91433" marT="45707" marB="45707" anchor="ctr"/>
                </a:tc>
                <a:extLst>
                  <a:ext uri="{0D108BD9-81ED-4DB2-BD59-A6C34878D82A}">
                    <a16:rowId xmlns="" xmlns:a16="http://schemas.microsoft.com/office/drawing/2014/main" val="10007"/>
                  </a:ext>
                </a:extLst>
              </a:tr>
              <a:tr h="349952">
                <a:tc>
                  <a:txBody>
                    <a:bodyPr/>
                    <a:lstStyle/>
                    <a:p>
                      <a:r>
                        <a:rPr lang="en-US" sz="1800" dirty="0"/>
                        <a:t>SJG</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35</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3%</a:t>
                      </a:r>
                    </a:p>
                  </a:txBody>
                  <a:tcPr marL="91433" marR="91433" marT="45707" marB="45707" anchor="ctr"/>
                </a:tc>
                <a:tc>
                  <a:txBody>
                    <a:bodyPr/>
                    <a:lstStyle/>
                    <a:p>
                      <a:pPr algn="ctr"/>
                      <a:r>
                        <a:rPr lang="en-US" sz="1800" dirty="0"/>
                        <a:t>$19,191</a:t>
                      </a:r>
                    </a:p>
                  </a:txBody>
                  <a:tcPr marL="91433" marR="91433" marT="45707" marB="45707" anchor="ctr"/>
                </a:tc>
                <a:tc>
                  <a:txBody>
                    <a:bodyPr/>
                    <a:lstStyle/>
                    <a:p>
                      <a:pPr algn="ctr"/>
                      <a:r>
                        <a:rPr lang="en-US" sz="1800" dirty="0"/>
                        <a:t>2%</a:t>
                      </a:r>
                    </a:p>
                  </a:txBody>
                  <a:tcPr marL="91433" marR="91433" marT="45707" marB="45707" anchor="ctr"/>
                </a:tc>
                <a:extLst>
                  <a:ext uri="{0D108BD9-81ED-4DB2-BD59-A6C34878D82A}">
                    <a16:rowId xmlns="" xmlns:a16="http://schemas.microsoft.com/office/drawing/2014/main" val="10008"/>
                  </a:ext>
                </a:extLst>
              </a:tr>
              <a:tr h="349952">
                <a:tc>
                  <a:txBody>
                    <a:bodyPr/>
                    <a:lstStyle/>
                    <a:p>
                      <a:r>
                        <a:rPr lang="en-US" sz="1800" dirty="0"/>
                        <a:t>TOTAL</a:t>
                      </a:r>
                      <a:endParaRPr lang="en-US" sz="1800" b="0" dirty="0"/>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b="1" dirty="0"/>
                        <a:t>1,282</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b="1" dirty="0"/>
                        <a:t>100%</a:t>
                      </a:r>
                    </a:p>
                  </a:txBody>
                  <a:tcPr marL="91433" marR="91433" marT="45707" marB="45707" anchor="ctr"/>
                </a:tc>
                <a:tc>
                  <a:txBody>
                    <a:bodyPr/>
                    <a:lstStyle/>
                    <a:p>
                      <a:pPr algn="ctr"/>
                      <a:r>
                        <a:rPr lang="en-US" sz="1800" b="1" dirty="0"/>
                        <a:t>$799,435</a:t>
                      </a:r>
                    </a:p>
                  </a:txBody>
                  <a:tcPr marL="91433" marR="91433" marT="45707" marB="45707" anchor="ctr"/>
                </a:tc>
                <a:tc>
                  <a:txBody>
                    <a:bodyPr/>
                    <a:lstStyle/>
                    <a:p>
                      <a:pPr algn="ctr"/>
                      <a:r>
                        <a:rPr lang="en-US" sz="1800" b="1" dirty="0"/>
                        <a:t>100%</a:t>
                      </a:r>
                    </a:p>
                  </a:txBody>
                  <a:tcPr marL="91433" marR="91433" marT="45707" marB="45707" anchor="ctr"/>
                </a:tc>
                <a:extLst>
                  <a:ext uri="{0D108BD9-81ED-4DB2-BD59-A6C34878D82A}">
                    <a16:rowId xmlns="" xmlns:a16="http://schemas.microsoft.com/office/drawing/2014/main" val="10009"/>
                  </a:ext>
                </a:extLst>
              </a:tr>
            </a:tbl>
          </a:graphicData>
        </a:graphic>
      </p:graphicFrame>
      <p:sp>
        <p:nvSpPr>
          <p:cNvPr id="48" name="TextBox 1">
            <a:extLst>
              <a:ext uri="{FF2B5EF4-FFF2-40B4-BE49-F238E27FC236}">
                <a16:creationId xmlns="" xmlns:a16="http://schemas.microsoft.com/office/drawing/2014/main" id="{B9369862-3812-4BC4-9FB3-20BE7E3D5E26}"/>
              </a:ext>
            </a:extLst>
          </p:cNvPr>
          <p:cNvSpPr txBox="1">
            <a:spLocks noChangeArrowheads="1"/>
          </p:cNvSpPr>
          <p:nvPr/>
        </p:nvSpPr>
        <p:spPr bwMode="auto">
          <a:xfrm>
            <a:off x="150533" y="5814383"/>
            <a:ext cx="8460067" cy="646331"/>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en-US" altLang="en-US" sz="1800" dirty="0"/>
              <a:t>JCP&amp;L and NJNG made up a larger </a:t>
            </a:r>
            <a:r>
              <a:rPr lang="en-US" altLang="en-US" sz="1800" dirty="0" smtClean="0"/>
              <a:t>percentage of the grants </a:t>
            </a:r>
            <a:r>
              <a:rPr lang="en-US" altLang="en-US" sz="1800" dirty="0"/>
              <a:t>and PSE&amp;G made up a smaller portion of grants in </a:t>
            </a:r>
            <a:r>
              <a:rPr lang="en-US" altLang="en-US" sz="1800" dirty="0" smtClean="0"/>
              <a:t>2018 than in previous years.</a:t>
            </a:r>
            <a:endParaRPr lang="en-US" altLang="en-US" sz="1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3"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4"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5"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6"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7"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8"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9"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0"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1"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2"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3"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4"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5"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6"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7"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8"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9"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0"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1"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2"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3"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4"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5"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6"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7"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8"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9"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0"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1"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2"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3"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4"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5"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6"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7"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8"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9"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60"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961"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2"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1420" y="150341"/>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3"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4" name="Rectangle 44"/>
          <p:cNvSpPr>
            <a:spLocks noGrp="1" noChangeArrowheads="1"/>
          </p:cNvSpPr>
          <p:nvPr>
            <p:ph type="title"/>
          </p:nvPr>
        </p:nvSpPr>
        <p:spPr>
          <a:xfrm>
            <a:off x="-9380" y="168240"/>
            <a:ext cx="7772400" cy="1339474"/>
          </a:xfrm>
        </p:spPr>
        <p:txBody>
          <a:bodyPr/>
          <a:lstStyle/>
          <a:p>
            <a:pPr algn="l" eaLnBrk="1" hangingPunct="1"/>
            <a:r>
              <a:rPr lang="en-US" altLang="en-US" sz="3300" b="1" dirty="0">
                <a:solidFill>
                  <a:schemeClr val="tx1"/>
                </a:solidFill>
              </a:rPr>
              <a:t>Grant Coverage Analysis </a:t>
            </a:r>
            <a:br>
              <a:rPr lang="en-US" altLang="en-US" sz="3300" b="1" dirty="0">
                <a:solidFill>
                  <a:schemeClr val="tx1"/>
                </a:solidFill>
              </a:rPr>
            </a:br>
            <a:r>
              <a:rPr lang="en-US" altLang="en-US" sz="2800" b="1" dirty="0">
                <a:solidFill>
                  <a:schemeClr val="tx1"/>
                </a:solidFill>
              </a:rPr>
              <a:t>ACE Historical Balance vs. Maximum </a:t>
            </a:r>
            <a:br>
              <a:rPr lang="en-US" altLang="en-US" sz="2800" b="1" dirty="0">
                <a:solidFill>
                  <a:schemeClr val="tx1"/>
                </a:solidFill>
              </a:rPr>
            </a:br>
            <a:r>
              <a:rPr lang="en-US" altLang="en-US" sz="2800" b="1" dirty="0">
                <a:solidFill>
                  <a:schemeClr val="tx1"/>
                </a:solidFill>
              </a:rPr>
              <a:t>Grant Amount</a:t>
            </a:r>
          </a:p>
        </p:txBody>
      </p:sp>
      <p:sp>
        <p:nvSpPr>
          <p:cNvPr id="81965"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E06B021E-94FD-462F-AE54-074EB9F172A7}" type="slidenum">
              <a:rPr lang="en-US" altLang="en-US" sz="1000"/>
              <a:pPr eaLnBrk="1" hangingPunct="1">
                <a:spcBef>
                  <a:spcPct val="50000"/>
                </a:spcBef>
                <a:buFontTx/>
                <a:buNone/>
              </a:pPr>
              <a:t>50</a:t>
            </a:fld>
            <a:endParaRPr lang="en-US" altLang="en-US" sz="1000"/>
          </a:p>
        </p:txBody>
      </p:sp>
      <p:graphicFrame>
        <p:nvGraphicFramePr>
          <p:cNvPr id="47" name="Table 46"/>
          <p:cNvGraphicFramePr>
            <a:graphicFrameLocks noGrp="1"/>
          </p:cNvGraphicFramePr>
          <p:nvPr>
            <p:extLst>
              <p:ext uri="{D42A27DB-BD31-4B8C-83A1-F6EECF244321}">
                <p14:modId xmlns:p14="http://schemas.microsoft.com/office/powerpoint/2010/main" val="1566482763"/>
              </p:ext>
            </p:extLst>
          </p:nvPr>
        </p:nvGraphicFramePr>
        <p:xfrm>
          <a:off x="2018665" y="2386981"/>
          <a:ext cx="5303520" cy="2724952"/>
        </p:xfrm>
        <a:graphic>
          <a:graphicData uri="http://schemas.openxmlformats.org/drawingml/2006/table">
            <a:tbl>
              <a:tblPr firstRow="1" lastRow="1" bandRow="1">
                <a:tableStyleId>{5C22544A-7EE6-4342-B048-85BDC9FD1C3A}</a:tableStyleId>
              </a:tblPr>
              <a:tblGrid>
                <a:gridCol w="1463040">
                  <a:extLst>
                    <a:ext uri="{9D8B030D-6E8A-4147-A177-3AD203B41FA5}">
                      <a16:colId xmlns="" xmlns:a16="http://schemas.microsoft.com/office/drawing/2014/main" val="20000"/>
                    </a:ext>
                  </a:extLst>
                </a:gridCol>
                <a:gridCol w="1920240">
                  <a:extLst>
                    <a:ext uri="{9D8B030D-6E8A-4147-A177-3AD203B41FA5}">
                      <a16:colId xmlns="" xmlns:a16="http://schemas.microsoft.com/office/drawing/2014/main" val="20001"/>
                    </a:ext>
                  </a:extLst>
                </a:gridCol>
                <a:gridCol w="1920240">
                  <a:extLst>
                    <a:ext uri="{9D8B030D-6E8A-4147-A177-3AD203B41FA5}">
                      <a16:colId xmlns="" xmlns:a16="http://schemas.microsoft.com/office/drawing/2014/main" val="20002"/>
                    </a:ext>
                  </a:extLst>
                </a:gridCol>
              </a:tblGrid>
              <a:tr h="627015">
                <a:tc rowSpan="2">
                  <a:txBody>
                    <a:bodyPr/>
                    <a:lstStyle/>
                    <a:p>
                      <a:pPr algn="ctr"/>
                      <a:endParaRPr lang="en-US" sz="1800" dirty="0">
                        <a:solidFill>
                          <a:schemeClr val="bg1"/>
                        </a:solidFill>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ACE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Balance</a:t>
                      </a:r>
                      <a:r>
                        <a:rPr lang="en-US" sz="1800" baseline="0" dirty="0"/>
                        <a:t> &gt; Maximum Grant Amount</a:t>
                      </a:r>
                      <a:endParaRPr lang="en-US" sz="1800" dirty="0">
                        <a:solidFill>
                          <a:schemeClr val="bg1"/>
                        </a:solidFill>
                      </a:endParaRPr>
                    </a:p>
                  </a:txBody>
                  <a:tcPr anchor="ctr">
                    <a:lnL w="38100" cap="flat" cmpd="sng" algn="ctr">
                      <a:solidFill>
                        <a:schemeClr val="bg1"/>
                      </a:solidFill>
                      <a:prstDash val="solid"/>
                      <a:round/>
                      <a:headEnd type="none" w="med" len="med"/>
                      <a:tailEnd type="none" w="med" len="med"/>
                    </a:lnL>
                  </a:tcPr>
                </a:tc>
                <a:tc hMerge="1">
                  <a:txBody>
                    <a:bodyPr/>
                    <a:lstStyle/>
                    <a:p>
                      <a:endParaRPr lang="en-US"/>
                    </a:p>
                  </a:txBody>
                  <a:tcPr/>
                </a:tc>
                <a:extLst>
                  <a:ext uri="{0D108BD9-81ED-4DB2-BD59-A6C34878D82A}">
                    <a16:rowId xmlns="" xmlns:a16="http://schemas.microsoft.com/office/drawing/2014/main" val="10000"/>
                  </a:ext>
                </a:extLst>
              </a:tr>
              <a:tr h="761376">
                <a:tc vMerge="1">
                  <a:txBody>
                    <a:bodyPr/>
                    <a:lstStyle/>
                    <a:p>
                      <a:pPr algn="ctr"/>
                      <a:endParaRPr lang="en-US" sz="1600" b="1" dirty="0">
                        <a:solidFill>
                          <a:schemeClr val="bg1"/>
                        </a:solidFill>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Q1 &amp; Q2 2017 Recipients</a:t>
                      </a:r>
                    </a:p>
                  </a:txBody>
                  <a:tcPr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Q1 &amp; Q2 2018 Recipients</a:t>
                      </a: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661748">
                <a:tc>
                  <a:txBody>
                    <a:bodyPr/>
                    <a:lstStyle/>
                    <a:p>
                      <a:pPr marL="0" algn="l" defTabSz="914400" rtl="0" eaLnBrk="1" latinLnBrk="0" hangingPunct="1"/>
                      <a:r>
                        <a:rPr lang="en-US" sz="1800" b="0" kern="1200" dirty="0">
                          <a:solidFill>
                            <a:schemeClr val="dk1"/>
                          </a:solidFill>
                          <a:latin typeface="+mn-lt"/>
                          <a:ea typeface="+mn-ea"/>
                          <a:cs typeface="+mn-cs"/>
                        </a:rPr>
                        <a:t>Number of Customers</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F6EF"/>
                    </a:solidFill>
                  </a:tcPr>
                </a:tc>
                <a:tc>
                  <a:txBody>
                    <a:bodyPr/>
                    <a:lstStyle/>
                    <a:p>
                      <a:pPr marL="0" algn="ctr" defTabSz="914400" rtl="0" eaLnBrk="1" latinLnBrk="0" hangingPunct="1"/>
                      <a:r>
                        <a:rPr lang="en-US" sz="1800" b="0" kern="1200" dirty="0">
                          <a:solidFill>
                            <a:schemeClr val="dk1"/>
                          </a:solidFill>
                          <a:latin typeface="+mn-lt"/>
                          <a:ea typeface="+mn-ea"/>
                          <a:cs typeface="+mn-cs"/>
                        </a:rPr>
                        <a:t>80</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F6EF"/>
                    </a:solidFill>
                  </a:tcPr>
                </a:tc>
                <a:tc>
                  <a:txBody>
                    <a:bodyPr/>
                    <a:lstStyle/>
                    <a:p>
                      <a:pPr algn="ctr"/>
                      <a:r>
                        <a:rPr lang="en-US" dirty="0"/>
                        <a:t>24</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F6EF"/>
                    </a:solidFill>
                  </a:tcPr>
                </a:tc>
                <a:extLst>
                  <a:ext uri="{0D108BD9-81ED-4DB2-BD59-A6C34878D82A}">
                    <a16:rowId xmlns="" xmlns:a16="http://schemas.microsoft.com/office/drawing/2014/main" val="10002"/>
                  </a:ext>
                </a:extLst>
              </a:tr>
              <a:tr h="661748">
                <a:tc>
                  <a:txBody>
                    <a:bodyPr/>
                    <a:lstStyle/>
                    <a:p>
                      <a:pPr marL="0" algn="l" defTabSz="914400" rtl="0" eaLnBrk="1" latinLnBrk="0" hangingPunct="1"/>
                      <a:r>
                        <a:rPr lang="en-US" sz="1800" b="0" kern="1200" dirty="0">
                          <a:solidFill>
                            <a:schemeClr val="dk1"/>
                          </a:solidFill>
                          <a:latin typeface="+mn-lt"/>
                          <a:ea typeface="+mn-ea"/>
                          <a:cs typeface="+mn-cs"/>
                        </a:rPr>
                        <a:t>Percent of Customers</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BECDE"/>
                    </a:solidFill>
                  </a:tcPr>
                </a:tc>
                <a:tc>
                  <a:txBody>
                    <a:bodyPr/>
                    <a:lstStyle/>
                    <a:p>
                      <a:pPr marL="0" algn="ctr" defTabSz="914400" rtl="0" eaLnBrk="1" latinLnBrk="0" hangingPunct="1"/>
                      <a:r>
                        <a:rPr lang="en-US" sz="1800" b="0" kern="1200" dirty="0">
                          <a:solidFill>
                            <a:schemeClr val="dk1"/>
                          </a:solidFill>
                          <a:latin typeface="+mn-lt"/>
                          <a:ea typeface="+mn-ea"/>
                          <a:cs typeface="+mn-cs"/>
                        </a:rPr>
                        <a:t>83%</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CBECDE"/>
                    </a:solidFill>
                  </a:tcPr>
                </a:tc>
                <a:tc>
                  <a:txBody>
                    <a:bodyPr/>
                    <a:lstStyle/>
                    <a:p>
                      <a:pPr algn="ctr"/>
                      <a:r>
                        <a:rPr lang="en-US" b="0" dirty="0">
                          <a:solidFill>
                            <a:schemeClr val="tx1"/>
                          </a:solidFill>
                        </a:rPr>
                        <a:t>63%</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BECDE"/>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1768640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3"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4"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5"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6"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7"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8"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9"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0"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1"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2"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3"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4"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5"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6"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7"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8"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9"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0"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1"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2"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3"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4"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5"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6"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7"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8"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9"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0"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1"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2"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3"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4"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5"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6"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7"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8"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9"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60"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961"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2"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6375" y="13947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3"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4" name="Rectangle 44"/>
          <p:cNvSpPr>
            <a:spLocks noGrp="1" noChangeArrowheads="1"/>
          </p:cNvSpPr>
          <p:nvPr>
            <p:ph type="title"/>
          </p:nvPr>
        </p:nvSpPr>
        <p:spPr>
          <a:xfrm>
            <a:off x="11906" y="161925"/>
            <a:ext cx="7772400" cy="1339474"/>
          </a:xfrm>
        </p:spPr>
        <p:txBody>
          <a:bodyPr/>
          <a:lstStyle/>
          <a:p>
            <a:pPr algn="l" eaLnBrk="1" hangingPunct="1"/>
            <a:r>
              <a:rPr lang="en-US" altLang="en-US" sz="3300" b="1" dirty="0">
                <a:solidFill>
                  <a:schemeClr val="tx1"/>
                </a:solidFill>
              </a:rPr>
              <a:t>Grant Coverage Analysis </a:t>
            </a:r>
            <a:br>
              <a:rPr lang="en-US" altLang="en-US" sz="3300" b="1" dirty="0">
                <a:solidFill>
                  <a:schemeClr val="tx1"/>
                </a:solidFill>
              </a:rPr>
            </a:br>
            <a:r>
              <a:rPr lang="en-US" altLang="en-US" sz="2800" b="1" dirty="0">
                <a:solidFill>
                  <a:schemeClr val="tx1"/>
                </a:solidFill>
              </a:rPr>
              <a:t>ACE Balance &gt; Maximum Grant Amount</a:t>
            </a:r>
            <a:br>
              <a:rPr lang="en-US" altLang="en-US" sz="2800" b="1" dirty="0">
                <a:solidFill>
                  <a:schemeClr val="tx1"/>
                </a:solidFill>
              </a:rPr>
            </a:br>
            <a:r>
              <a:rPr lang="en-US" altLang="en-US" sz="2800" b="1" dirty="0">
                <a:solidFill>
                  <a:schemeClr val="tx1"/>
                </a:solidFill>
              </a:rPr>
              <a:t>by Grant Type</a:t>
            </a:r>
          </a:p>
        </p:txBody>
      </p:sp>
      <p:sp>
        <p:nvSpPr>
          <p:cNvPr id="81965"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E06B021E-94FD-462F-AE54-074EB9F172A7}" type="slidenum">
              <a:rPr lang="en-US" altLang="en-US" sz="1000"/>
              <a:pPr eaLnBrk="1" hangingPunct="1">
                <a:spcBef>
                  <a:spcPct val="50000"/>
                </a:spcBef>
                <a:buFontTx/>
                <a:buNone/>
              </a:pPr>
              <a:t>51</a:t>
            </a:fld>
            <a:endParaRPr lang="en-US" altLang="en-US" sz="1000"/>
          </a:p>
        </p:txBody>
      </p:sp>
      <p:graphicFrame>
        <p:nvGraphicFramePr>
          <p:cNvPr id="47" name="Table 46"/>
          <p:cNvGraphicFramePr>
            <a:graphicFrameLocks noGrp="1"/>
          </p:cNvGraphicFramePr>
          <p:nvPr>
            <p:extLst>
              <p:ext uri="{D42A27DB-BD31-4B8C-83A1-F6EECF244321}">
                <p14:modId xmlns:p14="http://schemas.microsoft.com/office/powerpoint/2010/main" val="1266272891"/>
              </p:ext>
            </p:extLst>
          </p:nvPr>
        </p:nvGraphicFramePr>
        <p:xfrm>
          <a:off x="388938" y="2276989"/>
          <a:ext cx="8507410" cy="3096922"/>
        </p:xfrm>
        <a:graphic>
          <a:graphicData uri="http://schemas.openxmlformats.org/drawingml/2006/table">
            <a:tbl>
              <a:tblPr firstRow="1" lastRow="1" bandRow="1">
                <a:tableStyleId>{5C22544A-7EE6-4342-B048-85BDC9FD1C3A}</a:tableStyleId>
              </a:tblPr>
              <a:tblGrid>
                <a:gridCol w="1575232">
                  <a:extLst>
                    <a:ext uri="{9D8B030D-6E8A-4147-A177-3AD203B41FA5}">
                      <a16:colId xmlns="" xmlns:a16="http://schemas.microsoft.com/office/drawing/2014/main" val="20000"/>
                    </a:ext>
                  </a:extLst>
                </a:gridCol>
                <a:gridCol w="1155363">
                  <a:extLst>
                    <a:ext uri="{9D8B030D-6E8A-4147-A177-3AD203B41FA5}">
                      <a16:colId xmlns="" xmlns:a16="http://schemas.microsoft.com/office/drawing/2014/main" val="20001"/>
                    </a:ext>
                  </a:extLst>
                </a:gridCol>
                <a:gridCol w="1155363">
                  <a:extLst>
                    <a:ext uri="{9D8B030D-6E8A-4147-A177-3AD203B41FA5}">
                      <a16:colId xmlns="" xmlns:a16="http://schemas.microsoft.com/office/drawing/2014/main" val="20002"/>
                    </a:ext>
                  </a:extLst>
                </a:gridCol>
                <a:gridCol w="1155363">
                  <a:extLst>
                    <a:ext uri="{9D8B030D-6E8A-4147-A177-3AD203B41FA5}">
                      <a16:colId xmlns="" xmlns:a16="http://schemas.microsoft.com/office/drawing/2014/main" val="20003"/>
                    </a:ext>
                  </a:extLst>
                </a:gridCol>
                <a:gridCol w="1155363">
                  <a:extLst>
                    <a:ext uri="{9D8B030D-6E8A-4147-A177-3AD203B41FA5}">
                      <a16:colId xmlns="" xmlns:a16="http://schemas.microsoft.com/office/drawing/2014/main" val="4198348792"/>
                    </a:ext>
                  </a:extLst>
                </a:gridCol>
                <a:gridCol w="1155363">
                  <a:extLst>
                    <a:ext uri="{9D8B030D-6E8A-4147-A177-3AD203B41FA5}">
                      <a16:colId xmlns="" xmlns:a16="http://schemas.microsoft.com/office/drawing/2014/main" val="222967289"/>
                    </a:ext>
                  </a:extLst>
                </a:gridCol>
                <a:gridCol w="1155363">
                  <a:extLst>
                    <a:ext uri="{9D8B030D-6E8A-4147-A177-3AD203B41FA5}">
                      <a16:colId xmlns="" xmlns:a16="http://schemas.microsoft.com/office/drawing/2014/main" val="1816544861"/>
                    </a:ext>
                  </a:extLst>
                </a:gridCol>
              </a:tblGrid>
              <a:tr h="409590">
                <a:tc gridSpan="7">
                  <a:txBody>
                    <a:bodyPr/>
                    <a:lstStyle/>
                    <a:p>
                      <a:pPr algn="ctr"/>
                      <a:r>
                        <a:rPr lang="en-US" sz="1800" dirty="0"/>
                        <a:t>ACE Recipients</a:t>
                      </a:r>
                    </a:p>
                    <a:p>
                      <a:pPr algn="ctr"/>
                      <a:r>
                        <a:rPr lang="en-US" sz="1800" dirty="0"/>
                        <a:t>Balance</a:t>
                      </a:r>
                      <a:r>
                        <a:rPr lang="en-US" sz="1800" baseline="0" dirty="0"/>
                        <a:t> &gt; Maximum Grant Amount</a:t>
                      </a:r>
                      <a:endParaRPr lang="en-US" sz="1800" dirty="0">
                        <a:solidFill>
                          <a:schemeClr val="bg1"/>
                        </a:solidFill>
                      </a:endParaRPr>
                    </a:p>
                  </a:txBody>
                  <a:tcPr anchor="ctr">
                    <a:lnB w="38100" cap="flat" cmpd="sng" algn="ctr">
                      <a:solidFill>
                        <a:schemeClr val="bg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bg1"/>
                        </a:solidFill>
                      </a:endParaRPr>
                    </a:p>
                  </a:txBody>
                  <a:tcPr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2733241713"/>
                  </a:ext>
                </a:extLst>
              </a:tr>
              <a:tr h="409590">
                <a:tc rowSpan="2">
                  <a:txBody>
                    <a:bodyPr/>
                    <a:lstStyle/>
                    <a:p>
                      <a:pPr algn="ctr"/>
                      <a:endParaRPr lang="en-US" sz="1800" dirty="0">
                        <a:solidFill>
                          <a:schemeClr val="bg1"/>
                        </a:solidFill>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Q1 &amp; Q2 2017 Recipients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hMerge="1">
                  <a:txBody>
                    <a:bodyPr/>
                    <a:lstStyle/>
                    <a:p>
                      <a:pPr algn="ctr"/>
                      <a:endParaRPr lang="en-US" sz="1800" dirty="0"/>
                    </a:p>
                  </a:txBody>
                  <a:tcPr anchor="ctr"/>
                </a:tc>
                <a:tc hMerge="1">
                  <a:txBody>
                    <a:bodyPr/>
                    <a:lstStyle/>
                    <a:p>
                      <a:pPr algn="ctr"/>
                      <a:endParaRPr lang="en-US" sz="1800" dirty="0"/>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Q1 &amp; Q2 2018 Recipients </a:t>
                      </a: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hMerge="1">
                  <a:txBody>
                    <a:bodyPr/>
                    <a:lstStyle/>
                    <a:p>
                      <a:pPr algn="ctr"/>
                      <a:endParaRPr lang="en-US" sz="1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pPr algn="ctr"/>
                      <a:endParaRPr lang="en-US" sz="1800" dirty="0"/>
                    </a:p>
                  </a:txBody>
                  <a:tcPr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0"/>
                  </a:ext>
                </a:extLst>
              </a:tr>
              <a:tr h="579969">
                <a:tc vMerge="1">
                  <a:txBody>
                    <a:bodyPr/>
                    <a:lstStyle/>
                    <a:p>
                      <a:pPr algn="ctr"/>
                      <a:endParaRPr lang="en-US" sz="1600" b="1" dirty="0">
                        <a:solidFill>
                          <a:schemeClr val="bg1"/>
                        </a:solidFill>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Electric Heat</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Electric Non-Heat</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Total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Electric Heat</a:t>
                      </a: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Electric Non-Heat</a:t>
                      </a: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Total</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703586">
                <a:tc>
                  <a:txBody>
                    <a:bodyPr/>
                    <a:lstStyle/>
                    <a:p>
                      <a:pPr marL="0" algn="l" defTabSz="914400" rtl="0" eaLnBrk="1" latinLnBrk="0" hangingPunct="1"/>
                      <a:r>
                        <a:rPr lang="en-US" sz="1800" b="0" kern="1200" dirty="0">
                          <a:solidFill>
                            <a:schemeClr val="dk1"/>
                          </a:solidFill>
                          <a:latin typeface="+mn-lt"/>
                          <a:ea typeface="+mn-ea"/>
                          <a:cs typeface="+mn-cs"/>
                        </a:rPr>
                        <a:t>Number of Customers</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F6EF"/>
                    </a:solidFill>
                  </a:tcPr>
                </a:tc>
                <a:tc>
                  <a:txBody>
                    <a:bodyPr/>
                    <a:lstStyle/>
                    <a:p>
                      <a:pPr algn="ctr"/>
                      <a:r>
                        <a:rPr lang="en-US" dirty="0"/>
                        <a:t>22</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F6EF"/>
                    </a:solidFill>
                  </a:tcPr>
                </a:tc>
                <a:tc>
                  <a:txBody>
                    <a:bodyPr/>
                    <a:lstStyle/>
                    <a:p>
                      <a:pPr marL="0" algn="ctr" defTabSz="914400" rtl="0" eaLnBrk="1" latinLnBrk="0" hangingPunct="1"/>
                      <a:r>
                        <a:rPr lang="en-US" sz="1800" b="0" kern="1200" dirty="0">
                          <a:solidFill>
                            <a:schemeClr val="dk1"/>
                          </a:solidFill>
                          <a:latin typeface="+mn-lt"/>
                          <a:ea typeface="+mn-ea"/>
                          <a:cs typeface="+mn-cs"/>
                        </a:rPr>
                        <a:t>58</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F6EF"/>
                    </a:solidFill>
                  </a:tcPr>
                </a:tc>
                <a:tc>
                  <a:txBody>
                    <a:bodyPr/>
                    <a:lstStyle/>
                    <a:p>
                      <a:pPr marL="0" algn="ctr" defTabSz="914400" rtl="0" eaLnBrk="1" latinLnBrk="0" hangingPunct="1"/>
                      <a:r>
                        <a:rPr lang="en-US" sz="1800" b="0" kern="1200" dirty="0">
                          <a:solidFill>
                            <a:schemeClr val="dk1"/>
                          </a:solidFill>
                          <a:latin typeface="+mn-lt"/>
                          <a:ea typeface="+mn-ea"/>
                          <a:cs typeface="+mn-cs"/>
                        </a:rPr>
                        <a:t>80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F6EF"/>
                    </a:solidFill>
                  </a:tcPr>
                </a:tc>
                <a:tc>
                  <a:txBody>
                    <a:bodyPr/>
                    <a:lstStyle/>
                    <a:p>
                      <a:pPr algn="ctr"/>
                      <a:r>
                        <a:rPr lang="en-US" dirty="0"/>
                        <a:t>9</a:t>
                      </a: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F6EF"/>
                    </a:solidFill>
                  </a:tcPr>
                </a:tc>
                <a:tc>
                  <a:txBody>
                    <a:bodyPr/>
                    <a:lstStyle/>
                    <a:p>
                      <a:pPr algn="ctr"/>
                      <a:r>
                        <a:rPr lang="en-US" dirty="0"/>
                        <a:t>15</a:t>
                      </a: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F6EF"/>
                    </a:solidFill>
                  </a:tcPr>
                </a:tc>
                <a:tc>
                  <a:txBody>
                    <a:bodyPr/>
                    <a:lstStyle/>
                    <a:p>
                      <a:pPr marL="0" algn="ctr" defTabSz="914400" rtl="0" eaLnBrk="1" latinLnBrk="0" hangingPunct="1"/>
                      <a:r>
                        <a:rPr lang="en-US" sz="1800" b="0" kern="1200" dirty="0">
                          <a:solidFill>
                            <a:schemeClr val="dk1"/>
                          </a:solidFill>
                          <a:latin typeface="+mn-lt"/>
                          <a:ea typeface="+mn-ea"/>
                          <a:cs typeface="+mn-cs"/>
                        </a:rPr>
                        <a:t>24</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F6EF"/>
                    </a:solidFill>
                  </a:tcPr>
                </a:tc>
                <a:extLst>
                  <a:ext uri="{0D108BD9-81ED-4DB2-BD59-A6C34878D82A}">
                    <a16:rowId xmlns="" xmlns:a16="http://schemas.microsoft.com/office/drawing/2014/main" val="10002"/>
                  </a:ext>
                </a:extLst>
              </a:tr>
              <a:tr h="703586">
                <a:tc>
                  <a:txBody>
                    <a:bodyPr/>
                    <a:lstStyle/>
                    <a:p>
                      <a:pPr marL="0" algn="l" defTabSz="914400" rtl="0" eaLnBrk="1" latinLnBrk="0" hangingPunct="1"/>
                      <a:r>
                        <a:rPr lang="en-US" sz="1800" b="0" kern="1200" dirty="0">
                          <a:solidFill>
                            <a:schemeClr val="dk1"/>
                          </a:solidFill>
                          <a:latin typeface="+mn-lt"/>
                          <a:ea typeface="+mn-ea"/>
                          <a:cs typeface="+mn-cs"/>
                        </a:rPr>
                        <a:t>Percent of Customers</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BECDE"/>
                    </a:solidFill>
                  </a:tcPr>
                </a:tc>
                <a:tc>
                  <a:txBody>
                    <a:bodyPr/>
                    <a:lstStyle/>
                    <a:p>
                      <a:pPr algn="ctr"/>
                      <a:r>
                        <a:rPr lang="en-US" b="0" dirty="0">
                          <a:solidFill>
                            <a:schemeClr val="tx1"/>
                          </a:solidFill>
                        </a:rPr>
                        <a:t>79%</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CBECDE"/>
                    </a:solidFill>
                  </a:tcPr>
                </a:tc>
                <a:tc>
                  <a:txBody>
                    <a:bodyPr/>
                    <a:lstStyle/>
                    <a:p>
                      <a:pPr marL="0" algn="ctr" defTabSz="914400" rtl="0" eaLnBrk="1" latinLnBrk="0" hangingPunct="1"/>
                      <a:r>
                        <a:rPr lang="en-US" sz="1800" b="0" kern="1200" dirty="0">
                          <a:solidFill>
                            <a:schemeClr val="dk1"/>
                          </a:solidFill>
                          <a:latin typeface="+mn-lt"/>
                          <a:ea typeface="+mn-ea"/>
                          <a:cs typeface="+mn-cs"/>
                        </a:rPr>
                        <a:t>85%</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marL="0" algn="ctr" defTabSz="914400" rtl="0" eaLnBrk="1" latinLnBrk="0" hangingPunct="1"/>
                      <a:r>
                        <a:rPr lang="en-US" sz="1800" b="0" kern="1200" dirty="0">
                          <a:solidFill>
                            <a:schemeClr val="dk1"/>
                          </a:solidFill>
                          <a:latin typeface="+mn-lt"/>
                          <a:ea typeface="+mn-ea"/>
                          <a:cs typeface="+mn-cs"/>
                        </a:rPr>
                        <a:t>83%</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BECDE"/>
                    </a:solidFill>
                  </a:tcPr>
                </a:tc>
                <a:tc>
                  <a:txBody>
                    <a:bodyPr/>
                    <a:lstStyle/>
                    <a:p>
                      <a:pPr algn="ctr"/>
                      <a:r>
                        <a:rPr lang="en-US" b="0" dirty="0">
                          <a:solidFill>
                            <a:schemeClr val="tx1"/>
                          </a:solidFill>
                        </a:rPr>
                        <a:t>75%</a:t>
                      </a: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BECDE"/>
                    </a:solidFill>
                  </a:tcPr>
                </a:tc>
                <a:tc>
                  <a:txBody>
                    <a:bodyPr/>
                    <a:lstStyle/>
                    <a:p>
                      <a:pPr algn="ctr"/>
                      <a:r>
                        <a:rPr lang="en-US" b="0" dirty="0">
                          <a:solidFill>
                            <a:schemeClr val="tx1"/>
                          </a:solidFill>
                        </a:rPr>
                        <a:t>58%</a:t>
                      </a: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marL="0" algn="ctr" defTabSz="914400" rtl="0" eaLnBrk="1" latinLnBrk="0" hangingPunct="1"/>
                      <a:r>
                        <a:rPr lang="en-US" sz="1800" b="0" kern="1200" dirty="0">
                          <a:solidFill>
                            <a:schemeClr val="dk1"/>
                          </a:solidFill>
                          <a:latin typeface="+mn-lt"/>
                          <a:ea typeface="+mn-ea"/>
                          <a:cs typeface="+mn-cs"/>
                        </a:rPr>
                        <a:t>63%</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CBECDE"/>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2388069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3"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4"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5"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6"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7"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8"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9"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0"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1"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2"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3"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4"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5"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6"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7"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8"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9"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0"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1"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2"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3"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4"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5"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6"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7"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8"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9"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0"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1"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2"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3"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4"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5"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6"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7"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8"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9"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60"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961"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2"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3"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4" name="Rectangle 44"/>
          <p:cNvSpPr>
            <a:spLocks noGrp="1" noChangeArrowheads="1"/>
          </p:cNvSpPr>
          <p:nvPr>
            <p:ph type="title"/>
          </p:nvPr>
        </p:nvSpPr>
        <p:spPr>
          <a:xfrm>
            <a:off x="104775" y="-63261"/>
            <a:ext cx="7772400" cy="1339474"/>
          </a:xfrm>
        </p:spPr>
        <p:txBody>
          <a:bodyPr/>
          <a:lstStyle/>
          <a:p>
            <a:pPr algn="l" eaLnBrk="1" hangingPunct="1"/>
            <a:r>
              <a:rPr lang="en-US" altLang="en-US" sz="3300" b="1" dirty="0">
                <a:solidFill>
                  <a:schemeClr val="tx1"/>
                </a:solidFill>
              </a:rPr>
              <a:t>Grant Coverage Analysis </a:t>
            </a:r>
            <a:br>
              <a:rPr lang="en-US" altLang="en-US" sz="3300" b="1" dirty="0">
                <a:solidFill>
                  <a:schemeClr val="tx1"/>
                </a:solidFill>
              </a:rPr>
            </a:br>
            <a:r>
              <a:rPr lang="en-US" altLang="en-US" sz="2800" b="1" dirty="0">
                <a:solidFill>
                  <a:schemeClr val="tx1"/>
                </a:solidFill>
              </a:rPr>
              <a:t>Balance Exceeds Max Grant Amount</a:t>
            </a:r>
          </a:p>
        </p:txBody>
      </p:sp>
      <p:sp>
        <p:nvSpPr>
          <p:cNvPr id="81965"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E06B021E-94FD-462F-AE54-074EB9F172A7}" type="slidenum">
              <a:rPr lang="en-US" altLang="en-US" sz="1000"/>
              <a:pPr eaLnBrk="1" hangingPunct="1">
                <a:spcBef>
                  <a:spcPct val="50000"/>
                </a:spcBef>
                <a:buFontTx/>
                <a:buNone/>
              </a:pPr>
              <a:t>52</a:t>
            </a:fld>
            <a:endParaRPr lang="en-US" altLang="en-US" sz="1000"/>
          </a:p>
        </p:txBody>
      </p:sp>
      <p:graphicFrame>
        <p:nvGraphicFramePr>
          <p:cNvPr id="48" name="Table 47"/>
          <p:cNvGraphicFramePr>
            <a:graphicFrameLocks noGrp="1"/>
          </p:cNvGraphicFramePr>
          <p:nvPr>
            <p:extLst>
              <p:ext uri="{D42A27DB-BD31-4B8C-83A1-F6EECF244321}">
                <p14:modId xmlns:p14="http://schemas.microsoft.com/office/powerpoint/2010/main" val="4085644490"/>
              </p:ext>
            </p:extLst>
          </p:nvPr>
        </p:nvGraphicFramePr>
        <p:xfrm>
          <a:off x="104776" y="2002083"/>
          <a:ext cx="8963028" cy="2998352"/>
        </p:xfrm>
        <a:graphic>
          <a:graphicData uri="http://schemas.openxmlformats.org/drawingml/2006/table">
            <a:tbl>
              <a:tblPr firstRow="1" lastRow="1" bandRow="1">
                <a:tableStyleId>{5C22544A-7EE6-4342-B048-85BDC9FD1C3A}</a:tableStyleId>
              </a:tblPr>
              <a:tblGrid>
                <a:gridCol w="1378244">
                  <a:extLst>
                    <a:ext uri="{9D8B030D-6E8A-4147-A177-3AD203B41FA5}">
                      <a16:colId xmlns="" xmlns:a16="http://schemas.microsoft.com/office/drawing/2014/main" val="20000"/>
                    </a:ext>
                  </a:extLst>
                </a:gridCol>
                <a:gridCol w="948098">
                  <a:extLst>
                    <a:ext uri="{9D8B030D-6E8A-4147-A177-3AD203B41FA5}">
                      <a16:colId xmlns="" xmlns:a16="http://schemas.microsoft.com/office/drawing/2014/main" val="20001"/>
                    </a:ext>
                  </a:extLst>
                </a:gridCol>
                <a:gridCol w="948098">
                  <a:extLst>
                    <a:ext uri="{9D8B030D-6E8A-4147-A177-3AD203B41FA5}">
                      <a16:colId xmlns="" xmlns:a16="http://schemas.microsoft.com/office/drawing/2014/main" val="20002"/>
                    </a:ext>
                  </a:extLst>
                </a:gridCol>
                <a:gridCol w="948098">
                  <a:extLst>
                    <a:ext uri="{9D8B030D-6E8A-4147-A177-3AD203B41FA5}">
                      <a16:colId xmlns="" xmlns:a16="http://schemas.microsoft.com/office/drawing/2014/main" val="20003"/>
                    </a:ext>
                  </a:extLst>
                </a:gridCol>
                <a:gridCol w="948098">
                  <a:extLst>
                    <a:ext uri="{9D8B030D-6E8A-4147-A177-3AD203B41FA5}">
                      <a16:colId xmlns="" xmlns:a16="http://schemas.microsoft.com/office/drawing/2014/main" val="20004"/>
                    </a:ext>
                  </a:extLst>
                </a:gridCol>
                <a:gridCol w="948098">
                  <a:extLst>
                    <a:ext uri="{9D8B030D-6E8A-4147-A177-3AD203B41FA5}">
                      <a16:colId xmlns="" xmlns:a16="http://schemas.microsoft.com/office/drawing/2014/main" val="460045535"/>
                    </a:ext>
                  </a:extLst>
                </a:gridCol>
                <a:gridCol w="948098">
                  <a:extLst>
                    <a:ext uri="{9D8B030D-6E8A-4147-A177-3AD203B41FA5}">
                      <a16:colId xmlns="" xmlns:a16="http://schemas.microsoft.com/office/drawing/2014/main" val="3283196403"/>
                    </a:ext>
                  </a:extLst>
                </a:gridCol>
                <a:gridCol w="948098">
                  <a:extLst>
                    <a:ext uri="{9D8B030D-6E8A-4147-A177-3AD203B41FA5}">
                      <a16:colId xmlns="" xmlns:a16="http://schemas.microsoft.com/office/drawing/2014/main" val="3210354727"/>
                    </a:ext>
                  </a:extLst>
                </a:gridCol>
                <a:gridCol w="948098">
                  <a:extLst>
                    <a:ext uri="{9D8B030D-6E8A-4147-A177-3AD203B41FA5}">
                      <a16:colId xmlns="" xmlns:a16="http://schemas.microsoft.com/office/drawing/2014/main" val="3108328583"/>
                    </a:ext>
                  </a:extLst>
                </a:gridCol>
              </a:tblGrid>
              <a:tr h="539047">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Balances</a:t>
                      </a:r>
                      <a:r>
                        <a:rPr lang="en-US" sz="1800" baseline="0" dirty="0"/>
                        <a:t> &gt; Maximum Grant Amount</a:t>
                      </a:r>
                      <a:endParaRPr lang="en-US" sz="1800" b="1" dirty="0">
                        <a:solidFill>
                          <a:schemeClr val="bg1"/>
                        </a:solidFill>
                      </a:endParaRPr>
                    </a:p>
                  </a:txBody>
                  <a:tcPr marT="45721" marB="45721" anchor="ctr">
                    <a:lnB w="38100" cap="flat" cmpd="sng" algn="ctr">
                      <a:solidFill>
                        <a:schemeClr val="bg1"/>
                      </a:solidFill>
                      <a:prstDash val="solid"/>
                      <a:round/>
                      <a:headEnd type="none" w="med" len="med"/>
                      <a:tailEnd type="none" w="med" len="med"/>
                    </a:lnB>
                    <a:solidFill>
                      <a:srgbClr val="00CC99"/>
                    </a:solidFill>
                  </a:tcPr>
                </a:tc>
                <a:tc hMerge="1">
                  <a:txBody>
                    <a:bodyPr/>
                    <a:lstStyle/>
                    <a:p>
                      <a:pPr algn="ctr"/>
                      <a:endParaRPr lang="en-US" sz="1800" b="1" dirty="0">
                        <a:solidFill>
                          <a:schemeClr val="bg1"/>
                        </a:solidFill>
                      </a:endParaRPr>
                    </a:p>
                  </a:txBody>
                  <a:tcPr marT="45721" marB="4572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p>
                  </a:txBody>
                  <a:tcPr marT="45721" marB="45721" anchor="ctr">
                    <a:lnL w="38100" cap="flat" cmpd="sng" algn="ctr">
                      <a:solidFill>
                        <a:schemeClr val="bg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638829152"/>
                  </a:ext>
                </a:extLst>
              </a:tr>
              <a:tr h="539047">
                <a:tc rowSpan="2">
                  <a:txBody>
                    <a:bodyPr/>
                    <a:lstStyle/>
                    <a:p>
                      <a:pPr algn="ctr"/>
                      <a:endParaRPr lang="en-US" sz="1800" b="1" dirty="0">
                        <a:solidFill>
                          <a:schemeClr val="bg1"/>
                        </a:solidFill>
                      </a:endParaRPr>
                    </a:p>
                  </a:txBody>
                  <a:tcPr marT="45721" marB="45721"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gridSpan="4">
                  <a:txBody>
                    <a:bodyPr/>
                    <a:lstStyle/>
                    <a:p>
                      <a:pPr algn="ctr"/>
                      <a:r>
                        <a:rPr lang="en-US" sz="1800" b="1" dirty="0">
                          <a:solidFill>
                            <a:schemeClr val="bg1"/>
                          </a:solidFill>
                        </a:rPr>
                        <a:t>Q1 &amp; Q2 2017 Recipients</a:t>
                      </a:r>
                    </a:p>
                  </a:txBody>
                  <a:tcPr marT="45721" marB="4572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Q1 &amp; Q2 2018 Recipients</a:t>
                      </a:r>
                    </a:p>
                  </a:txBody>
                  <a:tcPr marT="45721" marB="45721" anchor="ctr">
                    <a:lnL w="38100" cap="flat" cmpd="sng" algn="ctr">
                      <a:solidFill>
                        <a:schemeClr val="bg1"/>
                      </a:solidFill>
                      <a:prstDash val="solid"/>
                      <a:round/>
                      <a:headEnd type="none" w="med" len="med"/>
                      <a:tailEnd type="none" w="med" len="med"/>
                    </a:lnL>
                    <a:solidFill>
                      <a:srgbClr val="00CC99"/>
                    </a:solidFill>
                  </a:tcPr>
                </a:tc>
                <a:tc hMerge="1">
                  <a:txBody>
                    <a:bodyPr/>
                    <a:lstStyle/>
                    <a:p>
                      <a:pPr algn="ctr"/>
                      <a:endParaRPr lang="en-US" sz="1800" b="1" dirty="0">
                        <a:solidFill>
                          <a:schemeClr val="bg1"/>
                        </a:solidFill>
                      </a:endParaRPr>
                    </a:p>
                  </a:txBody>
                  <a:tcPr marT="45721" marB="4572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pPr algn="ctr"/>
                      <a:endParaRPr lang="en-US" sz="1800" b="1" dirty="0">
                        <a:solidFill>
                          <a:schemeClr val="bg1"/>
                        </a:solidFill>
                      </a:endParaRPr>
                    </a:p>
                  </a:txBody>
                  <a:tcPr marT="45721" marB="4572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pPr algn="ctr"/>
                      <a:endParaRPr lang="en-US" sz="1800" b="1" dirty="0">
                        <a:solidFill>
                          <a:schemeClr val="bg1"/>
                        </a:solidFill>
                      </a:endParaRPr>
                    </a:p>
                  </a:txBody>
                  <a:tcPr marT="45721" marB="45721"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0"/>
                  </a:ext>
                </a:extLst>
              </a:tr>
              <a:tr h="640094">
                <a:tc vMerge="1">
                  <a:txBody>
                    <a:bodyPr/>
                    <a:lstStyle/>
                    <a:p>
                      <a:pPr algn="ctr"/>
                      <a:endParaRPr lang="en-US" sz="1600" dirty="0"/>
                    </a:p>
                  </a:txBody>
                  <a:tcPr anchor="ctr"/>
                </a:tc>
                <a:tc>
                  <a:txBody>
                    <a:bodyPr/>
                    <a:lstStyle/>
                    <a:p>
                      <a:pPr algn="ctr"/>
                      <a:r>
                        <a:rPr lang="en-US" sz="1800" b="1" dirty="0">
                          <a:solidFill>
                            <a:schemeClr val="bg1"/>
                          </a:solidFill>
                        </a:rPr>
                        <a:t>Electric Only</a:t>
                      </a:r>
                    </a:p>
                  </a:txBody>
                  <a:tcPr marT="45721" marB="45721"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Gas Only</a:t>
                      </a:r>
                    </a:p>
                  </a:txBody>
                  <a:tcPr marT="45721" marB="45721"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Electric &amp; Gas</a:t>
                      </a:r>
                    </a:p>
                  </a:txBody>
                  <a:tcPr marT="45721" marB="45721"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Electric Heat</a:t>
                      </a:r>
                    </a:p>
                  </a:txBody>
                  <a:tcPr marT="45721" marB="45721"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Electric Only</a:t>
                      </a:r>
                    </a:p>
                  </a:txBody>
                  <a:tcPr marT="45721" marB="45721"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Gas Only</a:t>
                      </a:r>
                    </a:p>
                  </a:txBody>
                  <a:tcPr marT="45721" marB="45721"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Electric &amp; Gas</a:t>
                      </a:r>
                    </a:p>
                  </a:txBody>
                  <a:tcPr marT="45721" marB="45721"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Electric Heat</a:t>
                      </a:r>
                    </a:p>
                  </a:txBody>
                  <a:tcPr marT="45721" marB="45721" anchor="ctr">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574252">
                <a:tc>
                  <a:txBody>
                    <a:bodyPr/>
                    <a:lstStyle/>
                    <a:p>
                      <a:pPr marL="0" algn="l" defTabSz="914400" rtl="0" eaLnBrk="1" fontAlgn="ctr" latinLnBrk="0" hangingPunct="1"/>
                      <a:r>
                        <a:rPr lang="en-US" sz="1800" b="0" kern="1200" dirty="0">
                          <a:solidFill>
                            <a:schemeClr val="dk1"/>
                          </a:solidFill>
                          <a:latin typeface="+mn-lt"/>
                          <a:ea typeface="+mn-ea"/>
                          <a:cs typeface="+mn-cs"/>
                        </a:rPr>
                        <a:t>Number of Customers</a:t>
                      </a:r>
                    </a:p>
                  </a:txBody>
                  <a:tcPr marT="45721" marB="45721"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F6EF"/>
                    </a:solidFill>
                  </a:tcPr>
                </a:tc>
                <a:tc>
                  <a:txBody>
                    <a:bodyPr/>
                    <a:lstStyle/>
                    <a:p>
                      <a:pPr marL="0" algn="ctr" defTabSz="914400" rtl="0" eaLnBrk="1" latinLnBrk="0" hangingPunct="1"/>
                      <a:r>
                        <a:rPr lang="en-US" sz="1800" b="0" kern="1200" dirty="0">
                          <a:solidFill>
                            <a:schemeClr val="dk1"/>
                          </a:solidFill>
                          <a:latin typeface="+mn-lt"/>
                          <a:ea typeface="+mn-ea"/>
                          <a:cs typeface="+mn-cs"/>
                        </a:rPr>
                        <a:t>150</a:t>
                      </a:r>
                    </a:p>
                  </a:txBody>
                  <a:tcPr marT="45721" marB="45721"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F6EF"/>
                    </a:solidFill>
                  </a:tcPr>
                </a:tc>
                <a:tc>
                  <a:txBody>
                    <a:bodyPr/>
                    <a:lstStyle/>
                    <a:p>
                      <a:pPr marL="0" algn="ctr" defTabSz="914400" rtl="0" eaLnBrk="1" latinLnBrk="0" hangingPunct="1"/>
                      <a:r>
                        <a:rPr lang="en-US" sz="1800" b="0" kern="1200" dirty="0">
                          <a:solidFill>
                            <a:schemeClr val="dk1"/>
                          </a:solidFill>
                          <a:latin typeface="+mn-lt"/>
                          <a:ea typeface="+mn-ea"/>
                          <a:cs typeface="+mn-cs"/>
                        </a:rPr>
                        <a:t>53</a:t>
                      </a:r>
                    </a:p>
                  </a:txBody>
                  <a:tcPr marT="45721" marB="45721"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F6EF"/>
                    </a:solidFill>
                  </a:tcPr>
                </a:tc>
                <a:tc>
                  <a:txBody>
                    <a:bodyPr/>
                    <a:lstStyle/>
                    <a:p>
                      <a:pPr marL="0" algn="ctr" defTabSz="914400" rtl="0" eaLnBrk="1" latinLnBrk="0" hangingPunct="1"/>
                      <a:r>
                        <a:rPr lang="en-US" sz="1800" b="0" kern="1200" dirty="0">
                          <a:solidFill>
                            <a:schemeClr val="dk1"/>
                          </a:solidFill>
                          <a:latin typeface="+mn-lt"/>
                          <a:ea typeface="+mn-ea"/>
                          <a:cs typeface="+mn-cs"/>
                        </a:rPr>
                        <a:t>137</a:t>
                      </a:r>
                    </a:p>
                  </a:txBody>
                  <a:tcPr marT="45721" marB="45721"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F6EF"/>
                    </a:solidFill>
                  </a:tcPr>
                </a:tc>
                <a:tc>
                  <a:txBody>
                    <a:bodyPr/>
                    <a:lstStyle/>
                    <a:p>
                      <a:pPr marL="0" algn="ctr" defTabSz="914400" rtl="0" eaLnBrk="1" latinLnBrk="0" hangingPunct="1"/>
                      <a:r>
                        <a:rPr lang="en-US" sz="1800" b="0" kern="1200" dirty="0">
                          <a:solidFill>
                            <a:schemeClr val="dk1"/>
                          </a:solidFill>
                          <a:latin typeface="+mn-lt"/>
                          <a:ea typeface="+mn-ea"/>
                          <a:cs typeface="+mn-cs"/>
                        </a:rPr>
                        <a:t>65</a:t>
                      </a:r>
                    </a:p>
                  </a:txBody>
                  <a:tcPr marT="45721" marB="45721"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F6EF"/>
                    </a:solidFill>
                  </a:tcPr>
                </a:tc>
                <a:tc>
                  <a:txBody>
                    <a:bodyPr/>
                    <a:lstStyle/>
                    <a:p>
                      <a:pPr marL="0" algn="ctr" defTabSz="914400" rtl="0" eaLnBrk="1" latinLnBrk="0" hangingPunct="1"/>
                      <a:r>
                        <a:rPr lang="en-US" sz="1800" b="0" kern="1200" dirty="0">
                          <a:solidFill>
                            <a:schemeClr val="dk1"/>
                          </a:solidFill>
                          <a:latin typeface="+mn-lt"/>
                          <a:ea typeface="+mn-ea"/>
                          <a:cs typeface="+mn-cs"/>
                        </a:rPr>
                        <a:t>96</a:t>
                      </a:r>
                    </a:p>
                  </a:txBody>
                  <a:tcPr marT="45721" marB="45721"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F6EF"/>
                    </a:solidFill>
                  </a:tcPr>
                </a:tc>
                <a:tc>
                  <a:txBody>
                    <a:bodyPr/>
                    <a:lstStyle/>
                    <a:p>
                      <a:pPr marL="0" algn="ctr" defTabSz="914400" rtl="0" eaLnBrk="1" latinLnBrk="0" hangingPunct="1"/>
                      <a:r>
                        <a:rPr lang="en-US" sz="1800" b="0" kern="1200" dirty="0">
                          <a:solidFill>
                            <a:schemeClr val="dk1"/>
                          </a:solidFill>
                          <a:latin typeface="+mn-lt"/>
                          <a:ea typeface="+mn-ea"/>
                          <a:cs typeface="+mn-cs"/>
                        </a:rPr>
                        <a:t>84</a:t>
                      </a:r>
                    </a:p>
                  </a:txBody>
                  <a:tcPr marT="45721" marB="45721"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F6EF"/>
                    </a:solidFill>
                  </a:tcPr>
                </a:tc>
                <a:tc>
                  <a:txBody>
                    <a:bodyPr/>
                    <a:lstStyle/>
                    <a:p>
                      <a:pPr marL="0" algn="ctr" defTabSz="914400" rtl="0" eaLnBrk="1" latinLnBrk="0" hangingPunct="1"/>
                      <a:r>
                        <a:rPr lang="en-US" sz="1800" b="0" kern="1200" dirty="0">
                          <a:solidFill>
                            <a:schemeClr val="dk1"/>
                          </a:solidFill>
                          <a:latin typeface="+mn-lt"/>
                          <a:ea typeface="+mn-ea"/>
                          <a:cs typeface="+mn-cs"/>
                        </a:rPr>
                        <a:t>69</a:t>
                      </a:r>
                    </a:p>
                  </a:txBody>
                  <a:tcPr marT="45721" marB="45721"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F6EF"/>
                    </a:solidFill>
                  </a:tcPr>
                </a:tc>
                <a:tc>
                  <a:txBody>
                    <a:bodyPr/>
                    <a:lstStyle/>
                    <a:p>
                      <a:pPr marL="0" algn="ctr" defTabSz="914400" rtl="0" eaLnBrk="1" latinLnBrk="0" hangingPunct="1"/>
                      <a:r>
                        <a:rPr lang="en-US" sz="1800" b="0" kern="1200" dirty="0">
                          <a:solidFill>
                            <a:schemeClr val="dk1"/>
                          </a:solidFill>
                          <a:latin typeface="+mn-lt"/>
                          <a:ea typeface="+mn-ea"/>
                          <a:cs typeface="+mn-cs"/>
                        </a:rPr>
                        <a:t>63</a:t>
                      </a:r>
                    </a:p>
                  </a:txBody>
                  <a:tcPr marT="45721" marB="45721"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F6EF"/>
                    </a:solidFill>
                  </a:tcPr>
                </a:tc>
                <a:extLst>
                  <a:ext uri="{0D108BD9-81ED-4DB2-BD59-A6C34878D82A}">
                    <a16:rowId xmlns="" xmlns:a16="http://schemas.microsoft.com/office/drawing/2014/main" val="10002"/>
                  </a:ext>
                </a:extLst>
              </a:tr>
              <a:tr h="574252">
                <a:tc>
                  <a:txBody>
                    <a:bodyPr/>
                    <a:lstStyle/>
                    <a:p>
                      <a:pPr marL="0" algn="l" defTabSz="914400" rtl="0" eaLnBrk="1" fontAlgn="ctr" latinLnBrk="0" hangingPunct="1"/>
                      <a:r>
                        <a:rPr lang="en-US" sz="1800" b="0" kern="1200" dirty="0">
                          <a:solidFill>
                            <a:schemeClr val="dk1"/>
                          </a:solidFill>
                          <a:latin typeface="+mn-lt"/>
                          <a:ea typeface="+mn-ea"/>
                          <a:cs typeface="+mn-cs"/>
                        </a:rPr>
                        <a:t>Percent of Customers</a:t>
                      </a:r>
                    </a:p>
                  </a:txBody>
                  <a:tcPr marT="45721" marB="45721"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BECDE"/>
                    </a:solidFill>
                  </a:tcPr>
                </a:tc>
                <a:tc>
                  <a:txBody>
                    <a:bodyPr/>
                    <a:lstStyle/>
                    <a:p>
                      <a:pPr marL="0" algn="ctr" defTabSz="914400" rtl="0" eaLnBrk="1" latinLnBrk="0" hangingPunct="1"/>
                      <a:r>
                        <a:rPr lang="en-US" sz="1800" b="0" kern="1200" dirty="0">
                          <a:solidFill>
                            <a:schemeClr val="dk1"/>
                          </a:solidFill>
                          <a:latin typeface="+mn-lt"/>
                          <a:ea typeface="+mn-ea"/>
                          <a:cs typeface="+mn-cs"/>
                        </a:rPr>
                        <a:t>59%</a:t>
                      </a:r>
                    </a:p>
                  </a:txBody>
                  <a:tcPr marT="45721" marB="45721"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marL="0" algn="ctr" defTabSz="914400" rtl="0" eaLnBrk="1" latinLnBrk="0" hangingPunct="1"/>
                      <a:r>
                        <a:rPr lang="en-US" sz="1800" b="0" kern="1200" dirty="0">
                          <a:solidFill>
                            <a:schemeClr val="dk1"/>
                          </a:solidFill>
                          <a:latin typeface="+mn-lt"/>
                          <a:ea typeface="+mn-ea"/>
                          <a:cs typeface="+mn-cs"/>
                        </a:rPr>
                        <a:t>35%</a:t>
                      </a:r>
                    </a:p>
                  </a:txBody>
                  <a:tcPr marT="45721" marB="45721" anchor="ctr">
                    <a:lnT w="38100" cap="flat" cmpd="sng" algn="ctr">
                      <a:solidFill>
                        <a:schemeClr val="bg1"/>
                      </a:solidFill>
                      <a:prstDash val="solid"/>
                      <a:round/>
                      <a:headEnd type="none" w="med" len="med"/>
                      <a:tailEnd type="none" w="med" len="med"/>
                    </a:lnT>
                    <a:solidFill>
                      <a:srgbClr val="CBECDE"/>
                    </a:solidFill>
                  </a:tcPr>
                </a:tc>
                <a:tc>
                  <a:txBody>
                    <a:bodyPr/>
                    <a:lstStyle/>
                    <a:p>
                      <a:pPr marL="0" algn="ctr" defTabSz="914400" rtl="0" eaLnBrk="1" latinLnBrk="0" hangingPunct="1"/>
                      <a:r>
                        <a:rPr lang="en-US" sz="1800" b="0" kern="1200" dirty="0">
                          <a:solidFill>
                            <a:schemeClr val="dk1"/>
                          </a:solidFill>
                          <a:latin typeface="+mn-lt"/>
                          <a:ea typeface="+mn-ea"/>
                          <a:cs typeface="+mn-cs"/>
                        </a:rPr>
                        <a:t>30%</a:t>
                      </a:r>
                    </a:p>
                  </a:txBody>
                  <a:tcPr marT="45721" marB="45721" anchor="ctr">
                    <a:lnT w="38100" cap="flat" cmpd="sng" algn="ctr">
                      <a:solidFill>
                        <a:schemeClr val="bg1"/>
                      </a:solidFill>
                      <a:prstDash val="solid"/>
                      <a:round/>
                      <a:headEnd type="none" w="med" len="med"/>
                      <a:tailEnd type="none" w="med" len="med"/>
                    </a:lnT>
                    <a:solidFill>
                      <a:srgbClr val="CBECDE"/>
                    </a:solidFill>
                  </a:tcPr>
                </a:tc>
                <a:tc>
                  <a:txBody>
                    <a:bodyPr/>
                    <a:lstStyle/>
                    <a:p>
                      <a:pPr marL="0" algn="ctr" defTabSz="914400" rtl="0" eaLnBrk="1" latinLnBrk="0" hangingPunct="1"/>
                      <a:r>
                        <a:rPr lang="en-US" sz="1800" b="0" kern="1200" dirty="0">
                          <a:solidFill>
                            <a:schemeClr val="dk1"/>
                          </a:solidFill>
                          <a:latin typeface="+mn-lt"/>
                          <a:ea typeface="+mn-ea"/>
                          <a:cs typeface="+mn-cs"/>
                        </a:rPr>
                        <a:t>61%</a:t>
                      </a:r>
                    </a:p>
                  </a:txBody>
                  <a:tcPr marT="45721" marB="45721"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FFF00"/>
                    </a:solidFill>
                  </a:tcPr>
                </a:tc>
                <a:tc>
                  <a:txBody>
                    <a:bodyPr/>
                    <a:lstStyle/>
                    <a:p>
                      <a:pPr marL="0" algn="ctr" defTabSz="914400" rtl="0" eaLnBrk="1" latinLnBrk="0" hangingPunct="1"/>
                      <a:r>
                        <a:rPr lang="en-US" sz="1800" b="0" kern="1200" dirty="0">
                          <a:solidFill>
                            <a:schemeClr val="dk1"/>
                          </a:solidFill>
                          <a:latin typeface="+mn-lt"/>
                          <a:ea typeface="+mn-ea"/>
                          <a:cs typeface="+mn-cs"/>
                        </a:rPr>
                        <a:t>40%</a:t>
                      </a:r>
                    </a:p>
                  </a:txBody>
                  <a:tcPr marT="45721" marB="45721"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marL="0" algn="ctr" defTabSz="914400" rtl="0" eaLnBrk="1" latinLnBrk="0" hangingPunct="1"/>
                      <a:r>
                        <a:rPr lang="en-US" sz="1800" b="0" kern="1200" dirty="0">
                          <a:solidFill>
                            <a:schemeClr val="dk1"/>
                          </a:solidFill>
                          <a:latin typeface="+mn-lt"/>
                          <a:ea typeface="+mn-ea"/>
                          <a:cs typeface="+mn-cs"/>
                        </a:rPr>
                        <a:t>49%</a:t>
                      </a:r>
                    </a:p>
                  </a:txBody>
                  <a:tcPr marT="45721" marB="45721" anchor="ctr">
                    <a:lnT w="38100" cap="flat" cmpd="sng" algn="ctr">
                      <a:solidFill>
                        <a:schemeClr val="bg1"/>
                      </a:solidFill>
                      <a:prstDash val="solid"/>
                      <a:round/>
                      <a:headEnd type="none" w="med" len="med"/>
                      <a:tailEnd type="none" w="med" len="med"/>
                    </a:lnT>
                    <a:solidFill>
                      <a:srgbClr val="CBECDE"/>
                    </a:solidFill>
                  </a:tcPr>
                </a:tc>
                <a:tc>
                  <a:txBody>
                    <a:bodyPr/>
                    <a:lstStyle/>
                    <a:p>
                      <a:pPr marL="0" algn="ctr" defTabSz="914400" rtl="0" eaLnBrk="1" latinLnBrk="0" hangingPunct="1"/>
                      <a:r>
                        <a:rPr lang="en-US" sz="1800" b="0" kern="1200" dirty="0">
                          <a:solidFill>
                            <a:schemeClr val="dk1"/>
                          </a:solidFill>
                          <a:latin typeface="+mn-lt"/>
                          <a:ea typeface="+mn-ea"/>
                          <a:cs typeface="+mn-cs"/>
                        </a:rPr>
                        <a:t>28%</a:t>
                      </a:r>
                    </a:p>
                  </a:txBody>
                  <a:tcPr marT="45721" marB="45721" anchor="ctr">
                    <a:lnT w="38100" cap="flat" cmpd="sng" algn="ctr">
                      <a:solidFill>
                        <a:schemeClr val="bg1"/>
                      </a:solidFill>
                      <a:prstDash val="solid"/>
                      <a:round/>
                      <a:headEnd type="none" w="med" len="med"/>
                      <a:tailEnd type="none" w="med" len="med"/>
                    </a:lnT>
                    <a:solidFill>
                      <a:srgbClr val="CBECDE"/>
                    </a:solidFill>
                  </a:tcPr>
                </a:tc>
                <a:tc>
                  <a:txBody>
                    <a:bodyPr/>
                    <a:lstStyle/>
                    <a:p>
                      <a:pPr marL="0" algn="ctr" defTabSz="914400" rtl="0" eaLnBrk="1" latinLnBrk="0" hangingPunct="1"/>
                      <a:r>
                        <a:rPr lang="en-US" sz="1800" b="0" kern="1200" dirty="0">
                          <a:solidFill>
                            <a:schemeClr val="dk1"/>
                          </a:solidFill>
                          <a:latin typeface="+mn-lt"/>
                          <a:ea typeface="+mn-ea"/>
                          <a:cs typeface="+mn-cs"/>
                        </a:rPr>
                        <a:t>61%</a:t>
                      </a:r>
                    </a:p>
                  </a:txBody>
                  <a:tcPr marT="45721" marB="45721" anchor="ctr">
                    <a:lnT w="38100" cap="flat" cmpd="sng" algn="ctr">
                      <a:solidFill>
                        <a:schemeClr val="bg1"/>
                      </a:solidFill>
                      <a:prstDash val="solid"/>
                      <a:round/>
                      <a:headEnd type="none" w="med" len="med"/>
                      <a:tailEnd type="none" w="med" len="med"/>
                    </a:lnT>
                    <a:solidFill>
                      <a:srgbClr val="FFFF00"/>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258702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71"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72"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73"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74"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75"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76"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77"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78"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79"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80"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81"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82"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83"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84"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85"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86"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87"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88"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89"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90"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91"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92"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93"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94"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95"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96"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97"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98"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99"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00"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01"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02"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03"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04"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05"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06"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07"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08"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4009"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0"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1"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012" name="Rectangle 44"/>
          <p:cNvSpPr>
            <a:spLocks noGrp="1" noChangeArrowheads="1"/>
          </p:cNvSpPr>
          <p:nvPr>
            <p:ph type="title"/>
          </p:nvPr>
        </p:nvSpPr>
        <p:spPr>
          <a:xfrm>
            <a:off x="76200" y="76200"/>
            <a:ext cx="7772400" cy="1143000"/>
          </a:xfrm>
        </p:spPr>
        <p:txBody>
          <a:bodyPr/>
          <a:lstStyle/>
          <a:p>
            <a:pPr algn="l" eaLnBrk="1" hangingPunct="1"/>
            <a:r>
              <a:rPr lang="en-US" altLang="en-US" sz="3300" b="1" dirty="0">
                <a:solidFill>
                  <a:schemeClr val="tx1"/>
                </a:solidFill>
              </a:rPr>
              <a:t>Grant Coverage Analysis </a:t>
            </a:r>
            <a:r>
              <a:rPr lang="en-US" altLang="en-US" dirty="0">
                <a:solidFill>
                  <a:schemeClr val="tx1"/>
                </a:solidFill>
              </a:rPr>
              <a:t/>
            </a:r>
            <a:br>
              <a:rPr lang="en-US" altLang="en-US" dirty="0">
                <a:solidFill>
                  <a:schemeClr val="tx1"/>
                </a:solidFill>
              </a:rPr>
            </a:br>
            <a:r>
              <a:rPr lang="en-US" altLang="en-US" sz="2800" b="1" dirty="0">
                <a:solidFill>
                  <a:schemeClr val="tx1"/>
                </a:solidFill>
              </a:rPr>
              <a:t>Grant Coverage By Grant Type</a:t>
            </a:r>
          </a:p>
        </p:txBody>
      </p:sp>
      <p:sp>
        <p:nvSpPr>
          <p:cNvPr id="84013"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475C2412-6AA1-45C7-8A98-A3334909CFD5}" type="slidenum">
              <a:rPr lang="en-US" altLang="en-US" sz="1000"/>
              <a:pPr eaLnBrk="1" hangingPunct="1">
                <a:spcBef>
                  <a:spcPct val="50000"/>
                </a:spcBef>
                <a:buFontTx/>
                <a:buNone/>
              </a:pPr>
              <a:t>53</a:t>
            </a:fld>
            <a:endParaRPr lang="en-US" altLang="en-US" sz="1000"/>
          </a:p>
        </p:txBody>
      </p:sp>
      <p:graphicFrame>
        <p:nvGraphicFramePr>
          <p:cNvPr id="47" name="Table 46"/>
          <p:cNvGraphicFramePr>
            <a:graphicFrameLocks noGrp="1"/>
          </p:cNvGraphicFramePr>
          <p:nvPr>
            <p:extLst>
              <p:ext uri="{D42A27DB-BD31-4B8C-83A1-F6EECF244321}">
                <p14:modId xmlns:p14="http://schemas.microsoft.com/office/powerpoint/2010/main" val="3973934023"/>
              </p:ext>
            </p:extLst>
          </p:nvPr>
        </p:nvGraphicFramePr>
        <p:xfrm>
          <a:off x="482600" y="1773237"/>
          <a:ext cx="8001000" cy="4116183"/>
        </p:xfrm>
        <a:graphic>
          <a:graphicData uri="http://schemas.openxmlformats.org/drawingml/2006/table">
            <a:tbl>
              <a:tblPr firstRow="1" lastRow="1" bandRow="1">
                <a:tableStyleId>{5C22544A-7EE6-4342-B048-85BDC9FD1C3A}</a:tableStyleId>
              </a:tblPr>
              <a:tblGrid>
                <a:gridCol w="2743201">
                  <a:extLst>
                    <a:ext uri="{9D8B030D-6E8A-4147-A177-3AD203B41FA5}">
                      <a16:colId xmlns="" xmlns:a16="http://schemas.microsoft.com/office/drawing/2014/main" val="20000"/>
                    </a:ext>
                  </a:extLst>
                </a:gridCol>
                <a:gridCol w="1371600">
                  <a:extLst>
                    <a:ext uri="{9D8B030D-6E8A-4147-A177-3AD203B41FA5}">
                      <a16:colId xmlns="" xmlns:a16="http://schemas.microsoft.com/office/drawing/2014/main" val="20001"/>
                    </a:ext>
                  </a:extLst>
                </a:gridCol>
                <a:gridCol w="1295400">
                  <a:extLst>
                    <a:ext uri="{9D8B030D-6E8A-4147-A177-3AD203B41FA5}">
                      <a16:colId xmlns="" xmlns:a16="http://schemas.microsoft.com/office/drawing/2014/main" val="20002"/>
                    </a:ext>
                  </a:extLst>
                </a:gridCol>
                <a:gridCol w="1365353">
                  <a:extLst>
                    <a:ext uri="{9D8B030D-6E8A-4147-A177-3AD203B41FA5}">
                      <a16:colId xmlns="" xmlns:a16="http://schemas.microsoft.com/office/drawing/2014/main" val="20003"/>
                    </a:ext>
                  </a:extLst>
                </a:gridCol>
                <a:gridCol w="1225446">
                  <a:extLst>
                    <a:ext uri="{9D8B030D-6E8A-4147-A177-3AD203B41FA5}">
                      <a16:colId xmlns="" xmlns:a16="http://schemas.microsoft.com/office/drawing/2014/main" val="20004"/>
                    </a:ext>
                  </a:extLst>
                </a:gridCol>
              </a:tblGrid>
              <a:tr h="539047">
                <a:tc rowSpan="2">
                  <a:txBody>
                    <a:bodyPr/>
                    <a:lstStyle/>
                    <a:p>
                      <a:pPr algn="ctr"/>
                      <a:endParaRPr lang="en-US" sz="1800" b="1" dirty="0">
                        <a:solidFill>
                          <a:schemeClr val="bg1"/>
                        </a:solidFill>
                      </a:endParaRPr>
                    </a:p>
                  </a:txBody>
                  <a:tcPr marT="45721" marB="45721"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gridSpan="4">
                  <a:txBody>
                    <a:bodyPr/>
                    <a:lstStyle/>
                    <a:p>
                      <a:pPr algn="ctr"/>
                      <a:r>
                        <a:rPr lang="en-US" sz="1800" dirty="0"/>
                        <a:t>Q1 &amp; Q2 2018 Recipients</a:t>
                      </a:r>
                      <a:endParaRPr lang="en-US" sz="1800" b="1" dirty="0">
                        <a:solidFill>
                          <a:schemeClr val="bg1"/>
                        </a:solidFill>
                      </a:endParaRPr>
                    </a:p>
                  </a:txBody>
                  <a:tcPr marT="45721" marB="45721" anchor="ctr">
                    <a:lnL w="38100" cap="flat" cmpd="sng" algn="ctr">
                      <a:solidFill>
                        <a:schemeClr val="bg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640094">
                <a:tc vMerge="1">
                  <a:txBody>
                    <a:bodyPr/>
                    <a:lstStyle/>
                    <a:p>
                      <a:pPr algn="ctr"/>
                      <a:endParaRPr lang="en-US" sz="1600" dirty="0"/>
                    </a:p>
                  </a:txBody>
                  <a:tcPr anchor="ctr"/>
                </a:tc>
                <a:tc>
                  <a:txBody>
                    <a:bodyPr/>
                    <a:lstStyle/>
                    <a:p>
                      <a:pPr algn="ctr"/>
                      <a:r>
                        <a:rPr lang="en-US" sz="1800" b="1" dirty="0">
                          <a:solidFill>
                            <a:schemeClr val="bg1"/>
                          </a:solidFill>
                        </a:rPr>
                        <a:t>Electric Only</a:t>
                      </a:r>
                    </a:p>
                  </a:txBody>
                  <a:tcPr marT="45721" marB="45721"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Gas Only</a:t>
                      </a:r>
                    </a:p>
                  </a:txBody>
                  <a:tcPr marT="45721" marB="45721"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Electric &amp; Gas</a:t>
                      </a:r>
                    </a:p>
                  </a:txBody>
                  <a:tcPr marT="45721" marB="45721"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Electric Heat</a:t>
                      </a:r>
                    </a:p>
                  </a:txBody>
                  <a:tcPr marT="45721" marB="45721" anchor="ctr">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574252">
                <a:tc>
                  <a:txBody>
                    <a:bodyPr/>
                    <a:lstStyle/>
                    <a:p>
                      <a:pPr algn="l" rtl="0" fontAlgn="ctr"/>
                      <a:r>
                        <a:rPr lang="en-US" sz="1800" u="none" strike="noStrike" dirty="0"/>
                        <a:t>Number of Customers</a:t>
                      </a:r>
                      <a:endParaRPr lang="en-US" sz="1800" b="0" i="0" u="none" strike="noStrike" dirty="0">
                        <a:solidFill>
                          <a:srgbClr val="000000"/>
                        </a:solidFill>
                        <a:latin typeface="Times New Roman"/>
                      </a:endParaRPr>
                    </a:p>
                  </a:txBody>
                  <a:tcPr marT="45721" marB="45721"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800" kern="1200" dirty="0">
                          <a:solidFill>
                            <a:schemeClr val="dk1"/>
                          </a:solidFill>
                          <a:latin typeface="+mn-lt"/>
                          <a:ea typeface="+mn-ea"/>
                          <a:cs typeface="+mn-cs"/>
                        </a:rPr>
                        <a:t>240</a:t>
                      </a:r>
                    </a:p>
                  </a:txBody>
                  <a:tcPr marT="45721" marB="45721"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800" kern="1200" dirty="0">
                          <a:solidFill>
                            <a:schemeClr val="dk1"/>
                          </a:solidFill>
                          <a:latin typeface="+mn-lt"/>
                          <a:ea typeface="+mn-ea"/>
                          <a:cs typeface="+mn-cs"/>
                        </a:rPr>
                        <a:t>173</a:t>
                      </a:r>
                    </a:p>
                  </a:txBody>
                  <a:tcPr marT="45721" marB="45721"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800" kern="1200" dirty="0"/>
                        <a:t>243</a:t>
                      </a:r>
                      <a:endParaRPr lang="en-US" sz="1800" kern="1200" dirty="0">
                        <a:solidFill>
                          <a:schemeClr val="dk1"/>
                        </a:solidFill>
                        <a:latin typeface="+mn-lt"/>
                        <a:ea typeface="+mn-ea"/>
                        <a:cs typeface="+mn-cs"/>
                      </a:endParaRPr>
                    </a:p>
                  </a:txBody>
                  <a:tcPr marT="45721" marB="45721"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800" kern="1200" dirty="0">
                          <a:solidFill>
                            <a:schemeClr val="dk1"/>
                          </a:solidFill>
                          <a:latin typeface="+mn-lt"/>
                          <a:ea typeface="+mn-ea"/>
                          <a:cs typeface="+mn-cs"/>
                        </a:rPr>
                        <a:t>104</a:t>
                      </a:r>
                    </a:p>
                  </a:txBody>
                  <a:tcPr marT="45721" marB="45721" anchor="ct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2"/>
                  </a:ext>
                </a:extLst>
              </a:tr>
              <a:tr h="574242">
                <a:tc>
                  <a:txBody>
                    <a:bodyPr/>
                    <a:lstStyle/>
                    <a:p>
                      <a:pPr algn="l" rtl="0" fontAlgn="ctr"/>
                      <a:r>
                        <a:rPr lang="en-US" sz="1800" u="none" strike="noStrike" dirty="0"/>
                        <a:t>Mean Pre-Grant Balance </a:t>
                      </a:r>
                      <a:endParaRPr lang="en-US" sz="1800" b="0" i="0" u="none" strike="noStrike" dirty="0">
                        <a:solidFill>
                          <a:srgbClr val="000000"/>
                        </a:solidFill>
                        <a:latin typeface="Times New Roman"/>
                      </a:endParaRPr>
                    </a:p>
                  </a:txBody>
                  <a:tcPr marT="45721" marB="45721"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800" kern="1200" dirty="0"/>
                        <a:t>$726</a:t>
                      </a:r>
                      <a:endParaRPr lang="en-US" sz="1800" kern="1200" dirty="0">
                        <a:solidFill>
                          <a:schemeClr val="dk1"/>
                        </a:solidFill>
                        <a:latin typeface="+mn-lt"/>
                        <a:ea typeface="+mn-ea"/>
                        <a:cs typeface="+mn-cs"/>
                      </a:endParaRPr>
                    </a:p>
                  </a:txBody>
                  <a:tcPr marT="45721" marB="45721" anchor="ctr">
                    <a:lnL w="38100" cap="flat" cmpd="sng" algn="ctr">
                      <a:solidFill>
                        <a:schemeClr val="bg1"/>
                      </a:solidFill>
                      <a:prstDash val="solid"/>
                      <a:round/>
                      <a:headEnd type="none" w="med" len="med"/>
                      <a:tailEnd type="none" w="med" len="med"/>
                    </a:lnL>
                  </a:tcPr>
                </a:tc>
                <a:tc>
                  <a:txBody>
                    <a:bodyPr/>
                    <a:lstStyle/>
                    <a:p>
                      <a:pPr algn="ctr"/>
                      <a:r>
                        <a:rPr lang="en-US" dirty="0"/>
                        <a:t>$794</a:t>
                      </a:r>
                    </a:p>
                  </a:txBody>
                  <a:tcPr marT="45721" marB="45721" anchor="ctr"/>
                </a:tc>
                <a:tc>
                  <a:txBody>
                    <a:bodyPr/>
                    <a:lstStyle/>
                    <a:p>
                      <a:pPr marL="0" algn="ctr" defTabSz="914400" rtl="0" eaLnBrk="1" latinLnBrk="0" hangingPunct="1"/>
                      <a:r>
                        <a:rPr lang="en-US" sz="1800" kern="1200" dirty="0"/>
                        <a:t>$1,162</a:t>
                      </a:r>
                      <a:endParaRPr lang="en-US" sz="1800" kern="1200" dirty="0">
                        <a:solidFill>
                          <a:schemeClr val="dk1"/>
                        </a:solidFill>
                        <a:latin typeface="+mn-lt"/>
                        <a:ea typeface="+mn-ea"/>
                        <a:cs typeface="+mn-cs"/>
                      </a:endParaRPr>
                    </a:p>
                  </a:txBody>
                  <a:tcPr marT="45721" marB="45721" anchor="ctr"/>
                </a:tc>
                <a:tc>
                  <a:txBody>
                    <a:bodyPr/>
                    <a:lstStyle/>
                    <a:p>
                      <a:pPr marL="0" algn="ctr" defTabSz="914400" rtl="0" eaLnBrk="1" latinLnBrk="0" hangingPunct="1"/>
                      <a:r>
                        <a:rPr lang="en-US" sz="1800" kern="1200" dirty="0"/>
                        <a:t>$1,026</a:t>
                      </a:r>
                      <a:endParaRPr lang="en-US" sz="1800" kern="1200" dirty="0">
                        <a:solidFill>
                          <a:schemeClr val="dk1"/>
                        </a:solidFill>
                        <a:latin typeface="+mn-lt"/>
                        <a:ea typeface="+mn-ea"/>
                        <a:cs typeface="+mn-cs"/>
                      </a:endParaRPr>
                    </a:p>
                  </a:txBody>
                  <a:tcPr marT="45721" marB="45721" anchor="ctr"/>
                </a:tc>
                <a:extLst>
                  <a:ext uri="{0D108BD9-81ED-4DB2-BD59-A6C34878D82A}">
                    <a16:rowId xmlns="" xmlns:a16="http://schemas.microsoft.com/office/drawing/2014/main" val="10003"/>
                  </a:ext>
                </a:extLst>
              </a:tr>
              <a:tr h="574232">
                <a:tc>
                  <a:txBody>
                    <a:bodyPr/>
                    <a:lstStyle/>
                    <a:p>
                      <a:pPr algn="l" rtl="0" fontAlgn="ctr"/>
                      <a:r>
                        <a:rPr lang="en-US" sz="1800" u="none" strike="noStrike" dirty="0"/>
                        <a:t>Mean Grant </a:t>
                      </a:r>
                      <a:endParaRPr lang="en-US" sz="1800" b="0" i="0" u="none" strike="noStrike" dirty="0">
                        <a:solidFill>
                          <a:srgbClr val="000000"/>
                        </a:solidFill>
                        <a:latin typeface="Times New Roman"/>
                      </a:endParaRPr>
                    </a:p>
                  </a:txBody>
                  <a:tcPr marT="45721" marB="45721"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800" kern="1200" dirty="0"/>
                        <a:t>$528</a:t>
                      </a:r>
                      <a:endParaRPr lang="en-US" sz="1800" kern="1200" dirty="0">
                        <a:solidFill>
                          <a:schemeClr val="dk1"/>
                        </a:solidFill>
                        <a:latin typeface="+mn-lt"/>
                        <a:ea typeface="+mn-ea"/>
                        <a:cs typeface="+mn-cs"/>
                      </a:endParaRPr>
                    </a:p>
                  </a:txBody>
                  <a:tcPr marT="45721" marB="45721" anchor="ctr">
                    <a:lnL w="38100" cap="flat" cmpd="sng" algn="ctr">
                      <a:solidFill>
                        <a:schemeClr val="bg1"/>
                      </a:solidFill>
                      <a:prstDash val="solid"/>
                      <a:round/>
                      <a:headEnd type="none" w="med" len="med"/>
                      <a:tailEnd type="none" w="med" len="med"/>
                    </a:lnL>
                  </a:tcPr>
                </a:tc>
                <a:tc>
                  <a:txBody>
                    <a:bodyPr/>
                    <a:lstStyle/>
                    <a:p>
                      <a:pPr algn="ctr"/>
                      <a:r>
                        <a:rPr lang="en-US" dirty="0"/>
                        <a:t>$563</a:t>
                      </a:r>
                    </a:p>
                  </a:txBody>
                  <a:tcPr marT="45721" marB="45721" anchor="ctr"/>
                </a:tc>
                <a:tc>
                  <a:txBody>
                    <a:bodyPr/>
                    <a:lstStyle/>
                    <a:p>
                      <a:pPr marL="0" algn="ctr" defTabSz="914400" rtl="0" eaLnBrk="1" latinLnBrk="0" hangingPunct="1"/>
                      <a:r>
                        <a:rPr lang="en-US" sz="1800" kern="1200" dirty="0"/>
                        <a:t>$945</a:t>
                      </a:r>
                      <a:endParaRPr lang="en-US" sz="1800" kern="1200" dirty="0">
                        <a:solidFill>
                          <a:schemeClr val="dk1"/>
                        </a:solidFill>
                        <a:latin typeface="+mn-lt"/>
                        <a:ea typeface="+mn-ea"/>
                        <a:cs typeface="+mn-cs"/>
                      </a:endParaRPr>
                    </a:p>
                  </a:txBody>
                  <a:tcPr marT="45721" marB="45721" anchor="ctr"/>
                </a:tc>
                <a:tc>
                  <a:txBody>
                    <a:bodyPr/>
                    <a:lstStyle/>
                    <a:p>
                      <a:pPr marL="0" algn="ctr" defTabSz="914400" rtl="0" eaLnBrk="1" latinLnBrk="0" hangingPunct="1"/>
                      <a:r>
                        <a:rPr lang="en-US" sz="1800" kern="1200" dirty="0"/>
                        <a:t>$605</a:t>
                      </a:r>
                      <a:endParaRPr lang="en-US" sz="1800" kern="1200" dirty="0">
                        <a:solidFill>
                          <a:schemeClr val="dk1"/>
                        </a:solidFill>
                        <a:latin typeface="+mn-lt"/>
                        <a:ea typeface="+mn-ea"/>
                        <a:cs typeface="+mn-cs"/>
                      </a:endParaRPr>
                    </a:p>
                  </a:txBody>
                  <a:tcPr marT="45721" marB="45721" anchor="ctr"/>
                </a:tc>
                <a:extLst>
                  <a:ext uri="{0D108BD9-81ED-4DB2-BD59-A6C34878D82A}">
                    <a16:rowId xmlns="" xmlns:a16="http://schemas.microsoft.com/office/drawing/2014/main" val="10004"/>
                  </a:ext>
                </a:extLst>
              </a:tr>
              <a:tr h="574222">
                <a:tc>
                  <a:txBody>
                    <a:bodyPr/>
                    <a:lstStyle/>
                    <a:p>
                      <a:pPr algn="l" rtl="0" fontAlgn="ctr"/>
                      <a:r>
                        <a:rPr lang="en-US" sz="1800" u="none" strike="noStrike" dirty="0"/>
                        <a:t>Mean Post-Grant Balance </a:t>
                      </a:r>
                      <a:endParaRPr lang="en-US" sz="1800" b="0" i="0" u="none" strike="noStrike" dirty="0">
                        <a:solidFill>
                          <a:srgbClr val="000000"/>
                        </a:solidFill>
                        <a:latin typeface="Times New Roman"/>
                      </a:endParaRPr>
                    </a:p>
                  </a:txBody>
                  <a:tcPr marT="45721" marB="45721"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800" kern="1200" dirty="0"/>
                        <a:t>$197</a:t>
                      </a:r>
                      <a:endParaRPr lang="en-US" sz="1800" kern="1200" dirty="0">
                        <a:solidFill>
                          <a:schemeClr val="dk1"/>
                        </a:solidFill>
                        <a:latin typeface="+mn-lt"/>
                        <a:ea typeface="+mn-ea"/>
                        <a:cs typeface="+mn-cs"/>
                      </a:endParaRPr>
                    </a:p>
                  </a:txBody>
                  <a:tcPr marT="45721" marB="45721" anchor="ctr">
                    <a:lnL w="38100" cap="flat" cmpd="sng" algn="ctr">
                      <a:solidFill>
                        <a:schemeClr val="bg1"/>
                      </a:solidFill>
                      <a:prstDash val="solid"/>
                      <a:round/>
                      <a:headEnd type="none" w="med" len="med"/>
                      <a:tailEnd type="none" w="med" len="med"/>
                    </a:lnL>
                  </a:tcPr>
                </a:tc>
                <a:tc>
                  <a:txBody>
                    <a:bodyPr/>
                    <a:lstStyle/>
                    <a:p>
                      <a:pPr algn="ctr"/>
                      <a:r>
                        <a:rPr lang="en-US" dirty="0"/>
                        <a:t>$231</a:t>
                      </a:r>
                    </a:p>
                  </a:txBody>
                  <a:tcPr marT="45721" marB="45721" anchor="ctr"/>
                </a:tc>
                <a:tc>
                  <a:txBody>
                    <a:bodyPr/>
                    <a:lstStyle/>
                    <a:p>
                      <a:pPr marL="0" algn="ctr" defTabSz="914400" rtl="0" eaLnBrk="1" latinLnBrk="0" hangingPunct="1"/>
                      <a:r>
                        <a:rPr lang="en-US" sz="1800" kern="1200" dirty="0"/>
                        <a:t>$218</a:t>
                      </a:r>
                      <a:endParaRPr lang="en-US" sz="1800" kern="1200" dirty="0">
                        <a:solidFill>
                          <a:schemeClr val="dk1"/>
                        </a:solidFill>
                        <a:latin typeface="+mn-lt"/>
                        <a:ea typeface="+mn-ea"/>
                        <a:cs typeface="+mn-cs"/>
                      </a:endParaRPr>
                    </a:p>
                  </a:txBody>
                  <a:tcPr marT="45721" marB="45721" anchor="ctr"/>
                </a:tc>
                <a:tc>
                  <a:txBody>
                    <a:bodyPr/>
                    <a:lstStyle/>
                    <a:p>
                      <a:pPr marL="0" algn="ctr" defTabSz="914400" rtl="0" eaLnBrk="1" latinLnBrk="0" hangingPunct="1"/>
                      <a:r>
                        <a:rPr lang="en-US" sz="1800" kern="1200" dirty="0"/>
                        <a:t>$421</a:t>
                      </a:r>
                      <a:endParaRPr lang="en-US" sz="1800" kern="1200" dirty="0">
                        <a:solidFill>
                          <a:schemeClr val="dk1"/>
                        </a:solidFill>
                        <a:latin typeface="+mn-lt"/>
                        <a:ea typeface="+mn-ea"/>
                        <a:cs typeface="+mn-cs"/>
                      </a:endParaRPr>
                    </a:p>
                  </a:txBody>
                  <a:tcPr marT="45721" marB="45721" anchor="ctr"/>
                </a:tc>
                <a:extLst>
                  <a:ext uri="{0D108BD9-81ED-4DB2-BD59-A6C34878D82A}">
                    <a16:rowId xmlns="" xmlns:a16="http://schemas.microsoft.com/office/drawing/2014/main" val="10005"/>
                  </a:ext>
                </a:extLst>
              </a:tr>
              <a:tr h="640094">
                <a:tc>
                  <a:txBody>
                    <a:bodyPr/>
                    <a:lstStyle/>
                    <a:p>
                      <a:pPr algn="l" rtl="0" fontAlgn="ctr"/>
                      <a:r>
                        <a:rPr lang="en-US" sz="1800" u="none" strike="noStrike" dirty="0"/>
                        <a:t>Mean Percent of Pre-Grant Balances Covered </a:t>
                      </a:r>
                      <a:endParaRPr lang="en-US" sz="1800" b="0" i="0" u="none" strike="noStrike" dirty="0">
                        <a:solidFill>
                          <a:srgbClr val="000000"/>
                        </a:solidFill>
                        <a:latin typeface="Times New Roman"/>
                      </a:endParaRPr>
                    </a:p>
                  </a:txBody>
                  <a:tcPr marT="45721" marB="45721"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800" kern="1200" dirty="0">
                          <a:solidFill>
                            <a:schemeClr val="bg1"/>
                          </a:solidFill>
                          <a:latin typeface="+mn-lt"/>
                          <a:ea typeface="+mn-ea"/>
                          <a:cs typeface="+mn-cs"/>
                        </a:rPr>
                        <a:t>81%</a:t>
                      </a:r>
                    </a:p>
                  </a:txBody>
                  <a:tcPr marT="45721" marB="45721" anchor="ctr">
                    <a:lnL w="38100" cap="flat" cmpd="sng" algn="ctr">
                      <a:solidFill>
                        <a:schemeClr val="bg1"/>
                      </a:solidFill>
                      <a:prstDash val="solid"/>
                      <a:round/>
                      <a:headEnd type="none" w="med" len="med"/>
                      <a:tailEnd type="none" w="med" len="med"/>
                    </a:lnL>
                    <a:solidFill>
                      <a:srgbClr val="00CC99"/>
                    </a:solidFill>
                  </a:tcPr>
                </a:tc>
                <a:tc>
                  <a:txBody>
                    <a:bodyPr/>
                    <a:lstStyle/>
                    <a:p>
                      <a:pPr marL="0" algn="ctr" defTabSz="914400" rtl="0" eaLnBrk="1" latinLnBrk="0" hangingPunct="1"/>
                      <a:r>
                        <a:rPr lang="en-US" sz="1800" kern="1200" dirty="0"/>
                        <a:t>80%</a:t>
                      </a:r>
                      <a:endParaRPr lang="en-US" sz="1800" b="0" kern="1200" dirty="0">
                        <a:solidFill>
                          <a:schemeClr val="dk1"/>
                        </a:solidFill>
                        <a:latin typeface="+mn-lt"/>
                        <a:ea typeface="+mn-ea"/>
                        <a:cs typeface="+mn-cs"/>
                      </a:endParaRPr>
                    </a:p>
                  </a:txBody>
                  <a:tcPr marT="45721" marB="45721" anchor="ctr">
                    <a:solidFill>
                      <a:srgbClr val="00CC99"/>
                    </a:solidFill>
                  </a:tcPr>
                </a:tc>
                <a:tc>
                  <a:txBody>
                    <a:bodyPr/>
                    <a:lstStyle/>
                    <a:p>
                      <a:pPr marL="0" algn="ctr" defTabSz="914400" rtl="0" eaLnBrk="1" latinLnBrk="0" hangingPunct="1"/>
                      <a:r>
                        <a:rPr lang="en-US" sz="1800" kern="1200" dirty="0"/>
                        <a:t>84%</a:t>
                      </a:r>
                      <a:endParaRPr lang="en-US" sz="1800" b="0" kern="1200" dirty="0">
                        <a:solidFill>
                          <a:schemeClr val="dk1"/>
                        </a:solidFill>
                        <a:latin typeface="+mn-lt"/>
                        <a:ea typeface="+mn-ea"/>
                        <a:cs typeface="+mn-cs"/>
                      </a:endParaRPr>
                    </a:p>
                  </a:txBody>
                  <a:tcPr marT="45721" marB="45721" anchor="ctr"/>
                </a:tc>
                <a:tc>
                  <a:txBody>
                    <a:bodyPr/>
                    <a:lstStyle/>
                    <a:p>
                      <a:pPr marL="0" algn="ctr" defTabSz="914400" rtl="0" eaLnBrk="1" latinLnBrk="0" hangingPunct="1"/>
                      <a:r>
                        <a:rPr lang="en-US" sz="1800" b="1" kern="1200" dirty="0">
                          <a:solidFill>
                            <a:schemeClr val="dk1"/>
                          </a:solidFill>
                          <a:latin typeface="+mn-lt"/>
                          <a:ea typeface="+mn-ea"/>
                          <a:cs typeface="+mn-cs"/>
                        </a:rPr>
                        <a:t>72%</a:t>
                      </a:r>
                    </a:p>
                  </a:txBody>
                  <a:tcPr marT="45721" marB="45721" anchor="ctr">
                    <a:solidFill>
                      <a:srgbClr val="FFFF00"/>
                    </a:solidFill>
                  </a:tcPr>
                </a:tc>
                <a:extLst>
                  <a:ext uri="{0D108BD9-81ED-4DB2-BD59-A6C34878D82A}">
                    <a16:rowId xmlns="" xmlns:a16="http://schemas.microsoft.com/office/drawing/2014/main" val="10006"/>
                  </a:ext>
                </a:extLst>
              </a:tr>
            </a:tbl>
          </a:graphicData>
        </a:graphic>
      </p:graphicFrame>
      <p:sp>
        <p:nvSpPr>
          <p:cNvPr id="48" name="TextBox 1">
            <a:extLst>
              <a:ext uri="{FF2B5EF4-FFF2-40B4-BE49-F238E27FC236}">
                <a16:creationId xmlns="" xmlns:a16="http://schemas.microsoft.com/office/drawing/2014/main" id="{582D1C8A-F7A2-4762-ADD1-B84183BC82CE}"/>
              </a:ext>
            </a:extLst>
          </p:cNvPr>
          <p:cNvSpPr txBox="1">
            <a:spLocks noChangeArrowheads="1"/>
          </p:cNvSpPr>
          <p:nvPr/>
        </p:nvSpPr>
        <p:spPr bwMode="auto">
          <a:xfrm>
            <a:off x="150533" y="6065314"/>
            <a:ext cx="91890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en-US" altLang="en-US" sz="1400" dirty="0"/>
              <a:t>The mean percent of pre-grant balances covered for Electric Only grantees increased from 73% in 2017 to 81% in </a:t>
            </a:r>
            <a:r>
              <a:rPr lang="en-US" altLang="en-US" sz="1400" dirty="0" smtClean="0"/>
              <a:t>2018.</a:t>
            </a:r>
            <a:endParaRPr lang="en-US" altLang="en-US" sz="1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19"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20"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21"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22"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23"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24"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25"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26"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27"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28"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29"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30"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31"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32"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33"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34"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35"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36"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37"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38"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39"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40"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41"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42"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43"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44"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45"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46"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47"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48"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49"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50"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51"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52"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53"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54"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55"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56"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6057"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58"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59"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60" name="Rectangle 44"/>
          <p:cNvSpPr>
            <a:spLocks noGrp="1" noChangeArrowheads="1"/>
          </p:cNvSpPr>
          <p:nvPr>
            <p:ph type="title"/>
          </p:nvPr>
        </p:nvSpPr>
        <p:spPr>
          <a:xfrm>
            <a:off x="93663" y="80962"/>
            <a:ext cx="7772400" cy="1143000"/>
          </a:xfrm>
        </p:spPr>
        <p:txBody>
          <a:bodyPr/>
          <a:lstStyle/>
          <a:p>
            <a:pPr algn="l" eaLnBrk="1" hangingPunct="1"/>
            <a:r>
              <a:rPr lang="en-US" altLang="en-US" sz="3300" b="1" dirty="0">
                <a:solidFill>
                  <a:schemeClr val="tx1"/>
                </a:solidFill>
              </a:rPr>
              <a:t>Grant Coverage Analysis </a:t>
            </a:r>
            <a:r>
              <a:rPr lang="en-US" altLang="en-US" dirty="0">
                <a:solidFill>
                  <a:schemeClr val="tx1"/>
                </a:solidFill>
              </a:rPr>
              <a:t/>
            </a:r>
            <a:br>
              <a:rPr lang="en-US" altLang="en-US" dirty="0">
                <a:solidFill>
                  <a:schemeClr val="tx1"/>
                </a:solidFill>
              </a:rPr>
            </a:br>
            <a:r>
              <a:rPr lang="en-US" altLang="en-US" sz="2800" b="1" dirty="0">
                <a:solidFill>
                  <a:schemeClr val="tx1"/>
                </a:solidFill>
              </a:rPr>
              <a:t>Grant Coverage By Main Heating Fuel</a:t>
            </a:r>
          </a:p>
        </p:txBody>
      </p:sp>
      <p:sp>
        <p:nvSpPr>
          <p:cNvPr id="86061"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DAB545FA-B446-4314-8106-C05810216458}" type="slidenum">
              <a:rPr lang="en-US" altLang="en-US" sz="1000"/>
              <a:pPr eaLnBrk="1" hangingPunct="1">
                <a:spcBef>
                  <a:spcPct val="50000"/>
                </a:spcBef>
                <a:buFontTx/>
                <a:buNone/>
              </a:pPr>
              <a:t>54</a:t>
            </a:fld>
            <a:endParaRPr lang="en-US" altLang="en-US" sz="1000"/>
          </a:p>
        </p:txBody>
      </p:sp>
      <p:graphicFrame>
        <p:nvGraphicFramePr>
          <p:cNvPr id="47" name="Table 46"/>
          <p:cNvGraphicFramePr>
            <a:graphicFrameLocks noGrp="1"/>
          </p:cNvGraphicFramePr>
          <p:nvPr>
            <p:extLst>
              <p:ext uri="{D42A27DB-BD31-4B8C-83A1-F6EECF244321}">
                <p14:modId xmlns:p14="http://schemas.microsoft.com/office/powerpoint/2010/main" val="880465207"/>
              </p:ext>
            </p:extLst>
          </p:nvPr>
        </p:nvGraphicFramePr>
        <p:xfrm>
          <a:off x="699320" y="2044445"/>
          <a:ext cx="7531048" cy="4059312"/>
        </p:xfrm>
        <a:graphic>
          <a:graphicData uri="http://schemas.openxmlformats.org/drawingml/2006/table">
            <a:tbl>
              <a:tblPr firstRow="1" lastRow="1" bandRow="1">
                <a:tableStyleId>{5C22544A-7EE6-4342-B048-85BDC9FD1C3A}</a:tableStyleId>
              </a:tblPr>
              <a:tblGrid>
                <a:gridCol w="3113363">
                  <a:extLst>
                    <a:ext uri="{9D8B030D-6E8A-4147-A177-3AD203B41FA5}">
                      <a16:colId xmlns="" xmlns:a16="http://schemas.microsoft.com/office/drawing/2014/main" val="20000"/>
                    </a:ext>
                  </a:extLst>
                </a:gridCol>
                <a:gridCol w="1556681">
                  <a:extLst>
                    <a:ext uri="{9D8B030D-6E8A-4147-A177-3AD203B41FA5}">
                      <a16:colId xmlns="" xmlns:a16="http://schemas.microsoft.com/office/drawing/2014/main" val="20001"/>
                    </a:ext>
                  </a:extLst>
                </a:gridCol>
                <a:gridCol w="1470199">
                  <a:extLst>
                    <a:ext uri="{9D8B030D-6E8A-4147-A177-3AD203B41FA5}">
                      <a16:colId xmlns="" xmlns:a16="http://schemas.microsoft.com/office/drawing/2014/main" val="20002"/>
                    </a:ext>
                  </a:extLst>
                </a:gridCol>
                <a:gridCol w="1390805">
                  <a:extLst>
                    <a:ext uri="{9D8B030D-6E8A-4147-A177-3AD203B41FA5}">
                      <a16:colId xmlns="" xmlns:a16="http://schemas.microsoft.com/office/drawing/2014/main" val="20003"/>
                    </a:ext>
                  </a:extLst>
                </a:gridCol>
              </a:tblGrid>
              <a:tr h="538978">
                <a:tc gridSpan="4">
                  <a:txBody>
                    <a:bodyPr/>
                    <a:lstStyle/>
                    <a:p>
                      <a:pPr algn="ctr"/>
                      <a:r>
                        <a:rPr lang="en-US" sz="1800" dirty="0"/>
                        <a:t>Q1 &amp; Q2 2018 Recipients Main Heating Fuel</a:t>
                      </a:r>
                      <a:endParaRPr lang="en-US" sz="1800" dirty="0">
                        <a:solidFill>
                          <a:schemeClr val="bg1"/>
                        </a:solidFill>
                      </a:endParaRPr>
                    </a:p>
                  </a:txBody>
                  <a:tcPr marT="45715" marB="45715" anchor="ctr">
                    <a:lnB w="38100" cap="flat" cmpd="sng" algn="ctr">
                      <a:solidFill>
                        <a:schemeClr val="bg1"/>
                      </a:solidFill>
                      <a:prstDash val="solid"/>
                      <a:round/>
                      <a:headEnd type="none" w="med" len="med"/>
                      <a:tailEnd type="none" w="med" len="med"/>
                    </a:lnB>
                    <a:solidFill>
                      <a:srgbClr val="00CC99"/>
                    </a:solidFill>
                  </a:tcPr>
                </a:tc>
                <a:tc hMerge="1">
                  <a:txBody>
                    <a:bodyPr/>
                    <a:lstStyle/>
                    <a:p>
                      <a:pPr algn="ctr"/>
                      <a:endParaRPr lang="en-US" sz="1800" dirty="0">
                        <a:solidFill>
                          <a:schemeClr val="bg1"/>
                        </a:solidFill>
                      </a:endParaRPr>
                    </a:p>
                  </a:txBody>
                  <a:tcPr marT="45715" marB="45715" anchor="ctr">
                    <a:lnL w="38100" cap="flat" cmpd="sng" algn="ctr">
                      <a:solidFill>
                        <a:schemeClr val="bg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27710">
                <a:tc>
                  <a:txBody>
                    <a:bodyPr/>
                    <a:lstStyle/>
                    <a:p>
                      <a:pPr algn="ctr"/>
                      <a:endParaRPr lang="en-US" sz="1800" b="1" dirty="0">
                        <a:solidFill>
                          <a:schemeClr val="bg1"/>
                        </a:solidFill>
                      </a:endParaRPr>
                    </a:p>
                  </a:txBody>
                  <a:tcPr marT="45715" marB="45715"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Electric</a:t>
                      </a:r>
                    </a:p>
                  </a:txBody>
                  <a:tcPr marT="45715" marB="45715"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800" b="1" dirty="0">
                          <a:solidFill>
                            <a:schemeClr val="bg1"/>
                          </a:solidFill>
                        </a:rPr>
                        <a:t>Gas</a:t>
                      </a:r>
                    </a:p>
                  </a:txBody>
                  <a:tcPr marT="45715" marB="45715"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Other</a:t>
                      </a:r>
                    </a:p>
                  </a:txBody>
                  <a:tcPr marT="45715" marB="45715" anchor="ctr">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546467">
                <a:tc>
                  <a:txBody>
                    <a:bodyPr/>
                    <a:lstStyle/>
                    <a:p>
                      <a:pPr algn="l" rtl="0" fontAlgn="ctr"/>
                      <a:r>
                        <a:rPr lang="en-US" sz="1800" u="none" strike="noStrike" dirty="0"/>
                        <a:t>Number</a:t>
                      </a:r>
                      <a:r>
                        <a:rPr lang="en-US" sz="1800" u="none" strike="noStrike" baseline="0" dirty="0"/>
                        <a:t> of Customers</a:t>
                      </a:r>
                      <a:endParaRPr lang="en-US" sz="1800" b="0" i="0" u="none" strike="noStrike" dirty="0">
                        <a:solidFill>
                          <a:srgbClr val="000000"/>
                        </a:solidFill>
                        <a:latin typeface="Times New Roman"/>
                      </a:endParaRPr>
                    </a:p>
                  </a:txBody>
                  <a:tcPr marT="45715" marB="45715"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800" dirty="0"/>
                        <a:t>108</a:t>
                      </a:r>
                    </a:p>
                  </a:txBody>
                  <a:tcPr marT="45715" marB="45715"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algn="ctr"/>
                      <a:r>
                        <a:rPr lang="en-US" sz="1800" dirty="0"/>
                        <a:t>623</a:t>
                      </a:r>
                    </a:p>
                  </a:txBody>
                  <a:tcPr marT="45715" marB="45715" anchor="ctr">
                    <a:lnT w="38100" cap="flat" cmpd="sng" algn="ctr">
                      <a:solidFill>
                        <a:schemeClr val="bg1"/>
                      </a:solidFill>
                      <a:prstDash val="solid"/>
                      <a:round/>
                      <a:headEnd type="none" w="med" len="med"/>
                      <a:tailEnd type="none" w="med" len="med"/>
                    </a:lnT>
                  </a:tcPr>
                </a:tc>
                <a:tc>
                  <a:txBody>
                    <a:bodyPr/>
                    <a:lstStyle/>
                    <a:p>
                      <a:pPr algn="ctr"/>
                      <a:r>
                        <a:rPr lang="en-US" sz="1800" dirty="0"/>
                        <a:t>29</a:t>
                      </a:r>
                    </a:p>
                  </a:txBody>
                  <a:tcPr marT="45715" marB="45715" anchor="ct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2"/>
                  </a:ext>
                </a:extLst>
              </a:tr>
              <a:tr h="609600">
                <a:tc>
                  <a:txBody>
                    <a:bodyPr/>
                    <a:lstStyle/>
                    <a:p>
                      <a:pPr algn="l" rtl="0" fontAlgn="ctr"/>
                      <a:r>
                        <a:rPr lang="en-US" sz="1800" u="none" strike="noStrike" dirty="0"/>
                        <a:t>Mean Pre-Grant Balance </a:t>
                      </a:r>
                      <a:endParaRPr lang="en-US" sz="1800" b="0" i="0" u="none" strike="noStrike" dirty="0">
                        <a:solidFill>
                          <a:srgbClr val="000000"/>
                        </a:solidFill>
                        <a:latin typeface="Times New Roman"/>
                      </a:endParaRPr>
                    </a:p>
                  </a:txBody>
                  <a:tcPr marT="45715" marB="45715" anchor="ctr">
                    <a:lnR w="38100" cap="flat" cmpd="sng" algn="ctr">
                      <a:solidFill>
                        <a:schemeClr val="bg1"/>
                      </a:solidFill>
                      <a:prstDash val="solid"/>
                      <a:round/>
                      <a:headEnd type="none" w="med" len="med"/>
                      <a:tailEnd type="none" w="med" len="med"/>
                    </a:lnR>
                  </a:tcPr>
                </a:tc>
                <a:tc>
                  <a:txBody>
                    <a:bodyPr/>
                    <a:lstStyle/>
                    <a:p>
                      <a:pPr algn="ctr"/>
                      <a:r>
                        <a:rPr lang="en-US" sz="1800" dirty="0"/>
                        <a:t>$1,039</a:t>
                      </a:r>
                    </a:p>
                  </a:txBody>
                  <a:tcPr marT="45715" marB="45715" anchor="ctr">
                    <a:lnL w="38100" cap="flat" cmpd="sng" algn="ctr">
                      <a:solidFill>
                        <a:schemeClr val="bg1"/>
                      </a:solidFill>
                      <a:prstDash val="solid"/>
                      <a:round/>
                      <a:headEnd type="none" w="med" len="med"/>
                      <a:tailEnd type="none" w="med" len="med"/>
                    </a:lnL>
                    <a:solidFill>
                      <a:schemeClr val="accent5">
                        <a:lumMod val="60000"/>
                        <a:lumOff val="40000"/>
                      </a:schemeClr>
                    </a:solidFill>
                  </a:tcPr>
                </a:tc>
                <a:tc>
                  <a:txBody>
                    <a:bodyPr/>
                    <a:lstStyle/>
                    <a:p>
                      <a:pPr algn="ctr"/>
                      <a:r>
                        <a:rPr lang="en-US" sz="1800" dirty="0"/>
                        <a:t>$899</a:t>
                      </a:r>
                    </a:p>
                  </a:txBody>
                  <a:tcPr marT="45715" marB="45715" anchor="ctr"/>
                </a:tc>
                <a:tc>
                  <a:txBody>
                    <a:bodyPr/>
                    <a:lstStyle/>
                    <a:p>
                      <a:pPr algn="ctr"/>
                      <a:r>
                        <a:rPr lang="en-US" sz="1800" dirty="0"/>
                        <a:t>$972</a:t>
                      </a:r>
                    </a:p>
                  </a:txBody>
                  <a:tcPr marT="45715" marB="45715" anchor="ctr"/>
                </a:tc>
                <a:extLst>
                  <a:ext uri="{0D108BD9-81ED-4DB2-BD59-A6C34878D82A}">
                    <a16:rowId xmlns="" xmlns:a16="http://schemas.microsoft.com/office/drawing/2014/main" val="10003"/>
                  </a:ext>
                </a:extLst>
              </a:tr>
              <a:tr h="586887">
                <a:tc>
                  <a:txBody>
                    <a:bodyPr/>
                    <a:lstStyle/>
                    <a:p>
                      <a:pPr algn="l" rtl="0" fontAlgn="ctr"/>
                      <a:r>
                        <a:rPr lang="en-US" sz="1800" u="none" strike="noStrike" dirty="0"/>
                        <a:t>Mean Grant </a:t>
                      </a:r>
                      <a:endParaRPr lang="en-US" sz="1800" b="0" i="0" u="none" strike="noStrike" dirty="0">
                        <a:solidFill>
                          <a:srgbClr val="000000"/>
                        </a:solidFill>
                        <a:latin typeface="Times New Roman"/>
                      </a:endParaRPr>
                    </a:p>
                  </a:txBody>
                  <a:tcPr marT="45715" marB="45715" anchor="ctr">
                    <a:lnR w="38100" cap="flat" cmpd="sng" algn="ctr">
                      <a:solidFill>
                        <a:schemeClr val="bg1"/>
                      </a:solidFill>
                      <a:prstDash val="solid"/>
                      <a:round/>
                      <a:headEnd type="none" w="med" len="med"/>
                      <a:tailEnd type="none" w="med" len="med"/>
                    </a:lnR>
                    <a:solidFill>
                      <a:srgbClr val="E7F6EF"/>
                    </a:solidFill>
                  </a:tcPr>
                </a:tc>
                <a:tc>
                  <a:txBody>
                    <a:bodyPr/>
                    <a:lstStyle/>
                    <a:p>
                      <a:pPr algn="ctr"/>
                      <a:r>
                        <a:rPr lang="en-US" sz="1800" dirty="0"/>
                        <a:t>$609</a:t>
                      </a:r>
                    </a:p>
                  </a:txBody>
                  <a:tcPr marT="45715" marB="45715" anchor="ctr">
                    <a:lnL w="38100" cap="flat" cmpd="sng" algn="ctr">
                      <a:solidFill>
                        <a:schemeClr val="bg1"/>
                      </a:solidFill>
                      <a:prstDash val="solid"/>
                      <a:round/>
                      <a:headEnd type="none" w="med" len="med"/>
                      <a:tailEnd type="none" w="med" len="med"/>
                    </a:lnL>
                    <a:solidFill>
                      <a:schemeClr val="accent5">
                        <a:lumMod val="20000"/>
                        <a:lumOff val="80000"/>
                      </a:schemeClr>
                    </a:solidFill>
                  </a:tcPr>
                </a:tc>
                <a:tc>
                  <a:txBody>
                    <a:bodyPr/>
                    <a:lstStyle/>
                    <a:p>
                      <a:pPr algn="ctr"/>
                      <a:r>
                        <a:rPr lang="en-US" sz="1800" dirty="0"/>
                        <a:t>$696</a:t>
                      </a:r>
                    </a:p>
                  </a:txBody>
                  <a:tcPr marT="45715" marB="45715" anchor="ctr"/>
                </a:tc>
                <a:tc>
                  <a:txBody>
                    <a:bodyPr/>
                    <a:lstStyle/>
                    <a:p>
                      <a:pPr algn="ctr"/>
                      <a:r>
                        <a:rPr lang="en-US" sz="1800" dirty="0"/>
                        <a:t>$591</a:t>
                      </a:r>
                    </a:p>
                  </a:txBody>
                  <a:tcPr marT="45715" marB="45715" anchor="ctr"/>
                </a:tc>
                <a:extLst>
                  <a:ext uri="{0D108BD9-81ED-4DB2-BD59-A6C34878D82A}">
                    <a16:rowId xmlns="" xmlns:a16="http://schemas.microsoft.com/office/drawing/2014/main" val="10004"/>
                  </a:ext>
                </a:extLst>
              </a:tr>
              <a:tr h="609600">
                <a:tc>
                  <a:txBody>
                    <a:bodyPr/>
                    <a:lstStyle/>
                    <a:p>
                      <a:pPr algn="l" rtl="0" fontAlgn="ctr"/>
                      <a:r>
                        <a:rPr lang="en-US" sz="1800" u="none" strike="noStrike" dirty="0"/>
                        <a:t>Mean Post-Grant Balance </a:t>
                      </a:r>
                      <a:endParaRPr lang="en-US" sz="1800" b="0" i="0" u="none" strike="noStrike" dirty="0">
                        <a:solidFill>
                          <a:srgbClr val="000000"/>
                        </a:solidFill>
                        <a:latin typeface="Times New Roman"/>
                      </a:endParaRPr>
                    </a:p>
                  </a:txBody>
                  <a:tcPr marT="45715" marB="45715" anchor="ctr">
                    <a:lnR w="38100" cap="flat" cmpd="sng" algn="ctr">
                      <a:solidFill>
                        <a:schemeClr val="bg1"/>
                      </a:solidFill>
                      <a:prstDash val="solid"/>
                      <a:round/>
                      <a:headEnd type="none" w="med" len="med"/>
                      <a:tailEnd type="none" w="med" len="med"/>
                    </a:lnR>
                  </a:tcPr>
                </a:tc>
                <a:tc>
                  <a:txBody>
                    <a:bodyPr/>
                    <a:lstStyle/>
                    <a:p>
                      <a:pPr algn="ctr"/>
                      <a:r>
                        <a:rPr lang="en-US" sz="1800" dirty="0"/>
                        <a:t>$430</a:t>
                      </a:r>
                    </a:p>
                  </a:txBody>
                  <a:tcPr marT="45715" marB="45715" anchor="ctr">
                    <a:lnL w="38100" cap="flat" cmpd="sng" algn="ctr">
                      <a:solidFill>
                        <a:schemeClr val="bg1"/>
                      </a:solidFill>
                      <a:prstDash val="solid"/>
                      <a:round/>
                      <a:headEnd type="none" w="med" len="med"/>
                      <a:tailEnd type="none" w="med" len="med"/>
                    </a:lnL>
                    <a:solidFill>
                      <a:schemeClr val="accent5">
                        <a:lumMod val="60000"/>
                        <a:lumOff val="40000"/>
                      </a:schemeClr>
                    </a:solidFill>
                  </a:tcPr>
                </a:tc>
                <a:tc>
                  <a:txBody>
                    <a:bodyPr/>
                    <a:lstStyle/>
                    <a:p>
                      <a:pPr algn="ctr"/>
                      <a:r>
                        <a:rPr lang="en-US" sz="1800" dirty="0"/>
                        <a:t>$203</a:t>
                      </a:r>
                    </a:p>
                  </a:txBody>
                  <a:tcPr marT="45715" marB="45715" anchor="ctr"/>
                </a:tc>
                <a:tc>
                  <a:txBody>
                    <a:bodyPr/>
                    <a:lstStyle/>
                    <a:p>
                      <a:pPr algn="ctr"/>
                      <a:r>
                        <a:rPr lang="en-US" sz="1800" dirty="0"/>
                        <a:t>$380</a:t>
                      </a:r>
                    </a:p>
                  </a:txBody>
                  <a:tcPr marT="45715" marB="45715" anchor="ctr"/>
                </a:tc>
                <a:extLst>
                  <a:ext uri="{0D108BD9-81ED-4DB2-BD59-A6C34878D82A}">
                    <a16:rowId xmlns="" xmlns:a16="http://schemas.microsoft.com/office/drawing/2014/main" val="10005"/>
                  </a:ext>
                </a:extLst>
              </a:tr>
              <a:tr h="640069">
                <a:tc>
                  <a:txBody>
                    <a:bodyPr/>
                    <a:lstStyle/>
                    <a:p>
                      <a:pPr algn="l" rtl="0" fontAlgn="ctr"/>
                      <a:r>
                        <a:rPr lang="en-US" sz="1800" u="none" strike="noStrike" dirty="0"/>
                        <a:t>Mean Percent of Pre-Grant Balances Covered </a:t>
                      </a:r>
                      <a:endParaRPr lang="en-US" sz="1800" b="0" i="0" u="none" strike="noStrike" dirty="0">
                        <a:solidFill>
                          <a:srgbClr val="000000"/>
                        </a:solidFill>
                        <a:latin typeface="Times New Roman"/>
                      </a:endParaRPr>
                    </a:p>
                  </a:txBody>
                  <a:tcPr marT="45715" marB="45715" anchor="ctr">
                    <a:lnR w="38100" cap="flat" cmpd="sng" algn="ctr">
                      <a:solidFill>
                        <a:schemeClr val="bg1"/>
                      </a:solidFill>
                      <a:prstDash val="solid"/>
                      <a:round/>
                      <a:headEnd type="none" w="med" len="med"/>
                      <a:tailEnd type="none" w="med" len="med"/>
                    </a:lnR>
                  </a:tcPr>
                </a:tc>
                <a:tc>
                  <a:txBody>
                    <a:bodyPr/>
                    <a:lstStyle/>
                    <a:p>
                      <a:pPr algn="ctr"/>
                      <a:r>
                        <a:rPr lang="en-US" sz="1800" dirty="0">
                          <a:solidFill>
                            <a:schemeClr val="tx1"/>
                          </a:solidFill>
                        </a:rPr>
                        <a:t>72%</a:t>
                      </a:r>
                      <a:endParaRPr lang="en-US" sz="1800" b="0" dirty="0">
                        <a:solidFill>
                          <a:schemeClr val="tx1"/>
                        </a:solidFill>
                      </a:endParaRPr>
                    </a:p>
                  </a:txBody>
                  <a:tcPr marT="45715" marB="45715" anchor="ctr">
                    <a:lnL w="38100" cap="flat" cmpd="sng" algn="ctr">
                      <a:solidFill>
                        <a:schemeClr val="bg1"/>
                      </a:solidFill>
                      <a:prstDash val="solid"/>
                      <a:round/>
                      <a:headEnd type="none" w="med" len="med"/>
                      <a:tailEnd type="none" w="med" len="med"/>
                    </a:lnL>
                    <a:solidFill>
                      <a:srgbClr val="FFFF00"/>
                    </a:solidFill>
                  </a:tcPr>
                </a:tc>
                <a:tc>
                  <a:txBody>
                    <a:bodyPr/>
                    <a:lstStyle/>
                    <a:p>
                      <a:pPr algn="ctr"/>
                      <a:r>
                        <a:rPr lang="en-US" sz="1800" dirty="0"/>
                        <a:t>83%</a:t>
                      </a:r>
                      <a:endParaRPr lang="en-US" sz="1800" b="0" dirty="0"/>
                    </a:p>
                  </a:txBody>
                  <a:tcPr marT="45715" marB="45715" anchor="ctr"/>
                </a:tc>
                <a:tc>
                  <a:txBody>
                    <a:bodyPr/>
                    <a:lstStyle/>
                    <a:p>
                      <a:pPr algn="ctr"/>
                      <a:r>
                        <a:rPr lang="en-US" sz="1800" dirty="0"/>
                        <a:t>70%</a:t>
                      </a:r>
                      <a:endParaRPr lang="en-US" sz="1800" b="0" dirty="0"/>
                    </a:p>
                  </a:txBody>
                  <a:tcPr marT="45715" marB="45715" anchor="ctr"/>
                </a:tc>
                <a:extLst>
                  <a:ext uri="{0D108BD9-81ED-4DB2-BD59-A6C34878D82A}">
                    <a16:rowId xmlns="" xmlns:a16="http://schemas.microsoft.com/office/drawing/2014/main" val="10006"/>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67"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68"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69"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70"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71"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72"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73"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74"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75"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76"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77"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78"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79"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80"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81"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82"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83"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84"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85"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86"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87"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88"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89"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90"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91"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92"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93"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94"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95"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96"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97"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98"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99"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00"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01"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02"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03"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04"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8105"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106"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107"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108" name="Rectangle 44"/>
          <p:cNvSpPr>
            <a:spLocks noGrp="1" noChangeArrowheads="1"/>
          </p:cNvSpPr>
          <p:nvPr>
            <p:ph type="title"/>
          </p:nvPr>
        </p:nvSpPr>
        <p:spPr>
          <a:xfrm>
            <a:off x="132386" y="118855"/>
            <a:ext cx="7772400" cy="1143000"/>
          </a:xfrm>
        </p:spPr>
        <p:txBody>
          <a:bodyPr/>
          <a:lstStyle/>
          <a:p>
            <a:pPr algn="l" eaLnBrk="1" hangingPunct="1"/>
            <a:r>
              <a:rPr lang="en-US" altLang="en-US" sz="3300" b="1" dirty="0">
                <a:solidFill>
                  <a:schemeClr val="tx1"/>
                </a:solidFill>
              </a:rPr>
              <a:t>Payment Compliance Analysis</a:t>
            </a:r>
            <a:r>
              <a:rPr lang="en-US" altLang="en-US" dirty="0">
                <a:solidFill>
                  <a:schemeClr val="tx1"/>
                </a:solidFill>
              </a:rPr>
              <a:t/>
            </a:r>
            <a:br>
              <a:rPr lang="en-US" altLang="en-US" dirty="0">
                <a:solidFill>
                  <a:schemeClr val="tx1"/>
                </a:solidFill>
              </a:rPr>
            </a:br>
            <a:r>
              <a:rPr lang="en-US" altLang="en-US" sz="2800" b="1" dirty="0">
                <a:solidFill>
                  <a:schemeClr val="tx1"/>
                </a:solidFill>
              </a:rPr>
              <a:t>Attrition Analysis</a:t>
            </a:r>
          </a:p>
        </p:txBody>
      </p:sp>
      <p:sp>
        <p:nvSpPr>
          <p:cNvPr id="88109"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B0E3D916-4AA1-4B9F-BD42-E1D91DE903A7}" type="slidenum">
              <a:rPr lang="en-US" altLang="en-US" sz="1000"/>
              <a:pPr eaLnBrk="1" hangingPunct="1">
                <a:spcBef>
                  <a:spcPct val="50000"/>
                </a:spcBef>
                <a:buFontTx/>
                <a:buNone/>
              </a:pPr>
              <a:t>55</a:t>
            </a:fld>
            <a:endParaRPr lang="en-US" altLang="en-US" sz="1000"/>
          </a:p>
        </p:txBody>
      </p:sp>
      <p:graphicFrame>
        <p:nvGraphicFramePr>
          <p:cNvPr id="47" name="Table 46"/>
          <p:cNvGraphicFramePr>
            <a:graphicFrameLocks noGrp="1"/>
          </p:cNvGraphicFramePr>
          <p:nvPr>
            <p:extLst>
              <p:ext uri="{D42A27DB-BD31-4B8C-83A1-F6EECF244321}">
                <p14:modId xmlns:p14="http://schemas.microsoft.com/office/powerpoint/2010/main" val="2427238813"/>
              </p:ext>
            </p:extLst>
          </p:nvPr>
        </p:nvGraphicFramePr>
        <p:xfrm>
          <a:off x="320363" y="1725612"/>
          <a:ext cx="8642728" cy="4366138"/>
        </p:xfrm>
        <a:graphic>
          <a:graphicData uri="http://schemas.openxmlformats.org/drawingml/2006/table">
            <a:tbl>
              <a:tblPr firstRow="1" lastRow="1" bandRow="1">
                <a:tableStyleId>{5C22544A-7EE6-4342-B048-85BDC9FD1C3A}</a:tableStyleId>
              </a:tblPr>
              <a:tblGrid>
                <a:gridCol w="2956548">
                  <a:extLst>
                    <a:ext uri="{9D8B030D-6E8A-4147-A177-3AD203B41FA5}">
                      <a16:colId xmlns="" xmlns:a16="http://schemas.microsoft.com/office/drawing/2014/main" val="20000"/>
                    </a:ext>
                  </a:extLst>
                </a:gridCol>
                <a:gridCol w="1892920">
                  <a:extLst>
                    <a:ext uri="{9D8B030D-6E8A-4147-A177-3AD203B41FA5}">
                      <a16:colId xmlns="" xmlns:a16="http://schemas.microsoft.com/office/drawing/2014/main" val="20001"/>
                    </a:ext>
                  </a:extLst>
                </a:gridCol>
                <a:gridCol w="1944352">
                  <a:extLst>
                    <a:ext uri="{9D8B030D-6E8A-4147-A177-3AD203B41FA5}">
                      <a16:colId xmlns="" xmlns:a16="http://schemas.microsoft.com/office/drawing/2014/main" val="20002"/>
                    </a:ext>
                  </a:extLst>
                </a:gridCol>
                <a:gridCol w="1848908">
                  <a:extLst>
                    <a:ext uri="{9D8B030D-6E8A-4147-A177-3AD203B41FA5}">
                      <a16:colId xmlns="" xmlns:a16="http://schemas.microsoft.com/office/drawing/2014/main" val="20003"/>
                    </a:ext>
                  </a:extLst>
                </a:gridCol>
              </a:tblGrid>
              <a:tr h="457205">
                <a:tc rowSpan="2">
                  <a:txBody>
                    <a:bodyPr/>
                    <a:lstStyle/>
                    <a:p>
                      <a:pPr algn="ctr"/>
                      <a:endParaRPr lang="en-US" sz="1600" dirty="0">
                        <a:solidFill>
                          <a:schemeClr val="bg1"/>
                        </a:solidFill>
                      </a:endParaRPr>
                    </a:p>
                  </a:txBody>
                  <a:tcPr marT="45727" marB="45727" anchor="ctr">
                    <a:lnR w="38100" cap="flat" cmpd="sng" algn="ctr">
                      <a:solidFill>
                        <a:schemeClr val="bg1"/>
                      </a:solidFill>
                      <a:prstDash val="solid"/>
                      <a:round/>
                      <a:headEnd type="none" w="med" len="med"/>
                      <a:tailEnd type="none" w="med" len="med"/>
                    </a:lnR>
                  </a:tcPr>
                </a:tc>
                <a:tc gridSpan="3">
                  <a:txBody>
                    <a:bodyPr/>
                    <a:lstStyle/>
                    <a:p>
                      <a:pPr algn="ctr"/>
                      <a:r>
                        <a:rPr lang="en-US" sz="1800" dirty="0"/>
                        <a:t>Q1 &amp; Q2 Recipients</a:t>
                      </a:r>
                      <a:endParaRPr lang="en-US" sz="1800" dirty="0">
                        <a:solidFill>
                          <a:schemeClr val="bg1"/>
                        </a:solidFill>
                      </a:endParaRPr>
                    </a:p>
                  </a:txBody>
                  <a:tcPr marT="45725" marB="45725" anchor="ctr">
                    <a:lnL w="38100" cap="flat" cmpd="sng" algn="ctr">
                      <a:solidFill>
                        <a:schemeClr val="bg1"/>
                      </a:solidFill>
                      <a:prstDash val="solid"/>
                      <a:round/>
                      <a:headEnd type="none" w="med" len="med"/>
                      <a:tailEnd type="none" w="med" len="med"/>
                    </a:lnL>
                  </a:tcPr>
                </a:tc>
                <a:tc hMerge="1">
                  <a:txBody>
                    <a:bodyPr/>
                    <a:lstStyle/>
                    <a:p>
                      <a:pPr algn="ctr"/>
                      <a:endParaRPr lang="en-US" sz="1800" dirty="0">
                        <a:solidFill>
                          <a:schemeClr val="bg1"/>
                        </a:solidFill>
                      </a:endParaRPr>
                    </a:p>
                  </a:txBody>
                  <a:tcPr marT="45725" marB="45725" anchor="ctr"/>
                </a:tc>
                <a:tc hMerge="1">
                  <a:txBody>
                    <a:bodyPr/>
                    <a:lstStyle/>
                    <a:p>
                      <a:pPr algn="ctr"/>
                      <a:endParaRPr lang="en-US" sz="1800" dirty="0">
                        <a:solidFill>
                          <a:schemeClr val="bg1"/>
                        </a:solidFill>
                      </a:endParaRPr>
                    </a:p>
                  </a:txBody>
                  <a:tcPr marT="45725" marB="45725" anchor="ctr"/>
                </a:tc>
                <a:extLst>
                  <a:ext uri="{0D108BD9-81ED-4DB2-BD59-A6C34878D82A}">
                    <a16:rowId xmlns="" xmlns:a16="http://schemas.microsoft.com/office/drawing/2014/main" val="10000"/>
                  </a:ext>
                </a:extLst>
              </a:tr>
              <a:tr h="457205">
                <a:tc vMerge="1">
                  <a:txBody>
                    <a:bodyPr/>
                    <a:lstStyle/>
                    <a:p>
                      <a:endParaRPr lang="en-US"/>
                    </a:p>
                  </a:txBody>
                  <a:tcPr/>
                </a:tc>
                <a:tc>
                  <a:txBody>
                    <a:bodyPr/>
                    <a:lstStyle/>
                    <a:p>
                      <a:pPr algn="ctr"/>
                      <a:r>
                        <a:rPr lang="en-US" sz="1800" b="1" dirty="0">
                          <a:solidFill>
                            <a:schemeClr val="bg1"/>
                          </a:solidFill>
                        </a:rPr>
                        <a:t>2017</a:t>
                      </a:r>
                    </a:p>
                  </a:txBody>
                  <a:tcPr marT="45725" marB="45725" anchor="ctr">
                    <a:lnL w="38100" cap="flat" cmpd="sng" algn="ctr">
                      <a:solidFill>
                        <a:schemeClr val="bg1"/>
                      </a:solidFill>
                      <a:prstDash val="solid"/>
                      <a:round/>
                      <a:headEnd type="none" w="med" len="med"/>
                      <a:tailEnd type="none" w="med" len="med"/>
                    </a:lnL>
                    <a:solidFill>
                      <a:srgbClr val="00CC99"/>
                    </a:solidFill>
                  </a:tcPr>
                </a:tc>
                <a:tc>
                  <a:txBody>
                    <a:bodyPr/>
                    <a:lstStyle/>
                    <a:p>
                      <a:pPr algn="ctr"/>
                      <a:r>
                        <a:rPr lang="en-US" sz="1800" b="1" dirty="0">
                          <a:solidFill>
                            <a:schemeClr val="bg1"/>
                          </a:solidFill>
                        </a:rPr>
                        <a:t>2018</a:t>
                      </a:r>
                    </a:p>
                  </a:txBody>
                  <a:tcPr marT="45725" marB="45725" anchor="ctr">
                    <a:solidFill>
                      <a:srgbClr val="00CC99"/>
                    </a:solidFill>
                  </a:tcPr>
                </a:tc>
                <a:tc>
                  <a:txBody>
                    <a:bodyPr/>
                    <a:lstStyle/>
                    <a:p>
                      <a:pPr marL="0" algn="ctr" defTabSz="914400" rtl="0" eaLnBrk="1" latinLnBrk="0" hangingPunct="1"/>
                      <a:r>
                        <a:rPr lang="en-US" sz="1800" b="1" kern="1200" dirty="0">
                          <a:solidFill>
                            <a:schemeClr val="bg1"/>
                          </a:solidFill>
                          <a:latin typeface="+mn-lt"/>
                          <a:ea typeface="+mn-ea"/>
                          <a:cs typeface="+mn-cs"/>
                        </a:rPr>
                        <a:t>2019</a:t>
                      </a:r>
                    </a:p>
                  </a:txBody>
                  <a:tcPr marT="45725" marB="45725" anchor="ctr">
                    <a:solidFill>
                      <a:srgbClr val="00CC99"/>
                    </a:solidFill>
                  </a:tcPr>
                </a:tc>
                <a:extLst>
                  <a:ext uri="{0D108BD9-81ED-4DB2-BD59-A6C34878D82A}">
                    <a16:rowId xmlns="" xmlns:a16="http://schemas.microsoft.com/office/drawing/2014/main" val="10001"/>
                  </a:ext>
                </a:extLst>
              </a:tr>
              <a:tr h="407257">
                <a:tc>
                  <a:txBody>
                    <a:bodyPr/>
                    <a:lstStyle/>
                    <a:p>
                      <a:r>
                        <a:rPr lang="en-US" sz="1600" dirty="0"/>
                        <a:t>Number Submitted</a:t>
                      </a:r>
                    </a:p>
                  </a:txBody>
                  <a:tcPr marT="45727" marB="45727">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867</a:t>
                      </a:r>
                    </a:p>
                  </a:txBody>
                  <a:tcPr marT="45727" marB="45727"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809</a:t>
                      </a:r>
                    </a:p>
                  </a:txBody>
                  <a:tcPr marT="45727" marB="45727" anchor="ctr"/>
                </a:tc>
                <a:tc>
                  <a:txBody>
                    <a:bodyPr/>
                    <a:lstStyle/>
                    <a:p>
                      <a:pPr algn="ctr"/>
                      <a:r>
                        <a:rPr lang="en-US" sz="1600" dirty="0"/>
                        <a:t>412</a:t>
                      </a:r>
                    </a:p>
                  </a:txBody>
                  <a:tcPr marT="45727" marB="45727" anchor="ctr"/>
                </a:tc>
                <a:extLst>
                  <a:ext uri="{0D108BD9-81ED-4DB2-BD59-A6C34878D82A}">
                    <a16:rowId xmlns="" xmlns:a16="http://schemas.microsoft.com/office/drawing/2014/main" val="10002"/>
                  </a:ext>
                </a:extLst>
              </a:tr>
              <a:tr h="395092">
                <a:tc>
                  <a:txBody>
                    <a:bodyPr/>
                    <a:lstStyle/>
                    <a:p>
                      <a:r>
                        <a:rPr lang="en-US" sz="1600" dirty="0"/>
                        <a:t>Number Returned</a:t>
                      </a:r>
                    </a:p>
                  </a:txBody>
                  <a:tcPr marT="45727" marB="45727">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857</a:t>
                      </a:r>
                    </a:p>
                  </a:txBody>
                  <a:tcPr marT="45727" marB="45727"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806</a:t>
                      </a:r>
                    </a:p>
                  </a:txBody>
                  <a:tcPr marT="45727" marB="45727" anchor="ctr"/>
                </a:tc>
                <a:tc>
                  <a:txBody>
                    <a:bodyPr/>
                    <a:lstStyle/>
                    <a:p>
                      <a:pPr algn="ctr"/>
                      <a:r>
                        <a:rPr lang="en-US" sz="1600" dirty="0"/>
                        <a:t>412</a:t>
                      </a:r>
                    </a:p>
                  </a:txBody>
                  <a:tcPr marT="45727" marB="45727" anchor="ctr"/>
                </a:tc>
                <a:extLst>
                  <a:ext uri="{0D108BD9-81ED-4DB2-BD59-A6C34878D82A}">
                    <a16:rowId xmlns="" xmlns:a16="http://schemas.microsoft.com/office/drawing/2014/main" val="10003"/>
                  </a:ext>
                </a:extLst>
              </a:tr>
              <a:tr h="395092">
                <a:tc>
                  <a:txBody>
                    <a:bodyPr/>
                    <a:lstStyle/>
                    <a:p>
                      <a:r>
                        <a:rPr lang="en-US" sz="1600" dirty="0"/>
                        <a:t>Accounts with Usable Data*</a:t>
                      </a:r>
                    </a:p>
                  </a:txBody>
                  <a:tcPr marT="45727" marB="45727">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855</a:t>
                      </a:r>
                    </a:p>
                  </a:txBody>
                  <a:tcPr marT="45727" marB="45727"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798</a:t>
                      </a:r>
                    </a:p>
                  </a:txBody>
                  <a:tcPr marT="45727" marB="45727" anchor="ctr"/>
                </a:tc>
                <a:tc>
                  <a:txBody>
                    <a:bodyPr/>
                    <a:lstStyle/>
                    <a:p>
                      <a:pPr algn="ctr"/>
                      <a:r>
                        <a:rPr lang="en-US" sz="1600" dirty="0"/>
                        <a:t>407</a:t>
                      </a:r>
                    </a:p>
                  </a:txBody>
                  <a:tcPr marT="45727" marB="45727" anchor="ctr"/>
                </a:tc>
                <a:extLst>
                  <a:ext uri="{0D108BD9-81ED-4DB2-BD59-A6C34878D82A}">
                    <a16:rowId xmlns="" xmlns:a16="http://schemas.microsoft.com/office/drawing/2014/main" val="10004"/>
                  </a:ext>
                </a:extLst>
              </a:tr>
              <a:tr h="370894">
                <a:tc gridSpan="4">
                  <a:txBody>
                    <a:bodyPr/>
                    <a:lstStyle/>
                    <a:p>
                      <a:pPr algn="ctr"/>
                      <a:r>
                        <a:rPr lang="en-US" sz="1600" dirty="0"/>
                        <a:t>Amount of Data Available for Analysis</a:t>
                      </a:r>
                    </a:p>
                  </a:txBody>
                  <a:tcPr marT="45727" marB="45727"/>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5"/>
                  </a:ext>
                </a:extLst>
              </a:tr>
              <a:tr h="370894">
                <a:tc>
                  <a:txBody>
                    <a:bodyPr/>
                    <a:lstStyle/>
                    <a:p>
                      <a:r>
                        <a:rPr lang="en-US" sz="1600" dirty="0"/>
                        <a:t>3 Months </a:t>
                      </a:r>
                    </a:p>
                  </a:txBody>
                  <a:tcPr marT="45727" marB="45727">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684</a:t>
                      </a:r>
                    </a:p>
                  </a:txBody>
                  <a:tcPr marT="45727" marB="45727"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743</a:t>
                      </a:r>
                    </a:p>
                  </a:txBody>
                  <a:tcPr marT="45727" marB="45727" anchor="ctr"/>
                </a:tc>
                <a:tc>
                  <a:txBody>
                    <a:bodyPr/>
                    <a:lstStyle/>
                    <a:p>
                      <a:pPr algn="ctr"/>
                      <a:r>
                        <a:rPr lang="en-US" sz="1600" dirty="0"/>
                        <a:t>353</a:t>
                      </a:r>
                    </a:p>
                  </a:txBody>
                  <a:tcPr marT="45727" marB="45727" anchor="ctr"/>
                </a:tc>
                <a:extLst>
                  <a:ext uri="{0D108BD9-81ED-4DB2-BD59-A6C34878D82A}">
                    <a16:rowId xmlns="" xmlns:a16="http://schemas.microsoft.com/office/drawing/2014/main" val="10006"/>
                  </a:ext>
                </a:extLst>
              </a:tr>
              <a:tr h="370894">
                <a:tc>
                  <a:txBody>
                    <a:bodyPr/>
                    <a:lstStyle/>
                    <a:p>
                      <a:r>
                        <a:rPr lang="en-US" sz="1600" dirty="0"/>
                        <a:t>6 Months</a:t>
                      </a:r>
                    </a:p>
                  </a:txBody>
                  <a:tcPr marT="45727" marB="45727">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639</a:t>
                      </a:r>
                    </a:p>
                  </a:txBody>
                  <a:tcPr marT="45727" marB="45727"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695</a:t>
                      </a:r>
                    </a:p>
                  </a:txBody>
                  <a:tcPr marT="45727" marB="45727" anchor="ctr"/>
                </a:tc>
                <a:tc>
                  <a:txBody>
                    <a:bodyPr/>
                    <a:lstStyle/>
                    <a:p>
                      <a:pPr algn="ctr"/>
                      <a:r>
                        <a:rPr lang="en-US" sz="1600" dirty="0"/>
                        <a:t>338</a:t>
                      </a:r>
                    </a:p>
                  </a:txBody>
                  <a:tcPr marT="45727" marB="45727" anchor="ctr"/>
                </a:tc>
                <a:extLst>
                  <a:ext uri="{0D108BD9-81ED-4DB2-BD59-A6C34878D82A}">
                    <a16:rowId xmlns="" xmlns:a16="http://schemas.microsoft.com/office/drawing/2014/main" val="10007"/>
                  </a:ext>
                </a:extLst>
              </a:tr>
              <a:tr h="370894">
                <a:tc>
                  <a:txBody>
                    <a:bodyPr/>
                    <a:lstStyle/>
                    <a:p>
                      <a:r>
                        <a:rPr lang="en-US" sz="1600" dirty="0"/>
                        <a:t>9 Months</a:t>
                      </a:r>
                    </a:p>
                  </a:txBody>
                  <a:tcPr marT="45727" marB="45727">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601</a:t>
                      </a:r>
                    </a:p>
                  </a:txBody>
                  <a:tcPr marT="45727" marB="45727"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662</a:t>
                      </a:r>
                    </a:p>
                  </a:txBody>
                  <a:tcPr marT="45727" marB="45727" anchor="ctr"/>
                </a:tc>
                <a:tc>
                  <a:txBody>
                    <a:bodyPr/>
                    <a:lstStyle/>
                    <a:p>
                      <a:pPr algn="ctr"/>
                      <a:r>
                        <a:rPr lang="en-US" sz="1600" dirty="0"/>
                        <a:t>320</a:t>
                      </a:r>
                    </a:p>
                  </a:txBody>
                  <a:tcPr marT="45727" marB="45727" anchor="ctr"/>
                </a:tc>
                <a:extLst>
                  <a:ext uri="{0D108BD9-81ED-4DB2-BD59-A6C34878D82A}">
                    <a16:rowId xmlns="" xmlns:a16="http://schemas.microsoft.com/office/drawing/2014/main" val="10008"/>
                  </a:ext>
                </a:extLst>
              </a:tr>
              <a:tr h="370894">
                <a:tc>
                  <a:txBody>
                    <a:bodyPr/>
                    <a:lstStyle/>
                    <a:p>
                      <a:r>
                        <a:rPr lang="en-US" sz="1600" dirty="0"/>
                        <a:t>12 Months</a:t>
                      </a:r>
                    </a:p>
                  </a:txBody>
                  <a:tcPr marT="45727" marB="45727">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567</a:t>
                      </a:r>
                    </a:p>
                  </a:txBody>
                  <a:tcPr marT="45727" marB="45727"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632</a:t>
                      </a:r>
                    </a:p>
                  </a:txBody>
                  <a:tcPr marT="45727" marB="45727" anchor="ctr"/>
                </a:tc>
                <a:tc>
                  <a:txBody>
                    <a:bodyPr/>
                    <a:lstStyle/>
                    <a:p>
                      <a:pPr algn="ctr"/>
                      <a:r>
                        <a:rPr lang="en-US" sz="1600" dirty="0"/>
                        <a:t>308</a:t>
                      </a:r>
                    </a:p>
                  </a:txBody>
                  <a:tcPr marT="45727" marB="45727" anchor="ctr"/>
                </a:tc>
                <a:extLst>
                  <a:ext uri="{0D108BD9-81ED-4DB2-BD59-A6C34878D82A}">
                    <a16:rowId xmlns="" xmlns:a16="http://schemas.microsoft.com/office/drawing/2014/main" val="10009"/>
                  </a:ext>
                </a:extLst>
              </a:tr>
              <a:tr h="399817">
                <a:tc>
                  <a:txBody>
                    <a:bodyPr/>
                    <a:lstStyle/>
                    <a:p>
                      <a:r>
                        <a:rPr lang="en-US" sz="1600" dirty="0"/>
                        <a:t>Percent of Requested</a:t>
                      </a:r>
                      <a:r>
                        <a:rPr lang="en-US" sz="1600" baseline="0" dirty="0"/>
                        <a:t> Accounts</a:t>
                      </a:r>
                      <a:endParaRPr lang="en-US" sz="1600" b="0" dirty="0"/>
                    </a:p>
                  </a:txBody>
                  <a:tcPr marT="45727" marB="45727">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t>65%</a:t>
                      </a:r>
                      <a:endParaRPr lang="en-US" sz="1600" b="0" kern="1200" dirty="0">
                        <a:solidFill>
                          <a:schemeClr val="dk1"/>
                        </a:solidFill>
                        <a:latin typeface="+mn-lt"/>
                        <a:ea typeface="+mn-ea"/>
                        <a:cs typeface="+mn-cs"/>
                      </a:endParaRPr>
                    </a:p>
                  </a:txBody>
                  <a:tcPr marT="45727" marB="45727"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t>78%</a:t>
                      </a:r>
                      <a:endParaRPr lang="en-US" sz="1600" b="0" kern="1200" dirty="0">
                        <a:solidFill>
                          <a:schemeClr val="dk1"/>
                        </a:solidFill>
                        <a:latin typeface="+mn-lt"/>
                        <a:ea typeface="+mn-ea"/>
                        <a:cs typeface="+mn-cs"/>
                      </a:endParaRPr>
                    </a:p>
                  </a:txBody>
                  <a:tcPr marT="45727" marB="45727" anchor="ctr"/>
                </a:tc>
                <a:tc>
                  <a:txBody>
                    <a:bodyPr/>
                    <a:lstStyle/>
                    <a:p>
                      <a:pPr marL="0" algn="ctr" defTabSz="914400" rtl="0" eaLnBrk="1" latinLnBrk="0" hangingPunct="1"/>
                      <a:r>
                        <a:rPr lang="en-US" sz="1600" kern="1200" dirty="0"/>
                        <a:t>75%</a:t>
                      </a:r>
                      <a:endParaRPr lang="en-US" sz="1600" b="0" kern="1200" dirty="0">
                        <a:solidFill>
                          <a:schemeClr val="dk1"/>
                        </a:solidFill>
                        <a:latin typeface="+mn-lt"/>
                        <a:ea typeface="+mn-ea"/>
                        <a:cs typeface="+mn-cs"/>
                      </a:endParaRPr>
                    </a:p>
                  </a:txBody>
                  <a:tcPr marT="45727" marB="45727" anchor="ctr"/>
                </a:tc>
                <a:extLst>
                  <a:ext uri="{0D108BD9-81ED-4DB2-BD59-A6C34878D82A}">
                    <a16:rowId xmlns="" xmlns:a16="http://schemas.microsoft.com/office/drawing/2014/main" val="10010"/>
                  </a:ext>
                </a:extLst>
              </a:tr>
            </a:tbl>
          </a:graphicData>
        </a:graphic>
      </p:graphicFrame>
      <p:sp>
        <p:nvSpPr>
          <p:cNvPr id="48" name="TextBox 47"/>
          <p:cNvSpPr txBox="1">
            <a:spLocks noChangeArrowheads="1"/>
          </p:cNvSpPr>
          <p:nvPr/>
        </p:nvSpPr>
        <p:spPr bwMode="auto">
          <a:xfrm>
            <a:off x="242888" y="6150811"/>
            <a:ext cx="7848600" cy="254000"/>
          </a:xfrm>
          <a:prstGeom prst="rect">
            <a:avLst/>
          </a:prstGeom>
          <a:noFill/>
          <a:ln w="9525">
            <a:noFill/>
            <a:miter lim="800000"/>
            <a:headEnd/>
            <a:tailEnd/>
          </a:ln>
        </p:spPr>
        <p:txBody>
          <a:bodyPr>
            <a:spAutoFit/>
          </a:bodyPr>
          <a:lstStyle/>
          <a:p>
            <a:pPr eaLnBrk="1" hangingPunct="1">
              <a:defRPr/>
            </a:pPr>
            <a:r>
              <a:rPr lang="en-US" sz="1050" dirty="0"/>
              <a:t>* An account was eligible for analysis if the utility-reported account balances did not conflict with the utility transactions data.</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67"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68"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69"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70"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71"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72"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73"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74"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75"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76"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77"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78"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79"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80"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81"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82"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83"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84"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85"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86"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87"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88"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89"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90"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91"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92"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93"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94"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95"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96"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97"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98"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99"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00"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01"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02"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03"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04"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8105"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106"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107"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108" name="Rectangle 44"/>
          <p:cNvSpPr>
            <a:spLocks noGrp="1" noChangeArrowheads="1"/>
          </p:cNvSpPr>
          <p:nvPr>
            <p:ph type="title"/>
          </p:nvPr>
        </p:nvSpPr>
        <p:spPr>
          <a:xfrm>
            <a:off x="149958" y="283491"/>
            <a:ext cx="7772400" cy="1143000"/>
          </a:xfrm>
        </p:spPr>
        <p:txBody>
          <a:bodyPr/>
          <a:lstStyle/>
          <a:p>
            <a:pPr algn="l" eaLnBrk="1" hangingPunct="1"/>
            <a:r>
              <a:rPr lang="en-US" altLang="en-US" sz="3300" b="1" dirty="0">
                <a:solidFill>
                  <a:schemeClr val="tx1"/>
                </a:solidFill>
              </a:rPr>
              <a:t>Payment Compliance Analysis</a:t>
            </a:r>
            <a:r>
              <a:rPr lang="en-US" altLang="en-US" dirty="0">
                <a:solidFill>
                  <a:schemeClr val="tx1"/>
                </a:solidFill>
              </a:rPr>
              <a:t/>
            </a:r>
            <a:br>
              <a:rPr lang="en-US" altLang="en-US" dirty="0">
                <a:solidFill>
                  <a:schemeClr val="tx1"/>
                </a:solidFill>
              </a:rPr>
            </a:br>
            <a:r>
              <a:rPr lang="en-US" altLang="en-US" sz="2800" b="1" dirty="0">
                <a:solidFill>
                  <a:schemeClr val="tx1"/>
                </a:solidFill>
              </a:rPr>
              <a:t>Accounts with 12 Months of Data,</a:t>
            </a:r>
            <a:br>
              <a:rPr lang="en-US" altLang="en-US" sz="2800" b="1" dirty="0">
                <a:solidFill>
                  <a:schemeClr val="tx1"/>
                </a:solidFill>
              </a:rPr>
            </a:br>
            <a:r>
              <a:rPr lang="en-US" altLang="en-US" sz="2800" b="1" dirty="0">
                <a:solidFill>
                  <a:schemeClr val="tx1"/>
                </a:solidFill>
              </a:rPr>
              <a:t>by Utility</a:t>
            </a:r>
          </a:p>
        </p:txBody>
      </p:sp>
      <p:sp>
        <p:nvSpPr>
          <p:cNvPr id="88109"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B0E3D916-4AA1-4B9F-BD42-E1D91DE903A7}" type="slidenum">
              <a:rPr lang="en-US" altLang="en-US" sz="1000"/>
              <a:pPr eaLnBrk="1" hangingPunct="1">
                <a:spcBef>
                  <a:spcPct val="50000"/>
                </a:spcBef>
                <a:buFontTx/>
                <a:buNone/>
              </a:pPr>
              <a:t>56</a:t>
            </a:fld>
            <a:endParaRPr lang="en-US" altLang="en-US" sz="1000"/>
          </a:p>
        </p:txBody>
      </p:sp>
      <p:graphicFrame>
        <p:nvGraphicFramePr>
          <p:cNvPr id="49" name="Table 48">
            <a:extLst>
              <a:ext uri="{FF2B5EF4-FFF2-40B4-BE49-F238E27FC236}">
                <a16:creationId xmlns="" xmlns:a16="http://schemas.microsoft.com/office/drawing/2014/main" id="{84586340-F6FF-41A7-9C41-A9CAE43C50F9}"/>
              </a:ext>
            </a:extLst>
          </p:cNvPr>
          <p:cNvGraphicFramePr>
            <a:graphicFrameLocks noGrp="1"/>
          </p:cNvGraphicFramePr>
          <p:nvPr>
            <p:extLst>
              <p:ext uri="{D42A27DB-BD31-4B8C-83A1-F6EECF244321}">
                <p14:modId xmlns:p14="http://schemas.microsoft.com/office/powerpoint/2010/main" val="4118788525"/>
              </p:ext>
            </p:extLst>
          </p:nvPr>
        </p:nvGraphicFramePr>
        <p:xfrm>
          <a:off x="321472" y="1923887"/>
          <a:ext cx="8434381" cy="4205980"/>
        </p:xfrm>
        <a:graphic>
          <a:graphicData uri="http://schemas.openxmlformats.org/drawingml/2006/table">
            <a:tbl>
              <a:tblPr firstRow="1" lastRow="1" bandRow="1">
                <a:tableStyleId>{5C22544A-7EE6-4342-B048-85BDC9FD1C3A}</a:tableStyleId>
              </a:tblPr>
              <a:tblGrid>
                <a:gridCol w="1098169">
                  <a:extLst>
                    <a:ext uri="{9D8B030D-6E8A-4147-A177-3AD203B41FA5}">
                      <a16:colId xmlns="" xmlns:a16="http://schemas.microsoft.com/office/drawing/2014/main" val="20000"/>
                    </a:ext>
                  </a:extLst>
                </a:gridCol>
                <a:gridCol w="1222702">
                  <a:extLst>
                    <a:ext uri="{9D8B030D-6E8A-4147-A177-3AD203B41FA5}">
                      <a16:colId xmlns="" xmlns:a16="http://schemas.microsoft.com/office/drawing/2014/main" val="20001"/>
                    </a:ext>
                  </a:extLst>
                </a:gridCol>
                <a:gridCol w="1222702">
                  <a:extLst>
                    <a:ext uri="{9D8B030D-6E8A-4147-A177-3AD203B41FA5}">
                      <a16:colId xmlns="" xmlns:a16="http://schemas.microsoft.com/office/drawing/2014/main" val="20002"/>
                    </a:ext>
                  </a:extLst>
                </a:gridCol>
                <a:gridCol w="1222702">
                  <a:extLst>
                    <a:ext uri="{9D8B030D-6E8A-4147-A177-3AD203B41FA5}">
                      <a16:colId xmlns="" xmlns:a16="http://schemas.microsoft.com/office/drawing/2014/main" val="20003"/>
                    </a:ext>
                  </a:extLst>
                </a:gridCol>
                <a:gridCol w="1222702">
                  <a:extLst>
                    <a:ext uri="{9D8B030D-6E8A-4147-A177-3AD203B41FA5}">
                      <a16:colId xmlns="" xmlns:a16="http://schemas.microsoft.com/office/drawing/2014/main" val="20004"/>
                    </a:ext>
                  </a:extLst>
                </a:gridCol>
                <a:gridCol w="1222702">
                  <a:extLst>
                    <a:ext uri="{9D8B030D-6E8A-4147-A177-3AD203B41FA5}">
                      <a16:colId xmlns="" xmlns:a16="http://schemas.microsoft.com/office/drawing/2014/main" val="558478727"/>
                    </a:ext>
                  </a:extLst>
                </a:gridCol>
                <a:gridCol w="1222702">
                  <a:extLst>
                    <a:ext uri="{9D8B030D-6E8A-4147-A177-3AD203B41FA5}">
                      <a16:colId xmlns="" xmlns:a16="http://schemas.microsoft.com/office/drawing/2014/main" val="724903072"/>
                    </a:ext>
                  </a:extLst>
                </a:gridCol>
              </a:tblGrid>
              <a:tr h="365731">
                <a:tc gridSpan="7">
                  <a:txBody>
                    <a:bodyPr/>
                    <a:lstStyle/>
                    <a:p>
                      <a:pPr algn="ctr"/>
                      <a:r>
                        <a:rPr lang="en-US" sz="1800" b="1" dirty="0">
                          <a:solidFill>
                            <a:schemeClr val="bg1"/>
                          </a:solidFill>
                        </a:rPr>
                        <a:t>Eligible Accounts with 12 Months of Data</a:t>
                      </a:r>
                    </a:p>
                  </a:txBody>
                  <a:tcPr marL="91433" marR="91433" marT="45707" marB="45707" anchor="ctr"/>
                </a:tc>
                <a:tc hMerge="1">
                  <a:txBody>
                    <a:bodyPr/>
                    <a:lstStyle/>
                    <a:p>
                      <a:pPr algn="ctr"/>
                      <a:endParaRPr lang="en-US" sz="1600" dirty="0"/>
                    </a:p>
                  </a:txBody>
                  <a:tcPr anchor="ctr"/>
                </a:tc>
                <a:tc hMerge="1">
                  <a:txBody>
                    <a:bodyPr/>
                    <a:lstStyle/>
                    <a:p>
                      <a:pPr algn="ctr"/>
                      <a:endParaRPr lang="en-US" sz="1600" dirty="0"/>
                    </a:p>
                  </a:txBody>
                  <a:tcPr anchor="ctr"/>
                </a:tc>
                <a:tc hMerge="1">
                  <a:txBody>
                    <a:bodyPr/>
                    <a:lstStyle/>
                    <a:p>
                      <a:pPr algn="ctr"/>
                      <a:endParaRPr lang="en-US" sz="1600" dirty="0"/>
                    </a:p>
                  </a:txBody>
                  <a:tcPr anchor="ctr"/>
                </a:tc>
                <a:tc hMerge="1">
                  <a:txBody>
                    <a:bodyPr/>
                    <a:lstStyle/>
                    <a:p>
                      <a:pPr algn="ctr"/>
                      <a:endParaRPr lang="en-US" sz="1600" dirty="0"/>
                    </a:p>
                  </a:txBody>
                  <a:tcPr anchor="ctr"/>
                </a:tc>
                <a:tc hMerge="1">
                  <a:txBody>
                    <a:bodyPr/>
                    <a:lstStyle/>
                    <a:p>
                      <a:pPr algn="ctr"/>
                      <a:endParaRPr lang="en-US" sz="1800" b="1" dirty="0">
                        <a:solidFill>
                          <a:schemeClr val="bg1"/>
                        </a:solidFill>
                      </a:endParaRPr>
                    </a:p>
                  </a:txBody>
                  <a:tcPr marL="91433" marR="91433" marT="45707" marB="45707" anchor="ctr"/>
                </a:tc>
                <a:tc hMerge="1">
                  <a:txBody>
                    <a:bodyPr/>
                    <a:lstStyle/>
                    <a:p>
                      <a:pPr algn="ctr"/>
                      <a:endParaRPr lang="en-US" sz="1800" b="1" dirty="0">
                        <a:solidFill>
                          <a:schemeClr val="bg1"/>
                        </a:solidFill>
                      </a:endParaRPr>
                    </a:p>
                  </a:txBody>
                  <a:tcPr marL="91433" marR="91433" marT="45707" marB="45707" anchor="ctr"/>
                </a:tc>
                <a:extLst>
                  <a:ext uri="{0D108BD9-81ED-4DB2-BD59-A6C34878D82A}">
                    <a16:rowId xmlns="" xmlns:a16="http://schemas.microsoft.com/office/drawing/2014/main" val="10000"/>
                  </a:ext>
                </a:extLst>
              </a:tr>
              <a:tr h="640049">
                <a:tc>
                  <a:txBody>
                    <a:bodyPr/>
                    <a:lstStyle/>
                    <a:p>
                      <a:pPr algn="ctr"/>
                      <a:endParaRPr lang="en-US" sz="1800" b="1" dirty="0">
                        <a:solidFill>
                          <a:schemeClr val="bg1"/>
                        </a:solidFill>
                      </a:endParaRPr>
                    </a:p>
                  </a:txBody>
                  <a:tcPr marL="91433" marR="91433" marT="45707" marB="45707" anchor="ctr">
                    <a:lnR w="38100" cap="flat" cmpd="sng" algn="ctr">
                      <a:solidFill>
                        <a:schemeClr val="bg1"/>
                      </a:solidFill>
                      <a:prstDash val="solid"/>
                      <a:round/>
                      <a:headEnd type="none" w="med" len="med"/>
                      <a:tailEnd type="none" w="med" len="med"/>
                    </a:lnR>
                    <a:solidFill>
                      <a:srgbClr val="00CC99"/>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Q1 &amp; Q2 </a:t>
                      </a:r>
                      <a:r>
                        <a:rPr lang="en-US" sz="1800" b="1" kern="1200" dirty="0">
                          <a:solidFill>
                            <a:schemeClr val="bg1"/>
                          </a:solidFill>
                          <a:latin typeface="+mn-lt"/>
                          <a:ea typeface="+mn-ea"/>
                          <a:cs typeface="+mn-cs"/>
                        </a:rPr>
                        <a:t>2017 </a:t>
                      </a:r>
                      <a:r>
                        <a:rPr lang="en-US" sz="1800" b="1" dirty="0">
                          <a:solidFill>
                            <a:schemeClr val="bg1"/>
                          </a:solidFill>
                        </a:rPr>
                        <a:t>Recipients</a:t>
                      </a:r>
                    </a:p>
                  </a:txBody>
                  <a:tcPr marL="91433" marR="91433" marT="45707" marB="457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pPr algn="ctr"/>
                      <a:endParaRPr lang="en-US" sz="1800" b="1" dirty="0">
                        <a:solidFill>
                          <a:schemeClr val="bg1"/>
                        </a:solidFill>
                      </a:endParaRPr>
                    </a:p>
                  </a:txBody>
                  <a:tcPr marL="91433" marR="91433" marT="45707" marB="45707" anchor="ctr">
                    <a:solidFill>
                      <a:srgbClr val="00CC99"/>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Q1 &amp; Q2 </a:t>
                      </a:r>
                      <a:r>
                        <a:rPr lang="en-US" sz="1800" b="1" kern="1200" dirty="0">
                          <a:solidFill>
                            <a:schemeClr val="bg1"/>
                          </a:solidFill>
                          <a:latin typeface="+mn-lt"/>
                          <a:ea typeface="+mn-ea"/>
                          <a:cs typeface="+mn-cs"/>
                        </a:rPr>
                        <a:t>2018 </a:t>
                      </a:r>
                      <a:r>
                        <a:rPr lang="en-US" sz="1800" b="1" dirty="0">
                          <a:solidFill>
                            <a:schemeClr val="bg1"/>
                          </a:solidFill>
                        </a:rPr>
                        <a:t>Recipients</a:t>
                      </a:r>
                    </a:p>
                  </a:txBody>
                  <a:tcPr marL="91433" marR="91433" marT="45707" marB="457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pPr algn="ctr"/>
                      <a:endParaRPr lang="en-US" sz="1800" b="1" dirty="0">
                        <a:solidFill>
                          <a:schemeClr val="bg1"/>
                        </a:solidFill>
                      </a:endParaRPr>
                    </a:p>
                  </a:txBody>
                  <a:tcPr marL="91433" marR="91433" marT="45707" marB="45707" anchor="ctr">
                    <a:solidFill>
                      <a:srgbClr val="00CC99"/>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Q1 &amp; Q2 </a:t>
                      </a:r>
                      <a:r>
                        <a:rPr lang="en-US" sz="1800" b="1" kern="1200" dirty="0">
                          <a:solidFill>
                            <a:schemeClr val="bg1"/>
                          </a:solidFill>
                          <a:latin typeface="+mn-lt"/>
                          <a:ea typeface="+mn-ea"/>
                          <a:cs typeface="+mn-cs"/>
                        </a:rPr>
                        <a:t>2019 </a:t>
                      </a:r>
                      <a:r>
                        <a:rPr lang="en-US" sz="1800" b="1" dirty="0">
                          <a:solidFill>
                            <a:schemeClr val="bg1"/>
                          </a:solidFill>
                        </a:rPr>
                        <a:t>Recipients</a:t>
                      </a:r>
                    </a:p>
                  </a:txBody>
                  <a:tcPr marL="91433" marR="91433" marT="45707" marB="45707" anchor="ctr">
                    <a:lnL w="38100" cap="flat" cmpd="sng" algn="ctr">
                      <a:solidFill>
                        <a:schemeClr val="bg1"/>
                      </a:solidFill>
                      <a:prstDash val="solid"/>
                      <a:round/>
                      <a:headEnd type="none" w="med" len="med"/>
                      <a:tailEnd type="none" w="med" len="med"/>
                    </a:lnL>
                    <a:solidFill>
                      <a:srgbClr val="00CC99"/>
                    </a:solidFill>
                  </a:tcPr>
                </a:tc>
                <a:tc hMerge="1">
                  <a:txBody>
                    <a:bodyPr/>
                    <a:lstStyle/>
                    <a:p>
                      <a:pPr algn="ctr"/>
                      <a:endParaRPr lang="en-US" sz="1800" b="1" dirty="0">
                        <a:solidFill>
                          <a:schemeClr val="bg1"/>
                        </a:solidFill>
                      </a:endParaRPr>
                    </a:p>
                  </a:txBody>
                  <a:tcPr marL="91433" marR="91433" marT="45707" marB="45707" anchor="ctr">
                    <a:solidFill>
                      <a:srgbClr val="00CC99"/>
                    </a:solidFill>
                  </a:tcPr>
                </a:tc>
                <a:extLst>
                  <a:ext uri="{0D108BD9-81ED-4DB2-BD59-A6C34878D82A}">
                    <a16:rowId xmlns="" xmlns:a16="http://schemas.microsoft.com/office/drawing/2014/main" val="3578011041"/>
                  </a:ext>
                </a:extLst>
              </a:tr>
              <a:tr h="640049">
                <a:tc>
                  <a:txBody>
                    <a:bodyPr/>
                    <a:lstStyle/>
                    <a:p>
                      <a:pPr algn="ctr"/>
                      <a:r>
                        <a:rPr lang="en-US" sz="1800" b="1" dirty="0">
                          <a:solidFill>
                            <a:schemeClr val="bg1"/>
                          </a:solidFill>
                        </a:rPr>
                        <a:t>Utility</a:t>
                      </a:r>
                    </a:p>
                  </a:txBody>
                  <a:tcPr marL="91433" marR="91433" marT="45707" marB="45707"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 of Accounts</a:t>
                      </a:r>
                    </a:p>
                  </a:txBody>
                  <a:tcPr marL="91433" marR="91433" marT="45707" marB="45707"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 of</a:t>
                      </a:r>
                    </a:p>
                    <a:p>
                      <a:pPr algn="ctr"/>
                      <a:r>
                        <a:rPr lang="en-US" sz="1800" b="1" dirty="0">
                          <a:solidFill>
                            <a:schemeClr val="bg1"/>
                          </a:solidFill>
                        </a:rPr>
                        <a:t>Accounts</a:t>
                      </a:r>
                    </a:p>
                  </a:txBody>
                  <a:tcPr marL="91433" marR="91433" marT="45707" marB="45707"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 of Accounts</a:t>
                      </a:r>
                    </a:p>
                  </a:txBody>
                  <a:tcPr marL="91433" marR="91433" marT="45707" marB="45707"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 of</a:t>
                      </a:r>
                    </a:p>
                    <a:p>
                      <a:pPr algn="ctr"/>
                      <a:r>
                        <a:rPr lang="en-US" sz="1800" b="1" dirty="0">
                          <a:solidFill>
                            <a:schemeClr val="bg1"/>
                          </a:solidFill>
                        </a:rPr>
                        <a:t> Accounts</a:t>
                      </a:r>
                    </a:p>
                  </a:txBody>
                  <a:tcPr marL="91433" marR="91433" marT="45707" marB="45707"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 of Accounts</a:t>
                      </a:r>
                    </a:p>
                  </a:txBody>
                  <a:tcPr marL="91433" marR="91433" marT="45707" marB="45707"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 of</a:t>
                      </a:r>
                    </a:p>
                    <a:p>
                      <a:pPr algn="ctr"/>
                      <a:r>
                        <a:rPr lang="en-US" sz="1800" b="1" dirty="0">
                          <a:solidFill>
                            <a:schemeClr val="bg1"/>
                          </a:solidFill>
                        </a:rPr>
                        <a:t> Accounts</a:t>
                      </a:r>
                    </a:p>
                  </a:txBody>
                  <a:tcPr marL="91433" marR="91433" marT="45707" marB="45707" anchor="ctr">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365731">
                <a:tc>
                  <a:txBody>
                    <a:bodyPr/>
                    <a:lstStyle/>
                    <a:p>
                      <a:r>
                        <a:rPr lang="en-US" sz="1800" dirty="0"/>
                        <a:t>ACE</a:t>
                      </a:r>
                    </a:p>
                  </a:txBody>
                  <a:tcPr marL="91433" marR="91433" marT="45707" marB="45707"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800" dirty="0"/>
                        <a:t>66</a:t>
                      </a:r>
                    </a:p>
                  </a:txBody>
                  <a:tcPr marL="91433" marR="91433" marT="45707" marB="45707"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800" dirty="0"/>
                        <a:t>12%</a:t>
                      </a:r>
                    </a:p>
                  </a:txBody>
                  <a:tcPr marL="91433" marR="91433" marT="45707" marB="45707"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800" dirty="0"/>
                        <a:t>32</a:t>
                      </a:r>
                    </a:p>
                  </a:txBody>
                  <a:tcPr marL="91433" marR="91433" marT="45707" marB="45707"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800" dirty="0"/>
                        <a:t>5%</a:t>
                      </a:r>
                    </a:p>
                  </a:txBody>
                  <a:tcPr marL="91433" marR="91433" marT="45707" marB="45707"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800" dirty="0"/>
                        <a:t>1</a:t>
                      </a:r>
                    </a:p>
                  </a:txBody>
                  <a:tcPr marL="91433" marR="91433" marT="45707" marB="45707"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800" dirty="0"/>
                        <a:t>&lt;1%</a:t>
                      </a:r>
                    </a:p>
                  </a:txBody>
                  <a:tcPr marL="91433" marR="91433" marT="45707" marB="45707" anchor="ct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2"/>
                  </a:ext>
                </a:extLst>
              </a:tr>
              <a:tr h="320144">
                <a:tc>
                  <a:txBody>
                    <a:bodyPr/>
                    <a:lstStyle/>
                    <a:p>
                      <a:r>
                        <a:rPr lang="en-US" sz="1800" dirty="0"/>
                        <a:t>JCP&amp;L</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60</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11%</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186</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29%</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163</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53%</a:t>
                      </a:r>
                    </a:p>
                  </a:txBody>
                  <a:tcPr marL="91433" marR="91433" marT="45707" marB="45707" anchor="ctr"/>
                </a:tc>
                <a:extLst>
                  <a:ext uri="{0D108BD9-81ED-4DB2-BD59-A6C34878D82A}">
                    <a16:rowId xmlns="" xmlns:a16="http://schemas.microsoft.com/office/drawing/2014/main" val="10004"/>
                  </a:ext>
                </a:extLst>
              </a:tr>
              <a:tr h="365731">
                <a:tc>
                  <a:txBody>
                    <a:bodyPr/>
                    <a:lstStyle/>
                    <a:p>
                      <a:r>
                        <a:rPr lang="en-US" sz="1800" dirty="0"/>
                        <a:t>NJNG</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26</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5%</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122</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19%</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114</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37%</a:t>
                      </a:r>
                    </a:p>
                  </a:txBody>
                  <a:tcPr marL="91433" marR="91433" marT="45707" marB="45707" anchor="ctr"/>
                </a:tc>
                <a:extLst>
                  <a:ext uri="{0D108BD9-81ED-4DB2-BD59-A6C34878D82A}">
                    <a16:rowId xmlns="" xmlns:a16="http://schemas.microsoft.com/office/drawing/2014/main" val="10005"/>
                  </a:ext>
                </a:extLst>
              </a:tr>
              <a:tr h="365731">
                <a:tc>
                  <a:txBody>
                    <a:bodyPr/>
                    <a:lstStyle/>
                    <a:p>
                      <a:r>
                        <a:rPr lang="en-US" sz="1800" dirty="0"/>
                        <a:t>PSE&amp;G</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385</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68%</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277</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44%</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9</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3%</a:t>
                      </a:r>
                    </a:p>
                  </a:txBody>
                  <a:tcPr marL="91433" marR="91433" marT="45707" marB="45707" anchor="ctr"/>
                </a:tc>
                <a:extLst>
                  <a:ext uri="{0D108BD9-81ED-4DB2-BD59-A6C34878D82A}">
                    <a16:rowId xmlns="" xmlns:a16="http://schemas.microsoft.com/office/drawing/2014/main" val="10006"/>
                  </a:ext>
                </a:extLst>
              </a:tr>
              <a:tr h="365731">
                <a:tc>
                  <a:txBody>
                    <a:bodyPr/>
                    <a:lstStyle/>
                    <a:p>
                      <a:r>
                        <a:rPr lang="en-US" sz="1800" dirty="0"/>
                        <a:t>RECO</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2</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&lt;1%</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1</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&lt;1%</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3</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1%</a:t>
                      </a:r>
                    </a:p>
                  </a:txBody>
                  <a:tcPr marL="91433" marR="91433" marT="45707" marB="45707" anchor="ctr"/>
                </a:tc>
                <a:extLst>
                  <a:ext uri="{0D108BD9-81ED-4DB2-BD59-A6C34878D82A}">
                    <a16:rowId xmlns="" xmlns:a16="http://schemas.microsoft.com/office/drawing/2014/main" val="10007"/>
                  </a:ext>
                </a:extLst>
              </a:tr>
              <a:tr h="365731">
                <a:tc>
                  <a:txBody>
                    <a:bodyPr/>
                    <a:lstStyle/>
                    <a:p>
                      <a:r>
                        <a:rPr lang="en-US" sz="1800" dirty="0"/>
                        <a:t>SJG</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28</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5%</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14</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2%</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18</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dirty="0"/>
                        <a:t>6%</a:t>
                      </a:r>
                    </a:p>
                  </a:txBody>
                  <a:tcPr marL="91433" marR="91433" marT="45707" marB="45707" anchor="ctr"/>
                </a:tc>
                <a:extLst>
                  <a:ext uri="{0D108BD9-81ED-4DB2-BD59-A6C34878D82A}">
                    <a16:rowId xmlns="" xmlns:a16="http://schemas.microsoft.com/office/drawing/2014/main" val="10008"/>
                  </a:ext>
                </a:extLst>
              </a:tr>
              <a:tr h="365731">
                <a:tc>
                  <a:txBody>
                    <a:bodyPr/>
                    <a:lstStyle/>
                    <a:p>
                      <a:r>
                        <a:rPr lang="en-US" sz="1800" dirty="0"/>
                        <a:t>TOTAL</a:t>
                      </a:r>
                      <a:endParaRPr lang="en-US" sz="1800" b="0" dirty="0"/>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b="1" dirty="0"/>
                        <a:t>567</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b="1" dirty="0"/>
                        <a:t>100%</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b="1" dirty="0"/>
                        <a:t>632</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b="1" dirty="0"/>
                        <a:t>100%</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b="1" dirty="0"/>
                        <a:t>308</a:t>
                      </a:r>
                    </a:p>
                  </a:txBody>
                  <a:tcPr marL="91433" marR="91433" marT="45707" marB="45707" anchor="ctr">
                    <a:lnL w="38100" cap="flat" cmpd="sng" algn="ctr">
                      <a:solidFill>
                        <a:schemeClr val="bg1"/>
                      </a:solidFill>
                      <a:prstDash val="solid"/>
                      <a:round/>
                      <a:headEnd type="none" w="med" len="med"/>
                      <a:tailEnd type="none" w="med" len="med"/>
                    </a:lnL>
                  </a:tcPr>
                </a:tc>
                <a:tc>
                  <a:txBody>
                    <a:bodyPr/>
                    <a:lstStyle/>
                    <a:p>
                      <a:pPr algn="ctr"/>
                      <a:r>
                        <a:rPr lang="en-US" sz="1800" b="1" dirty="0"/>
                        <a:t>100%</a:t>
                      </a:r>
                    </a:p>
                  </a:txBody>
                  <a:tcPr marL="91433" marR="91433" marT="45707" marB="45707" anchor="ct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26150212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15"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16"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17"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18"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19"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20"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21"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22"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23"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24"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25"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26"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27"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28"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29"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30"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31"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32"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33"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34"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35"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36"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37"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38"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39"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40"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41"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42"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43"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44"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45"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46"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47"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48"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49"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50"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51"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52"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90153"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54"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55"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56" name="Rectangle 44"/>
          <p:cNvSpPr>
            <a:spLocks noGrp="1" noChangeArrowheads="1"/>
          </p:cNvSpPr>
          <p:nvPr>
            <p:ph type="title"/>
          </p:nvPr>
        </p:nvSpPr>
        <p:spPr>
          <a:xfrm>
            <a:off x="87313" y="258762"/>
            <a:ext cx="7772400" cy="1143000"/>
          </a:xfrm>
        </p:spPr>
        <p:txBody>
          <a:bodyPr/>
          <a:lstStyle/>
          <a:p>
            <a:pPr algn="l" eaLnBrk="1" hangingPunct="1"/>
            <a:r>
              <a:rPr lang="en-US" altLang="en-US" sz="3300" b="1" dirty="0">
                <a:solidFill>
                  <a:schemeClr val="tx1"/>
                </a:solidFill>
              </a:rPr>
              <a:t>Payment Compliance Analysis </a:t>
            </a:r>
            <a:r>
              <a:rPr lang="en-US" altLang="en-US" dirty="0">
                <a:solidFill>
                  <a:schemeClr val="tx1"/>
                </a:solidFill>
              </a:rPr>
              <a:t/>
            </a:r>
            <a:br>
              <a:rPr lang="en-US" altLang="en-US" dirty="0">
                <a:solidFill>
                  <a:schemeClr val="tx1"/>
                </a:solidFill>
              </a:rPr>
            </a:br>
            <a:r>
              <a:rPr lang="en-US" altLang="en-US" sz="2800" b="1" dirty="0">
                <a:solidFill>
                  <a:schemeClr val="tx1"/>
                </a:solidFill>
              </a:rPr>
              <a:t>Mean Percent of Bills Paid</a:t>
            </a:r>
            <a:r>
              <a:rPr lang="en-US" altLang="en-US" sz="2800" b="1" dirty="0"/>
              <a:t/>
            </a:r>
            <a:br>
              <a:rPr lang="en-US" altLang="en-US" sz="2800" b="1" dirty="0"/>
            </a:br>
            <a:endParaRPr lang="en-US" altLang="en-US" sz="2800" b="1" dirty="0"/>
          </a:p>
        </p:txBody>
      </p:sp>
      <p:sp>
        <p:nvSpPr>
          <p:cNvPr id="90157"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99C4DB7B-52D9-42BF-B3D8-9889CBE97EAF}" type="slidenum">
              <a:rPr lang="en-US" altLang="en-US" sz="1000"/>
              <a:pPr eaLnBrk="1" hangingPunct="1">
                <a:spcBef>
                  <a:spcPct val="50000"/>
                </a:spcBef>
                <a:buFontTx/>
                <a:buNone/>
              </a:pPr>
              <a:t>57</a:t>
            </a:fld>
            <a:endParaRPr lang="en-US" altLang="en-US" sz="1000"/>
          </a:p>
        </p:txBody>
      </p:sp>
      <p:graphicFrame>
        <p:nvGraphicFramePr>
          <p:cNvPr id="47" name="Table 46"/>
          <p:cNvGraphicFramePr>
            <a:graphicFrameLocks noGrp="1"/>
          </p:cNvGraphicFramePr>
          <p:nvPr>
            <p:extLst>
              <p:ext uri="{D42A27DB-BD31-4B8C-83A1-F6EECF244321}">
                <p14:modId xmlns:p14="http://schemas.microsoft.com/office/powerpoint/2010/main" val="444003257"/>
              </p:ext>
            </p:extLst>
          </p:nvPr>
        </p:nvGraphicFramePr>
        <p:xfrm>
          <a:off x="596903" y="1743610"/>
          <a:ext cx="7740647" cy="2865140"/>
        </p:xfrm>
        <a:graphic>
          <a:graphicData uri="http://schemas.openxmlformats.org/drawingml/2006/table">
            <a:tbl>
              <a:tblPr firstRow="1" bandRow="1">
                <a:tableStyleId>{5C22544A-7EE6-4342-B048-85BDC9FD1C3A}</a:tableStyleId>
              </a:tblPr>
              <a:tblGrid>
                <a:gridCol w="1880189">
                  <a:extLst>
                    <a:ext uri="{9D8B030D-6E8A-4147-A177-3AD203B41FA5}">
                      <a16:colId xmlns="" xmlns:a16="http://schemas.microsoft.com/office/drawing/2014/main" val="20000"/>
                    </a:ext>
                  </a:extLst>
                </a:gridCol>
                <a:gridCol w="976743">
                  <a:extLst>
                    <a:ext uri="{9D8B030D-6E8A-4147-A177-3AD203B41FA5}">
                      <a16:colId xmlns="" xmlns:a16="http://schemas.microsoft.com/office/drawing/2014/main" val="20001"/>
                    </a:ext>
                  </a:extLst>
                </a:gridCol>
                <a:gridCol w="976743">
                  <a:extLst>
                    <a:ext uri="{9D8B030D-6E8A-4147-A177-3AD203B41FA5}">
                      <a16:colId xmlns="" xmlns:a16="http://schemas.microsoft.com/office/drawing/2014/main" val="20002"/>
                    </a:ext>
                  </a:extLst>
                </a:gridCol>
                <a:gridCol w="976743">
                  <a:extLst>
                    <a:ext uri="{9D8B030D-6E8A-4147-A177-3AD203B41FA5}">
                      <a16:colId xmlns="" xmlns:a16="http://schemas.microsoft.com/office/drawing/2014/main" val="20003"/>
                    </a:ext>
                  </a:extLst>
                </a:gridCol>
                <a:gridCol w="976743">
                  <a:extLst>
                    <a:ext uri="{9D8B030D-6E8A-4147-A177-3AD203B41FA5}">
                      <a16:colId xmlns="" xmlns:a16="http://schemas.microsoft.com/office/drawing/2014/main" val="20004"/>
                    </a:ext>
                  </a:extLst>
                </a:gridCol>
                <a:gridCol w="976743">
                  <a:extLst>
                    <a:ext uri="{9D8B030D-6E8A-4147-A177-3AD203B41FA5}">
                      <a16:colId xmlns="" xmlns:a16="http://schemas.microsoft.com/office/drawing/2014/main" val="20005"/>
                    </a:ext>
                  </a:extLst>
                </a:gridCol>
                <a:gridCol w="976743">
                  <a:extLst>
                    <a:ext uri="{9D8B030D-6E8A-4147-A177-3AD203B41FA5}">
                      <a16:colId xmlns="" xmlns:a16="http://schemas.microsoft.com/office/drawing/2014/main" val="20006"/>
                    </a:ext>
                  </a:extLst>
                </a:gridCol>
              </a:tblGrid>
              <a:tr h="422229">
                <a:tc rowSpan="2">
                  <a:txBody>
                    <a:bodyPr/>
                    <a:lstStyle/>
                    <a:p>
                      <a:pPr algn="ctr"/>
                      <a:r>
                        <a:rPr lang="en-US" sz="1600" dirty="0"/>
                        <a:t>Date Range</a:t>
                      </a:r>
                      <a:endParaRPr lang="en-US" sz="1600" dirty="0">
                        <a:solidFill>
                          <a:schemeClr val="bg1"/>
                        </a:solidFill>
                      </a:endParaRPr>
                    </a:p>
                  </a:txBody>
                  <a:tcPr marL="91448" marR="91448" marT="45703" marB="45703" anchor="ctr">
                    <a:lnR w="38100" cap="flat" cmpd="sng" algn="ctr">
                      <a:solidFill>
                        <a:schemeClr val="bg1"/>
                      </a:solidFill>
                      <a:prstDash val="solid"/>
                      <a:round/>
                      <a:headEnd type="none" w="med" len="med"/>
                      <a:tailEnd type="none" w="med" len="med"/>
                    </a:lnR>
                  </a:tcPr>
                </a:tc>
                <a:tc gridSpan="2">
                  <a:txBody>
                    <a:bodyPr/>
                    <a:lstStyle/>
                    <a:p>
                      <a:pPr algn="ctr"/>
                      <a:r>
                        <a:rPr lang="en-US" sz="1600" dirty="0"/>
                        <a:t>2017 Q1 &amp; Q2 Recipients</a:t>
                      </a:r>
                      <a:endParaRPr lang="en-US" sz="1600" dirty="0">
                        <a:solidFill>
                          <a:schemeClr val="bg1"/>
                        </a:solidFill>
                      </a:endParaRPr>
                    </a:p>
                  </a:txBody>
                  <a:tcPr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en-US"/>
                    </a:p>
                  </a:txBody>
                  <a:tcPr/>
                </a:tc>
                <a:tc gridSpan="2">
                  <a:txBody>
                    <a:bodyPr/>
                    <a:lstStyle/>
                    <a:p>
                      <a:pPr algn="ctr"/>
                      <a:r>
                        <a:rPr lang="en-US" sz="1600" dirty="0">
                          <a:solidFill>
                            <a:schemeClr val="bg1"/>
                          </a:solidFill>
                        </a:rPr>
                        <a:t>2018 Q1</a:t>
                      </a:r>
                      <a:r>
                        <a:rPr lang="en-US" sz="1600" baseline="0" dirty="0">
                          <a:solidFill>
                            <a:schemeClr val="bg1"/>
                          </a:solidFill>
                        </a:rPr>
                        <a:t> &amp; Q2 Recipients</a:t>
                      </a:r>
                      <a:endParaRPr lang="en-US" sz="1600" dirty="0">
                        <a:solidFill>
                          <a:schemeClr val="bg1"/>
                        </a:solidFill>
                      </a:endParaRPr>
                    </a:p>
                  </a:txBody>
                  <a:tcPr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en-US"/>
                    </a:p>
                  </a:txBody>
                  <a:tcPr/>
                </a:tc>
                <a:tc gridSpan="2">
                  <a:txBody>
                    <a:bodyPr/>
                    <a:lstStyle/>
                    <a:p>
                      <a:pPr algn="ctr"/>
                      <a:r>
                        <a:rPr lang="en-US" sz="1600" dirty="0">
                          <a:solidFill>
                            <a:schemeClr val="bg1"/>
                          </a:solidFill>
                        </a:rPr>
                        <a:t>2019 Q1 &amp; Q2</a:t>
                      </a:r>
                      <a:r>
                        <a:rPr lang="en-US" sz="1600" baseline="0" dirty="0">
                          <a:solidFill>
                            <a:schemeClr val="bg1"/>
                          </a:solidFill>
                        </a:rPr>
                        <a:t> Recipients</a:t>
                      </a:r>
                      <a:endParaRPr lang="en-US" sz="1600" dirty="0">
                        <a:solidFill>
                          <a:schemeClr val="bg1"/>
                        </a:solidFill>
                      </a:endParaRPr>
                    </a:p>
                  </a:txBody>
                  <a:tcPr marT="45725" marB="45725" anchor="ctr">
                    <a:lnL w="38100" cap="flat" cmpd="sng" algn="ctr">
                      <a:solidFill>
                        <a:schemeClr val="bg1"/>
                      </a:solidFill>
                      <a:prstDash val="solid"/>
                      <a:round/>
                      <a:headEnd type="none" w="med" len="med"/>
                      <a:tailEnd type="none" w="med" len="med"/>
                    </a:lnL>
                  </a:tcPr>
                </a:tc>
                <a:tc hMerge="1">
                  <a:txBody>
                    <a:bodyPr/>
                    <a:lstStyle/>
                    <a:p>
                      <a:pPr algn="ctr"/>
                      <a:endParaRPr lang="en-US" sz="1800" dirty="0">
                        <a:solidFill>
                          <a:schemeClr val="bg1"/>
                        </a:solidFill>
                      </a:endParaRPr>
                    </a:p>
                  </a:txBody>
                  <a:tcPr marT="45725" marB="45725"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0"/>
                  </a:ext>
                </a:extLst>
              </a:tr>
              <a:tr h="784135">
                <a:tc vMerge="1">
                  <a:txBody>
                    <a:bodyPr/>
                    <a:lstStyle/>
                    <a:p>
                      <a:endParaRPr lang="en-US"/>
                    </a:p>
                  </a:txBody>
                  <a:tcPr/>
                </a:tc>
                <a:tc>
                  <a:txBody>
                    <a:bodyPr/>
                    <a:lstStyle/>
                    <a:p>
                      <a:pPr algn="ctr"/>
                      <a:r>
                        <a:rPr lang="en-US" sz="1600" b="1" dirty="0">
                          <a:solidFill>
                            <a:schemeClr val="bg1"/>
                          </a:solidFill>
                        </a:rPr>
                        <a:t>Months after </a:t>
                      </a:r>
                      <a:r>
                        <a:rPr lang="en-US" sz="1600" b="1" baseline="0" dirty="0">
                          <a:solidFill>
                            <a:schemeClr val="bg1"/>
                          </a:solidFill>
                        </a:rPr>
                        <a:t>Grant</a:t>
                      </a:r>
                      <a:endParaRPr lang="en-US" sz="1600" b="1" dirty="0">
                        <a:solidFill>
                          <a:schemeClr val="bg1"/>
                        </a:solidFill>
                      </a:endParaRPr>
                    </a:p>
                  </a:txBody>
                  <a:tcPr marT="45725" marB="45725" anchor="ctr">
                    <a:lnL w="38100" cap="flat" cmpd="sng" algn="ctr">
                      <a:solidFill>
                        <a:schemeClr val="bg1"/>
                      </a:solidFill>
                      <a:prstDash val="solid"/>
                      <a:round/>
                      <a:headEnd type="none" w="med" len="med"/>
                      <a:tailEnd type="none" w="med" len="med"/>
                    </a:lnL>
                    <a:solidFill>
                      <a:srgbClr val="00CC99"/>
                    </a:solidFill>
                  </a:tcPr>
                </a:tc>
                <a:tc>
                  <a:txBody>
                    <a:bodyPr/>
                    <a:lstStyle/>
                    <a:p>
                      <a:pPr algn="ctr"/>
                      <a:r>
                        <a:rPr lang="en-US" sz="1600" b="1" dirty="0">
                          <a:solidFill>
                            <a:schemeClr val="bg1"/>
                          </a:solidFill>
                        </a:rPr>
                        <a:t>Percent</a:t>
                      </a:r>
                    </a:p>
                  </a:txBody>
                  <a:tcPr marT="45725" marB="45725" anchor="ctr">
                    <a:lnR w="38100" cap="flat" cmpd="sng" algn="ctr">
                      <a:solidFill>
                        <a:schemeClr val="bg1"/>
                      </a:solidFill>
                      <a:prstDash val="solid"/>
                      <a:round/>
                      <a:headEnd type="none" w="med" len="med"/>
                      <a:tailEnd type="none" w="med" len="med"/>
                    </a:lnR>
                    <a:solidFill>
                      <a:srgbClr val="00CC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mn-lt"/>
                          <a:ea typeface="+mn-ea"/>
                          <a:cs typeface="+mn-cs"/>
                        </a:rPr>
                        <a:t>Months after Grant</a:t>
                      </a:r>
                    </a:p>
                  </a:txBody>
                  <a:tcPr marT="45725" marB="45725" anchor="ctr">
                    <a:lnL w="38100" cap="flat" cmpd="sng" algn="ctr">
                      <a:solidFill>
                        <a:schemeClr val="bg1"/>
                      </a:solidFill>
                      <a:prstDash val="solid"/>
                      <a:round/>
                      <a:headEnd type="none" w="med" len="med"/>
                      <a:tailEnd type="none" w="med" len="med"/>
                    </a:lnL>
                    <a:solidFill>
                      <a:srgbClr val="00CC99"/>
                    </a:solidFill>
                  </a:tcPr>
                </a:tc>
                <a:tc>
                  <a:txBody>
                    <a:bodyPr/>
                    <a:lstStyle/>
                    <a:p>
                      <a:pPr algn="ctr"/>
                      <a:r>
                        <a:rPr lang="en-US" sz="1600" b="1" dirty="0">
                          <a:solidFill>
                            <a:schemeClr val="bg1"/>
                          </a:solidFill>
                        </a:rPr>
                        <a:t>Percent</a:t>
                      </a:r>
                    </a:p>
                  </a:txBody>
                  <a:tcPr marT="45725" marB="45725" anchor="ctr">
                    <a:lnR w="38100" cap="flat" cmpd="sng" algn="ctr">
                      <a:solidFill>
                        <a:schemeClr val="bg1"/>
                      </a:solidFill>
                      <a:prstDash val="solid"/>
                      <a:round/>
                      <a:headEnd type="none" w="med" len="med"/>
                      <a:tailEnd type="none" w="med" len="med"/>
                    </a:lnR>
                    <a:solidFill>
                      <a:srgbClr val="00CC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Months before Grant</a:t>
                      </a:r>
                    </a:p>
                  </a:txBody>
                  <a:tcPr marT="45725" marB="45725" anchor="ctr">
                    <a:lnL w="38100" cap="flat" cmpd="sng" algn="ctr">
                      <a:solidFill>
                        <a:schemeClr val="bg1"/>
                      </a:solidFill>
                      <a:prstDash val="solid"/>
                      <a:round/>
                      <a:headEnd type="none" w="med" len="med"/>
                      <a:tailEnd type="none" w="med" len="med"/>
                    </a:lnL>
                    <a:solidFill>
                      <a:srgbClr val="00CC99"/>
                    </a:solidFill>
                  </a:tcPr>
                </a:tc>
                <a:tc>
                  <a:txBody>
                    <a:bodyPr/>
                    <a:lstStyle/>
                    <a:p>
                      <a:pPr algn="ctr"/>
                      <a:r>
                        <a:rPr lang="en-US" sz="1600" b="1" dirty="0">
                          <a:solidFill>
                            <a:schemeClr val="bg1"/>
                          </a:solidFill>
                        </a:rPr>
                        <a:t>Percent</a:t>
                      </a:r>
                    </a:p>
                  </a:txBody>
                  <a:tcPr marT="45725" marB="45725" anchor="ctr">
                    <a:solidFill>
                      <a:srgbClr val="00CC99"/>
                    </a:solidFill>
                  </a:tcPr>
                </a:tc>
                <a:extLst>
                  <a:ext uri="{0D108BD9-81ED-4DB2-BD59-A6C34878D82A}">
                    <a16:rowId xmlns="" xmlns:a16="http://schemas.microsoft.com/office/drawing/2014/main" val="10001"/>
                  </a:ext>
                </a:extLst>
              </a:tr>
              <a:tr h="365760">
                <a:tc>
                  <a:txBody>
                    <a:bodyPr/>
                    <a:lstStyle/>
                    <a:p>
                      <a:r>
                        <a:rPr lang="en-US" sz="1600" dirty="0"/>
                        <a:t>Q2 &amp; Q3 2018</a:t>
                      </a:r>
                    </a:p>
                  </a:txBody>
                  <a:tcPr marL="91448" marR="91448" marT="45703" marB="45703"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15</a:t>
                      </a:r>
                    </a:p>
                  </a:txBody>
                  <a:tcPr marL="91448" marR="91448" marT="45703" marB="45703"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t>149%</a:t>
                      </a:r>
                      <a:endParaRPr lang="en-US" sz="1600" kern="1200" dirty="0">
                        <a:solidFill>
                          <a:schemeClr val="dk1"/>
                        </a:solidFill>
                        <a:latin typeface="+mn-lt"/>
                        <a:ea typeface="+mn-ea"/>
                        <a:cs typeface="+mn-cs"/>
                      </a:endParaRPr>
                    </a:p>
                  </a:txBody>
                  <a:tcPr marL="91448" marR="91448" marT="45703" marB="45703" anchor="ctr">
                    <a:lnR w="38100" cap="flat" cmpd="sng" algn="ctr">
                      <a:solidFill>
                        <a:schemeClr val="bg1"/>
                      </a:solidFill>
                      <a:prstDash val="solid"/>
                      <a:round/>
                      <a:headEnd type="none" w="med" len="med"/>
                      <a:tailEnd type="none" w="med" len="med"/>
                    </a:lnR>
                  </a:tcPr>
                </a:tc>
                <a:tc>
                  <a:txBody>
                    <a:bodyPr/>
                    <a:lstStyle/>
                    <a:p>
                      <a:pPr algn="ctr"/>
                      <a:r>
                        <a:rPr lang="en-US" sz="1600" dirty="0"/>
                        <a:t>3</a:t>
                      </a:r>
                    </a:p>
                  </a:txBody>
                  <a:tcPr marL="91448" marR="91448" marT="45703" marB="45703"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t>81%</a:t>
                      </a:r>
                      <a:endParaRPr lang="en-US" sz="1600" kern="1200" dirty="0">
                        <a:solidFill>
                          <a:schemeClr val="dk1"/>
                        </a:solidFill>
                        <a:latin typeface="+mn-lt"/>
                        <a:ea typeface="+mn-ea"/>
                        <a:cs typeface="+mn-cs"/>
                      </a:endParaRPr>
                    </a:p>
                  </a:txBody>
                  <a:tcPr marL="91448" marR="91448" marT="45703" marB="45703"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12</a:t>
                      </a:r>
                    </a:p>
                  </a:txBody>
                  <a:tcPr marL="91448" marR="91448" marT="45703" marB="45703"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t>149%</a:t>
                      </a:r>
                      <a:endParaRPr lang="en-US" sz="1600" kern="1200" dirty="0">
                        <a:solidFill>
                          <a:schemeClr val="dk1"/>
                        </a:solidFill>
                        <a:latin typeface="+mn-lt"/>
                        <a:ea typeface="+mn-ea"/>
                        <a:cs typeface="+mn-cs"/>
                      </a:endParaRPr>
                    </a:p>
                  </a:txBody>
                  <a:tcPr marL="91448" marR="91448" marT="45703" marB="45703" anchor="ctr"/>
                </a:tc>
                <a:extLst>
                  <a:ext uri="{0D108BD9-81ED-4DB2-BD59-A6C34878D82A}">
                    <a16:rowId xmlns="" xmlns:a16="http://schemas.microsoft.com/office/drawing/2014/main" val="10002"/>
                  </a:ext>
                </a:extLst>
              </a:tr>
              <a:tr h="365760">
                <a:tc>
                  <a:txBody>
                    <a:bodyPr/>
                    <a:lstStyle/>
                    <a:p>
                      <a:r>
                        <a:rPr lang="en-US" sz="1600" dirty="0"/>
                        <a:t>Q3 &amp;</a:t>
                      </a:r>
                      <a:r>
                        <a:rPr lang="en-US" sz="1600" baseline="0" dirty="0"/>
                        <a:t> Q4 </a:t>
                      </a:r>
                      <a:r>
                        <a:rPr lang="en-US" sz="1600" dirty="0"/>
                        <a:t>2018</a:t>
                      </a:r>
                    </a:p>
                  </a:txBody>
                  <a:tcPr marL="91448" marR="91448" marT="45703" marB="45703"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18</a:t>
                      </a:r>
                    </a:p>
                  </a:txBody>
                  <a:tcPr marL="91448" marR="91448" marT="45703" marB="45703"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t>132%</a:t>
                      </a:r>
                      <a:endParaRPr lang="en-US" sz="1600" kern="1200" dirty="0">
                        <a:solidFill>
                          <a:schemeClr val="dk1"/>
                        </a:solidFill>
                        <a:latin typeface="+mn-lt"/>
                        <a:ea typeface="+mn-ea"/>
                        <a:cs typeface="+mn-cs"/>
                      </a:endParaRPr>
                    </a:p>
                  </a:txBody>
                  <a:tcPr marL="91448" marR="91448" marT="45703" marB="45703" anchor="ctr">
                    <a:lnR w="38100" cap="flat" cmpd="sng" algn="ctr">
                      <a:solidFill>
                        <a:schemeClr val="bg1"/>
                      </a:solidFill>
                      <a:prstDash val="solid"/>
                      <a:round/>
                      <a:headEnd type="none" w="med" len="med"/>
                      <a:tailEnd type="none" w="med" len="med"/>
                    </a:lnR>
                  </a:tcPr>
                </a:tc>
                <a:tc>
                  <a:txBody>
                    <a:bodyPr/>
                    <a:lstStyle/>
                    <a:p>
                      <a:pPr algn="ctr"/>
                      <a:r>
                        <a:rPr lang="en-US" sz="1600" dirty="0"/>
                        <a:t>6</a:t>
                      </a:r>
                    </a:p>
                  </a:txBody>
                  <a:tcPr marL="91448" marR="91448" marT="45703" marB="45703"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87%</a:t>
                      </a:r>
                    </a:p>
                  </a:txBody>
                  <a:tcPr marL="91448" marR="91448" marT="45703" marB="45703"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9</a:t>
                      </a:r>
                    </a:p>
                  </a:txBody>
                  <a:tcPr marL="91448" marR="91448" marT="45703" marB="45703"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t>125%</a:t>
                      </a:r>
                      <a:endParaRPr lang="en-US" sz="1600" kern="1200" dirty="0">
                        <a:solidFill>
                          <a:schemeClr val="dk1"/>
                        </a:solidFill>
                        <a:latin typeface="+mn-lt"/>
                        <a:ea typeface="+mn-ea"/>
                        <a:cs typeface="+mn-cs"/>
                      </a:endParaRPr>
                    </a:p>
                  </a:txBody>
                  <a:tcPr marL="91448" marR="91448" marT="45703" marB="45703" anchor="ctr"/>
                </a:tc>
                <a:extLst>
                  <a:ext uri="{0D108BD9-81ED-4DB2-BD59-A6C34878D82A}">
                    <a16:rowId xmlns="" xmlns:a16="http://schemas.microsoft.com/office/drawing/2014/main" val="10003"/>
                  </a:ext>
                </a:extLst>
              </a:tr>
              <a:tr h="365760">
                <a:tc>
                  <a:txBody>
                    <a:bodyPr/>
                    <a:lstStyle/>
                    <a:p>
                      <a:r>
                        <a:rPr lang="en-US" sz="1600" dirty="0"/>
                        <a:t>Q4 2018 &amp; Q1 2019</a:t>
                      </a:r>
                    </a:p>
                  </a:txBody>
                  <a:tcPr marL="91448" marR="91448" marT="45703" marB="45703"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21</a:t>
                      </a:r>
                    </a:p>
                  </a:txBody>
                  <a:tcPr marL="91448" marR="91448" marT="45703" marB="45703"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t>114%</a:t>
                      </a:r>
                      <a:endParaRPr lang="en-US" sz="1600" kern="1200" dirty="0">
                        <a:solidFill>
                          <a:schemeClr val="dk1"/>
                        </a:solidFill>
                        <a:latin typeface="+mn-lt"/>
                        <a:ea typeface="+mn-ea"/>
                        <a:cs typeface="+mn-cs"/>
                      </a:endParaRPr>
                    </a:p>
                  </a:txBody>
                  <a:tcPr marL="91448" marR="91448" marT="45703" marB="45703" anchor="ctr">
                    <a:lnR w="38100" cap="flat" cmpd="sng" algn="ctr">
                      <a:solidFill>
                        <a:schemeClr val="bg1"/>
                      </a:solidFill>
                      <a:prstDash val="solid"/>
                      <a:round/>
                      <a:headEnd type="none" w="med" len="med"/>
                      <a:tailEnd type="none" w="med" len="med"/>
                    </a:lnR>
                  </a:tcPr>
                </a:tc>
                <a:tc>
                  <a:txBody>
                    <a:bodyPr/>
                    <a:lstStyle/>
                    <a:p>
                      <a:pPr algn="ctr"/>
                      <a:r>
                        <a:rPr lang="en-US" sz="1600" dirty="0"/>
                        <a:t>9</a:t>
                      </a:r>
                    </a:p>
                  </a:txBody>
                  <a:tcPr marL="91448" marR="91448" marT="45703" marB="45703"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t>85%</a:t>
                      </a:r>
                      <a:endParaRPr lang="en-US" sz="1600" kern="1200" dirty="0">
                        <a:solidFill>
                          <a:schemeClr val="dk1"/>
                        </a:solidFill>
                        <a:latin typeface="+mn-lt"/>
                        <a:ea typeface="+mn-ea"/>
                        <a:cs typeface="+mn-cs"/>
                      </a:endParaRPr>
                    </a:p>
                  </a:txBody>
                  <a:tcPr marL="91448" marR="91448" marT="45703" marB="45703"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6</a:t>
                      </a:r>
                    </a:p>
                  </a:txBody>
                  <a:tcPr marL="91448" marR="91448" marT="45703" marB="45703"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t>94%</a:t>
                      </a:r>
                      <a:endParaRPr lang="en-US" sz="1600" kern="1200" dirty="0">
                        <a:solidFill>
                          <a:schemeClr val="dk1"/>
                        </a:solidFill>
                        <a:latin typeface="+mn-lt"/>
                        <a:ea typeface="+mn-ea"/>
                        <a:cs typeface="+mn-cs"/>
                      </a:endParaRPr>
                    </a:p>
                  </a:txBody>
                  <a:tcPr marL="91448" marR="91448" marT="45703" marB="45703" anchor="ctr"/>
                </a:tc>
                <a:extLst>
                  <a:ext uri="{0D108BD9-81ED-4DB2-BD59-A6C34878D82A}">
                    <a16:rowId xmlns="" xmlns:a16="http://schemas.microsoft.com/office/drawing/2014/main" val="10004"/>
                  </a:ext>
                </a:extLst>
              </a:tr>
              <a:tr h="365760">
                <a:tc>
                  <a:txBody>
                    <a:bodyPr/>
                    <a:lstStyle/>
                    <a:p>
                      <a:r>
                        <a:rPr lang="en-US" sz="1600" dirty="0"/>
                        <a:t>Q1 &amp; Q2 2019</a:t>
                      </a:r>
                    </a:p>
                  </a:txBody>
                  <a:tcPr marL="91448" marR="91448" marT="45703" marB="45703" anchor="ctr">
                    <a:lnR w="38100" cap="flat" cmpd="sng" algn="ctr">
                      <a:solidFill>
                        <a:schemeClr val="bg1"/>
                      </a:solidFill>
                      <a:prstDash val="solid"/>
                      <a:round/>
                      <a:headEnd type="none" w="med" len="med"/>
                      <a:tailEnd type="none" w="med" len="med"/>
                    </a:lnR>
                  </a:tcPr>
                </a:tc>
                <a:tc>
                  <a:txBody>
                    <a:bodyPr/>
                    <a:lstStyle/>
                    <a:p>
                      <a:pPr algn="ctr"/>
                      <a:r>
                        <a:rPr lang="en-US" sz="1600" dirty="0"/>
                        <a:t>24</a:t>
                      </a:r>
                    </a:p>
                  </a:txBody>
                  <a:tcPr marL="91448" marR="91448" marT="45703" marB="45703" anchor="ctr">
                    <a:lnL w="38100" cap="flat" cmpd="sng" algn="ctr">
                      <a:solidFill>
                        <a:schemeClr val="bg1"/>
                      </a:solidFill>
                      <a:prstDash val="solid"/>
                      <a:round/>
                      <a:headEnd type="none" w="med" len="med"/>
                      <a:tailEnd type="none" w="med" len="med"/>
                    </a:lnL>
                    <a:solidFill>
                      <a:srgbClr val="FFFF00"/>
                    </a:solidFill>
                  </a:tcPr>
                </a:tc>
                <a:tc>
                  <a:txBody>
                    <a:bodyPr/>
                    <a:lstStyle/>
                    <a:p>
                      <a:pPr algn="ctr"/>
                      <a:r>
                        <a:rPr lang="en-US" sz="1600" dirty="0"/>
                        <a:t>105%</a:t>
                      </a:r>
                    </a:p>
                  </a:txBody>
                  <a:tcPr marL="91448" marR="91448" marT="45703" marB="45703" anchor="ctr">
                    <a:lnR w="38100" cap="flat" cmpd="sng" algn="ctr">
                      <a:solidFill>
                        <a:schemeClr val="bg1"/>
                      </a:solidFill>
                      <a:prstDash val="solid"/>
                      <a:round/>
                      <a:headEnd type="none" w="med" len="med"/>
                      <a:tailEnd type="none" w="med" len="med"/>
                    </a:lnR>
                    <a:solidFill>
                      <a:srgbClr val="FFFF00"/>
                    </a:solidFill>
                  </a:tcPr>
                </a:tc>
                <a:tc>
                  <a:txBody>
                    <a:bodyPr/>
                    <a:lstStyle/>
                    <a:p>
                      <a:pPr algn="ctr"/>
                      <a:r>
                        <a:rPr lang="en-US" sz="1600" dirty="0"/>
                        <a:t>12</a:t>
                      </a:r>
                    </a:p>
                  </a:txBody>
                  <a:tcPr marL="91448" marR="91448" marT="45703" marB="45703" anchor="ctr">
                    <a:lnL w="38100" cap="flat" cmpd="sng" algn="ctr">
                      <a:solidFill>
                        <a:schemeClr val="bg1"/>
                      </a:solidFill>
                      <a:prstDash val="solid"/>
                      <a:round/>
                      <a:headEnd type="none" w="med" len="med"/>
                      <a:tailEnd type="none" w="med" len="med"/>
                    </a:lnL>
                    <a:solidFill>
                      <a:srgbClr val="FFFF00"/>
                    </a:solidFill>
                  </a:tcPr>
                </a:tc>
                <a:tc>
                  <a:txBody>
                    <a:bodyPr/>
                    <a:lstStyle/>
                    <a:p>
                      <a:pPr algn="ctr"/>
                      <a:r>
                        <a:rPr lang="en-US" sz="1600" dirty="0"/>
                        <a:t>85%</a:t>
                      </a:r>
                    </a:p>
                  </a:txBody>
                  <a:tcPr marL="91448" marR="91448" marT="45703" marB="45703" anchor="ctr">
                    <a:lnR w="38100" cap="flat" cmpd="sng" algn="ctr">
                      <a:solidFill>
                        <a:schemeClr val="bg1"/>
                      </a:solidFill>
                      <a:prstDash val="solid"/>
                      <a:round/>
                      <a:headEnd type="none" w="med" len="med"/>
                      <a:tailEnd type="none" w="med" len="med"/>
                    </a:lnR>
                    <a:solidFill>
                      <a:srgbClr val="FFFF00"/>
                    </a:solidFill>
                  </a:tcPr>
                </a:tc>
                <a:tc>
                  <a:txBody>
                    <a:bodyPr/>
                    <a:lstStyle/>
                    <a:p>
                      <a:pPr algn="ctr"/>
                      <a:r>
                        <a:rPr lang="en-US" sz="1600" dirty="0"/>
                        <a:t>3</a:t>
                      </a:r>
                    </a:p>
                  </a:txBody>
                  <a:tcPr marL="91448" marR="91448" marT="45703" marB="45703" anchor="ctr">
                    <a:lnL w="38100" cap="flat" cmpd="sng" algn="ctr">
                      <a:solidFill>
                        <a:schemeClr val="bg1"/>
                      </a:solidFill>
                      <a:prstDash val="solid"/>
                      <a:round/>
                      <a:headEnd type="none" w="med" len="med"/>
                      <a:tailEnd type="none" w="med" len="med"/>
                    </a:lnL>
                    <a:solidFill>
                      <a:srgbClr val="FFFF00"/>
                    </a:solidFill>
                  </a:tcPr>
                </a:tc>
                <a:tc>
                  <a:txBody>
                    <a:bodyPr/>
                    <a:lstStyle/>
                    <a:p>
                      <a:pPr algn="ctr"/>
                      <a:r>
                        <a:rPr lang="en-US" sz="1600" dirty="0"/>
                        <a:t>86%</a:t>
                      </a:r>
                    </a:p>
                  </a:txBody>
                  <a:tcPr marL="91448" marR="91448" marT="45703" marB="45703" anchor="ctr">
                    <a:solidFill>
                      <a:srgbClr val="FFFF00"/>
                    </a:solidFill>
                  </a:tcPr>
                </a:tc>
                <a:extLst>
                  <a:ext uri="{0D108BD9-81ED-4DB2-BD59-A6C34878D82A}">
                    <a16:rowId xmlns="" xmlns:a16="http://schemas.microsoft.com/office/drawing/2014/main" val="10005"/>
                  </a:ext>
                </a:extLst>
              </a:tr>
            </a:tbl>
          </a:graphicData>
        </a:graphic>
      </p:graphicFrame>
      <p:graphicFrame>
        <p:nvGraphicFramePr>
          <p:cNvPr id="48" name="Table 47"/>
          <p:cNvGraphicFramePr>
            <a:graphicFrameLocks noGrp="1"/>
          </p:cNvGraphicFramePr>
          <p:nvPr>
            <p:extLst>
              <p:ext uri="{D42A27DB-BD31-4B8C-83A1-F6EECF244321}">
                <p14:modId xmlns:p14="http://schemas.microsoft.com/office/powerpoint/2010/main" val="3740655255"/>
              </p:ext>
            </p:extLst>
          </p:nvPr>
        </p:nvGraphicFramePr>
        <p:xfrm>
          <a:off x="2441574" y="4608750"/>
          <a:ext cx="5895975" cy="1105375"/>
        </p:xfrm>
        <a:graphic>
          <a:graphicData uri="http://schemas.openxmlformats.org/drawingml/2006/table">
            <a:tbl>
              <a:tblPr firstRow="1" bandRow="1">
                <a:tableStyleId>{5940675A-B579-460E-94D1-54222C63F5DA}</a:tableStyleId>
              </a:tblPr>
              <a:tblGrid>
                <a:gridCol w="2004651">
                  <a:extLst>
                    <a:ext uri="{9D8B030D-6E8A-4147-A177-3AD203B41FA5}">
                      <a16:colId xmlns="" xmlns:a16="http://schemas.microsoft.com/office/drawing/2014/main" val="20000"/>
                    </a:ext>
                  </a:extLst>
                </a:gridCol>
                <a:gridCol w="1954575">
                  <a:extLst>
                    <a:ext uri="{9D8B030D-6E8A-4147-A177-3AD203B41FA5}">
                      <a16:colId xmlns="" xmlns:a16="http://schemas.microsoft.com/office/drawing/2014/main" val="20001"/>
                    </a:ext>
                  </a:extLst>
                </a:gridCol>
                <a:gridCol w="1936749">
                  <a:extLst>
                    <a:ext uri="{9D8B030D-6E8A-4147-A177-3AD203B41FA5}">
                      <a16:colId xmlns="" xmlns:a16="http://schemas.microsoft.com/office/drawing/2014/main" val="20002"/>
                    </a:ext>
                  </a:extLst>
                </a:gridCol>
              </a:tblGrid>
              <a:tr h="1105375">
                <a:tc>
                  <a:txBody>
                    <a:bodyPr/>
                    <a:lstStyle/>
                    <a:p>
                      <a:r>
                        <a:rPr lang="en-US" sz="1600" dirty="0"/>
                        <a:t>Good payment coverage 2</a:t>
                      </a:r>
                      <a:r>
                        <a:rPr lang="en-US" sz="1600" baseline="30000" dirty="0"/>
                        <a:t>nd</a:t>
                      </a:r>
                      <a:r>
                        <a:rPr lang="en-US" sz="1600" dirty="0"/>
                        <a:t> year after grant</a:t>
                      </a:r>
                    </a:p>
                  </a:txBody>
                  <a:tcPr marL="91439" marR="91439" marT="45615" marB="45615">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r>
                        <a:rPr lang="en-US" sz="1600" kern="1200" dirty="0">
                          <a:solidFill>
                            <a:schemeClr val="tx1"/>
                          </a:solidFill>
                          <a:effectLst/>
                          <a:latin typeface="+mn-lt"/>
                          <a:ea typeface="+mn-ea"/>
                          <a:cs typeface="+mn-cs"/>
                        </a:rPr>
                        <a:t>Payment compliance remains fairly steady</a:t>
                      </a:r>
                      <a:r>
                        <a:rPr lang="en-US" sz="1600" kern="1200" baseline="0" dirty="0">
                          <a:solidFill>
                            <a:schemeClr val="tx1"/>
                          </a:solidFill>
                          <a:effectLst/>
                          <a:latin typeface="+mn-lt"/>
                          <a:ea typeface="+mn-ea"/>
                          <a:cs typeface="+mn-cs"/>
                        </a:rPr>
                        <a:t> throughout the year</a:t>
                      </a:r>
                      <a:endParaRPr lang="en-US" sz="1600" dirty="0"/>
                    </a:p>
                  </a:txBody>
                  <a:tcPr marL="91439" marR="91439" marT="45615" marB="4561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r>
                        <a:rPr lang="en-US" sz="1600" dirty="0"/>
                        <a:t>Payment compliance declines prior to grant receipt</a:t>
                      </a:r>
                      <a:r>
                        <a:rPr lang="en-US" sz="1600" baseline="0" dirty="0"/>
                        <a:t> </a:t>
                      </a:r>
                      <a:endParaRPr lang="en-US" sz="1600" dirty="0"/>
                    </a:p>
                  </a:txBody>
                  <a:tcPr marL="91439" marR="91439" marT="45615" marB="45615">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10000"/>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63"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64"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65"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66"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67"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68"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69"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70"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71"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72"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73"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74"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75"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76"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77"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78"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79"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80"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81"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82"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83"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84"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85"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86"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87"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88"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89"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90"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91"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92"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93"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94"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95"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96"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97"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98"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99"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00"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92201"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2"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3"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4" name="Rectangle 44"/>
          <p:cNvSpPr>
            <a:spLocks noGrp="1" noChangeArrowheads="1"/>
          </p:cNvSpPr>
          <p:nvPr>
            <p:ph type="title"/>
          </p:nvPr>
        </p:nvSpPr>
        <p:spPr>
          <a:xfrm>
            <a:off x="24100" y="238126"/>
            <a:ext cx="7772400" cy="1143000"/>
          </a:xfrm>
        </p:spPr>
        <p:txBody>
          <a:bodyPr/>
          <a:lstStyle/>
          <a:p>
            <a:pPr algn="l" eaLnBrk="1" hangingPunct="1"/>
            <a:r>
              <a:rPr lang="en-US" altLang="en-US" sz="3300" b="1" dirty="0">
                <a:solidFill>
                  <a:schemeClr val="tx1"/>
                </a:solidFill>
              </a:rPr>
              <a:t>Payment Compliance Analysis </a:t>
            </a:r>
            <a:r>
              <a:rPr lang="en-US" altLang="en-US" dirty="0">
                <a:solidFill>
                  <a:schemeClr val="tx1"/>
                </a:solidFill>
              </a:rPr>
              <a:t/>
            </a:r>
            <a:br>
              <a:rPr lang="en-US" altLang="en-US" dirty="0">
                <a:solidFill>
                  <a:schemeClr val="tx1"/>
                </a:solidFill>
              </a:rPr>
            </a:br>
            <a:r>
              <a:rPr lang="en-US" altLang="en-US" sz="2800" b="1" dirty="0">
                <a:solidFill>
                  <a:schemeClr val="tx1"/>
                </a:solidFill>
              </a:rPr>
              <a:t>Mean Percent of Bills Paid</a:t>
            </a:r>
            <a:r>
              <a:rPr lang="en-US" altLang="en-US" sz="2800" b="1" dirty="0"/>
              <a:t/>
            </a:r>
            <a:br>
              <a:rPr lang="en-US" altLang="en-US" sz="2800" b="1" dirty="0"/>
            </a:br>
            <a:endParaRPr lang="en-US" altLang="en-US" sz="2800" b="1" dirty="0"/>
          </a:p>
        </p:txBody>
      </p:sp>
      <p:sp>
        <p:nvSpPr>
          <p:cNvPr id="92205"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4990D2A4-3457-41B3-A408-63FA8B3F333E}" type="slidenum">
              <a:rPr lang="en-US" altLang="en-US" sz="1000"/>
              <a:pPr eaLnBrk="1" hangingPunct="1">
                <a:spcBef>
                  <a:spcPct val="50000"/>
                </a:spcBef>
                <a:buFontTx/>
                <a:buNone/>
              </a:pPr>
              <a:t>58</a:t>
            </a:fld>
            <a:endParaRPr lang="en-US" altLang="en-US" sz="1000"/>
          </a:p>
        </p:txBody>
      </p:sp>
      <p:graphicFrame>
        <p:nvGraphicFramePr>
          <p:cNvPr id="47" name="Table 46"/>
          <p:cNvGraphicFramePr>
            <a:graphicFrameLocks noGrp="1"/>
          </p:cNvGraphicFramePr>
          <p:nvPr>
            <p:extLst>
              <p:ext uri="{D42A27DB-BD31-4B8C-83A1-F6EECF244321}">
                <p14:modId xmlns:p14="http://schemas.microsoft.com/office/powerpoint/2010/main" val="1454705020"/>
              </p:ext>
            </p:extLst>
          </p:nvPr>
        </p:nvGraphicFramePr>
        <p:xfrm>
          <a:off x="55114" y="1576395"/>
          <a:ext cx="8936487" cy="4792696"/>
        </p:xfrm>
        <a:graphic>
          <a:graphicData uri="http://schemas.openxmlformats.org/drawingml/2006/table">
            <a:tbl>
              <a:tblPr firstRow="1" bandRow="1">
                <a:tableStyleId>{5C22544A-7EE6-4342-B048-85BDC9FD1C3A}</a:tableStyleId>
              </a:tblPr>
              <a:tblGrid>
                <a:gridCol w="879114">
                  <a:extLst>
                    <a:ext uri="{9D8B030D-6E8A-4147-A177-3AD203B41FA5}">
                      <a16:colId xmlns="" xmlns:a16="http://schemas.microsoft.com/office/drawing/2014/main" val="20000"/>
                    </a:ext>
                  </a:extLst>
                </a:gridCol>
                <a:gridCol w="681618">
                  <a:extLst>
                    <a:ext uri="{9D8B030D-6E8A-4147-A177-3AD203B41FA5}">
                      <a16:colId xmlns="" xmlns:a16="http://schemas.microsoft.com/office/drawing/2014/main" val="20001"/>
                    </a:ext>
                  </a:extLst>
                </a:gridCol>
                <a:gridCol w="669076">
                  <a:extLst>
                    <a:ext uri="{9D8B030D-6E8A-4147-A177-3AD203B41FA5}">
                      <a16:colId xmlns="" xmlns:a16="http://schemas.microsoft.com/office/drawing/2014/main" val="20002"/>
                    </a:ext>
                  </a:extLst>
                </a:gridCol>
                <a:gridCol w="669076">
                  <a:extLst>
                    <a:ext uri="{9D8B030D-6E8A-4147-A177-3AD203B41FA5}">
                      <a16:colId xmlns="" xmlns:a16="http://schemas.microsoft.com/office/drawing/2014/main" val="20003"/>
                    </a:ext>
                  </a:extLst>
                </a:gridCol>
                <a:gridCol w="669076">
                  <a:extLst>
                    <a:ext uri="{9D8B030D-6E8A-4147-A177-3AD203B41FA5}">
                      <a16:colId xmlns="" xmlns:a16="http://schemas.microsoft.com/office/drawing/2014/main" val="20004"/>
                    </a:ext>
                  </a:extLst>
                </a:gridCol>
                <a:gridCol w="669076">
                  <a:extLst>
                    <a:ext uri="{9D8B030D-6E8A-4147-A177-3AD203B41FA5}">
                      <a16:colId xmlns="" xmlns:a16="http://schemas.microsoft.com/office/drawing/2014/main" val="20005"/>
                    </a:ext>
                  </a:extLst>
                </a:gridCol>
                <a:gridCol w="669076">
                  <a:extLst>
                    <a:ext uri="{9D8B030D-6E8A-4147-A177-3AD203B41FA5}">
                      <a16:colId xmlns="" xmlns:a16="http://schemas.microsoft.com/office/drawing/2014/main" val="20006"/>
                    </a:ext>
                  </a:extLst>
                </a:gridCol>
                <a:gridCol w="669076">
                  <a:extLst>
                    <a:ext uri="{9D8B030D-6E8A-4147-A177-3AD203B41FA5}">
                      <a16:colId xmlns="" xmlns:a16="http://schemas.microsoft.com/office/drawing/2014/main" val="20007"/>
                    </a:ext>
                  </a:extLst>
                </a:gridCol>
                <a:gridCol w="669076">
                  <a:extLst>
                    <a:ext uri="{9D8B030D-6E8A-4147-A177-3AD203B41FA5}">
                      <a16:colId xmlns="" xmlns:a16="http://schemas.microsoft.com/office/drawing/2014/main" val="20008"/>
                    </a:ext>
                  </a:extLst>
                </a:gridCol>
                <a:gridCol w="669076">
                  <a:extLst>
                    <a:ext uri="{9D8B030D-6E8A-4147-A177-3AD203B41FA5}">
                      <a16:colId xmlns="" xmlns:a16="http://schemas.microsoft.com/office/drawing/2014/main" val="20009"/>
                    </a:ext>
                  </a:extLst>
                </a:gridCol>
                <a:gridCol w="669076">
                  <a:extLst>
                    <a:ext uri="{9D8B030D-6E8A-4147-A177-3AD203B41FA5}">
                      <a16:colId xmlns="" xmlns:a16="http://schemas.microsoft.com/office/drawing/2014/main" val="1112229854"/>
                    </a:ext>
                  </a:extLst>
                </a:gridCol>
                <a:gridCol w="669076">
                  <a:extLst>
                    <a:ext uri="{9D8B030D-6E8A-4147-A177-3AD203B41FA5}">
                      <a16:colId xmlns="" xmlns:a16="http://schemas.microsoft.com/office/drawing/2014/main" val="2159122003"/>
                    </a:ext>
                  </a:extLst>
                </a:gridCol>
                <a:gridCol w="684995">
                  <a:extLst>
                    <a:ext uri="{9D8B030D-6E8A-4147-A177-3AD203B41FA5}">
                      <a16:colId xmlns="" xmlns:a16="http://schemas.microsoft.com/office/drawing/2014/main" val="20010"/>
                    </a:ext>
                  </a:extLst>
                </a:gridCol>
              </a:tblGrid>
              <a:tr h="300338">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ndParaRPr>
                    </a:p>
                  </a:txBody>
                  <a:tcPr marT="45709" marB="45709" anchor="ctr">
                    <a:lnR w="38100" cap="flat" cmpd="sng" algn="ctr">
                      <a:solidFill>
                        <a:schemeClr val="bg1"/>
                      </a:solidFill>
                      <a:prstDash val="solid"/>
                      <a:round/>
                      <a:headEnd type="none" w="med" len="med"/>
                      <a:tailEnd type="none" w="med" len="med"/>
                    </a:lnR>
                    <a:solidFill>
                      <a:srgbClr val="00CC99"/>
                    </a:solidFill>
                  </a:tcPr>
                </a:tc>
                <a:tc gridSpan="1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Grant Receipt</a:t>
                      </a:r>
                    </a:p>
                  </a:txBody>
                  <a:tcPr marT="45709" marB="45709" anchor="ctr">
                    <a:lnL w="38100" cap="flat" cmpd="sng" algn="ctr">
                      <a:solidFill>
                        <a:schemeClr val="bg1"/>
                      </a:solidFill>
                      <a:prstDash val="solid"/>
                      <a:round/>
                      <a:headEnd type="none" w="med" len="med"/>
                      <a:tailEnd type="none" w="med" len="med"/>
                    </a:ln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txBody>
                  <a:tcPr marT="45709" marB="45709"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0"/>
                  </a:ext>
                </a:extLst>
              </a:tr>
              <a:tr h="713997">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1"/>
                        </a:solidFill>
                      </a:endParaRPr>
                    </a:p>
                  </a:txBody>
                  <a:tcPr marT="45709" marB="45709" anchor="ctr">
                    <a:lnR w="38100" cap="flat" cmpd="sng" algn="ctr">
                      <a:solidFill>
                        <a:schemeClr val="bg1"/>
                      </a:solidFill>
                      <a:prstDash val="solid"/>
                      <a:round/>
                      <a:headEnd type="none" w="med" len="med"/>
                      <a:tailEnd type="none" w="med" len="med"/>
                    </a:lnR>
                    <a:solidFill>
                      <a:srgbClr val="00CC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Q1 2012 </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Q1 2013</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Q1</a:t>
                      </a:r>
                      <a:r>
                        <a:rPr lang="en-US" sz="1400" b="1" baseline="0" dirty="0">
                          <a:solidFill>
                            <a:schemeClr val="bg1"/>
                          </a:solidFill>
                        </a:rPr>
                        <a:t> &amp; Q2 2014</a:t>
                      </a:r>
                      <a:endParaRPr lang="en-US" sz="1400" b="1"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chemeClr val="bg1"/>
                        </a:solidFill>
                      </a:endParaRPr>
                    </a:p>
                  </a:txBody>
                  <a:tcPr marT="45709" marB="45709"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Q1</a:t>
                      </a:r>
                      <a:r>
                        <a:rPr lang="en-US" sz="1400" b="1" baseline="0" dirty="0">
                          <a:solidFill>
                            <a:schemeClr val="bg1"/>
                          </a:solidFill>
                        </a:rPr>
                        <a:t> &amp; Q2 2015</a:t>
                      </a:r>
                      <a:endParaRPr lang="en-US" sz="1400" b="1"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chemeClr val="bg1"/>
                        </a:solidFill>
                      </a:endParaRPr>
                    </a:p>
                  </a:txBody>
                  <a:tcPr marT="45709" marB="45709"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Q1 &amp; Q2 2016</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Q1 &amp; Q2 2017</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Q1 &amp; Q2 2018</a:t>
                      </a:r>
                    </a:p>
                  </a:txBody>
                  <a:tcPr marT="45709" marB="45709" anchor="ctr">
                    <a:lnL w="38100" cap="flat" cmpd="sng" algn="ctr">
                      <a:solidFill>
                        <a:schemeClr val="bg1"/>
                      </a:solidFill>
                      <a:prstDash val="solid"/>
                      <a:round/>
                      <a:headEnd type="none" w="med" len="med"/>
                      <a:tailEnd type="none" w="med" len="med"/>
                    </a:lnL>
                    <a:solidFill>
                      <a:schemeClr val="accent1"/>
                    </a:solidFill>
                  </a:tcPr>
                </a:tc>
                <a:extLst>
                  <a:ext uri="{0D108BD9-81ED-4DB2-BD59-A6C34878D82A}">
                    <a16:rowId xmlns="" xmlns:a16="http://schemas.microsoft.com/office/drawing/2014/main" val="10001"/>
                  </a:ext>
                </a:extLst>
              </a:tr>
              <a:tr h="713997">
                <a:tc vMerge="1">
                  <a:txBody>
                    <a:bodyPr/>
                    <a:lstStyle/>
                    <a:p>
                      <a:pPr algn="ctr"/>
                      <a:endParaRPr lang="en-US" sz="1800" dirty="0"/>
                    </a:p>
                  </a:txBody>
                  <a:tcPr anchor="ctr">
                    <a:noFill/>
                  </a:tcPr>
                </a:tc>
                <a:tc rowSpan="2">
                  <a:txBody>
                    <a:bodyPr/>
                    <a:lstStyle/>
                    <a:p>
                      <a:pPr algn="ctr"/>
                      <a:r>
                        <a:rPr lang="en-US" sz="1400" b="1" dirty="0">
                          <a:solidFill>
                            <a:schemeClr val="bg1"/>
                          </a:solidFill>
                        </a:rPr>
                        <a:t>Year After Grant</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gridSpan="2">
                  <a:txBody>
                    <a:bodyPr/>
                    <a:lstStyle/>
                    <a:p>
                      <a:pPr algn="ctr"/>
                      <a:r>
                        <a:rPr lang="en-US" sz="1400" b="1" dirty="0">
                          <a:solidFill>
                            <a:schemeClr val="bg1"/>
                          </a:solidFill>
                        </a:rPr>
                        <a:t>Year After Grant Receipt</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pPr algn="ctr"/>
                      <a:endParaRPr lang="en-US" sz="1800" dirty="0"/>
                    </a:p>
                  </a:txBody>
                  <a:tcPr anchor="c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Year After Grant Receipt</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txBody>
                  <a:tcPr marT="45709" marB="45709" anchor="c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Year After Grant Receipt</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rgbClr val="00CC99"/>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txBody>
                  <a:tcPr marT="45709" marB="45709" anchor="ctr">
                    <a:lnB w="38100" cap="flat" cmpd="sng" algn="ctr">
                      <a:solidFill>
                        <a:schemeClr val="bg1"/>
                      </a:solidFill>
                      <a:prstDash val="solid"/>
                      <a:round/>
                      <a:headEnd type="none" w="med" len="med"/>
                      <a:tailEnd type="none" w="med" len="med"/>
                    </a:lnB>
                    <a:solidFill>
                      <a:srgbClr val="00CC99"/>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Year After Grant Receipt</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rgbClr val="00CC99"/>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Year After Grant Receipt</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rgbClr val="00CC99"/>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rgbClr val="00CC99"/>
                    </a:solidFill>
                  </a:tcPr>
                </a:tc>
                <a:tc rowSpan="2">
                  <a:txBody>
                    <a:bodyPr/>
                    <a:lstStyle/>
                    <a:p>
                      <a:pPr algn="ctr"/>
                      <a:r>
                        <a:rPr lang="en-US" sz="1400" b="1" dirty="0">
                          <a:solidFill>
                            <a:schemeClr val="bg1"/>
                          </a:solidFill>
                        </a:rPr>
                        <a:t>Year After</a:t>
                      </a:r>
                      <a:r>
                        <a:rPr lang="en-US" sz="1400" b="1" baseline="0" dirty="0">
                          <a:solidFill>
                            <a:schemeClr val="bg1"/>
                          </a:solidFill>
                        </a:rPr>
                        <a:t> Grant</a:t>
                      </a:r>
                      <a:endParaRPr lang="en-US" sz="1400" b="1" dirty="0">
                        <a:solidFill>
                          <a:schemeClr val="bg1"/>
                        </a:solidFill>
                      </a:endParaRPr>
                    </a:p>
                  </a:txBody>
                  <a:tcPr marT="45709" marB="45709"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2"/>
                  </a:ext>
                </a:extLst>
              </a:tr>
              <a:tr h="290876">
                <a:tc vMerge="1">
                  <a:txBody>
                    <a:bodyPr/>
                    <a:lstStyle/>
                    <a:p>
                      <a:pPr algn="ctr"/>
                      <a:endParaRPr lang="en-US" sz="1800" dirty="0"/>
                    </a:p>
                  </a:txBody>
                  <a:tcPr anchor="ctr">
                    <a:noFill/>
                  </a:tcPr>
                </a:tc>
                <a:tc vMerge="1">
                  <a:txBody>
                    <a:bodyPr/>
                    <a:lstStyle/>
                    <a:p>
                      <a:pPr algn="ctr"/>
                      <a:endParaRPr lang="en-US" sz="1600" b="1"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400" b="1" dirty="0">
                          <a:solidFill>
                            <a:schemeClr val="bg1"/>
                          </a:solidFill>
                        </a:rPr>
                        <a:t>1st</a:t>
                      </a:r>
                    </a:p>
                  </a:txBody>
                  <a:tcPr marT="45709" marB="45709"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400" b="1" dirty="0">
                          <a:solidFill>
                            <a:schemeClr val="bg1"/>
                          </a:solidFill>
                        </a:rPr>
                        <a:t>2nd</a:t>
                      </a:r>
                    </a:p>
                  </a:txBody>
                  <a:tcPr marT="45709" marB="45709"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400" b="1" dirty="0">
                          <a:solidFill>
                            <a:schemeClr val="bg1"/>
                          </a:solidFill>
                        </a:rPr>
                        <a:t>1st</a:t>
                      </a:r>
                    </a:p>
                  </a:txBody>
                  <a:tcPr marT="45709" marB="45709"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400" b="1" dirty="0">
                          <a:solidFill>
                            <a:schemeClr val="bg1"/>
                          </a:solidFill>
                        </a:rPr>
                        <a:t>2nd</a:t>
                      </a:r>
                    </a:p>
                  </a:txBody>
                  <a:tcPr marT="45709" marB="45709"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400" b="1" dirty="0">
                          <a:solidFill>
                            <a:schemeClr val="bg1"/>
                          </a:solidFill>
                        </a:rPr>
                        <a:t>1st</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400" b="1" dirty="0">
                          <a:solidFill>
                            <a:schemeClr val="bg1"/>
                          </a:solidFill>
                        </a:rPr>
                        <a:t>2nd</a:t>
                      </a:r>
                    </a:p>
                  </a:txBody>
                  <a:tcPr marT="45709" marB="45709" anchor="ctr">
                    <a:lnL w="127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400" b="1" dirty="0">
                          <a:solidFill>
                            <a:schemeClr val="bg1"/>
                          </a:solidFill>
                        </a:rPr>
                        <a:t>1st</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400" b="1" dirty="0">
                          <a:solidFill>
                            <a:schemeClr val="bg1"/>
                          </a:solidFill>
                        </a:rPr>
                        <a:t>2nd</a:t>
                      </a:r>
                    </a:p>
                  </a:txBody>
                  <a:tcPr marT="45709" marB="45709" anchor="ctr">
                    <a:lnL w="127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400" b="1" dirty="0">
                          <a:solidFill>
                            <a:schemeClr val="bg1"/>
                          </a:solidFill>
                        </a:rPr>
                        <a:t>1st</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400" b="1" dirty="0">
                          <a:solidFill>
                            <a:schemeClr val="bg1"/>
                          </a:solidFill>
                        </a:rPr>
                        <a:t>2nd</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vMerge="1">
                  <a:txBody>
                    <a:bodyPr/>
                    <a:lstStyle/>
                    <a:p>
                      <a:endParaRPr lang="en-US"/>
                    </a:p>
                  </a:txBody>
                  <a:tcPr/>
                </a:tc>
                <a:extLst>
                  <a:ext uri="{0D108BD9-81ED-4DB2-BD59-A6C34878D82A}">
                    <a16:rowId xmlns="" xmlns:a16="http://schemas.microsoft.com/office/drawing/2014/main" val="10003"/>
                  </a:ext>
                </a:extLst>
              </a:tr>
              <a:tr h="547529">
                <a:tc>
                  <a:txBody>
                    <a:bodyPr/>
                    <a:lstStyle/>
                    <a:p>
                      <a:r>
                        <a:rPr lang="en-US" sz="1400" dirty="0"/>
                        <a:t>3 Months</a:t>
                      </a:r>
                    </a:p>
                  </a:txBody>
                  <a:tcPr marT="45709" marB="45709"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400" kern="1200" dirty="0"/>
                        <a:t>85%</a:t>
                      </a:r>
                      <a:endParaRPr lang="en-US" sz="1400" kern="1200" dirty="0">
                        <a:solidFill>
                          <a:schemeClr val="dk1"/>
                        </a:solidFill>
                        <a:latin typeface="+mn-lt"/>
                        <a:ea typeface="+mn-ea"/>
                        <a:cs typeface="+mn-cs"/>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400" kern="1200" dirty="0"/>
                        <a:t>83%</a:t>
                      </a:r>
                      <a:endParaRPr lang="en-US" sz="1400" kern="1200" dirty="0">
                        <a:solidFill>
                          <a:schemeClr val="dk1"/>
                        </a:solidFill>
                        <a:latin typeface="+mn-lt"/>
                        <a:ea typeface="+mn-ea"/>
                        <a:cs typeface="+mn-cs"/>
                      </a:endParaRPr>
                    </a:p>
                  </a:txBody>
                  <a:tcPr marT="45709" marB="4570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400" dirty="0"/>
                        <a:t>144%</a:t>
                      </a:r>
                    </a:p>
                  </a:txBody>
                  <a:tcPr marT="45709" marB="45709"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400" dirty="0"/>
                        <a:t>83%</a:t>
                      </a:r>
                    </a:p>
                  </a:txBody>
                  <a:tcPr marT="45709" marB="4570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400" dirty="0"/>
                        <a:t>154%</a:t>
                      </a:r>
                    </a:p>
                  </a:txBody>
                  <a:tcPr marT="45709" marB="45709"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400" dirty="0"/>
                        <a:t>74%</a:t>
                      </a:r>
                    </a:p>
                  </a:txBody>
                  <a:tcPr marT="45709" marB="4570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400" dirty="0"/>
                        <a:t>120%</a:t>
                      </a:r>
                    </a:p>
                  </a:txBody>
                  <a:tcPr marT="45709" marB="45709"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400" dirty="0"/>
                        <a:t>80%</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400" dirty="0"/>
                        <a:t>135%</a:t>
                      </a:r>
                    </a:p>
                  </a:txBody>
                  <a:tcPr marT="45709" marB="45709" anchor="ctr">
                    <a:lnL w="127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400" dirty="0"/>
                        <a:t>80%</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400" dirty="0"/>
                        <a:t>149%</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400" dirty="0"/>
                        <a:t>81%</a:t>
                      </a:r>
                    </a:p>
                  </a:txBody>
                  <a:tcPr marT="45709" marB="4570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4"/>
                  </a:ext>
                </a:extLst>
              </a:tr>
              <a:tr h="547529">
                <a:tc>
                  <a:txBody>
                    <a:bodyPr/>
                    <a:lstStyle/>
                    <a:p>
                      <a:r>
                        <a:rPr lang="en-US" sz="1400" dirty="0"/>
                        <a:t>6 Months</a:t>
                      </a:r>
                    </a:p>
                  </a:txBody>
                  <a:tcPr marT="45709" marB="45709"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400" kern="1200" dirty="0"/>
                        <a:t>93%</a:t>
                      </a:r>
                      <a:endParaRPr lang="en-US" sz="1400" kern="1200" dirty="0">
                        <a:solidFill>
                          <a:schemeClr val="dk1"/>
                        </a:solidFill>
                        <a:latin typeface="+mn-lt"/>
                        <a:ea typeface="+mn-ea"/>
                        <a:cs typeface="+mn-cs"/>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400" kern="1200" dirty="0"/>
                        <a:t>89%</a:t>
                      </a:r>
                      <a:endParaRPr lang="en-US" sz="1400" kern="1200" dirty="0">
                        <a:solidFill>
                          <a:schemeClr val="dk1"/>
                        </a:solidFill>
                        <a:latin typeface="+mn-lt"/>
                        <a:ea typeface="+mn-ea"/>
                        <a:cs typeface="+mn-cs"/>
                      </a:endParaRPr>
                    </a:p>
                  </a:txBody>
                  <a:tcPr marT="45709" marB="45709" anchor="ctr">
                    <a:lnL w="38100" cap="flat" cmpd="sng" algn="ctr">
                      <a:solidFill>
                        <a:schemeClr val="bg1"/>
                      </a:solidFill>
                      <a:prstDash val="solid"/>
                      <a:round/>
                      <a:headEnd type="none" w="med" len="med"/>
                      <a:tailEnd type="none" w="med" len="med"/>
                    </a:lnL>
                  </a:tcPr>
                </a:tc>
                <a:tc>
                  <a:txBody>
                    <a:bodyPr/>
                    <a:lstStyle/>
                    <a:p>
                      <a:pPr algn="ctr"/>
                      <a:r>
                        <a:rPr lang="en-US" sz="1400" dirty="0"/>
                        <a:t>132%</a:t>
                      </a:r>
                    </a:p>
                  </a:txBody>
                  <a:tcPr marT="45709" marB="45709" anchor="ctr">
                    <a:lnR w="38100" cap="flat" cmpd="sng" algn="ctr">
                      <a:solidFill>
                        <a:schemeClr val="bg1"/>
                      </a:solidFill>
                      <a:prstDash val="solid"/>
                      <a:round/>
                      <a:headEnd type="none" w="med" len="med"/>
                      <a:tailEnd type="none" w="med" len="med"/>
                    </a:lnR>
                  </a:tcPr>
                </a:tc>
                <a:tc>
                  <a:txBody>
                    <a:bodyPr/>
                    <a:lstStyle/>
                    <a:p>
                      <a:pPr algn="ctr"/>
                      <a:r>
                        <a:rPr lang="en-US" sz="1400" dirty="0"/>
                        <a:t>95%</a:t>
                      </a:r>
                    </a:p>
                  </a:txBody>
                  <a:tcPr marT="45709" marB="45709" anchor="ctr">
                    <a:lnL w="38100" cap="flat" cmpd="sng" algn="ctr">
                      <a:solidFill>
                        <a:schemeClr val="bg1"/>
                      </a:solidFill>
                      <a:prstDash val="solid"/>
                      <a:round/>
                      <a:headEnd type="none" w="med" len="med"/>
                      <a:tailEnd type="none" w="med" len="med"/>
                    </a:lnL>
                  </a:tcPr>
                </a:tc>
                <a:tc>
                  <a:txBody>
                    <a:bodyPr/>
                    <a:lstStyle/>
                    <a:p>
                      <a:pPr algn="ctr"/>
                      <a:r>
                        <a:rPr lang="en-US" sz="1400" dirty="0"/>
                        <a:t>131%</a:t>
                      </a:r>
                    </a:p>
                  </a:txBody>
                  <a:tcPr marT="45709" marB="45709" anchor="ctr">
                    <a:lnR w="38100" cap="flat" cmpd="sng" algn="ctr">
                      <a:solidFill>
                        <a:schemeClr val="bg1"/>
                      </a:solidFill>
                      <a:prstDash val="solid"/>
                      <a:round/>
                      <a:headEnd type="none" w="med" len="med"/>
                      <a:tailEnd type="none" w="med" len="med"/>
                    </a:lnR>
                  </a:tcPr>
                </a:tc>
                <a:tc>
                  <a:txBody>
                    <a:bodyPr/>
                    <a:lstStyle/>
                    <a:p>
                      <a:pPr algn="ctr"/>
                      <a:r>
                        <a:rPr lang="en-US" sz="1400" dirty="0"/>
                        <a:t>86%</a:t>
                      </a:r>
                    </a:p>
                  </a:txBody>
                  <a:tcPr marT="45709" marB="45709" anchor="ctr">
                    <a:lnL w="38100" cap="flat" cmpd="sng" algn="ctr">
                      <a:solidFill>
                        <a:schemeClr val="bg1"/>
                      </a:solidFill>
                      <a:prstDash val="solid"/>
                      <a:round/>
                      <a:headEnd type="none" w="med" len="med"/>
                      <a:tailEnd type="none" w="med" len="med"/>
                    </a:lnL>
                  </a:tcPr>
                </a:tc>
                <a:tc>
                  <a:txBody>
                    <a:bodyPr/>
                    <a:lstStyle/>
                    <a:p>
                      <a:pPr algn="ctr"/>
                      <a:r>
                        <a:rPr lang="en-US" sz="1400" dirty="0"/>
                        <a:t>108%</a:t>
                      </a:r>
                    </a:p>
                  </a:txBody>
                  <a:tcPr marT="45709" marB="45709" anchor="ctr">
                    <a:lnR w="38100" cap="flat" cmpd="sng" algn="ctr">
                      <a:solidFill>
                        <a:schemeClr val="bg1"/>
                      </a:solidFill>
                      <a:prstDash val="solid"/>
                      <a:round/>
                      <a:headEnd type="none" w="med" len="med"/>
                      <a:tailEnd type="none" w="med" len="med"/>
                    </a:lnR>
                  </a:tcPr>
                </a:tc>
                <a:tc>
                  <a:txBody>
                    <a:bodyPr/>
                    <a:lstStyle/>
                    <a:p>
                      <a:pPr algn="ctr"/>
                      <a:r>
                        <a:rPr lang="en-US" sz="1400" dirty="0"/>
                        <a:t>85%</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r>
                        <a:rPr lang="en-US" sz="1400" dirty="0"/>
                        <a:t>123%</a:t>
                      </a:r>
                    </a:p>
                  </a:txBody>
                  <a:tcPr marT="45709" marB="45709" anchor="ctr">
                    <a:lnL w="127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400" dirty="0"/>
                        <a:t>84%</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400" dirty="0"/>
                        <a:t>132%</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400" dirty="0"/>
                        <a:t>87%</a:t>
                      </a:r>
                    </a:p>
                  </a:txBody>
                  <a:tcPr marT="45709" marB="45709"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5"/>
                  </a:ext>
                </a:extLst>
              </a:tr>
              <a:tr h="547529">
                <a:tc>
                  <a:txBody>
                    <a:bodyPr/>
                    <a:lstStyle/>
                    <a:p>
                      <a:r>
                        <a:rPr lang="en-US" sz="1400" dirty="0"/>
                        <a:t>9 Months</a:t>
                      </a:r>
                    </a:p>
                  </a:txBody>
                  <a:tcPr marT="45709" marB="45709"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400" kern="1200" dirty="0"/>
                        <a:t>94%</a:t>
                      </a:r>
                      <a:endParaRPr lang="en-US" sz="1400" kern="1200" dirty="0">
                        <a:solidFill>
                          <a:schemeClr val="dk1"/>
                        </a:solidFill>
                        <a:latin typeface="+mn-lt"/>
                        <a:ea typeface="+mn-ea"/>
                        <a:cs typeface="+mn-cs"/>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400" kern="1200" dirty="0"/>
                        <a:t>91%</a:t>
                      </a:r>
                      <a:endParaRPr lang="en-US" sz="1400" kern="1200" dirty="0">
                        <a:solidFill>
                          <a:schemeClr val="dk1"/>
                        </a:solidFill>
                        <a:latin typeface="+mn-lt"/>
                        <a:ea typeface="+mn-ea"/>
                        <a:cs typeface="+mn-cs"/>
                      </a:endParaRPr>
                    </a:p>
                  </a:txBody>
                  <a:tcPr marT="45709" marB="45709" anchor="ctr">
                    <a:lnL w="38100" cap="flat" cmpd="sng" algn="ctr">
                      <a:solidFill>
                        <a:schemeClr val="bg1"/>
                      </a:solidFill>
                      <a:prstDash val="solid"/>
                      <a:round/>
                      <a:headEnd type="none" w="med" len="med"/>
                      <a:tailEnd type="none" w="med" len="med"/>
                    </a:lnL>
                  </a:tcPr>
                </a:tc>
                <a:tc>
                  <a:txBody>
                    <a:bodyPr/>
                    <a:lstStyle/>
                    <a:p>
                      <a:pPr algn="ctr"/>
                      <a:r>
                        <a:rPr lang="en-US" sz="1400" dirty="0"/>
                        <a:t>126%</a:t>
                      </a:r>
                    </a:p>
                  </a:txBody>
                  <a:tcPr marT="45709" marB="45709" anchor="ctr">
                    <a:lnR w="38100" cap="flat" cmpd="sng" algn="ctr">
                      <a:solidFill>
                        <a:schemeClr val="bg1"/>
                      </a:solidFill>
                      <a:prstDash val="solid"/>
                      <a:round/>
                      <a:headEnd type="none" w="med" len="med"/>
                      <a:tailEnd type="none" w="med" len="med"/>
                    </a:lnR>
                  </a:tcPr>
                </a:tc>
                <a:tc>
                  <a:txBody>
                    <a:bodyPr/>
                    <a:lstStyle/>
                    <a:p>
                      <a:pPr algn="ctr"/>
                      <a:r>
                        <a:rPr lang="en-US" sz="1400" dirty="0"/>
                        <a:t>88%</a:t>
                      </a:r>
                    </a:p>
                  </a:txBody>
                  <a:tcPr marT="45709" marB="45709" anchor="ctr">
                    <a:lnL w="38100" cap="flat" cmpd="sng" algn="ctr">
                      <a:solidFill>
                        <a:schemeClr val="bg1"/>
                      </a:solidFill>
                      <a:prstDash val="solid"/>
                      <a:round/>
                      <a:headEnd type="none" w="med" len="med"/>
                      <a:tailEnd type="none" w="med" len="med"/>
                    </a:lnL>
                  </a:tcPr>
                </a:tc>
                <a:tc>
                  <a:txBody>
                    <a:bodyPr/>
                    <a:lstStyle/>
                    <a:p>
                      <a:pPr algn="ctr"/>
                      <a:r>
                        <a:rPr lang="en-US" sz="1400" dirty="0"/>
                        <a:t>119%</a:t>
                      </a:r>
                    </a:p>
                  </a:txBody>
                  <a:tcPr marT="45709" marB="45709" anchor="ctr">
                    <a:lnR w="38100" cap="flat" cmpd="sng" algn="ctr">
                      <a:solidFill>
                        <a:schemeClr val="bg1"/>
                      </a:solidFill>
                      <a:prstDash val="solid"/>
                      <a:round/>
                      <a:headEnd type="none" w="med" len="med"/>
                      <a:tailEnd type="none" w="med" len="med"/>
                    </a:lnR>
                  </a:tcPr>
                </a:tc>
                <a:tc>
                  <a:txBody>
                    <a:bodyPr/>
                    <a:lstStyle/>
                    <a:p>
                      <a:pPr algn="ctr"/>
                      <a:r>
                        <a:rPr lang="en-US" sz="1400" dirty="0"/>
                        <a:t>83%</a:t>
                      </a:r>
                    </a:p>
                  </a:txBody>
                  <a:tcPr marT="45709" marB="45709" anchor="ctr">
                    <a:lnL w="38100" cap="flat" cmpd="sng" algn="ctr">
                      <a:solidFill>
                        <a:schemeClr val="bg1"/>
                      </a:solidFill>
                      <a:prstDash val="solid"/>
                      <a:round/>
                      <a:headEnd type="none" w="med" len="med"/>
                      <a:tailEnd type="none" w="med" len="med"/>
                    </a:lnL>
                  </a:tcPr>
                </a:tc>
                <a:tc>
                  <a:txBody>
                    <a:bodyPr/>
                    <a:lstStyle/>
                    <a:p>
                      <a:pPr algn="ctr"/>
                      <a:r>
                        <a:rPr lang="en-US" sz="1400" dirty="0"/>
                        <a:t>98%</a:t>
                      </a:r>
                    </a:p>
                  </a:txBody>
                  <a:tcPr marT="45709" marB="45709" anchor="ctr">
                    <a:lnR w="38100" cap="flat" cmpd="sng" algn="ctr">
                      <a:solidFill>
                        <a:schemeClr val="bg1"/>
                      </a:solidFill>
                      <a:prstDash val="solid"/>
                      <a:round/>
                      <a:headEnd type="none" w="med" len="med"/>
                      <a:tailEnd type="none" w="med" len="med"/>
                    </a:lnR>
                  </a:tcPr>
                </a:tc>
                <a:tc>
                  <a:txBody>
                    <a:bodyPr/>
                    <a:lstStyle/>
                    <a:p>
                      <a:pPr algn="ctr"/>
                      <a:r>
                        <a:rPr lang="en-US" sz="1400" dirty="0"/>
                        <a:t>82%</a:t>
                      </a:r>
                    </a:p>
                  </a:txBody>
                  <a:tcPr marT="45709" marB="45709"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a:t>106%</a:t>
                      </a:r>
                    </a:p>
                  </a:txBody>
                  <a:tcPr marT="45709" marB="45709"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400" dirty="0"/>
                        <a:t>84%</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400" dirty="0"/>
                        <a:t>114%</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400" dirty="0"/>
                        <a:t>85%</a:t>
                      </a:r>
                    </a:p>
                  </a:txBody>
                  <a:tcPr marT="45709" marB="45709"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6"/>
                  </a:ext>
                </a:extLst>
              </a:tr>
              <a:tr h="547529">
                <a:tc>
                  <a:txBody>
                    <a:bodyPr/>
                    <a:lstStyle/>
                    <a:p>
                      <a:r>
                        <a:rPr lang="en-US" sz="1400" dirty="0"/>
                        <a:t>1 Year</a:t>
                      </a:r>
                    </a:p>
                  </a:txBody>
                  <a:tcPr marT="45709" marB="45709"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sz="1400" dirty="0"/>
                        <a:t>85%</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sz="1400" dirty="0"/>
                        <a:t>83%</a:t>
                      </a:r>
                    </a:p>
                  </a:txBody>
                  <a:tcPr marT="45709" marB="45709"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lang="en-US" sz="1400" dirty="0"/>
                        <a:t>108%</a:t>
                      </a:r>
                    </a:p>
                  </a:txBody>
                  <a:tcPr marT="45709" marB="45709"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sz="1400" dirty="0"/>
                        <a:t>90%</a:t>
                      </a:r>
                    </a:p>
                  </a:txBody>
                  <a:tcPr marT="45709" marB="45709"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lang="en-US" sz="1400" dirty="0"/>
                        <a:t>111%</a:t>
                      </a:r>
                    </a:p>
                  </a:txBody>
                  <a:tcPr marT="45709" marB="45709"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sz="1400" dirty="0"/>
                        <a:t>90%</a:t>
                      </a:r>
                    </a:p>
                  </a:txBody>
                  <a:tcPr marT="45709" marB="45709"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lang="en-US" sz="1400" dirty="0"/>
                        <a:t>99%</a:t>
                      </a:r>
                    </a:p>
                  </a:txBody>
                  <a:tcPr marT="45709" marB="45709"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a:r>
                        <a:rPr lang="en-US" sz="1400" dirty="0"/>
                        <a:t>87%</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a:r>
                        <a:rPr lang="en-US" sz="1400" dirty="0"/>
                        <a:t>103%</a:t>
                      </a:r>
                    </a:p>
                  </a:txBody>
                  <a:tcPr marT="45709" marB="45709" anchor="ctr">
                    <a:lnL w="127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a:r>
                        <a:rPr lang="en-US" sz="1400" dirty="0"/>
                        <a:t>85%</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a:r>
                        <a:rPr lang="en-US" sz="1400" dirty="0"/>
                        <a:t>105%</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a:r>
                        <a:rPr lang="en-US" sz="1400" dirty="0"/>
                        <a:t>85%</a:t>
                      </a:r>
                    </a:p>
                  </a:txBody>
                  <a:tcPr marT="45709" marB="45709"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7"/>
                  </a:ext>
                </a:extLst>
              </a:tr>
              <a:tr h="547529">
                <a:tc>
                  <a:txBody>
                    <a:bodyPr/>
                    <a:lstStyle/>
                    <a:p>
                      <a:r>
                        <a:rPr lang="en-US" sz="1400" dirty="0"/>
                        <a:t>Accounts Included</a:t>
                      </a:r>
                      <a:endParaRPr lang="en-US" sz="1400" b="0" dirty="0"/>
                    </a:p>
                  </a:txBody>
                  <a:tcPr marT="45709" marB="45709"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400" dirty="0"/>
                        <a:t>672</a:t>
                      </a:r>
                      <a:endParaRPr lang="en-US" sz="1400" b="0" dirty="0"/>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400" dirty="0"/>
                        <a:t>497</a:t>
                      </a:r>
                      <a:endParaRPr lang="en-US" sz="1400" b="0" dirty="0"/>
                    </a:p>
                  </a:txBody>
                  <a:tcPr marT="45709" marB="4570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400" dirty="0"/>
                        <a:t>318</a:t>
                      </a:r>
                      <a:endParaRPr lang="en-US" sz="1400" b="0" dirty="0"/>
                    </a:p>
                  </a:txBody>
                  <a:tcPr marT="45709" marB="45709"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400" b="0" dirty="0"/>
                        <a:t>316</a:t>
                      </a:r>
                    </a:p>
                  </a:txBody>
                  <a:tcPr marT="45709" marB="4570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400" b="0" dirty="0"/>
                        <a:t>218</a:t>
                      </a:r>
                    </a:p>
                  </a:txBody>
                  <a:tcPr marT="45709" marB="45709"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400" b="0" dirty="0"/>
                        <a:t>474</a:t>
                      </a:r>
                    </a:p>
                  </a:txBody>
                  <a:tcPr marT="45709" marB="4570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400" b="0" dirty="0"/>
                        <a:t>307</a:t>
                      </a:r>
                    </a:p>
                  </a:txBody>
                  <a:tcPr marT="45709" marB="45709"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400" b="0" dirty="0"/>
                        <a:t>828</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400" b="0" dirty="0"/>
                        <a:t>526</a:t>
                      </a:r>
                    </a:p>
                  </a:txBody>
                  <a:tcPr marT="45709" marB="45709" anchor="ctr">
                    <a:lnL w="127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400" b="0" dirty="0"/>
                        <a:t>756</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400" b="0" dirty="0"/>
                        <a:t>567</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400" dirty="0"/>
                        <a:t>632</a:t>
                      </a:r>
                    </a:p>
                  </a:txBody>
                  <a:tcPr marT="45709" marB="4570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8"/>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11"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12"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13"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14"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15"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16"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17"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18"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19"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0"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1"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2"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3"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4"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5"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6"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7"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8"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9"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30"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31"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32"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33"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34"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35"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36"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37"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38"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39"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40"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41"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42"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43"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44"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45"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46"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47"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48"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94249"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50"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51"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52" name="Rectangle 44"/>
          <p:cNvSpPr>
            <a:spLocks noGrp="1" noChangeArrowheads="1"/>
          </p:cNvSpPr>
          <p:nvPr>
            <p:ph type="title"/>
          </p:nvPr>
        </p:nvSpPr>
        <p:spPr>
          <a:xfrm>
            <a:off x="152400" y="314325"/>
            <a:ext cx="7772400" cy="1133475"/>
          </a:xfrm>
        </p:spPr>
        <p:txBody>
          <a:bodyPr/>
          <a:lstStyle/>
          <a:p>
            <a:pPr algn="l" eaLnBrk="1" hangingPunct="1"/>
            <a:r>
              <a:rPr lang="en-US" altLang="en-US" sz="3300" b="1" dirty="0">
                <a:solidFill>
                  <a:schemeClr val="tx1"/>
                </a:solidFill>
              </a:rPr>
              <a:t>Payment Compliance Analysis </a:t>
            </a:r>
            <a:r>
              <a:rPr lang="en-US" altLang="en-US" dirty="0">
                <a:solidFill>
                  <a:schemeClr val="tx1"/>
                </a:solidFill>
              </a:rPr>
              <a:t/>
            </a:r>
            <a:br>
              <a:rPr lang="en-US" altLang="en-US" dirty="0">
                <a:solidFill>
                  <a:schemeClr val="tx1"/>
                </a:solidFill>
              </a:rPr>
            </a:br>
            <a:r>
              <a:rPr lang="en-US" altLang="en-US" sz="2800" b="1" dirty="0">
                <a:solidFill>
                  <a:schemeClr val="tx1"/>
                </a:solidFill>
              </a:rPr>
              <a:t>Mean Percent of Bills Paid By Utility</a:t>
            </a:r>
            <a:r>
              <a:rPr lang="en-US" altLang="en-US" sz="2800" b="1" dirty="0"/>
              <a:t/>
            </a:r>
            <a:br>
              <a:rPr lang="en-US" altLang="en-US" sz="2800" b="1" dirty="0"/>
            </a:br>
            <a:endParaRPr lang="en-US" altLang="en-US" sz="2800" b="1" dirty="0"/>
          </a:p>
        </p:txBody>
      </p:sp>
      <p:sp>
        <p:nvSpPr>
          <p:cNvPr id="94253"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F98CDBE4-CFA5-4C8B-BFCA-443EA5EE7E10}" type="slidenum">
              <a:rPr lang="en-US" altLang="en-US" sz="1000"/>
              <a:pPr eaLnBrk="1" hangingPunct="1">
                <a:spcBef>
                  <a:spcPct val="50000"/>
                </a:spcBef>
                <a:buFontTx/>
                <a:buNone/>
              </a:pPr>
              <a:t>59</a:t>
            </a:fld>
            <a:endParaRPr lang="en-US" altLang="en-US" sz="1000"/>
          </a:p>
        </p:txBody>
      </p:sp>
      <p:graphicFrame>
        <p:nvGraphicFramePr>
          <p:cNvPr id="47" name="Table 46"/>
          <p:cNvGraphicFramePr>
            <a:graphicFrameLocks noGrp="1"/>
          </p:cNvGraphicFramePr>
          <p:nvPr>
            <p:extLst>
              <p:ext uri="{D42A27DB-BD31-4B8C-83A1-F6EECF244321}">
                <p14:modId xmlns:p14="http://schemas.microsoft.com/office/powerpoint/2010/main" val="103850458"/>
              </p:ext>
            </p:extLst>
          </p:nvPr>
        </p:nvGraphicFramePr>
        <p:xfrm>
          <a:off x="330320" y="2450323"/>
          <a:ext cx="8483360" cy="2922588"/>
        </p:xfrm>
        <a:graphic>
          <a:graphicData uri="http://schemas.openxmlformats.org/drawingml/2006/table">
            <a:tbl>
              <a:tblPr firstRow="1" bandRow="1">
                <a:tableStyleId>{5C22544A-7EE6-4342-B048-85BDC9FD1C3A}</a:tableStyleId>
              </a:tblPr>
              <a:tblGrid>
                <a:gridCol w="2327976">
                  <a:extLst>
                    <a:ext uri="{9D8B030D-6E8A-4147-A177-3AD203B41FA5}">
                      <a16:colId xmlns="" xmlns:a16="http://schemas.microsoft.com/office/drawing/2014/main" val="20000"/>
                    </a:ext>
                  </a:extLst>
                </a:gridCol>
                <a:gridCol w="794867">
                  <a:extLst>
                    <a:ext uri="{9D8B030D-6E8A-4147-A177-3AD203B41FA5}">
                      <a16:colId xmlns="" xmlns:a16="http://schemas.microsoft.com/office/drawing/2014/main" val="20001"/>
                    </a:ext>
                  </a:extLst>
                </a:gridCol>
                <a:gridCol w="1002030">
                  <a:extLst>
                    <a:ext uri="{9D8B030D-6E8A-4147-A177-3AD203B41FA5}">
                      <a16:colId xmlns="" xmlns:a16="http://schemas.microsoft.com/office/drawing/2014/main" val="20002"/>
                    </a:ext>
                  </a:extLst>
                </a:gridCol>
                <a:gridCol w="862330">
                  <a:extLst>
                    <a:ext uri="{9D8B030D-6E8A-4147-A177-3AD203B41FA5}">
                      <a16:colId xmlns="" xmlns:a16="http://schemas.microsoft.com/office/drawing/2014/main" val="20003"/>
                    </a:ext>
                  </a:extLst>
                </a:gridCol>
                <a:gridCol w="1027430">
                  <a:extLst>
                    <a:ext uri="{9D8B030D-6E8A-4147-A177-3AD203B41FA5}">
                      <a16:colId xmlns="" xmlns:a16="http://schemas.microsoft.com/office/drawing/2014/main" val="20004"/>
                    </a:ext>
                  </a:extLst>
                </a:gridCol>
                <a:gridCol w="900430">
                  <a:extLst>
                    <a:ext uri="{9D8B030D-6E8A-4147-A177-3AD203B41FA5}">
                      <a16:colId xmlns="" xmlns:a16="http://schemas.microsoft.com/office/drawing/2014/main" val="20005"/>
                    </a:ext>
                  </a:extLst>
                </a:gridCol>
                <a:gridCol w="773430">
                  <a:extLst>
                    <a:ext uri="{9D8B030D-6E8A-4147-A177-3AD203B41FA5}">
                      <a16:colId xmlns="" xmlns:a16="http://schemas.microsoft.com/office/drawing/2014/main" val="20006"/>
                    </a:ext>
                  </a:extLst>
                </a:gridCol>
                <a:gridCol w="794867">
                  <a:extLst>
                    <a:ext uri="{9D8B030D-6E8A-4147-A177-3AD203B41FA5}">
                      <a16:colId xmlns="" xmlns:a16="http://schemas.microsoft.com/office/drawing/2014/main" val="20007"/>
                    </a:ext>
                  </a:extLst>
                </a:gridCol>
              </a:tblGrid>
              <a:tr h="377952">
                <a:tc gridSpan="8">
                  <a:txBody>
                    <a:bodyPr/>
                    <a:lstStyle/>
                    <a:p>
                      <a:pPr algn="ctr"/>
                      <a:r>
                        <a:rPr lang="en-US" sz="1800" b="1" dirty="0">
                          <a:solidFill>
                            <a:schemeClr val="bg1"/>
                          </a:solidFill>
                        </a:rPr>
                        <a:t>Q1</a:t>
                      </a:r>
                      <a:r>
                        <a:rPr lang="en-US" sz="1800" b="1" baseline="0" dirty="0">
                          <a:solidFill>
                            <a:schemeClr val="bg1"/>
                          </a:solidFill>
                        </a:rPr>
                        <a:t> &amp; Q2 2018 Recipients</a:t>
                      </a:r>
                      <a:endParaRPr lang="en-US" sz="1800" b="1" dirty="0">
                        <a:solidFill>
                          <a:schemeClr val="bg1"/>
                        </a:solidFill>
                      </a:endParaRPr>
                    </a:p>
                  </a:txBody>
                  <a:tcPr marT="45730" marB="45730" anchor="ctr">
                    <a:solidFill>
                      <a:srgbClr val="00CC99"/>
                    </a:solidFill>
                  </a:tcPr>
                </a:tc>
                <a:tc hMerge="1">
                  <a:txBody>
                    <a:bodyPr/>
                    <a:lstStyle/>
                    <a:p>
                      <a:endParaRPr lang="en-US"/>
                    </a:p>
                  </a:txBody>
                  <a:tcPr/>
                </a:tc>
                <a:tc hMerge="1">
                  <a:txBody>
                    <a:bodyPr/>
                    <a:lstStyle/>
                    <a:p>
                      <a:pPr algn="ctr"/>
                      <a:endParaRPr lang="en-US" sz="1800" dirty="0"/>
                    </a:p>
                  </a:txBody>
                  <a:tcPr anchor="ctr"/>
                </a:tc>
                <a:tc hMerge="1">
                  <a:txBody>
                    <a:bodyPr/>
                    <a:lstStyle/>
                    <a:p>
                      <a:pPr algn="ctr"/>
                      <a:endParaRPr lang="en-US" sz="1800"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800" dirty="0"/>
                    </a:p>
                  </a:txBody>
                  <a:tcPr anchor="ctr"/>
                </a:tc>
                <a:extLst>
                  <a:ext uri="{0D108BD9-81ED-4DB2-BD59-A6C34878D82A}">
                    <a16:rowId xmlns="" xmlns:a16="http://schemas.microsoft.com/office/drawing/2014/main" val="10000"/>
                  </a:ext>
                </a:extLst>
              </a:tr>
              <a:tr h="637829">
                <a:tc>
                  <a:txBody>
                    <a:bodyPr/>
                    <a:lstStyle/>
                    <a:p>
                      <a:pPr algn="ctr"/>
                      <a:endParaRPr lang="en-US" sz="1800" b="1" dirty="0">
                        <a:solidFill>
                          <a:schemeClr val="bg1"/>
                        </a:solidFill>
                      </a:endParaRPr>
                    </a:p>
                  </a:txBody>
                  <a:tcPr marT="45730" marB="4573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ACE</a:t>
                      </a:r>
                    </a:p>
                  </a:txBody>
                  <a:tcPr marT="45730" marB="4573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JCP&amp;L</a:t>
                      </a:r>
                    </a:p>
                  </a:txBody>
                  <a:tcPr marT="45730" marB="45730"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NJNG</a:t>
                      </a:r>
                    </a:p>
                  </a:txBody>
                  <a:tcPr marT="45730" marB="45730"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PSE&amp;G</a:t>
                      </a:r>
                    </a:p>
                  </a:txBody>
                  <a:tcPr marT="45730" marB="45730"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RECO</a:t>
                      </a:r>
                    </a:p>
                  </a:txBody>
                  <a:tcPr marT="45730" marB="45730"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SJG</a:t>
                      </a:r>
                    </a:p>
                  </a:txBody>
                  <a:tcPr marT="45730" marB="4573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Total</a:t>
                      </a:r>
                    </a:p>
                  </a:txBody>
                  <a:tcPr marT="45730" marB="4573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382807">
                <a:tc>
                  <a:txBody>
                    <a:bodyPr/>
                    <a:lstStyle/>
                    <a:p>
                      <a:pPr algn="l"/>
                      <a:r>
                        <a:rPr lang="en-US" sz="1800" dirty="0"/>
                        <a:t>Number of Customers</a:t>
                      </a:r>
                      <a:endParaRPr lang="en-US" sz="1800" b="0" dirty="0"/>
                    </a:p>
                  </a:txBody>
                  <a:tcPr marT="45730" marB="4573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1800" b="0" dirty="0"/>
                        <a:t>32</a:t>
                      </a:r>
                    </a:p>
                  </a:txBody>
                  <a:tcPr marT="45730" marB="4573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1800" b="0" dirty="0"/>
                        <a:t>186</a:t>
                      </a:r>
                    </a:p>
                  </a:txBody>
                  <a:tcPr marT="45730" marB="4573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1800" b="0" dirty="0"/>
                        <a:t>122</a:t>
                      </a:r>
                    </a:p>
                  </a:txBody>
                  <a:tcPr marT="45730" marB="4573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1800" b="0" dirty="0"/>
                        <a:t>277</a:t>
                      </a:r>
                    </a:p>
                  </a:txBody>
                  <a:tcPr marT="45730" marB="4573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1800" b="0" dirty="0"/>
                        <a:t>1</a:t>
                      </a:r>
                    </a:p>
                  </a:txBody>
                  <a:tcPr marT="45730" marB="4573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1800" b="0" dirty="0"/>
                        <a:t>14</a:t>
                      </a:r>
                    </a:p>
                  </a:txBody>
                  <a:tcPr marT="45730" marB="4573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1800" b="1" dirty="0"/>
                        <a:t>632</a:t>
                      </a:r>
                    </a:p>
                  </a:txBody>
                  <a:tcPr marT="45730" marB="4573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2"/>
                  </a:ext>
                </a:extLst>
              </a:tr>
              <a:tr h="381000">
                <a:tc>
                  <a:txBody>
                    <a:bodyPr/>
                    <a:lstStyle/>
                    <a:p>
                      <a:r>
                        <a:rPr lang="en-US" sz="1800" dirty="0"/>
                        <a:t>3 Months</a:t>
                      </a:r>
                    </a:p>
                  </a:txBody>
                  <a:tcPr marT="45730" marB="4573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800" kern="1200" dirty="0">
                          <a:solidFill>
                            <a:schemeClr val="dk1"/>
                          </a:solidFill>
                          <a:latin typeface="+mn-lt"/>
                          <a:ea typeface="+mn-ea"/>
                          <a:cs typeface="+mn-cs"/>
                        </a:rPr>
                        <a:t>104%</a:t>
                      </a:r>
                    </a:p>
                  </a:txBody>
                  <a:tcPr marT="45730" marB="4573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800" kern="1200" dirty="0">
                          <a:solidFill>
                            <a:schemeClr val="dk1"/>
                          </a:solidFill>
                          <a:latin typeface="+mn-lt"/>
                          <a:ea typeface="+mn-ea"/>
                          <a:cs typeface="+mn-cs"/>
                        </a:rPr>
                        <a:t>67%</a:t>
                      </a:r>
                    </a:p>
                  </a:txBody>
                  <a:tcPr marT="45730" marB="45730"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800" kern="1200" dirty="0">
                          <a:solidFill>
                            <a:schemeClr val="dk1"/>
                          </a:solidFill>
                          <a:latin typeface="+mn-lt"/>
                          <a:ea typeface="+mn-ea"/>
                          <a:cs typeface="+mn-cs"/>
                        </a:rPr>
                        <a:t>101%</a:t>
                      </a:r>
                    </a:p>
                  </a:txBody>
                  <a:tcPr marT="45730" marB="45730"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800" kern="1200" dirty="0">
                          <a:solidFill>
                            <a:schemeClr val="dk1"/>
                          </a:solidFill>
                          <a:latin typeface="+mn-lt"/>
                          <a:ea typeface="+mn-ea"/>
                          <a:cs typeface="+mn-cs"/>
                        </a:rPr>
                        <a:t>71%</a:t>
                      </a:r>
                    </a:p>
                  </a:txBody>
                  <a:tcPr marT="45730" marB="45730"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800" kern="1200" dirty="0">
                          <a:solidFill>
                            <a:schemeClr val="dk1"/>
                          </a:solidFill>
                          <a:latin typeface="+mn-lt"/>
                          <a:ea typeface="+mn-ea"/>
                          <a:cs typeface="+mn-cs"/>
                        </a:rPr>
                        <a:t>4%</a:t>
                      </a:r>
                    </a:p>
                  </a:txBody>
                  <a:tcPr marT="45730" marB="45730"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800" kern="1200" dirty="0">
                          <a:solidFill>
                            <a:schemeClr val="dk1"/>
                          </a:solidFill>
                          <a:latin typeface="+mn-lt"/>
                          <a:ea typeface="+mn-ea"/>
                          <a:cs typeface="+mn-cs"/>
                        </a:rPr>
                        <a:t>250%</a:t>
                      </a:r>
                    </a:p>
                  </a:txBody>
                  <a:tcPr marT="45730" marB="4573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800" b="1" kern="1200" dirty="0">
                          <a:solidFill>
                            <a:schemeClr val="dk1"/>
                          </a:solidFill>
                          <a:latin typeface="+mn-lt"/>
                          <a:ea typeface="+mn-ea"/>
                          <a:cs typeface="+mn-cs"/>
                        </a:rPr>
                        <a:t>81%</a:t>
                      </a:r>
                    </a:p>
                  </a:txBody>
                  <a:tcPr marT="45730" marB="4573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3"/>
                  </a:ext>
                </a:extLst>
              </a:tr>
              <a:tr h="381000">
                <a:tc>
                  <a:txBody>
                    <a:bodyPr/>
                    <a:lstStyle/>
                    <a:p>
                      <a:r>
                        <a:rPr lang="en-US" sz="1800" dirty="0"/>
                        <a:t>6 Months</a:t>
                      </a:r>
                    </a:p>
                  </a:txBody>
                  <a:tcPr marT="45730" marB="45730">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800" kern="1200" dirty="0">
                          <a:solidFill>
                            <a:schemeClr val="dk1"/>
                          </a:solidFill>
                          <a:latin typeface="+mn-lt"/>
                          <a:ea typeface="+mn-ea"/>
                          <a:cs typeface="+mn-cs"/>
                        </a:rPr>
                        <a:t>90%</a:t>
                      </a:r>
                    </a:p>
                  </a:txBody>
                  <a:tcPr marT="45730" marB="45730"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800" kern="1200" dirty="0">
                          <a:solidFill>
                            <a:schemeClr val="dk1"/>
                          </a:solidFill>
                          <a:latin typeface="+mn-lt"/>
                          <a:ea typeface="+mn-ea"/>
                          <a:cs typeface="+mn-cs"/>
                        </a:rPr>
                        <a:t>77%</a:t>
                      </a:r>
                    </a:p>
                  </a:txBody>
                  <a:tcPr marT="45730" marB="45730" anchor="ctr"/>
                </a:tc>
                <a:tc>
                  <a:txBody>
                    <a:bodyPr/>
                    <a:lstStyle/>
                    <a:p>
                      <a:pPr marL="0" algn="ctr" defTabSz="914400" rtl="0" eaLnBrk="1" latinLnBrk="0" hangingPunct="1"/>
                      <a:r>
                        <a:rPr lang="en-US" sz="1800" kern="1200" dirty="0">
                          <a:solidFill>
                            <a:schemeClr val="dk1"/>
                          </a:solidFill>
                          <a:latin typeface="+mn-lt"/>
                          <a:ea typeface="+mn-ea"/>
                          <a:cs typeface="+mn-cs"/>
                        </a:rPr>
                        <a:t>92%</a:t>
                      </a:r>
                    </a:p>
                  </a:txBody>
                  <a:tcPr marT="45730" marB="45730" anchor="ctr"/>
                </a:tc>
                <a:tc>
                  <a:txBody>
                    <a:bodyPr/>
                    <a:lstStyle/>
                    <a:p>
                      <a:pPr marL="0" algn="ctr" defTabSz="914400" rtl="0" eaLnBrk="1" latinLnBrk="0" hangingPunct="1"/>
                      <a:r>
                        <a:rPr lang="en-US" sz="1800" kern="1200" dirty="0">
                          <a:solidFill>
                            <a:schemeClr val="dk1"/>
                          </a:solidFill>
                          <a:latin typeface="+mn-lt"/>
                          <a:ea typeface="+mn-ea"/>
                          <a:cs typeface="+mn-cs"/>
                        </a:rPr>
                        <a:t>86%</a:t>
                      </a:r>
                    </a:p>
                  </a:txBody>
                  <a:tcPr marT="45730" marB="45730" anchor="ctr"/>
                </a:tc>
                <a:tc>
                  <a:txBody>
                    <a:bodyPr/>
                    <a:lstStyle/>
                    <a:p>
                      <a:pPr marL="0" algn="ctr" defTabSz="914400" rtl="0" eaLnBrk="1" latinLnBrk="0" hangingPunct="1"/>
                      <a:r>
                        <a:rPr lang="en-US" sz="1800" kern="1200" dirty="0">
                          <a:solidFill>
                            <a:schemeClr val="dk1"/>
                          </a:solidFill>
                          <a:latin typeface="+mn-lt"/>
                          <a:ea typeface="+mn-ea"/>
                          <a:cs typeface="+mn-cs"/>
                        </a:rPr>
                        <a:t>73%</a:t>
                      </a:r>
                    </a:p>
                  </a:txBody>
                  <a:tcPr marT="45730" marB="45730" anchor="ctr"/>
                </a:tc>
                <a:tc>
                  <a:txBody>
                    <a:bodyPr/>
                    <a:lstStyle/>
                    <a:p>
                      <a:pPr marL="0" algn="ctr" defTabSz="914400" rtl="0" eaLnBrk="1" latinLnBrk="0" hangingPunct="1"/>
                      <a:r>
                        <a:rPr lang="en-US" sz="1800" kern="1200" dirty="0">
                          <a:solidFill>
                            <a:schemeClr val="dk1"/>
                          </a:solidFill>
                          <a:latin typeface="+mn-lt"/>
                          <a:ea typeface="+mn-ea"/>
                          <a:cs typeface="+mn-cs"/>
                        </a:rPr>
                        <a:t>212%</a:t>
                      </a:r>
                    </a:p>
                  </a:txBody>
                  <a:tcPr marT="45730" marB="45730"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800" b="1" kern="1200" dirty="0">
                          <a:solidFill>
                            <a:schemeClr val="dk1"/>
                          </a:solidFill>
                          <a:latin typeface="+mn-lt"/>
                          <a:ea typeface="+mn-ea"/>
                          <a:cs typeface="+mn-cs"/>
                        </a:rPr>
                        <a:t>87%</a:t>
                      </a:r>
                    </a:p>
                  </a:txBody>
                  <a:tcPr marT="45730" marB="45730"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4"/>
                  </a:ext>
                </a:extLst>
              </a:tr>
              <a:tr h="381000">
                <a:tc>
                  <a:txBody>
                    <a:bodyPr/>
                    <a:lstStyle/>
                    <a:p>
                      <a:r>
                        <a:rPr lang="en-US" sz="1800" dirty="0"/>
                        <a:t>9 Months</a:t>
                      </a:r>
                    </a:p>
                  </a:txBody>
                  <a:tcPr marT="45730" marB="45730">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800" kern="1200" dirty="0">
                          <a:solidFill>
                            <a:schemeClr val="dk1"/>
                          </a:solidFill>
                          <a:latin typeface="+mn-lt"/>
                          <a:ea typeface="+mn-ea"/>
                          <a:cs typeface="+mn-cs"/>
                        </a:rPr>
                        <a:t>92%</a:t>
                      </a:r>
                    </a:p>
                  </a:txBody>
                  <a:tcPr marT="45730" marB="45730"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800" kern="1200" dirty="0">
                          <a:solidFill>
                            <a:schemeClr val="dk1"/>
                          </a:solidFill>
                          <a:latin typeface="+mn-lt"/>
                          <a:ea typeface="+mn-ea"/>
                          <a:cs typeface="+mn-cs"/>
                        </a:rPr>
                        <a:t>83%</a:t>
                      </a:r>
                    </a:p>
                  </a:txBody>
                  <a:tcPr marT="45730" marB="45730" anchor="ctr"/>
                </a:tc>
                <a:tc>
                  <a:txBody>
                    <a:bodyPr/>
                    <a:lstStyle/>
                    <a:p>
                      <a:pPr marL="0" algn="ctr" defTabSz="914400" rtl="0" eaLnBrk="1" latinLnBrk="0" hangingPunct="1"/>
                      <a:r>
                        <a:rPr lang="en-US" sz="1800" kern="1200" dirty="0">
                          <a:solidFill>
                            <a:schemeClr val="dk1"/>
                          </a:solidFill>
                          <a:latin typeface="+mn-lt"/>
                          <a:ea typeface="+mn-ea"/>
                          <a:cs typeface="+mn-cs"/>
                        </a:rPr>
                        <a:t>75%</a:t>
                      </a:r>
                    </a:p>
                  </a:txBody>
                  <a:tcPr marT="45730" marB="45730" anchor="ctr"/>
                </a:tc>
                <a:tc>
                  <a:txBody>
                    <a:bodyPr/>
                    <a:lstStyle/>
                    <a:p>
                      <a:pPr marL="0" algn="ctr" defTabSz="914400" rtl="0" eaLnBrk="1" latinLnBrk="0" hangingPunct="1"/>
                      <a:r>
                        <a:rPr lang="en-US" sz="1800" kern="1200" dirty="0">
                          <a:solidFill>
                            <a:schemeClr val="dk1"/>
                          </a:solidFill>
                          <a:latin typeface="+mn-lt"/>
                          <a:ea typeface="+mn-ea"/>
                          <a:cs typeface="+mn-cs"/>
                        </a:rPr>
                        <a:t>87%</a:t>
                      </a:r>
                    </a:p>
                  </a:txBody>
                  <a:tcPr marT="45730" marB="45730" anchor="ctr"/>
                </a:tc>
                <a:tc>
                  <a:txBody>
                    <a:bodyPr/>
                    <a:lstStyle/>
                    <a:p>
                      <a:pPr marL="0" algn="ctr" defTabSz="914400" rtl="0" eaLnBrk="1" latinLnBrk="0" hangingPunct="1"/>
                      <a:r>
                        <a:rPr lang="en-US" sz="1800" kern="1200" dirty="0">
                          <a:solidFill>
                            <a:schemeClr val="dk1"/>
                          </a:solidFill>
                          <a:latin typeface="+mn-lt"/>
                          <a:ea typeface="+mn-ea"/>
                          <a:cs typeface="+mn-cs"/>
                        </a:rPr>
                        <a:t>60%</a:t>
                      </a:r>
                    </a:p>
                  </a:txBody>
                  <a:tcPr marT="45730" marB="45730" anchor="ctr"/>
                </a:tc>
                <a:tc>
                  <a:txBody>
                    <a:bodyPr/>
                    <a:lstStyle/>
                    <a:p>
                      <a:pPr marL="0" algn="ctr" defTabSz="914400" rtl="0" eaLnBrk="1" latinLnBrk="0" hangingPunct="1"/>
                      <a:r>
                        <a:rPr lang="en-US" sz="1800" kern="1200" dirty="0">
                          <a:solidFill>
                            <a:schemeClr val="dk1"/>
                          </a:solidFill>
                          <a:latin typeface="+mn-lt"/>
                          <a:ea typeface="+mn-ea"/>
                          <a:cs typeface="+mn-cs"/>
                        </a:rPr>
                        <a:t>124%</a:t>
                      </a:r>
                    </a:p>
                  </a:txBody>
                  <a:tcPr marT="45730" marB="45730"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800" b="1" kern="1200" dirty="0">
                          <a:solidFill>
                            <a:schemeClr val="dk1"/>
                          </a:solidFill>
                          <a:latin typeface="+mn-lt"/>
                          <a:ea typeface="+mn-ea"/>
                          <a:cs typeface="+mn-cs"/>
                        </a:rPr>
                        <a:t>85%</a:t>
                      </a:r>
                    </a:p>
                  </a:txBody>
                  <a:tcPr marT="45730" marB="45730"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5"/>
                  </a:ext>
                </a:extLst>
              </a:tr>
              <a:tr h="381000">
                <a:tc>
                  <a:txBody>
                    <a:bodyPr/>
                    <a:lstStyle/>
                    <a:p>
                      <a:r>
                        <a:rPr lang="en-US" sz="1800" dirty="0"/>
                        <a:t>12 Months</a:t>
                      </a:r>
                    </a:p>
                  </a:txBody>
                  <a:tcPr marT="45730" marB="45730">
                    <a:lnR w="38100" cap="flat" cmpd="sng" algn="ctr">
                      <a:solidFill>
                        <a:schemeClr val="bg1"/>
                      </a:solidFill>
                      <a:prstDash val="solid"/>
                      <a:round/>
                      <a:headEnd type="none" w="med" len="med"/>
                      <a:tailEnd type="none" w="med" len="med"/>
                    </a:lnR>
                  </a:tcPr>
                </a:tc>
                <a:tc>
                  <a:txBody>
                    <a:bodyPr/>
                    <a:lstStyle/>
                    <a:p>
                      <a:pPr algn="ctr"/>
                      <a:r>
                        <a:rPr lang="en-US" sz="1800" dirty="0"/>
                        <a:t>92%</a:t>
                      </a:r>
                    </a:p>
                  </a:txBody>
                  <a:tcPr marT="45730" marB="45730">
                    <a:lnL w="38100" cap="flat" cmpd="sng" algn="ctr">
                      <a:solidFill>
                        <a:schemeClr val="bg1"/>
                      </a:solidFill>
                      <a:prstDash val="solid"/>
                      <a:round/>
                      <a:headEnd type="none" w="med" len="med"/>
                      <a:tailEnd type="none" w="med" len="med"/>
                    </a:lnL>
                    <a:solidFill>
                      <a:srgbClr val="E7F6EF"/>
                    </a:solidFill>
                  </a:tcPr>
                </a:tc>
                <a:tc>
                  <a:txBody>
                    <a:bodyPr/>
                    <a:lstStyle/>
                    <a:p>
                      <a:pPr algn="ctr"/>
                      <a:r>
                        <a:rPr lang="en-US" sz="1800" dirty="0"/>
                        <a:t>89%</a:t>
                      </a:r>
                    </a:p>
                  </a:txBody>
                  <a:tcPr marT="45730" marB="45730"/>
                </a:tc>
                <a:tc>
                  <a:txBody>
                    <a:bodyPr/>
                    <a:lstStyle/>
                    <a:p>
                      <a:pPr algn="ctr"/>
                      <a:r>
                        <a:rPr lang="en-US" sz="1800" dirty="0"/>
                        <a:t>85%</a:t>
                      </a:r>
                    </a:p>
                  </a:txBody>
                  <a:tcPr marT="45730" marB="45730">
                    <a:solidFill>
                      <a:srgbClr val="E7F6EF"/>
                    </a:solidFill>
                  </a:tcPr>
                </a:tc>
                <a:tc>
                  <a:txBody>
                    <a:bodyPr/>
                    <a:lstStyle/>
                    <a:p>
                      <a:pPr algn="ctr"/>
                      <a:r>
                        <a:rPr lang="en-US" sz="1800" dirty="0"/>
                        <a:t>81%</a:t>
                      </a:r>
                    </a:p>
                  </a:txBody>
                  <a:tcPr marT="45730" marB="45730">
                    <a:solidFill>
                      <a:srgbClr val="E7F6EF"/>
                    </a:solidFill>
                  </a:tcPr>
                </a:tc>
                <a:tc>
                  <a:txBody>
                    <a:bodyPr/>
                    <a:lstStyle/>
                    <a:p>
                      <a:pPr algn="ctr"/>
                      <a:r>
                        <a:rPr lang="en-US" sz="1800" dirty="0"/>
                        <a:t>51%</a:t>
                      </a:r>
                    </a:p>
                  </a:txBody>
                  <a:tcPr marT="45730" marB="45730">
                    <a:solidFill>
                      <a:srgbClr val="E7F6EF"/>
                    </a:solidFill>
                  </a:tcPr>
                </a:tc>
                <a:tc>
                  <a:txBody>
                    <a:bodyPr/>
                    <a:lstStyle/>
                    <a:p>
                      <a:pPr algn="ctr"/>
                      <a:r>
                        <a:rPr lang="en-US" sz="1800" dirty="0"/>
                        <a:t>99%</a:t>
                      </a:r>
                    </a:p>
                  </a:txBody>
                  <a:tcPr marT="45730" marB="45730">
                    <a:lnR w="38100" cap="flat" cmpd="sng" algn="ctr">
                      <a:solidFill>
                        <a:schemeClr val="bg1"/>
                      </a:solidFill>
                      <a:prstDash val="solid"/>
                      <a:round/>
                      <a:headEnd type="none" w="med" len="med"/>
                      <a:tailEnd type="none" w="med" len="med"/>
                    </a:lnR>
                  </a:tcPr>
                </a:tc>
                <a:tc>
                  <a:txBody>
                    <a:bodyPr/>
                    <a:lstStyle/>
                    <a:p>
                      <a:pPr algn="ctr"/>
                      <a:r>
                        <a:rPr lang="en-US" sz="1800" b="1" dirty="0"/>
                        <a:t>85%</a:t>
                      </a:r>
                    </a:p>
                  </a:txBody>
                  <a:tcPr marT="45730" marB="45730">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5"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6"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7"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8"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9"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0"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1"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2"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3"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4"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5"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6"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7"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8"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9"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0"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1"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2"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3"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4"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5"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6"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7"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8"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9"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0"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1"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2"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3"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4"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5"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6"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7"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8"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9"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0"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1"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2"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8473"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4"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5"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6" name="Rectangle 44"/>
          <p:cNvSpPr>
            <a:spLocks noGrp="1" noChangeArrowheads="1"/>
          </p:cNvSpPr>
          <p:nvPr>
            <p:ph type="title"/>
          </p:nvPr>
        </p:nvSpPr>
        <p:spPr>
          <a:xfrm>
            <a:off x="22154" y="80962"/>
            <a:ext cx="7772400" cy="1143000"/>
          </a:xfrm>
        </p:spPr>
        <p:txBody>
          <a:bodyPr/>
          <a:lstStyle/>
          <a:p>
            <a:pPr algn="l" eaLnBrk="1" hangingPunct="1"/>
            <a:r>
              <a:rPr lang="en-US" altLang="en-US" sz="3300" b="1" dirty="0">
                <a:solidFill>
                  <a:schemeClr val="tx1"/>
                </a:solidFill>
              </a:rPr>
              <a:t>NJ SHARES Database Analysis </a:t>
            </a:r>
            <a:br>
              <a:rPr lang="en-US" altLang="en-US" sz="3300" b="1" dirty="0">
                <a:solidFill>
                  <a:schemeClr val="tx1"/>
                </a:solidFill>
              </a:rPr>
            </a:br>
            <a:r>
              <a:rPr lang="en-US" altLang="en-US" sz="2800" b="1" dirty="0">
                <a:solidFill>
                  <a:schemeClr val="tx1"/>
                </a:solidFill>
              </a:rPr>
              <a:t>Grants Distributed by Year and Utility</a:t>
            </a:r>
          </a:p>
        </p:txBody>
      </p:sp>
      <p:sp>
        <p:nvSpPr>
          <p:cNvPr id="18477" name="Text Box 46"/>
          <p:cNvSpPr txBox="1">
            <a:spLocks noChangeArrowheads="1"/>
          </p:cNvSpPr>
          <p:nvPr/>
        </p:nvSpPr>
        <p:spPr bwMode="auto">
          <a:xfrm>
            <a:off x="8610600" y="6400800"/>
            <a:ext cx="30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37E6C2F3-F8B7-4A16-8798-3ED54DE6D4D0}" type="slidenum">
              <a:rPr lang="en-US" altLang="en-US" sz="1000"/>
              <a:pPr eaLnBrk="1" hangingPunct="1">
                <a:spcBef>
                  <a:spcPct val="50000"/>
                </a:spcBef>
                <a:buFontTx/>
                <a:buNone/>
              </a:pPr>
              <a:t>6</a:t>
            </a:fld>
            <a:endParaRPr lang="en-US" altLang="en-US" sz="1000"/>
          </a:p>
        </p:txBody>
      </p:sp>
      <p:graphicFrame>
        <p:nvGraphicFramePr>
          <p:cNvPr id="48" name="Table 47">
            <a:extLst>
              <a:ext uri="{FF2B5EF4-FFF2-40B4-BE49-F238E27FC236}">
                <a16:creationId xmlns="" xmlns:a16="http://schemas.microsoft.com/office/drawing/2014/main" id="{F5E6B224-2AEE-4112-A82F-1C52B7EEAC05}"/>
              </a:ext>
            </a:extLst>
          </p:cNvPr>
          <p:cNvGraphicFramePr>
            <a:graphicFrameLocks noGrp="1"/>
          </p:cNvGraphicFramePr>
          <p:nvPr>
            <p:extLst>
              <p:ext uri="{D42A27DB-BD31-4B8C-83A1-F6EECF244321}">
                <p14:modId xmlns:p14="http://schemas.microsoft.com/office/powerpoint/2010/main" val="3008541905"/>
              </p:ext>
            </p:extLst>
          </p:nvPr>
        </p:nvGraphicFramePr>
        <p:xfrm>
          <a:off x="691782" y="1732884"/>
          <a:ext cx="7874918" cy="4477715"/>
        </p:xfrm>
        <a:graphic>
          <a:graphicData uri="http://schemas.openxmlformats.org/drawingml/2006/table">
            <a:tbl>
              <a:tblPr firstRow="1" bandRow="1">
                <a:tableStyleId>{5C22544A-7EE6-4342-B048-85BDC9FD1C3A}</a:tableStyleId>
              </a:tblPr>
              <a:tblGrid>
                <a:gridCol w="1165931">
                  <a:extLst>
                    <a:ext uri="{9D8B030D-6E8A-4147-A177-3AD203B41FA5}">
                      <a16:colId xmlns="" xmlns:a16="http://schemas.microsoft.com/office/drawing/2014/main" val="20000"/>
                    </a:ext>
                  </a:extLst>
                </a:gridCol>
                <a:gridCol w="745443">
                  <a:extLst>
                    <a:ext uri="{9D8B030D-6E8A-4147-A177-3AD203B41FA5}">
                      <a16:colId xmlns="" xmlns:a16="http://schemas.microsoft.com/office/drawing/2014/main" val="20006"/>
                    </a:ext>
                  </a:extLst>
                </a:gridCol>
                <a:gridCol w="745443">
                  <a:extLst>
                    <a:ext uri="{9D8B030D-6E8A-4147-A177-3AD203B41FA5}">
                      <a16:colId xmlns="" xmlns:a16="http://schemas.microsoft.com/office/drawing/2014/main" val="20007"/>
                    </a:ext>
                  </a:extLst>
                </a:gridCol>
                <a:gridCol w="745443">
                  <a:extLst>
                    <a:ext uri="{9D8B030D-6E8A-4147-A177-3AD203B41FA5}">
                      <a16:colId xmlns="" xmlns:a16="http://schemas.microsoft.com/office/drawing/2014/main" val="20008"/>
                    </a:ext>
                  </a:extLst>
                </a:gridCol>
                <a:gridCol w="745443">
                  <a:extLst>
                    <a:ext uri="{9D8B030D-6E8A-4147-A177-3AD203B41FA5}">
                      <a16:colId xmlns="" xmlns:a16="http://schemas.microsoft.com/office/drawing/2014/main" val="20009"/>
                    </a:ext>
                  </a:extLst>
                </a:gridCol>
                <a:gridCol w="745443">
                  <a:extLst>
                    <a:ext uri="{9D8B030D-6E8A-4147-A177-3AD203B41FA5}">
                      <a16:colId xmlns="" xmlns:a16="http://schemas.microsoft.com/office/drawing/2014/main" val="949320978"/>
                    </a:ext>
                  </a:extLst>
                </a:gridCol>
                <a:gridCol w="745443">
                  <a:extLst>
                    <a:ext uri="{9D8B030D-6E8A-4147-A177-3AD203B41FA5}">
                      <a16:colId xmlns="" xmlns:a16="http://schemas.microsoft.com/office/drawing/2014/main" val="1184347586"/>
                    </a:ext>
                  </a:extLst>
                </a:gridCol>
                <a:gridCol w="745443">
                  <a:extLst>
                    <a:ext uri="{9D8B030D-6E8A-4147-A177-3AD203B41FA5}">
                      <a16:colId xmlns="" xmlns:a16="http://schemas.microsoft.com/office/drawing/2014/main" val="4234066118"/>
                    </a:ext>
                  </a:extLst>
                </a:gridCol>
                <a:gridCol w="745443">
                  <a:extLst>
                    <a:ext uri="{9D8B030D-6E8A-4147-A177-3AD203B41FA5}">
                      <a16:colId xmlns="" xmlns:a16="http://schemas.microsoft.com/office/drawing/2014/main" val="2721796124"/>
                    </a:ext>
                  </a:extLst>
                </a:gridCol>
                <a:gridCol w="745443">
                  <a:extLst>
                    <a:ext uri="{9D8B030D-6E8A-4147-A177-3AD203B41FA5}">
                      <a16:colId xmlns="" xmlns:a16="http://schemas.microsoft.com/office/drawing/2014/main" val="729917903"/>
                    </a:ext>
                  </a:extLst>
                </a:gridCol>
              </a:tblGrid>
              <a:tr h="378177">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txBody>
                  <a:tcPr marT="45709" marB="45709" anchor="ctr">
                    <a:lnR w="38100" cap="flat" cmpd="sng" algn="ctr">
                      <a:solidFill>
                        <a:schemeClr val="bg1"/>
                      </a:solidFill>
                      <a:prstDash val="solid"/>
                      <a:round/>
                      <a:headEnd type="none" w="med" len="med"/>
                      <a:tailEnd type="none" w="med" len="med"/>
                    </a:lnR>
                    <a:solidFill>
                      <a:srgbClr val="00CC99"/>
                    </a:solidFill>
                  </a:tcPr>
                </a:tc>
                <a:tc grid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Number of Grants</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extLst>
                  <a:ext uri="{0D108BD9-81ED-4DB2-BD59-A6C34878D82A}">
                    <a16:rowId xmlns="" xmlns:a16="http://schemas.microsoft.com/office/drawing/2014/main" val="10000"/>
                  </a:ext>
                </a:extLst>
              </a:tr>
              <a:tr h="374904">
                <a:tc vMerge="1">
                  <a:txBody>
                    <a:bodyPr/>
                    <a:lstStyle/>
                    <a:p>
                      <a:pPr algn="ctr"/>
                      <a:endParaRPr lang="en-US" sz="1800" dirty="0"/>
                    </a:p>
                  </a:txBody>
                  <a:tcPr anchor="c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2015</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rgbClr val="00CC99"/>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txBody>
                  <a:tcPr marT="45709" marB="45709" anchor="ctr">
                    <a:lnB w="38100" cap="flat" cmpd="sng" algn="ctr">
                      <a:solidFill>
                        <a:schemeClr val="bg1"/>
                      </a:solidFill>
                      <a:prstDash val="solid"/>
                      <a:round/>
                      <a:headEnd type="none" w="med" len="med"/>
                      <a:tailEnd type="none" w="med" len="med"/>
                    </a:lnB>
                    <a:solidFill>
                      <a:srgbClr val="00CC99"/>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2016</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rgbClr val="00CC99"/>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2017</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rgbClr val="00CC99"/>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rgbClr val="00CC99"/>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2018</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rgbClr val="00CC99"/>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rgbClr val="00CC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2019</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rgbClr val="00CC99"/>
                    </a:solidFill>
                  </a:tcPr>
                </a:tc>
                <a:extLst>
                  <a:ext uri="{0D108BD9-81ED-4DB2-BD59-A6C34878D82A}">
                    <a16:rowId xmlns="" xmlns:a16="http://schemas.microsoft.com/office/drawing/2014/main" val="10002"/>
                  </a:ext>
                </a:extLst>
              </a:tr>
              <a:tr h="388340">
                <a:tc vMerge="1">
                  <a:txBody>
                    <a:bodyPr/>
                    <a:lstStyle/>
                    <a:p>
                      <a:pPr algn="ctr"/>
                      <a:endParaRPr lang="en-US" sz="1800" dirty="0"/>
                    </a:p>
                  </a:txBody>
                  <a:tcPr anchor="ctr">
                    <a:noFill/>
                  </a:tcPr>
                </a:tc>
                <a:tc>
                  <a:txBody>
                    <a:bodyPr/>
                    <a:lstStyle/>
                    <a:p>
                      <a:pPr algn="ctr"/>
                      <a:r>
                        <a:rPr lang="en-US" sz="1600" b="1" dirty="0">
                          <a:solidFill>
                            <a:schemeClr val="bg1"/>
                          </a:solidFill>
                        </a:rPr>
                        <a:t>Q1&amp;Q2</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Full Year</a:t>
                      </a:r>
                    </a:p>
                  </a:txBody>
                  <a:tcPr marT="45709" marB="45709" anchor="ctr">
                    <a:lnL w="127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Q1&amp;Q2</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Full Year</a:t>
                      </a:r>
                    </a:p>
                  </a:txBody>
                  <a:tcPr marT="45709" marB="45709" anchor="ctr">
                    <a:lnL w="127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Q1&amp;Q2</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Full Year</a:t>
                      </a:r>
                    </a:p>
                  </a:txBody>
                  <a:tcPr marT="45709" marB="45709" anchor="ctr">
                    <a:lnL w="127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Q1&amp;Q2</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Full Year</a:t>
                      </a:r>
                    </a:p>
                  </a:txBody>
                  <a:tcPr marT="45709" marB="45709" anchor="ctr">
                    <a:lnL w="127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Q1&amp;Q2</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3"/>
                  </a:ext>
                </a:extLst>
              </a:tr>
              <a:tr h="393192">
                <a:tc>
                  <a:txBody>
                    <a:bodyPr/>
                    <a:lstStyle/>
                    <a:p>
                      <a:r>
                        <a:rPr lang="en-US" sz="1800" dirty="0"/>
                        <a:t>ACE</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32</a:t>
                      </a:r>
                    </a:p>
                  </a:txBody>
                  <a:tcPr marT="45709" marB="4570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800" dirty="0"/>
                        <a:t>131</a:t>
                      </a:r>
                    </a:p>
                  </a:txBody>
                  <a:tcPr marL="91433" marR="91433" marT="45707" marB="45707"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dirty="0"/>
                        <a:t>121</a:t>
                      </a:r>
                    </a:p>
                  </a:txBody>
                  <a:tcPr marL="91433" marR="91433" marT="45707" marB="45707" anchor="ctr">
                    <a:lnL w="381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800" dirty="0"/>
                        <a:t>244</a:t>
                      </a:r>
                    </a:p>
                  </a:txBody>
                  <a:tcPr marL="91433" marR="91433" marT="45707" marB="45707" anchor="ctr">
                    <a:lnL w="127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dirty="0"/>
                        <a:t>99</a:t>
                      </a:r>
                    </a:p>
                  </a:txBody>
                  <a:tcPr marL="91433" marR="91433" marT="45707" marB="45707" anchor="ctr">
                    <a:lnL w="381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800" dirty="0"/>
                        <a:t>114</a:t>
                      </a:r>
                    </a:p>
                  </a:txBody>
                  <a:tcPr marL="91433" marR="91433" marT="45707" marB="45707" anchor="ctr">
                    <a:lnL w="127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dirty="0"/>
                        <a:t>40</a:t>
                      </a:r>
                    </a:p>
                  </a:txBody>
                  <a:tcPr marL="91433" marR="91433" marT="45707" marB="45707" anchor="ctr">
                    <a:lnL w="381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800" dirty="0"/>
                        <a:t>57</a:t>
                      </a:r>
                    </a:p>
                  </a:txBody>
                  <a:tcPr marL="91433" marR="91433" marT="45707" marB="45707" anchor="ctr">
                    <a:lnL w="127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800" dirty="0"/>
                        <a:t>5</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4"/>
                  </a:ext>
                </a:extLst>
              </a:tr>
              <a:tr h="393192">
                <a:tc>
                  <a:txBody>
                    <a:bodyPr/>
                    <a:lstStyle/>
                    <a:p>
                      <a:r>
                        <a:rPr lang="en-US" sz="1800" dirty="0"/>
                        <a:t>ETG</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38</a:t>
                      </a:r>
                    </a:p>
                  </a:txBody>
                  <a:tcPr marT="45709" marB="45709" anchor="ctr">
                    <a:lnL w="38100" cap="flat" cmpd="sng" algn="ctr">
                      <a:solidFill>
                        <a:schemeClr val="bg1"/>
                      </a:solidFill>
                      <a:prstDash val="solid"/>
                      <a:round/>
                      <a:headEnd type="none" w="med" len="med"/>
                      <a:tailEnd type="none" w="med" len="med"/>
                    </a:lnL>
                  </a:tcPr>
                </a:tc>
                <a:tc>
                  <a:txBody>
                    <a:bodyPr/>
                    <a:lstStyle/>
                    <a:p>
                      <a:pPr algn="ctr"/>
                      <a:r>
                        <a:rPr lang="en-US" sz="1800" dirty="0"/>
                        <a:t>56</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dirty="0"/>
                        <a:t>39</a:t>
                      </a:r>
                    </a:p>
                  </a:txBody>
                  <a:tcPr marL="91433" marR="91433" marT="45707" marB="45707" anchor="ctr">
                    <a:lnL w="381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r>
                        <a:rPr lang="en-US" sz="1800" dirty="0"/>
                        <a:t>63</a:t>
                      </a:r>
                    </a:p>
                  </a:txBody>
                  <a:tcPr marL="91433" marR="91433" marT="45707" marB="45707" anchor="ctr">
                    <a:lnL w="127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dirty="0"/>
                        <a:t>31</a:t>
                      </a:r>
                    </a:p>
                  </a:txBody>
                  <a:tcPr marL="91433" marR="91433" marT="45707" marB="45707" anchor="ctr">
                    <a:lnL w="381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r>
                        <a:rPr lang="en-US" sz="1800" dirty="0"/>
                        <a:t>42</a:t>
                      </a:r>
                    </a:p>
                  </a:txBody>
                  <a:tcPr marL="91433" marR="91433" marT="45707" marB="45707" anchor="ctr">
                    <a:lnL w="127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dirty="0"/>
                        <a:t>68</a:t>
                      </a:r>
                    </a:p>
                  </a:txBody>
                  <a:tcPr marL="91433" marR="91433" marT="45707" marB="45707" anchor="ctr">
                    <a:lnL w="381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r>
                        <a:rPr lang="en-US" sz="1800" dirty="0"/>
                        <a:t>90</a:t>
                      </a:r>
                    </a:p>
                  </a:txBody>
                  <a:tcPr marL="91433" marR="91433" marT="45707" marB="45707" anchor="ctr">
                    <a:lnL w="127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800" dirty="0"/>
                        <a:t>53</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extLst>
                  <a:ext uri="{0D108BD9-81ED-4DB2-BD59-A6C34878D82A}">
                    <a16:rowId xmlns="" xmlns:a16="http://schemas.microsoft.com/office/drawing/2014/main" val="10005"/>
                  </a:ext>
                </a:extLst>
              </a:tr>
              <a:tr h="393192">
                <a:tc>
                  <a:txBody>
                    <a:bodyPr/>
                    <a:lstStyle/>
                    <a:p>
                      <a:r>
                        <a:rPr lang="en-US" sz="1800" dirty="0"/>
                        <a:t>JCP&amp;L</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63</a:t>
                      </a:r>
                    </a:p>
                  </a:txBody>
                  <a:tcPr marT="45709" marB="45709" anchor="ctr">
                    <a:lnL w="38100" cap="flat" cmpd="sng" algn="ctr">
                      <a:solidFill>
                        <a:schemeClr val="bg1"/>
                      </a:solidFill>
                      <a:prstDash val="solid"/>
                      <a:round/>
                      <a:headEnd type="none" w="med" len="med"/>
                      <a:tailEnd type="none" w="med" len="med"/>
                    </a:lnL>
                    <a:solidFill>
                      <a:srgbClr val="FFFF00"/>
                    </a:solidFill>
                  </a:tcPr>
                </a:tc>
                <a:tc>
                  <a:txBody>
                    <a:bodyPr/>
                    <a:lstStyle/>
                    <a:p>
                      <a:pPr algn="ctr"/>
                      <a:r>
                        <a:rPr lang="en-US" sz="1800" dirty="0"/>
                        <a:t>142</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dirty="0"/>
                        <a:t>104</a:t>
                      </a:r>
                    </a:p>
                  </a:txBody>
                  <a:tcPr marL="91433" marR="91433" marT="45707" marB="45707"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solidFill>
                      <a:srgbClr val="FFFF00"/>
                    </a:solidFill>
                  </a:tcPr>
                </a:tc>
                <a:tc>
                  <a:txBody>
                    <a:bodyPr/>
                    <a:lstStyle/>
                    <a:p>
                      <a:pPr algn="ctr"/>
                      <a:r>
                        <a:rPr lang="en-US" sz="1800" dirty="0"/>
                        <a:t>228</a:t>
                      </a:r>
                    </a:p>
                  </a:txBody>
                  <a:tcPr marL="91433" marR="91433" marT="45707" marB="45707"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dirty="0"/>
                        <a:t>141</a:t>
                      </a:r>
                    </a:p>
                  </a:txBody>
                  <a:tcPr marL="91433" marR="91433" marT="45707" marB="45707"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solidFill>
                      <a:srgbClr val="FFFF00"/>
                    </a:solidFill>
                  </a:tcPr>
                </a:tc>
                <a:tc>
                  <a:txBody>
                    <a:bodyPr/>
                    <a:lstStyle/>
                    <a:p>
                      <a:pPr algn="ctr"/>
                      <a:r>
                        <a:rPr lang="en-US" sz="1800" dirty="0"/>
                        <a:t>300</a:t>
                      </a:r>
                    </a:p>
                  </a:txBody>
                  <a:tcPr marL="91433" marR="91433" marT="45707" marB="45707"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dirty="0"/>
                        <a:t>217</a:t>
                      </a:r>
                    </a:p>
                  </a:txBody>
                  <a:tcPr marL="91433" marR="91433" marT="45707" marB="45707"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solidFill>
                      <a:srgbClr val="FFFF00"/>
                    </a:solidFill>
                  </a:tcPr>
                </a:tc>
                <a:tc>
                  <a:txBody>
                    <a:bodyPr/>
                    <a:lstStyle/>
                    <a:p>
                      <a:pPr algn="ctr"/>
                      <a:r>
                        <a:rPr lang="en-US" sz="1800" dirty="0"/>
                        <a:t>415</a:t>
                      </a:r>
                    </a:p>
                  </a:txBody>
                  <a:tcPr marL="91433" marR="91433" marT="45707" marB="45707"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800" dirty="0"/>
                        <a:t>285</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FFFF00"/>
                    </a:solidFill>
                  </a:tcPr>
                </a:tc>
                <a:extLst>
                  <a:ext uri="{0D108BD9-81ED-4DB2-BD59-A6C34878D82A}">
                    <a16:rowId xmlns="" xmlns:a16="http://schemas.microsoft.com/office/drawing/2014/main" val="10006"/>
                  </a:ext>
                </a:extLst>
              </a:tr>
              <a:tr h="393192">
                <a:tc>
                  <a:txBody>
                    <a:bodyPr/>
                    <a:lstStyle/>
                    <a:p>
                      <a:r>
                        <a:rPr lang="en-US" sz="1800" dirty="0"/>
                        <a:t>NJNG</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dirty="0"/>
                        <a:t>32</a:t>
                      </a:r>
                    </a:p>
                  </a:txBody>
                  <a:tcPr marT="45709" marB="45709" anchor="ctr">
                    <a:lnL w="38100" cap="flat" cmpd="sng" algn="ctr">
                      <a:solidFill>
                        <a:schemeClr val="bg1"/>
                      </a:solidFill>
                      <a:prstDash val="solid"/>
                      <a:round/>
                      <a:headEnd type="none" w="med" len="med"/>
                      <a:tailEnd type="none" w="med" len="med"/>
                    </a:lnL>
                    <a:solidFill>
                      <a:srgbClr val="FFFF00"/>
                    </a:solidFill>
                  </a:tcPr>
                </a:tc>
                <a:tc>
                  <a:txBody>
                    <a:bodyPr/>
                    <a:lstStyle/>
                    <a:p>
                      <a:pPr algn="ctr"/>
                      <a:r>
                        <a:rPr lang="en-US" sz="1800" dirty="0"/>
                        <a:t>62</a:t>
                      </a:r>
                    </a:p>
                  </a:txBody>
                  <a:tcPr marL="91433" marR="91433" marT="45707" marB="45707" anchor="ctr">
                    <a:lnR w="38100" cap="flat" cmpd="sng" algn="ctr">
                      <a:solidFill>
                        <a:schemeClr val="bg1"/>
                      </a:solidFill>
                      <a:prstDash val="solid"/>
                      <a:round/>
                      <a:headEnd type="none" w="med" len="med"/>
                      <a:tailEnd type="none" w="med" len="med"/>
                    </a:lnR>
                    <a:solidFill>
                      <a:srgbClr val="E7F6EF"/>
                    </a:solidFill>
                  </a:tcPr>
                </a:tc>
                <a:tc>
                  <a:txBody>
                    <a:bodyPr/>
                    <a:lstStyle/>
                    <a:p>
                      <a:pPr algn="ctr"/>
                      <a:r>
                        <a:rPr lang="en-US" dirty="0"/>
                        <a:t>45</a:t>
                      </a:r>
                    </a:p>
                  </a:txBody>
                  <a:tcPr marL="91433" marR="91433" marT="45707" marB="45707" anchor="ctr">
                    <a:lnL w="381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solidFill>
                      <a:srgbClr val="FFFF00"/>
                    </a:solidFill>
                  </a:tcPr>
                </a:tc>
                <a:tc>
                  <a:txBody>
                    <a:bodyPr/>
                    <a:lstStyle/>
                    <a:p>
                      <a:pPr algn="ctr"/>
                      <a:r>
                        <a:rPr lang="en-US" sz="1800" dirty="0"/>
                        <a:t>91</a:t>
                      </a:r>
                    </a:p>
                  </a:txBody>
                  <a:tcPr marL="91433" marR="91433" marT="45707" marB="45707" anchor="ctr">
                    <a:lnL w="127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F6EF"/>
                    </a:solidFill>
                  </a:tcPr>
                </a:tc>
                <a:tc>
                  <a:txBody>
                    <a:bodyPr/>
                    <a:lstStyle/>
                    <a:p>
                      <a:pPr algn="ctr"/>
                      <a:r>
                        <a:rPr lang="en-US" dirty="0"/>
                        <a:t>78</a:t>
                      </a:r>
                    </a:p>
                  </a:txBody>
                  <a:tcPr marL="91433" marR="91433" marT="45707" marB="45707" anchor="ctr">
                    <a:lnL w="381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solidFill>
                      <a:srgbClr val="FFFF00"/>
                    </a:solidFill>
                  </a:tcPr>
                </a:tc>
                <a:tc>
                  <a:txBody>
                    <a:bodyPr/>
                    <a:lstStyle/>
                    <a:p>
                      <a:pPr algn="ctr"/>
                      <a:r>
                        <a:rPr lang="en-US" sz="1800" dirty="0"/>
                        <a:t>141</a:t>
                      </a:r>
                    </a:p>
                  </a:txBody>
                  <a:tcPr marL="91433" marR="91433" marT="45707" marB="45707" anchor="ctr">
                    <a:lnL w="127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F6EF"/>
                    </a:solidFill>
                  </a:tcPr>
                </a:tc>
                <a:tc>
                  <a:txBody>
                    <a:bodyPr/>
                    <a:lstStyle/>
                    <a:p>
                      <a:pPr algn="ctr"/>
                      <a:r>
                        <a:rPr lang="en-US" dirty="0"/>
                        <a:t>146</a:t>
                      </a:r>
                    </a:p>
                  </a:txBody>
                  <a:tcPr marL="91433" marR="91433" marT="45707" marB="45707" anchor="ctr">
                    <a:lnL w="381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solidFill>
                      <a:srgbClr val="FFFF00"/>
                    </a:solidFill>
                  </a:tcPr>
                </a:tc>
                <a:tc>
                  <a:txBody>
                    <a:bodyPr/>
                    <a:lstStyle/>
                    <a:p>
                      <a:pPr algn="ctr"/>
                      <a:r>
                        <a:rPr lang="en-US" sz="1800" dirty="0"/>
                        <a:t>241</a:t>
                      </a:r>
                    </a:p>
                  </a:txBody>
                  <a:tcPr marL="91433" marR="91433" marT="45707" marB="45707" anchor="ctr">
                    <a:lnL w="127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F6EF"/>
                    </a:solidFill>
                  </a:tcPr>
                </a:tc>
                <a:tc>
                  <a:txBody>
                    <a:bodyPr/>
                    <a:lstStyle/>
                    <a:p>
                      <a:pPr algn="ctr"/>
                      <a:r>
                        <a:rPr lang="en-US" sz="1800" dirty="0"/>
                        <a:t>199</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FFFF00"/>
                    </a:solidFill>
                  </a:tcPr>
                </a:tc>
                <a:extLst>
                  <a:ext uri="{0D108BD9-81ED-4DB2-BD59-A6C34878D82A}">
                    <a16:rowId xmlns="" xmlns:a16="http://schemas.microsoft.com/office/drawing/2014/main" val="10007"/>
                  </a:ext>
                </a:extLst>
              </a:tr>
              <a:tr h="393192">
                <a:tc>
                  <a:txBody>
                    <a:bodyPr/>
                    <a:lstStyle/>
                    <a:p>
                      <a:r>
                        <a:rPr lang="en-US" sz="1800" dirty="0"/>
                        <a:t>PSE&amp;G</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b="0" dirty="0"/>
                        <a:t>542</a:t>
                      </a:r>
                    </a:p>
                  </a:txBody>
                  <a:tcPr marT="45709" marB="45709" anchor="ctr">
                    <a:lnL w="38100" cap="flat" cmpd="sng" algn="ctr">
                      <a:solidFill>
                        <a:schemeClr val="bg1"/>
                      </a:solidFill>
                      <a:prstDash val="solid"/>
                      <a:round/>
                      <a:headEnd type="none" w="med" len="med"/>
                      <a:tailEnd type="none" w="med" len="med"/>
                    </a:lnL>
                    <a:solidFill>
                      <a:schemeClr val="accent6">
                        <a:lumMod val="20000"/>
                        <a:lumOff val="80000"/>
                      </a:schemeClr>
                    </a:solidFill>
                  </a:tcPr>
                </a:tc>
                <a:tc>
                  <a:txBody>
                    <a:bodyPr/>
                    <a:lstStyle/>
                    <a:p>
                      <a:pPr algn="ctr"/>
                      <a:r>
                        <a:rPr lang="en-US" sz="1800" dirty="0"/>
                        <a:t>643</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dirty="0"/>
                        <a:t>885</a:t>
                      </a:r>
                    </a:p>
                  </a:txBody>
                  <a:tcPr marL="91433" marR="91433" marT="45707" marB="45707" anchor="ctr">
                    <a:lnL w="381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solidFill>
                      <a:schemeClr val="accent6">
                        <a:lumMod val="20000"/>
                        <a:lumOff val="80000"/>
                      </a:schemeClr>
                    </a:solidFill>
                  </a:tcPr>
                </a:tc>
                <a:tc>
                  <a:txBody>
                    <a:bodyPr/>
                    <a:lstStyle/>
                    <a:p>
                      <a:pPr algn="ctr"/>
                      <a:r>
                        <a:rPr lang="en-US" sz="1800" dirty="0"/>
                        <a:t>1,440</a:t>
                      </a:r>
                    </a:p>
                  </a:txBody>
                  <a:tcPr marL="91433" marR="91433" marT="45707" marB="45707" anchor="ctr">
                    <a:lnL w="127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dirty="0"/>
                        <a:t>697</a:t>
                      </a:r>
                    </a:p>
                  </a:txBody>
                  <a:tcPr marL="91433" marR="91433" marT="45707" marB="45707" anchor="ctr">
                    <a:lnL w="381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solidFill>
                      <a:schemeClr val="accent6">
                        <a:lumMod val="20000"/>
                        <a:lumOff val="80000"/>
                      </a:schemeClr>
                    </a:solidFill>
                  </a:tcPr>
                </a:tc>
                <a:tc>
                  <a:txBody>
                    <a:bodyPr/>
                    <a:lstStyle/>
                    <a:p>
                      <a:pPr algn="ctr"/>
                      <a:r>
                        <a:rPr lang="en-US" sz="1800" dirty="0"/>
                        <a:t>718</a:t>
                      </a:r>
                    </a:p>
                  </a:txBody>
                  <a:tcPr marL="91433" marR="91433" marT="45707" marB="45707" anchor="ctr">
                    <a:lnL w="127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dirty="0"/>
                        <a:t>383</a:t>
                      </a:r>
                    </a:p>
                  </a:txBody>
                  <a:tcPr marL="91433" marR="91433" marT="45707" marB="45707" anchor="ctr">
                    <a:lnL w="381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solidFill>
                      <a:schemeClr val="accent6">
                        <a:lumMod val="20000"/>
                        <a:lumOff val="80000"/>
                      </a:schemeClr>
                    </a:solidFill>
                  </a:tcPr>
                </a:tc>
                <a:tc>
                  <a:txBody>
                    <a:bodyPr/>
                    <a:lstStyle/>
                    <a:p>
                      <a:pPr algn="ctr"/>
                      <a:r>
                        <a:rPr lang="en-US" sz="1800" dirty="0"/>
                        <a:t>442</a:t>
                      </a:r>
                    </a:p>
                  </a:txBody>
                  <a:tcPr marL="91433" marR="91433" marT="45707" marB="45707" anchor="ctr">
                    <a:lnL w="127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800" b="0" dirty="0"/>
                        <a:t>27</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6">
                        <a:lumMod val="20000"/>
                        <a:lumOff val="80000"/>
                      </a:schemeClr>
                    </a:solidFill>
                  </a:tcPr>
                </a:tc>
                <a:extLst>
                  <a:ext uri="{0D108BD9-81ED-4DB2-BD59-A6C34878D82A}">
                    <a16:rowId xmlns="" xmlns:a16="http://schemas.microsoft.com/office/drawing/2014/main" val="10008"/>
                  </a:ext>
                </a:extLst>
              </a:tr>
              <a:tr h="393192">
                <a:tc>
                  <a:txBody>
                    <a:bodyPr/>
                    <a:lstStyle/>
                    <a:p>
                      <a:r>
                        <a:rPr lang="en-US" sz="1800" dirty="0"/>
                        <a:t>RECO</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b="0" dirty="0"/>
                        <a:t>2</a:t>
                      </a:r>
                    </a:p>
                  </a:txBody>
                  <a:tcPr marT="45709" marB="45709" anchor="ctr">
                    <a:lnL w="38100" cap="flat" cmpd="sng" algn="ctr">
                      <a:solidFill>
                        <a:schemeClr val="bg1"/>
                      </a:solidFill>
                      <a:prstDash val="solid"/>
                      <a:round/>
                      <a:headEnd type="none" w="med" len="med"/>
                      <a:tailEnd type="none" w="med" len="med"/>
                    </a:lnL>
                  </a:tcPr>
                </a:tc>
                <a:tc>
                  <a:txBody>
                    <a:bodyPr/>
                    <a:lstStyle/>
                    <a:p>
                      <a:pPr algn="ctr"/>
                      <a:r>
                        <a:rPr lang="en-US" sz="1800" dirty="0"/>
                        <a:t>3</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dirty="0"/>
                        <a:t>3</a:t>
                      </a:r>
                    </a:p>
                  </a:txBody>
                  <a:tcPr marL="91433" marR="91433" marT="45707" marB="45707" anchor="ctr">
                    <a:lnL w="381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r>
                        <a:rPr lang="en-US" sz="1800" dirty="0"/>
                        <a:t>5</a:t>
                      </a:r>
                    </a:p>
                  </a:txBody>
                  <a:tcPr marL="91433" marR="91433" marT="45707" marB="45707" anchor="ctr">
                    <a:lnL w="127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dirty="0"/>
                        <a:t>5</a:t>
                      </a:r>
                    </a:p>
                  </a:txBody>
                  <a:tcPr marL="91433" marR="91433" marT="45707" marB="45707" anchor="ctr">
                    <a:lnL w="381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r>
                        <a:rPr lang="en-US" sz="1800" dirty="0"/>
                        <a:t>6</a:t>
                      </a:r>
                    </a:p>
                  </a:txBody>
                  <a:tcPr marL="91433" marR="91433" marT="45707" marB="45707" anchor="ctr">
                    <a:lnL w="127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dirty="0"/>
                        <a:t>1</a:t>
                      </a:r>
                    </a:p>
                  </a:txBody>
                  <a:tcPr marL="91433" marR="91433" marT="45707" marB="45707" anchor="ctr">
                    <a:lnL w="381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r>
                        <a:rPr lang="en-US" sz="1800" dirty="0"/>
                        <a:t>2</a:t>
                      </a:r>
                    </a:p>
                  </a:txBody>
                  <a:tcPr marL="91433" marR="91433" marT="45707" marB="45707" anchor="ctr">
                    <a:lnL w="127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800" b="0" dirty="0"/>
                        <a:t>4</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extLst>
                  <a:ext uri="{0D108BD9-81ED-4DB2-BD59-A6C34878D82A}">
                    <a16:rowId xmlns="" xmlns:a16="http://schemas.microsoft.com/office/drawing/2014/main" val="489431281"/>
                  </a:ext>
                </a:extLst>
              </a:tr>
              <a:tr h="393192">
                <a:tc>
                  <a:txBody>
                    <a:bodyPr/>
                    <a:lstStyle/>
                    <a:p>
                      <a:r>
                        <a:rPr lang="en-US" sz="1800" dirty="0"/>
                        <a:t>SJG</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sz="1800" b="0" dirty="0"/>
                        <a:t>30</a:t>
                      </a:r>
                    </a:p>
                  </a:txBody>
                  <a:tcPr marT="45709" marB="45709" anchor="ctr">
                    <a:lnL w="38100" cap="flat" cmpd="sng" algn="ctr">
                      <a:solidFill>
                        <a:schemeClr val="bg1"/>
                      </a:solidFill>
                      <a:prstDash val="solid"/>
                      <a:round/>
                      <a:headEnd type="none" w="med" len="med"/>
                      <a:tailEnd type="none" w="med" len="med"/>
                    </a:lnL>
                  </a:tcPr>
                </a:tc>
                <a:tc>
                  <a:txBody>
                    <a:bodyPr/>
                    <a:lstStyle/>
                    <a:p>
                      <a:pPr algn="ctr"/>
                      <a:r>
                        <a:rPr lang="en-US" sz="1800" dirty="0"/>
                        <a:t>81</a:t>
                      </a:r>
                    </a:p>
                  </a:txBody>
                  <a:tcPr marL="91433" marR="91433" marT="45707" marB="45707" anchor="ctr">
                    <a:lnR w="38100" cap="flat" cmpd="sng" algn="ctr">
                      <a:solidFill>
                        <a:schemeClr val="bg1"/>
                      </a:solidFill>
                      <a:prstDash val="solid"/>
                      <a:round/>
                      <a:headEnd type="none" w="med" len="med"/>
                      <a:tailEnd type="none" w="med" len="med"/>
                    </a:lnR>
                  </a:tcPr>
                </a:tc>
                <a:tc>
                  <a:txBody>
                    <a:bodyPr/>
                    <a:lstStyle/>
                    <a:p>
                      <a:pPr algn="ctr"/>
                      <a:r>
                        <a:rPr lang="en-US" dirty="0"/>
                        <a:t>80</a:t>
                      </a:r>
                    </a:p>
                  </a:txBody>
                  <a:tcPr marL="91433" marR="91433" marT="45707" marB="45707" anchor="ctr">
                    <a:lnL w="381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r>
                        <a:rPr lang="en-US" sz="1800" dirty="0"/>
                        <a:t>142</a:t>
                      </a:r>
                    </a:p>
                  </a:txBody>
                  <a:tcPr marL="91433" marR="91433" marT="45707" marB="45707" anchor="ctr">
                    <a:lnL w="127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dirty="0"/>
                        <a:t>59</a:t>
                      </a:r>
                    </a:p>
                  </a:txBody>
                  <a:tcPr marL="91433" marR="91433" marT="45707" marB="45707" anchor="ctr">
                    <a:lnL w="381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r>
                        <a:rPr lang="en-US" sz="1800" dirty="0"/>
                        <a:t>69</a:t>
                      </a:r>
                    </a:p>
                  </a:txBody>
                  <a:tcPr marL="91433" marR="91433" marT="45707" marB="45707" anchor="ctr">
                    <a:lnL w="127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dirty="0"/>
                        <a:t>24</a:t>
                      </a:r>
                    </a:p>
                  </a:txBody>
                  <a:tcPr marL="91433" marR="91433" marT="45707" marB="45707" anchor="ctr">
                    <a:lnL w="381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r>
                        <a:rPr lang="en-US" sz="1800" dirty="0"/>
                        <a:t>35</a:t>
                      </a:r>
                    </a:p>
                  </a:txBody>
                  <a:tcPr marL="91433" marR="91433" marT="45707" marB="45707" anchor="ctr">
                    <a:lnL w="127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800" b="0" dirty="0"/>
                        <a:t>29</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extLst>
                  <a:ext uri="{0D108BD9-81ED-4DB2-BD59-A6C34878D82A}">
                    <a16:rowId xmlns="" xmlns:a16="http://schemas.microsoft.com/office/drawing/2014/main" val="1136374735"/>
                  </a:ext>
                </a:extLst>
              </a:tr>
              <a:tr h="393192">
                <a:tc>
                  <a:txBody>
                    <a:bodyPr/>
                    <a:lstStyle/>
                    <a:p>
                      <a:r>
                        <a:rPr lang="en-US" sz="1800" b="1" dirty="0">
                          <a:solidFill>
                            <a:schemeClr val="bg1"/>
                          </a:solidFill>
                        </a:rPr>
                        <a:t>TOTAL</a:t>
                      </a:r>
                    </a:p>
                  </a:txBody>
                  <a:tcPr marL="91433" marR="91433" marT="45707" marB="45707" anchor="ctr">
                    <a:lnR w="38100" cap="flat" cmpd="sng" algn="ctr">
                      <a:solidFill>
                        <a:schemeClr val="bg1"/>
                      </a:solidFill>
                      <a:prstDash val="solid"/>
                      <a:round/>
                      <a:headEnd type="none" w="med" len="med"/>
                      <a:tailEnd type="none" w="med" len="med"/>
                    </a:lnR>
                    <a:solidFill>
                      <a:srgbClr val="00CC99"/>
                    </a:solidFill>
                  </a:tcPr>
                </a:tc>
                <a:tc>
                  <a:txBody>
                    <a:bodyPr/>
                    <a:lstStyle/>
                    <a:p>
                      <a:pPr algn="ctr"/>
                      <a:r>
                        <a:rPr lang="en-US" sz="1800" b="1" dirty="0">
                          <a:solidFill>
                            <a:schemeClr val="bg1"/>
                          </a:solidFill>
                        </a:rPr>
                        <a:t>739</a:t>
                      </a:r>
                    </a:p>
                  </a:txBody>
                  <a:tcPr marT="45709" marB="45709" anchor="ctr">
                    <a:lnL w="38100" cap="flat" cmpd="sng" algn="ctr">
                      <a:solidFill>
                        <a:schemeClr val="bg1"/>
                      </a:solidFill>
                      <a:prstDash val="solid"/>
                      <a:round/>
                      <a:headEnd type="none" w="med" len="med"/>
                      <a:tailEnd type="none" w="med" len="med"/>
                    </a:lnL>
                    <a:solidFill>
                      <a:srgbClr val="00CC99"/>
                    </a:solidFill>
                  </a:tcPr>
                </a:tc>
                <a:tc>
                  <a:txBody>
                    <a:bodyPr/>
                    <a:lstStyle/>
                    <a:p>
                      <a:pPr algn="ctr"/>
                      <a:r>
                        <a:rPr lang="en-US" sz="1800" b="1" dirty="0">
                          <a:solidFill>
                            <a:schemeClr val="bg1"/>
                          </a:solidFill>
                        </a:rPr>
                        <a:t>1,118</a:t>
                      </a:r>
                      <a:endParaRPr lang="en-US" sz="1800" b="0" dirty="0">
                        <a:solidFill>
                          <a:schemeClr val="bg1"/>
                        </a:solidFill>
                      </a:endParaRPr>
                    </a:p>
                  </a:txBody>
                  <a:tcPr marL="91433" marR="91433" marT="45707" marB="45707" anchor="ctr">
                    <a:lnR w="38100" cap="flat" cmpd="sng" algn="ctr">
                      <a:solidFill>
                        <a:schemeClr val="bg1"/>
                      </a:solidFill>
                      <a:prstDash val="solid"/>
                      <a:round/>
                      <a:headEnd type="none" w="med" len="med"/>
                      <a:tailEnd type="none" w="med" len="med"/>
                    </a:lnR>
                    <a:solidFill>
                      <a:srgbClr val="00CC99"/>
                    </a:solidFill>
                  </a:tcPr>
                </a:tc>
                <a:tc>
                  <a:txBody>
                    <a:bodyPr/>
                    <a:lstStyle/>
                    <a:p>
                      <a:pPr algn="ctr"/>
                      <a:r>
                        <a:rPr lang="en-US" b="1" dirty="0">
                          <a:solidFill>
                            <a:schemeClr val="bg1"/>
                          </a:solidFill>
                        </a:rPr>
                        <a:t>1,227</a:t>
                      </a:r>
                    </a:p>
                  </a:txBody>
                  <a:tcPr marL="91433" marR="91433" marT="45707" marB="45707" anchor="ctr">
                    <a:lnL w="381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solidFill>
                      <a:srgbClr val="00CC99"/>
                    </a:solidFill>
                  </a:tcPr>
                </a:tc>
                <a:tc>
                  <a:txBody>
                    <a:bodyPr/>
                    <a:lstStyle/>
                    <a:p>
                      <a:pPr algn="ctr"/>
                      <a:r>
                        <a:rPr lang="en-US" sz="1800" b="1" dirty="0">
                          <a:solidFill>
                            <a:schemeClr val="bg1"/>
                          </a:solidFill>
                        </a:rPr>
                        <a:t>2,213</a:t>
                      </a:r>
                      <a:endParaRPr lang="en-US" sz="1800" b="0" dirty="0">
                        <a:solidFill>
                          <a:schemeClr val="bg1"/>
                        </a:solidFill>
                      </a:endParaRPr>
                    </a:p>
                  </a:txBody>
                  <a:tcPr marL="91433" marR="91433" marT="45707" marB="45707" anchor="ctr">
                    <a:lnL w="127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a:txBody>
                    <a:bodyPr/>
                    <a:lstStyle/>
                    <a:p>
                      <a:pPr algn="ctr"/>
                      <a:r>
                        <a:rPr lang="en-US" b="1" dirty="0">
                          <a:solidFill>
                            <a:schemeClr val="bg1"/>
                          </a:solidFill>
                        </a:rPr>
                        <a:t>1,110</a:t>
                      </a:r>
                    </a:p>
                  </a:txBody>
                  <a:tcPr marL="91433" marR="91433" marT="45707" marB="45707" anchor="ctr">
                    <a:lnL w="381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solidFill>
                      <a:srgbClr val="00CC99"/>
                    </a:solidFill>
                  </a:tcPr>
                </a:tc>
                <a:tc>
                  <a:txBody>
                    <a:bodyPr/>
                    <a:lstStyle/>
                    <a:p>
                      <a:pPr algn="ctr"/>
                      <a:r>
                        <a:rPr lang="en-US" sz="1800" b="1" dirty="0">
                          <a:solidFill>
                            <a:schemeClr val="bg1"/>
                          </a:solidFill>
                        </a:rPr>
                        <a:t>1,390</a:t>
                      </a:r>
                      <a:endParaRPr lang="en-US" sz="1800" b="0" dirty="0">
                        <a:solidFill>
                          <a:schemeClr val="bg1"/>
                        </a:solidFill>
                      </a:endParaRPr>
                    </a:p>
                  </a:txBody>
                  <a:tcPr marL="91433" marR="91433" marT="45707" marB="45707" anchor="ctr">
                    <a:lnL w="127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a:txBody>
                    <a:bodyPr/>
                    <a:lstStyle/>
                    <a:p>
                      <a:pPr algn="ctr"/>
                      <a:r>
                        <a:rPr lang="en-US" b="1" dirty="0">
                          <a:solidFill>
                            <a:schemeClr val="bg1"/>
                          </a:solidFill>
                        </a:rPr>
                        <a:t>879</a:t>
                      </a:r>
                    </a:p>
                  </a:txBody>
                  <a:tcPr marL="91433" marR="91433" marT="45707" marB="45707" anchor="ctr">
                    <a:lnL w="381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solidFill>
                      <a:srgbClr val="00CC99"/>
                    </a:solidFill>
                  </a:tcPr>
                </a:tc>
                <a:tc>
                  <a:txBody>
                    <a:bodyPr/>
                    <a:lstStyle/>
                    <a:p>
                      <a:pPr algn="ctr"/>
                      <a:r>
                        <a:rPr lang="en-US" sz="1800" b="1" dirty="0">
                          <a:solidFill>
                            <a:schemeClr val="bg1"/>
                          </a:solidFill>
                        </a:rPr>
                        <a:t>1,282</a:t>
                      </a:r>
                    </a:p>
                  </a:txBody>
                  <a:tcPr marL="91433" marR="91433" marT="45707" marB="45707" anchor="ctr">
                    <a:lnL w="127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a:txBody>
                    <a:bodyPr/>
                    <a:lstStyle/>
                    <a:p>
                      <a:pPr algn="ctr"/>
                      <a:r>
                        <a:rPr lang="en-US" sz="1800" b="1" dirty="0">
                          <a:solidFill>
                            <a:schemeClr val="bg1"/>
                          </a:solidFill>
                        </a:rPr>
                        <a:t>602</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extLst>
                  <a:ext uri="{0D108BD9-81ED-4DB2-BD59-A6C34878D82A}">
                    <a16:rowId xmlns="" xmlns:a16="http://schemas.microsoft.com/office/drawing/2014/main" val="779934725"/>
                  </a:ext>
                </a:extLst>
              </a:tr>
            </a:tbl>
          </a:graphicData>
        </a:graphic>
      </p:graphicFrame>
    </p:spTree>
    <p:extLst>
      <p:ext uri="{BB962C8B-B14F-4D97-AF65-F5344CB8AC3E}">
        <p14:creationId xmlns:p14="http://schemas.microsoft.com/office/powerpoint/2010/main" val="42289047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59"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60"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61"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62"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63"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64"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65"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66"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67"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68"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69"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70"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71"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72"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73"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74"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75"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76"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77"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78"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79"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80"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81"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82"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83"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84"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85"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86"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87"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88"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89"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90"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91"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92"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93"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94"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95"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96"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96297"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98"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99"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300" name="Rectangle 44"/>
          <p:cNvSpPr>
            <a:spLocks noGrp="1" noChangeArrowheads="1"/>
          </p:cNvSpPr>
          <p:nvPr>
            <p:ph type="title"/>
          </p:nvPr>
        </p:nvSpPr>
        <p:spPr>
          <a:xfrm>
            <a:off x="87313" y="554037"/>
            <a:ext cx="7772400" cy="1143000"/>
          </a:xfrm>
        </p:spPr>
        <p:txBody>
          <a:bodyPr/>
          <a:lstStyle/>
          <a:p>
            <a:pPr algn="l" eaLnBrk="1" hangingPunct="1"/>
            <a:r>
              <a:rPr lang="en-US" altLang="en-US" sz="3300" b="1" dirty="0">
                <a:solidFill>
                  <a:schemeClr val="tx1"/>
                </a:solidFill>
              </a:rPr>
              <a:t>Payment Compliance Analysis </a:t>
            </a:r>
            <a:r>
              <a:rPr lang="en-US" altLang="en-US" dirty="0">
                <a:solidFill>
                  <a:schemeClr val="tx1"/>
                </a:solidFill>
              </a:rPr>
              <a:t/>
            </a:r>
            <a:br>
              <a:rPr lang="en-US" altLang="en-US" dirty="0">
                <a:solidFill>
                  <a:schemeClr val="tx1"/>
                </a:solidFill>
              </a:rPr>
            </a:br>
            <a:r>
              <a:rPr lang="en-US" altLang="en-US" sz="2800" b="1" dirty="0">
                <a:solidFill>
                  <a:schemeClr val="tx1"/>
                </a:solidFill>
              </a:rPr>
              <a:t>Percent That Paid More Than </a:t>
            </a:r>
            <a:br>
              <a:rPr lang="en-US" altLang="en-US" sz="2800" b="1" dirty="0">
                <a:solidFill>
                  <a:schemeClr val="tx1"/>
                </a:solidFill>
              </a:rPr>
            </a:br>
            <a:r>
              <a:rPr lang="en-US" altLang="en-US" sz="2800" b="1" dirty="0">
                <a:solidFill>
                  <a:schemeClr val="tx1"/>
                </a:solidFill>
              </a:rPr>
              <a:t>90 and 100 Percent of Billed Amount</a:t>
            </a:r>
            <a:r>
              <a:rPr lang="en-US" altLang="en-US" sz="2800" dirty="0"/>
              <a:t/>
            </a:r>
            <a:br>
              <a:rPr lang="en-US" altLang="en-US" sz="2800" dirty="0"/>
            </a:br>
            <a:endParaRPr lang="en-US" altLang="en-US" sz="2800" b="1" dirty="0"/>
          </a:p>
        </p:txBody>
      </p:sp>
      <p:sp>
        <p:nvSpPr>
          <p:cNvPr id="96301"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821F381B-CA90-46D6-AE05-18709FC465D0}" type="slidenum">
              <a:rPr lang="en-US" altLang="en-US" sz="1000"/>
              <a:pPr eaLnBrk="1" hangingPunct="1">
                <a:spcBef>
                  <a:spcPct val="50000"/>
                </a:spcBef>
                <a:buFontTx/>
                <a:buNone/>
              </a:pPr>
              <a:t>60</a:t>
            </a:fld>
            <a:endParaRPr lang="en-US" altLang="en-US" sz="1000"/>
          </a:p>
        </p:txBody>
      </p:sp>
      <p:graphicFrame>
        <p:nvGraphicFramePr>
          <p:cNvPr id="47" name="Table 46"/>
          <p:cNvGraphicFramePr>
            <a:graphicFrameLocks noGrp="1"/>
          </p:cNvGraphicFramePr>
          <p:nvPr>
            <p:extLst>
              <p:ext uri="{D42A27DB-BD31-4B8C-83A1-F6EECF244321}">
                <p14:modId xmlns:p14="http://schemas.microsoft.com/office/powerpoint/2010/main" val="4247388054"/>
              </p:ext>
            </p:extLst>
          </p:nvPr>
        </p:nvGraphicFramePr>
        <p:xfrm>
          <a:off x="939800" y="2362200"/>
          <a:ext cx="7112088" cy="2946979"/>
        </p:xfrm>
        <a:graphic>
          <a:graphicData uri="http://schemas.openxmlformats.org/drawingml/2006/table">
            <a:tbl>
              <a:tblPr firstRow="1" bandRow="1">
                <a:tableStyleId>{5C22544A-7EE6-4342-B048-85BDC9FD1C3A}</a:tableStyleId>
              </a:tblPr>
              <a:tblGrid>
                <a:gridCol w="1175730">
                  <a:extLst>
                    <a:ext uri="{9D8B030D-6E8A-4147-A177-3AD203B41FA5}">
                      <a16:colId xmlns="" xmlns:a16="http://schemas.microsoft.com/office/drawing/2014/main" val="20000"/>
                    </a:ext>
                  </a:extLst>
                </a:gridCol>
                <a:gridCol w="989393">
                  <a:extLst>
                    <a:ext uri="{9D8B030D-6E8A-4147-A177-3AD203B41FA5}">
                      <a16:colId xmlns="" xmlns:a16="http://schemas.microsoft.com/office/drawing/2014/main" val="20001"/>
                    </a:ext>
                  </a:extLst>
                </a:gridCol>
                <a:gridCol w="989393">
                  <a:extLst>
                    <a:ext uri="{9D8B030D-6E8A-4147-A177-3AD203B41FA5}">
                      <a16:colId xmlns="" xmlns:a16="http://schemas.microsoft.com/office/drawing/2014/main" val="20002"/>
                    </a:ext>
                  </a:extLst>
                </a:gridCol>
                <a:gridCol w="989393">
                  <a:extLst>
                    <a:ext uri="{9D8B030D-6E8A-4147-A177-3AD203B41FA5}">
                      <a16:colId xmlns="" xmlns:a16="http://schemas.microsoft.com/office/drawing/2014/main" val="20003"/>
                    </a:ext>
                  </a:extLst>
                </a:gridCol>
                <a:gridCol w="989393">
                  <a:extLst>
                    <a:ext uri="{9D8B030D-6E8A-4147-A177-3AD203B41FA5}">
                      <a16:colId xmlns="" xmlns:a16="http://schemas.microsoft.com/office/drawing/2014/main" val="20004"/>
                    </a:ext>
                  </a:extLst>
                </a:gridCol>
                <a:gridCol w="989393">
                  <a:extLst>
                    <a:ext uri="{9D8B030D-6E8A-4147-A177-3AD203B41FA5}">
                      <a16:colId xmlns="" xmlns:a16="http://schemas.microsoft.com/office/drawing/2014/main" val="20005"/>
                    </a:ext>
                  </a:extLst>
                </a:gridCol>
                <a:gridCol w="989393">
                  <a:extLst>
                    <a:ext uri="{9D8B030D-6E8A-4147-A177-3AD203B41FA5}">
                      <a16:colId xmlns="" xmlns:a16="http://schemas.microsoft.com/office/drawing/2014/main" val="20006"/>
                    </a:ext>
                  </a:extLst>
                </a:gridCol>
              </a:tblGrid>
              <a:tr h="335358">
                <a:tc rowSpan="3">
                  <a:txBody>
                    <a:bodyPr/>
                    <a:lstStyle/>
                    <a:p>
                      <a:pPr algn="l"/>
                      <a:r>
                        <a:rPr lang="en-US" sz="1500" b="1" dirty="0">
                          <a:solidFill>
                            <a:schemeClr val="bg1"/>
                          </a:solidFill>
                        </a:rPr>
                        <a:t>Months After Grant</a:t>
                      </a:r>
                    </a:p>
                  </a:txBody>
                  <a:tcPr marT="45731" marB="4573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2">
                  <a:txBody>
                    <a:bodyPr/>
                    <a:lstStyle/>
                    <a:p>
                      <a:pPr algn="ctr"/>
                      <a:r>
                        <a:rPr lang="en-US" sz="1500" dirty="0"/>
                        <a:t>2</a:t>
                      </a:r>
                      <a:r>
                        <a:rPr lang="en-US" sz="1500" baseline="30000" dirty="0"/>
                        <a:t>nd</a:t>
                      </a:r>
                      <a:r>
                        <a:rPr lang="en-US" sz="1500" dirty="0"/>
                        <a:t> year after grant</a:t>
                      </a:r>
                      <a:endParaRPr lang="en-US" sz="1500" b="1" dirty="0">
                        <a:solidFill>
                          <a:schemeClr val="bg1"/>
                        </a:solidFill>
                      </a:endParaRPr>
                    </a:p>
                  </a:txBody>
                  <a:tcPr marT="45731" marB="4573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en-US"/>
                    </a:p>
                  </a:txBody>
                  <a:tcPr/>
                </a:tc>
                <a:tc gridSpan="2">
                  <a:txBody>
                    <a:bodyPr/>
                    <a:lstStyle/>
                    <a:p>
                      <a:pPr algn="ctr"/>
                      <a:r>
                        <a:rPr lang="en-US" sz="1500" dirty="0"/>
                        <a:t>1</a:t>
                      </a:r>
                      <a:r>
                        <a:rPr lang="en-US" sz="1500" baseline="30000" dirty="0"/>
                        <a:t>st</a:t>
                      </a:r>
                      <a:r>
                        <a:rPr lang="en-US" sz="1500" dirty="0"/>
                        <a:t> year after grant</a:t>
                      </a:r>
                      <a:endParaRPr lang="en-US" sz="1500" b="1" dirty="0">
                        <a:solidFill>
                          <a:schemeClr val="bg1"/>
                        </a:solidFill>
                      </a:endParaRPr>
                    </a:p>
                  </a:txBody>
                  <a:tcPr marT="45731" marB="4573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en-US"/>
                    </a:p>
                  </a:txBody>
                  <a:tcPr/>
                </a:tc>
                <a:tc gridSpan="2">
                  <a:txBody>
                    <a:bodyPr/>
                    <a:lstStyle/>
                    <a:p>
                      <a:pPr algn="ctr"/>
                      <a:r>
                        <a:rPr lang="en-US" sz="1500" dirty="0"/>
                        <a:t>Year before grant</a:t>
                      </a:r>
                      <a:endParaRPr lang="en-US" sz="1500" b="1" dirty="0">
                        <a:solidFill>
                          <a:schemeClr val="bg1"/>
                        </a:solidFill>
                      </a:endParaRPr>
                    </a:p>
                  </a:txBody>
                  <a:tcPr marT="45731" marB="45731" anchor="ctr">
                    <a:lnL w="38100" cap="flat" cmpd="sng" algn="ctr">
                      <a:solidFill>
                        <a:schemeClr val="bg1"/>
                      </a:solidFill>
                      <a:prstDash val="solid"/>
                      <a:round/>
                      <a:headEnd type="none" w="med" len="med"/>
                      <a:tailEnd type="none" w="med" len="med"/>
                    </a:lnL>
                  </a:tcPr>
                </a:tc>
                <a:tc hMerge="1">
                  <a:txBody>
                    <a:bodyPr/>
                    <a:lstStyle/>
                    <a:p>
                      <a:endParaRPr lang="en-US"/>
                    </a:p>
                  </a:txBody>
                  <a:tcPr/>
                </a:tc>
                <a:extLst>
                  <a:ext uri="{0D108BD9-81ED-4DB2-BD59-A6C34878D82A}">
                    <a16:rowId xmlns="" xmlns:a16="http://schemas.microsoft.com/office/drawing/2014/main" val="10000"/>
                  </a:ext>
                </a:extLst>
              </a:tr>
              <a:tr h="335358">
                <a:tc vMerge="1">
                  <a:txBody>
                    <a:bodyPr/>
                    <a:lstStyle/>
                    <a:p>
                      <a:pPr algn="l"/>
                      <a:endParaRPr lang="en-US" sz="1500" b="1" dirty="0">
                        <a:solidFill>
                          <a:schemeClr val="bg1"/>
                        </a:solidFill>
                      </a:endParaRPr>
                    </a:p>
                  </a:txBody>
                  <a:tcPr marT="45731" marB="45731"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gridSpan="2">
                  <a:txBody>
                    <a:bodyPr/>
                    <a:lstStyle/>
                    <a:p>
                      <a:pPr algn="ctr"/>
                      <a:r>
                        <a:rPr lang="en-US" sz="1500" b="1" dirty="0">
                          <a:solidFill>
                            <a:schemeClr val="bg1"/>
                          </a:solidFill>
                        </a:rPr>
                        <a:t>Q1 &amp; Q2 2017 Recipients</a:t>
                      </a:r>
                    </a:p>
                  </a:txBody>
                  <a:tcPr marT="45731" marB="4573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endParaRPr lang="en-US"/>
                    </a:p>
                  </a:txBody>
                  <a:tcPr/>
                </a:tc>
                <a:tc gridSpan="2">
                  <a:txBody>
                    <a:bodyPr/>
                    <a:lstStyle/>
                    <a:p>
                      <a:pPr algn="ctr"/>
                      <a:r>
                        <a:rPr lang="en-US" sz="1500" b="1" dirty="0">
                          <a:solidFill>
                            <a:schemeClr val="bg1"/>
                          </a:solidFill>
                        </a:rPr>
                        <a:t>Q1 &amp; Q2 2018</a:t>
                      </a:r>
                      <a:r>
                        <a:rPr lang="en-US" sz="1500" b="1" baseline="0" dirty="0">
                          <a:solidFill>
                            <a:schemeClr val="bg1"/>
                          </a:solidFill>
                        </a:rPr>
                        <a:t> </a:t>
                      </a:r>
                      <a:r>
                        <a:rPr lang="en-US" sz="1500" b="1" dirty="0">
                          <a:solidFill>
                            <a:schemeClr val="bg1"/>
                          </a:solidFill>
                        </a:rPr>
                        <a:t>Recipients</a:t>
                      </a:r>
                    </a:p>
                  </a:txBody>
                  <a:tcPr marT="45731" marB="4573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endParaRPr lang="en-US"/>
                    </a:p>
                  </a:txBody>
                  <a:tcPr/>
                </a:tc>
                <a:tc gridSpan="2">
                  <a:txBody>
                    <a:bodyPr/>
                    <a:lstStyle/>
                    <a:p>
                      <a:pPr algn="ctr"/>
                      <a:r>
                        <a:rPr lang="en-US" sz="1500" b="1" dirty="0">
                          <a:solidFill>
                            <a:schemeClr val="bg1"/>
                          </a:solidFill>
                        </a:rPr>
                        <a:t>Q1</a:t>
                      </a:r>
                      <a:r>
                        <a:rPr lang="en-US" sz="1500" b="1" baseline="0" dirty="0">
                          <a:solidFill>
                            <a:schemeClr val="bg1"/>
                          </a:solidFill>
                        </a:rPr>
                        <a:t> &amp; Q2 </a:t>
                      </a:r>
                      <a:r>
                        <a:rPr lang="en-US" sz="1500" b="1" dirty="0">
                          <a:solidFill>
                            <a:schemeClr val="bg1"/>
                          </a:solidFill>
                        </a:rPr>
                        <a:t> 2019 Recipients</a:t>
                      </a:r>
                    </a:p>
                  </a:txBody>
                  <a:tcPr marT="45731" marB="45731" anchor="ctr">
                    <a:lnL w="38100" cap="flat" cmpd="sng" algn="ctr">
                      <a:solidFill>
                        <a:schemeClr val="bg1"/>
                      </a:solidFill>
                      <a:prstDash val="solid"/>
                      <a:round/>
                      <a:headEnd type="none" w="med" len="med"/>
                      <a:tailEnd type="none" w="med" len="med"/>
                    </a:lnL>
                    <a:solidFill>
                      <a:srgbClr val="00CC99"/>
                    </a:solidFill>
                  </a:tcPr>
                </a:tc>
                <a:tc hMerge="1">
                  <a:txBody>
                    <a:bodyPr/>
                    <a:lstStyle/>
                    <a:p>
                      <a:endParaRPr lang="en-US"/>
                    </a:p>
                  </a:txBody>
                  <a:tcPr/>
                </a:tc>
                <a:extLst>
                  <a:ext uri="{0D108BD9-81ED-4DB2-BD59-A6C34878D82A}">
                    <a16:rowId xmlns="" xmlns:a16="http://schemas.microsoft.com/office/drawing/2014/main" val="10001"/>
                  </a:ext>
                </a:extLst>
              </a:tr>
              <a:tr h="579255">
                <a:tc vMerge="1">
                  <a:txBody>
                    <a:bodyPr/>
                    <a:lstStyle/>
                    <a:p>
                      <a:pPr algn="ctr"/>
                      <a:endParaRPr lang="en-US" sz="2200" dirty="0"/>
                    </a:p>
                  </a:txBody>
                  <a:tcPr anchor="ctr"/>
                </a:tc>
                <a:tc>
                  <a:txBody>
                    <a:bodyPr/>
                    <a:lstStyle/>
                    <a:p>
                      <a:pPr algn="ctr"/>
                      <a:r>
                        <a:rPr lang="en-US" sz="1500" b="1" dirty="0">
                          <a:solidFill>
                            <a:schemeClr val="bg1"/>
                          </a:solidFill>
                        </a:rPr>
                        <a:t>Pay ≥ 100%</a:t>
                      </a:r>
                    </a:p>
                  </a:txBody>
                  <a:tcPr marT="45731" marB="45731"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Pay ≥ 90%</a:t>
                      </a:r>
                    </a:p>
                  </a:txBody>
                  <a:tcPr marT="45731" marB="45731"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500" b="1" dirty="0">
                          <a:solidFill>
                            <a:schemeClr val="bg1"/>
                          </a:solidFill>
                        </a:rPr>
                        <a:t>Pay ≥ 100%</a:t>
                      </a:r>
                    </a:p>
                  </a:txBody>
                  <a:tcPr marT="45731" marB="45731"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Pay ≥ 90%</a:t>
                      </a:r>
                    </a:p>
                  </a:txBody>
                  <a:tcPr marT="45731" marB="45731"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500" b="1" dirty="0">
                          <a:solidFill>
                            <a:schemeClr val="bg1"/>
                          </a:solidFill>
                        </a:rPr>
                        <a:t>Pay ≥ 100%</a:t>
                      </a:r>
                    </a:p>
                  </a:txBody>
                  <a:tcPr marT="45731" marB="45731"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Pay ≥ 90%</a:t>
                      </a:r>
                    </a:p>
                  </a:txBody>
                  <a:tcPr marT="45731" marB="45731" anchor="ctr">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2"/>
                  </a:ext>
                </a:extLst>
              </a:tr>
              <a:tr h="370926">
                <a:tc>
                  <a:txBody>
                    <a:bodyPr/>
                    <a:lstStyle/>
                    <a:p>
                      <a:r>
                        <a:rPr lang="en-US" sz="1500" dirty="0"/>
                        <a:t>3 Months</a:t>
                      </a:r>
                    </a:p>
                  </a:txBody>
                  <a:tcPr marT="45731" marB="45731"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500" kern="1200" dirty="0">
                          <a:solidFill>
                            <a:schemeClr val="dk1"/>
                          </a:solidFill>
                          <a:latin typeface="+mn-lt"/>
                          <a:ea typeface="+mn-ea"/>
                          <a:cs typeface="+mn-cs"/>
                        </a:rPr>
                        <a:t>64%</a:t>
                      </a:r>
                    </a:p>
                  </a:txBody>
                  <a:tcPr marT="45731" marB="45731"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500" kern="1200" dirty="0">
                          <a:solidFill>
                            <a:schemeClr val="dk1"/>
                          </a:solidFill>
                          <a:latin typeface="+mn-lt"/>
                          <a:ea typeface="+mn-ea"/>
                          <a:cs typeface="+mn-cs"/>
                        </a:rPr>
                        <a:t>71%</a:t>
                      </a:r>
                    </a:p>
                  </a:txBody>
                  <a:tcPr marT="45731" marB="45731"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500" kern="1200" dirty="0">
                          <a:solidFill>
                            <a:schemeClr val="dk1"/>
                          </a:solidFill>
                          <a:latin typeface="+mn-lt"/>
                          <a:ea typeface="+mn-ea"/>
                          <a:cs typeface="+mn-cs"/>
                        </a:rPr>
                        <a:t>27%</a:t>
                      </a:r>
                    </a:p>
                  </a:txBody>
                  <a:tcPr marT="45731" marB="45731"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500" kern="1200" dirty="0">
                          <a:solidFill>
                            <a:schemeClr val="dk1"/>
                          </a:solidFill>
                          <a:latin typeface="+mn-lt"/>
                          <a:ea typeface="+mn-ea"/>
                          <a:cs typeface="+mn-cs"/>
                        </a:rPr>
                        <a:t>32%</a:t>
                      </a:r>
                    </a:p>
                  </a:txBody>
                  <a:tcPr marT="45731" marB="45731"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500" kern="1200" dirty="0">
                          <a:solidFill>
                            <a:schemeClr val="dk1"/>
                          </a:solidFill>
                          <a:latin typeface="+mn-lt"/>
                          <a:ea typeface="+mn-ea"/>
                          <a:cs typeface="+mn-cs"/>
                        </a:rPr>
                        <a:t>56%</a:t>
                      </a:r>
                    </a:p>
                  </a:txBody>
                  <a:tcPr marT="45731" marB="45731"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500" kern="1200" dirty="0">
                          <a:solidFill>
                            <a:schemeClr val="dk1"/>
                          </a:solidFill>
                          <a:latin typeface="+mn-lt"/>
                          <a:ea typeface="+mn-ea"/>
                          <a:cs typeface="+mn-cs"/>
                        </a:rPr>
                        <a:t>61%</a:t>
                      </a:r>
                    </a:p>
                  </a:txBody>
                  <a:tcPr marT="45731" marB="45731" anchor="ct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3"/>
                  </a:ext>
                </a:extLst>
              </a:tr>
              <a:tr h="370926">
                <a:tc>
                  <a:txBody>
                    <a:bodyPr/>
                    <a:lstStyle/>
                    <a:p>
                      <a:r>
                        <a:rPr lang="en-US" sz="1500" dirty="0"/>
                        <a:t>6 Months</a:t>
                      </a:r>
                    </a:p>
                  </a:txBody>
                  <a:tcPr marT="45731" marB="45731"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500" kern="1200" dirty="0">
                          <a:solidFill>
                            <a:schemeClr val="dk1"/>
                          </a:solidFill>
                          <a:latin typeface="+mn-lt"/>
                          <a:ea typeface="+mn-ea"/>
                          <a:cs typeface="+mn-cs"/>
                        </a:rPr>
                        <a:t>66%</a:t>
                      </a:r>
                    </a:p>
                  </a:txBody>
                  <a:tcPr marT="45731" marB="45731"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500" kern="1200" dirty="0">
                          <a:solidFill>
                            <a:schemeClr val="dk1"/>
                          </a:solidFill>
                          <a:latin typeface="+mn-lt"/>
                          <a:ea typeface="+mn-ea"/>
                          <a:cs typeface="+mn-cs"/>
                        </a:rPr>
                        <a:t>75%</a:t>
                      </a:r>
                    </a:p>
                  </a:txBody>
                  <a:tcPr marT="45731" marB="45731"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500" kern="1200" dirty="0">
                          <a:solidFill>
                            <a:schemeClr val="dk1"/>
                          </a:solidFill>
                          <a:latin typeface="+mn-lt"/>
                          <a:ea typeface="+mn-ea"/>
                          <a:cs typeface="+mn-cs"/>
                        </a:rPr>
                        <a:t>29%</a:t>
                      </a:r>
                    </a:p>
                  </a:txBody>
                  <a:tcPr marT="45731" marB="45731"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500" kern="1200" dirty="0">
                          <a:solidFill>
                            <a:schemeClr val="dk1"/>
                          </a:solidFill>
                          <a:latin typeface="+mn-lt"/>
                          <a:ea typeface="+mn-ea"/>
                          <a:cs typeface="+mn-cs"/>
                        </a:rPr>
                        <a:t>38%</a:t>
                      </a:r>
                    </a:p>
                  </a:txBody>
                  <a:tcPr marT="45731" marB="45731"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500" kern="1200" dirty="0">
                          <a:solidFill>
                            <a:schemeClr val="dk1"/>
                          </a:solidFill>
                          <a:latin typeface="+mn-lt"/>
                          <a:ea typeface="+mn-ea"/>
                          <a:cs typeface="+mn-cs"/>
                        </a:rPr>
                        <a:t>54%</a:t>
                      </a:r>
                    </a:p>
                  </a:txBody>
                  <a:tcPr marT="45731" marB="45731"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500" kern="1200" dirty="0">
                          <a:solidFill>
                            <a:schemeClr val="dk1"/>
                          </a:solidFill>
                          <a:latin typeface="+mn-lt"/>
                          <a:ea typeface="+mn-ea"/>
                          <a:cs typeface="+mn-cs"/>
                        </a:rPr>
                        <a:t>60%</a:t>
                      </a:r>
                    </a:p>
                  </a:txBody>
                  <a:tcPr marT="45731" marB="45731" anchor="ctr"/>
                </a:tc>
                <a:extLst>
                  <a:ext uri="{0D108BD9-81ED-4DB2-BD59-A6C34878D82A}">
                    <a16:rowId xmlns="" xmlns:a16="http://schemas.microsoft.com/office/drawing/2014/main" val="10004"/>
                  </a:ext>
                </a:extLst>
              </a:tr>
              <a:tr h="370926">
                <a:tc>
                  <a:txBody>
                    <a:bodyPr/>
                    <a:lstStyle/>
                    <a:p>
                      <a:r>
                        <a:rPr lang="en-US" sz="1500" dirty="0"/>
                        <a:t>9 Months</a:t>
                      </a:r>
                    </a:p>
                  </a:txBody>
                  <a:tcPr marT="45731" marB="45731"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500" kern="1200" dirty="0">
                          <a:solidFill>
                            <a:schemeClr val="dk1"/>
                          </a:solidFill>
                          <a:latin typeface="+mn-lt"/>
                          <a:ea typeface="+mn-ea"/>
                          <a:cs typeface="+mn-cs"/>
                        </a:rPr>
                        <a:t>64%</a:t>
                      </a:r>
                    </a:p>
                  </a:txBody>
                  <a:tcPr marT="45731" marB="45731"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500" kern="1200" dirty="0">
                          <a:solidFill>
                            <a:schemeClr val="dk1"/>
                          </a:solidFill>
                          <a:latin typeface="+mn-lt"/>
                          <a:ea typeface="+mn-ea"/>
                          <a:cs typeface="+mn-cs"/>
                        </a:rPr>
                        <a:t>76%</a:t>
                      </a:r>
                    </a:p>
                  </a:txBody>
                  <a:tcPr marT="45731" marB="45731"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500" kern="1200" dirty="0">
                          <a:solidFill>
                            <a:schemeClr val="dk1"/>
                          </a:solidFill>
                          <a:latin typeface="+mn-lt"/>
                          <a:ea typeface="+mn-ea"/>
                          <a:cs typeface="+mn-cs"/>
                        </a:rPr>
                        <a:t>24%</a:t>
                      </a:r>
                    </a:p>
                  </a:txBody>
                  <a:tcPr marT="45731" marB="45731"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500" kern="1200" dirty="0">
                          <a:solidFill>
                            <a:schemeClr val="dk1"/>
                          </a:solidFill>
                          <a:latin typeface="+mn-lt"/>
                          <a:ea typeface="+mn-ea"/>
                          <a:cs typeface="+mn-cs"/>
                        </a:rPr>
                        <a:t>38%</a:t>
                      </a:r>
                    </a:p>
                  </a:txBody>
                  <a:tcPr marT="45731" marB="45731"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500" kern="1200" dirty="0">
                          <a:solidFill>
                            <a:schemeClr val="dk1"/>
                          </a:solidFill>
                          <a:latin typeface="+mn-lt"/>
                          <a:ea typeface="+mn-ea"/>
                          <a:cs typeface="+mn-cs"/>
                        </a:rPr>
                        <a:t>40%</a:t>
                      </a:r>
                    </a:p>
                  </a:txBody>
                  <a:tcPr marT="45731" marB="45731"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500" kern="1200" dirty="0">
                          <a:solidFill>
                            <a:schemeClr val="dk1"/>
                          </a:solidFill>
                          <a:latin typeface="+mn-lt"/>
                          <a:ea typeface="+mn-ea"/>
                          <a:cs typeface="+mn-cs"/>
                        </a:rPr>
                        <a:t>52%</a:t>
                      </a:r>
                    </a:p>
                  </a:txBody>
                  <a:tcPr marT="45731" marB="45731" anchor="ctr"/>
                </a:tc>
                <a:extLst>
                  <a:ext uri="{0D108BD9-81ED-4DB2-BD59-A6C34878D82A}">
                    <a16:rowId xmlns="" xmlns:a16="http://schemas.microsoft.com/office/drawing/2014/main" val="10005"/>
                  </a:ext>
                </a:extLst>
              </a:tr>
              <a:tr h="370926">
                <a:tc>
                  <a:txBody>
                    <a:bodyPr/>
                    <a:lstStyle/>
                    <a:p>
                      <a:r>
                        <a:rPr lang="en-US" sz="1500" dirty="0"/>
                        <a:t>12 Months</a:t>
                      </a:r>
                    </a:p>
                  </a:txBody>
                  <a:tcPr marT="45731" marB="45731"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500" kern="1200" dirty="0">
                          <a:solidFill>
                            <a:schemeClr val="dk1"/>
                          </a:solidFill>
                          <a:latin typeface="+mn-lt"/>
                          <a:ea typeface="+mn-ea"/>
                          <a:cs typeface="+mn-cs"/>
                        </a:rPr>
                        <a:t>54%</a:t>
                      </a:r>
                    </a:p>
                  </a:txBody>
                  <a:tcPr marT="45731" marB="45731" anchor="ctr">
                    <a:lnL w="38100" cap="flat" cmpd="sng" algn="ctr">
                      <a:solidFill>
                        <a:schemeClr val="bg1"/>
                      </a:solidFill>
                      <a:prstDash val="solid"/>
                      <a:round/>
                      <a:headEnd type="none" w="med" len="med"/>
                      <a:tailEnd type="none" w="med" len="med"/>
                    </a:lnL>
                    <a:solidFill>
                      <a:srgbClr val="FFFF00"/>
                    </a:solidFill>
                  </a:tcPr>
                </a:tc>
                <a:tc>
                  <a:txBody>
                    <a:bodyPr/>
                    <a:lstStyle/>
                    <a:p>
                      <a:pPr marL="0" algn="ctr" defTabSz="914400" rtl="0" eaLnBrk="1" latinLnBrk="0" hangingPunct="1"/>
                      <a:r>
                        <a:rPr lang="en-US" sz="1500" kern="1200" dirty="0">
                          <a:solidFill>
                            <a:schemeClr val="dk1"/>
                          </a:solidFill>
                          <a:latin typeface="+mn-lt"/>
                          <a:ea typeface="+mn-ea"/>
                          <a:cs typeface="+mn-cs"/>
                        </a:rPr>
                        <a:t>78%</a:t>
                      </a:r>
                    </a:p>
                  </a:txBody>
                  <a:tcPr marT="45731" marB="45731"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500" kern="1200" dirty="0">
                          <a:solidFill>
                            <a:schemeClr val="dk1"/>
                          </a:solidFill>
                          <a:latin typeface="+mn-lt"/>
                          <a:ea typeface="+mn-ea"/>
                          <a:cs typeface="+mn-cs"/>
                        </a:rPr>
                        <a:t>20%</a:t>
                      </a:r>
                    </a:p>
                  </a:txBody>
                  <a:tcPr marT="45731" marB="45731" anchor="ctr">
                    <a:lnL w="38100" cap="flat" cmpd="sng" algn="ctr">
                      <a:solidFill>
                        <a:schemeClr val="bg1"/>
                      </a:solidFill>
                      <a:prstDash val="solid"/>
                      <a:round/>
                      <a:headEnd type="none" w="med" len="med"/>
                      <a:tailEnd type="none" w="med" len="med"/>
                    </a:lnL>
                    <a:solidFill>
                      <a:srgbClr val="FFFF00"/>
                    </a:solidFill>
                  </a:tcPr>
                </a:tc>
                <a:tc>
                  <a:txBody>
                    <a:bodyPr/>
                    <a:lstStyle/>
                    <a:p>
                      <a:pPr marL="0" algn="ctr" defTabSz="914400" rtl="0" eaLnBrk="1" latinLnBrk="0" hangingPunct="1"/>
                      <a:r>
                        <a:rPr lang="en-US" sz="1500" kern="1200" dirty="0">
                          <a:solidFill>
                            <a:schemeClr val="dk1"/>
                          </a:solidFill>
                          <a:latin typeface="+mn-lt"/>
                          <a:ea typeface="+mn-ea"/>
                          <a:cs typeface="+mn-cs"/>
                        </a:rPr>
                        <a:t>42%</a:t>
                      </a:r>
                    </a:p>
                  </a:txBody>
                  <a:tcPr marT="45731" marB="45731"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500" kern="1200" dirty="0">
                          <a:solidFill>
                            <a:schemeClr val="dk1"/>
                          </a:solidFill>
                          <a:latin typeface="+mn-lt"/>
                          <a:ea typeface="+mn-ea"/>
                          <a:cs typeface="+mn-cs"/>
                        </a:rPr>
                        <a:t>23%</a:t>
                      </a:r>
                    </a:p>
                  </a:txBody>
                  <a:tcPr marT="45731" marB="45731" anchor="ctr">
                    <a:lnL w="38100" cap="flat" cmpd="sng" algn="ctr">
                      <a:solidFill>
                        <a:schemeClr val="bg1"/>
                      </a:solidFill>
                      <a:prstDash val="solid"/>
                      <a:round/>
                      <a:headEnd type="none" w="med" len="med"/>
                      <a:tailEnd type="none" w="med" len="med"/>
                    </a:lnL>
                    <a:solidFill>
                      <a:srgbClr val="FFFF00"/>
                    </a:solidFill>
                  </a:tcPr>
                </a:tc>
                <a:tc>
                  <a:txBody>
                    <a:bodyPr/>
                    <a:lstStyle/>
                    <a:p>
                      <a:pPr marL="0" algn="ctr" defTabSz="914400" rtl="0" eaLnBrk="1" latinLnBrk="0" hangingPunct="1"/>
                      <a:r>
                        <a:rPr lang="en-US" sz="1500" kern="1200" dirty="0">
                          <a:solidFill>
                            <a:schemeClr val="dk1"/>
                          </a:solidFill>
                          <a:latin typeface="+mn-lt"/>
                          <a:ea typeface="+mn-ea"/>
                          <a:cs typeface="+mn-cs"/>
                        </a:rPr>
                        <a:t>45%</a:t>
                      </a:r>
                    </a:p>
                  </a:txBody>
                  <a:tcPr marT="45731" marB="45731" anchor="ctr"/>
                </a:tc>
                <a:extLst>
                  <a:ext uri="{0D108BD9-81ED-4DB2-BD59-A6C34878D82A}">
                    <a16:rowId xmlns="" xmlns:a16="http://schemas.microsoft.com/office/drawing/2014/main" val="10006"/>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07"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08"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09"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10"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11"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12"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13"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14"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15"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16"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17"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18"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19"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20"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21"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22"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23"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24"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25"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26"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27"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28"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29"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30"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31"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32"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33"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34"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35"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36"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37"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38"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39"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40"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41"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42"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43"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44"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98345"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46"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47"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48" name="Rectangle 44"/>
          <p:cNvSpPr>
            <a:spLocks noGrp="1" noChangeArrowheads="1"/>
          </p:cNvSpPr>
          <p:nvPr>
            <p:ph type="title"/>
          </p:nvPr>
        </p:nvSpPr>
        <p:spPr>
          <a:xfrm>
            <a:off x="112713" y="542925"/>
            <a:ext cx="6096000" cy="1143000"/>
          </a:xfrm>
        </p:spPr>
        <p:txBody>
          <a:bodyPr/>
          <a:lstStyle/>
          <a:p>
            <a:pPr algn="l" eaLnBrk="1" hangingPunct="1"/>
            <a:r>
              <a:rPr lang="en-US" altLang="en-US" sz="3300" b="1" dirty="0">
                <a:solidFill>
                  <a:schemeClr val="tx1"/>
                </a:solidFill>
              </a:rPr>
              <a:t>Payment Compliance Analysis </a:t>
            </a:r>
            <a:r>
              <a:rPr lang="en-US" altLang="en-US" dirty="0">
                <a:solidFill>
                  <a:schemeClr val="tx1"/>
                </a:solidFill>
              </a:rPr>
              <a:t/>
            </a:r>
            <a:br>
              <a:rPr lang="en-US" altLang="en-US" dirty="0">
                <a:solidFill>
                  <a:schemeClr val="tx1"/>
                </a:solidFill>
              </a:rPr>
            </a:br>
            <a:r>
              <a:rPr lang="en-US" altLang="en-US" sz="2800" b="1" dirty="0">
                <a:solidFill>
                  <a:schemeClr val="tx1"/>
                </a:solidFill>
              </a:rPr>
              <a:t>Percent That Paid More Than 100 Percent of Billed Amount </a:t>
            </a:r>
            <a:r>
              <a:rPr lang="en-US" altLang="en-US" sz="2800" b="1" dirty="0"/>
              <a:t/>
            </a:r>
            <a:br>
              <a:rPr lang="en-US" altLang="en-US" sz="2800" b="1" dirty="0"/>
            </a:br>
            <a:endParaRPr lang="en-US" altLang="en-US" sz="2800" b="1" dirty="0"/>
          </a:p>
        </p:txBody>
      </p:sp>
      <p:sp>
        <p:nvSpPr>
          <p:cNvPr id="98349"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C1C76593-812D-43D0-B1A8-61E5917027B5}" type="slidenum">
              <a:rPr lang="en-US" altLang="en-US" sz="1000"/>
              <a:pPr eaLnBrk="1" hangingPunct="1">
                <a:spcBef>
                  <a:spcPct val="50000"/>
                </a:spcBef>
                <a:buFontTx/>
                <a:buNone/>
              </a:pPr>
              <a:t>61</a:t>
            </a:fld>
            <a:endParaRPr lang="en-US" altLang="en-US" sz="1000"/>
          </a:p>
        </p:txBody>
      </p:sp>
      <p:graphicFrame>
        <p:nvGraphicFramePr>
          <p:cNvPr id="48" name="Table 47"/>
          <p:cNvGraphicFramePr>
            <a:graphicFrameLocks noGrp="1"/>
          </p:cNvGraphicFramePr>
          <p:nvPr>
            <p:extLst>
              <p:ext uri="{D42A27DB-BD31-4B8C-83A1-F6EECF244321}">
                <p14:modId xmlns:p14="http://schemas.microsoft.com/office/powerpoint/2010/main" val="4253858860"/>
              </p:ext>
            </p:extLst>
          </p:nvPr>
        </p:nvGraphicFramePr>
        <p:xfrm>
          <a:off x="112713" y="1659673"/>
          <a:ext cx="8802686" cy="4128234"/>
        </p:xfrm>
        <a:graphic>
          <a:graphicData uri="http://schemas.openxmlformats.org/drawingml/2006/table">
            <a:tbl>
              <a:tblPr firstRow="1" bandRow="1">
                <a:tableStyleId>{5C22544A-7EE6-4342-B048-85BDC9FD1C3A}</a:tableStyleId>
              </a:tblPr>
              <a:tblGrid>
                <a:gridCol w="1106487">
                  <a:extLst>
                    <a:ext uri="{9D8B030D-6E8A-4147-A177-3AD203B41FA5}">
                      <a16:colId xmlns="" xmlns:a16="http://schemas.microsoft.com/office/drawing/2014/main" val="20000"/>
                    </a:ext>
                  </a:extLst>
                </a:gridCol>
                <a:gridCol w="655451">
                  <a:extLst>
                    <a:ext uri="{9D8B030D-6E8A-4147-A177-3AD203B41FA5}">
                      <a16:colId xmlns="" xmlns:a16="http://schemas.microsoft.com/office/drawing/2014/main" val="20001"/>
                    </a:ext>
                  </a:extLst>
                </a:gridCol>
                <a:gridCol w="655451">
                  <a:extLst>
                    <a:ext uri="{9D8B030D-6E8A-4147-A177-3AD203B41FA5}">
                      <a16:colId xmlns="" xmlns:a16="http://schemas.microsoft.com/office/drawing/2014/main" val="20002"/>
                    </a:ext>
                  </a:extLst>
                </a:gridCol>
                <a:gridCol w="655451">
                  <a:extLst>
                    <a:ext uri="{9D8B030D-6E8A-4147-A177-3AD203B41FA5}">
                      <a16:colId xmlns="" xmlns:a16="http://schemas.microsoft.com/office/drawing/2014/main" val="20003"/>
                    </a:ext>
                  </a:extLst>
                </a:gridCol>
                <a:gridCol w="655451">
                  <a:extLst>
                    <a:ext uri="{9D8B030D-6E8A-4147-A177-3AD203B41FA5}">
                      <a16:colId xmlns="" xmlns:a16="http://schemas.microsoft.com/office/drawing/2014/main" val="20004"/>
                    </a:ext>
                  </a:extLst>
                </a:gridCol>
                <a:gridCol w="655451">
                  <a:extLst>
                    <a:ext uri="{9D8B030D-6E8A-4147-A177-3AD203B41FA5}">
                      <a16:colId xmlns="" xmlns:a16="http://schemas.microsoft.com/office/drawing/2014/main" val="20005"/>
                    </a:ext>
                  </a:extLst>
                </a:gridCol>
                <a:gridCol w="655451">
                  <a:extLst>
                    <a:ext uri="{9D8B030D-6E8A-4147-A177-3AD203B41FA5}">
                      <a16:colId xmlns="" xmlns:a16="http://schemas.microsoft.com/office/drawing/2014/main" val="20006"/>
                    </a:ext>
                  </a:extLst>
                </a:gridCol>
                <a:gridCol w="655451">
                  <a:extLst>
                    <a:ext uri="{9D8B030D-6E8A-4147-A177-3AD203B41FA5}">
                      <a16:colId xmlns="" xmlns:a16="http://schemas.microsoft.com/office/drawing/2014/main" val="20007"/>
                    </a:ext>
                  </a:extLst>
                </a:gridCol>
                <a:gridCol w="655451">
                  <a:extLst>
                    <a:ext uri="{9D8B030D-6E8A-4147-A177-3AD203B41FA5}">
                      <a16:colId xmlns="" xmlns:a16="http://schemas.microsoft.com/office/drawing/2014/main" val="20008"/>
                    </a:ext>
                  </a:extLst>
                </a:gridCol>
                <a:gridCol w="655451">
                  <a:extLst>
                    <a:ext uri="{9D8B030D-6E8A-4147-A177-3AD203B41FA5}">
                      <a16:colId xmlns="" xmlns:a16="http://schemas.microsoft.com/office/drawing/2014/main" val="3873189723"/>
                    </a:ext>
                  </a:extLst>
                </a:gridCol>
                <a:gridCol w="655451">
                  <a:extLst>
                    <a:ext uri="{9D8B030D-6E8A-4147-A177-3AD203B41FA5}">
                      <a16:colId xmlns="" xmlns:a16="http://schemas.microsoft.com/office/drawing/2014/main" val="3400012659"/>
                    </a:ext>
                  </a:extLst>
                </a:gridCol>
                <a:gridCol w="1141689">
                  <a:extLst>
                    <a:ext uri="{9D8B030D-6E8A-4147-A177-3AD203B41FA5}">
                      <a16:colId xmlns="" xmlns:a16="http://schemas.microsoft.com/office/drawing/2014/main" val="20009"/>
                    </a:ext>
                  </a:extLst>
                </a:gridCol>
              </a:tblGrid>
              <a:tr h="610912">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Months after Grant Receipt</a:t>
                      </a:r>
                    </a:p>
                  </a:txBody>
                  <a:tcPr marT="45709" marB="45709"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Q1 2013 Recipients</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Q1 &amp; Q2 2014 Recipients</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Q1 &amp; Q2 2015 Recipients</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Q1 &amp; Q2 2016 Recipients</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Q1 &amp; Q2 2017 Recipients</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Q1 &amp; Q2 2018 Recipients</a:t>
                      </a:r>
                    </a:p>
                  </a:txBody>
                  <a:tcPr marT="45709" marB="45709" anchor="ctr">
                    <a:lnL w="38100" cap="flat" cmpd="sng" algn="ctr">
                      <a:solidFill>
                        <a:schemeClr val="bg1"/>
                      </a:solidFill>
                      <a:prstDash val="solid"/>
                      <a:round/>
                      <a:headEnd type="none" w="med" len="med"/>
                      <a:tailEnd type="none" w="med" len="med"/>
                    </a:lnL>
                    <a:solidFill>
                      <a:srgbClr val="00CC99"/>
                    </a:solidFill>
                  </a:tcPr>
                </a:tc>
                <a:extLst>
                  <a:ext uri="{0D108BD9-81ED-4DB2-BD59-A6C34878D82A}">
                    <a16:rowId xmlns="" xmlns:a16="http://schemas.microsoft.com/office/drawing/2014/main" val="10000"/>
                  </a:ext>
                </a:extLst>
              </a:tr>
              <a:tr h="552728">
                <a:tc vMerge="1">
                  <a:txBody>
                    <a:bodyPr/>
                    <a:lstStyle/>
                    <a:p>
                      <a:pPr algn="ctr"/>
                      <a:endParaRPr lang="en-US" sz="1800" dirty="0"/>
                    </a:p>
                  </a:txBody>
                  <a:tcPr anchor="ctr">
                    <a:noFill/>
                  </a:tcPr>
                </a:tc>
                <a:tc gridSpan="2">
                  <a:txBody>
                    <a:bodyPr/>
                    <a:lstStyle/>
                    <a:p>
                      <a:pPr algn="ctr"/>
                      <a:r>
                        <a:rPr lang="en-US" sz="1600" b="1" dirty="0">
                          <a:solidFill>
                            <a:schemeClr val="bg1"/>
                          </a:solidFill>
                        </a:rPr>
                        <a:t>Year After Grant Receipt</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pPr algn="ctr"/>
                      <a:endParaRPr lang="en-US" sz="1800" dirty="0"/>
                    </a:p>
                  </a:txBody>
                  <a:tcPr anchor="c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Year After Grant Receipt</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txBody>
                  <a:tcPr marT="45709" marB="45709" anchor="c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Year After Grant Receipt</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CC99"/>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txBody>
                  <a:tcPr marT="45709" marB="45709" anchor="ctr">
                    <a:lnB w="38100" cap="flat" cmpd="sng" algn="ctr">
                      <a:solidFill>
                        <a:schemeClr val="bg1"/>
                      </a:solidFill>
                      <a:prstDash val="solid"/>
                      <a:round/>
                      <a:headEnd type="none" w="med" len="med"/>
                      <a:tailEnd type="none" w="med" len="med"/>
                    </a:lnB>
                    <a:solidFill>
                      <a:srgbClr val="00CC99"/>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Year After Grant Receipt</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CC99"/>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txBody>
                  <a:tcPr marT="45709" marB="45709" anchor="ctr">
                    <a:lnL w="12700" cap="flat" cmpd="sng" algn="ctr">
                      <a:solidFill>
                        <a:schemeClr val="tx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CC99"/>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Year After Grant Receipt</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CC99"/>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CC99"/>
                    </a:solidFill>
                  </a:tcPr>
                </a:tc>
                <a:tc rowSpan="2">
                  <a:txBody>
                    <a:bodyPr/>
                    <a:lstStyle/>
                    <a:p>
                      <a:pPr algn="ctr"/>
                      <a:r>
                        <a:rPr lang="en-US" sz="1600" b="1" dirty="0">
                          <a:solidFill>
                            <a:schemeClr val="bg1"/>
                          </a:solidFill>
                        </a:rPr>
                        <a:t>First Year After Grant Receipt</a:t>
                      </a:r>
                    </a:p>
                  </a:txBody>
                  <a:tcPr marT="45709" marB="45709"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270661">
                <a:tc vMerge="1">
                  <a:txBody>
                    <a:bodyPr/>
                    <a:lstStyle/>
                    <a:p>
                      <a:pPr algn="ctr"/>
                      <a:endParaRPr lang="en-US" sz="1800" dirty="0"/>
                    </a:p>
                  </a:txBody>
                  <a:tcPr anchor="ctr">
                    <a:noFill/>
                  </a:tcPr>
                </a:tc>
                <a:tc>
                  <a:txBody>
                    <a:bodyPr/>
                    <a:lstStyle/>
                    <a:p>
                      <a:pPr algn="ctr"/>
                      <a:r>
                        <a:rPr lang="en-US" sz="1600" b="1" dirty="0">
                          <a:solidFill>
                            <a:schemeClr val="bg1"/>
                          </a:solidFill>
                        </a:rPr>
                        <a:t>1st</a:t>
                      </a:r>
                    </a:p>
                  </a:txBody>
                  <a:tcPr marT="45709" marB="45709"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2nd</a:t>
                      </a:r>
                    </a:p>
                  </a:txBody>
                  <a:tcPr marT="45709" marB="45709"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1st</a:t>
                      </a:r>
                    </a:p>
                  </a:txBody>
                  <a:tcPr marT="45709" marB="45709"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2nd</a:t>
                      </a:r>
                    </a:p>
                  </a:txBody>
                  <a:tcPr marT="45709" marB="45709"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1st</a:t>
                      </a:r>
                    </a:p>
                  </a:txBody>
                  <a:tcPr marT="45709" marB="45709"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2nd</a:t>
                      </a:r>
                    </a:p>
                  </a:txBody>
                  <a:tcPr marT="45709" marB="45709"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1st</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2nd</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1st</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2nd</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vMerge="1">
                  <a:txBody>
                    <a:bodyPr/>
                    <a:lstStyle/>
                    <a:p>
                      <a:endParaRPr lang="en-US"/>
                    </a:p>
                  </a:txBody>
                  <a:tcPr/>
                </a:tc>
                <a:extLst>
                  <a:ext uri="{0D108BD9-81ED-4DB2-BD59-A6C34878D82A}">
                    <a16:rowId xmlns="" xmlns:a16="http://schemas.microsoft.com/office/drawing/2014/main" val="10002"/>
                  </a:ext>
                </a:extLst>
              </a:tr>
              <a:tr h="374972">
                <a:tc>
                  <a:txBody>
                    <a:bodyPr/>
                    <a:lstStyle/>
                    <a:p>
                      <a:r>
                        <a:rPr lang="en-US" sz="1600" dirty="0"/>
                        <a:t>3 Months</a:t>
                      </a:r>
                    </a:p>
                  </a:txBody>
                  <a:tcPr marT="45709" marB="45709"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t>30%</a:t>
                      </a:r>
                      <a:endParaRPr lang="en-US" sz="1600" kern="1200" dirty="0">
                        <a:solidFill>
                          <a:schemeClr val="dk1"/>
                        </a:solidFill>
                        <a:latin typeface="+mn-lt"/>
                        <a:ea typeface="+mn-ea"/>
                        <a:cs typeface="+mn-cs"/>
                      </a:endParaRPr>
                    </a:p>
                  </a:txBody>
                  <a:tcPr marT="45709" marB="45709" anchor="ctr">
                    <a:lnT w="38100" cap="flat" cmpd="sng" algn="ctr">
                      <a:solidFill>
                        <a:schemeClr val="bg1"/>
                      </a:solidFill>
                      <a:prstDash val="solid"/>
                      <a:round/>
                      <a:headEnd type="none" w="med" len="med"/>
                      <a:tailEnd type="none" w="med" len="med"/>
                    </a:lnT>
                  </a:tcPr>
                </a:tc>
                <a:tc>
                  <a:txBody>
                    <a:bodyPr/>
                    <a:lstStyle/>
                    <a:p>
                      <a:pPr algn="ctr"/>
                      <a:r>
                        <a:rPr lang="en-US" sz="1600" dirty="0"/>
                        <a:t>70%</a:t>
                      </a:r>
                    </a:p>
                  </a:txBody>
                  <a:tcPr marT="45709" marB="45709"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dirty="0"/>
                        <a:t>32%</a:t>
                      </a:r>
                    </a:p>
                  </a:txBody>
                  <a:tcPr marT="45709" marB="4570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600" dirty="0"/>
                        <a:t>63%</a:t>
                      </a:r>
                    </a:p>
                  </a:txBody>
                  <a:tcPr marT="45709" marB="45709"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dirty="0"/>
                        <a:t>20%</a:t>
                      </a:r>
                    </a:p>
                  </a:txBody>
                  <a:tcPr marT="45709" marB="4570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600" dirty="0"/>
                        <a:t>54%</a:t>
                      </a:r>
                    </a:p>
                  </a:txBody>
                  <a:tcPr marT="45709" marB="45709"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dirty="0"/>
                        <a:t>26%</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dirty="0"/>
                        <a:t>60%</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dirty="0"/>
                        <a:t>26%</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dirty="0"/>
                        <a:t>64%</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dirty="0"/>
                        <a:t>27%</a:t>
                      </a:r>
                    </a:p>
                  </a:txBody>
                  <a:tcPr marT="45709" marB="4570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3"/>
                  </a:ext>
                </a:extLst>
              </a:tr>
              <a:tr h="374972">
                <a:tc>
                  <a:txBody>
                    <a:bodyPr/>
                    <a:lstStyle/>
                    <a:p>
                      <a:r>
                        <a:rPr lang="en-US" sz="1600" dirty="0"/>
                        <a:t>6 Months</a:t>
                      </a:r>
                    </a:p>
                  </a:txBody>
                  <a:tcPr marT="45709" marB="45709" anchor="ctr"/>
                </a:tc>
                <a:tc>
                  <a:txBody>
                    <a:bodyPr/>
                    <a:lstStyle/>
                    <a:p>
                      <a:pPr marL="0" algn="ctr" defTabSz="914400" rtl="0" eaLnBrk="1" latinLnBrk="0" hangingPunct="1"/>
                      <a:r>
                        <a:rPr lang="en-US" sz="1600" kern="1200" dirty="0"/>
                        <a:t>33%</a:t>
                      </a:r>
                      <a:endParaRPr lang="en-US" sz="1600" kern="1200" dirty="0">
                        <a:solidFill>
                          <a:schemeClr val="dk1"/>
                        </a:solidFill>
                        <a:latin typeface="+mn-lt"/>
                        <a:ea typeface="+mn-ea"/>
                        <a:cs typeface="+mn-cs"/>
                      </a:endParaRPr>
                    </a:p>
                  </a:txBody>
                  <a:tcPr marT="45709" marB="45709" anchor="ctr"/>
                </a:tc>
                <a:tc>
                  <a:txBody>
                    <a:bodyPr/>
                    <a:lstStyle/>
                    <a:p>
                      <a:pPr algn="ctr"/>
                      <a:r>
                        <a:rPr lang="en-US" sz="1600" dirty="0"/>
                        <a:t>72%</a:t>
                      </a:r>
                    </a:p>
                  </a:txBody>
                  <a:tcPr marT="45709" marB="45709" anchor="ctr">
                    <a:lnR w="38100" cap="flat" cmpd="sng" algn="ctr">
                      <a:solidFill>
                        <a:schemeClr val="bg1"/>
                      </a:solidFill>
                      <a:prstDash val="solid"/>
                      <a:round/>
                      <a:headEnd type="none" w="med" len="med"/>
                      <a:tailEnd type="none" w="med" len="med"/>
                    </a:lnR>
                  </a:tcPr>
                </a:tc>
                <a:tc>
                  <a:txBody>
                    <a:bodyPr/>
                    <a:lstStyle/>
                    <a:p>
                      <a:pPr algn="ctr"/>
                      <a:r>
                        <a:rPr lang="en-US" sz="1600" dirty="0"/>
                        <a:t>41%</a:t>
                      </a:r>
                    </a:p>
                  </a:txBody>
                  <a:tcPr marT="45709" marB="45709" anchor="ctr">
                    <a:lnL w="38100" cap="flat" cmpd="sng" algn="ctr">
                      <a:solidFill>
                        <a:schemeClr val="bg1"/>
                      </a:solidFill>
                      <a:prstDash val="solid"/>
                      <a:round/>
                      <a:headEnd type="none" w="med" len="med"/>
                      <a:tailEnd type="none" w="med" len="med"/>
                    </a:lnL>
                  </a:tcPr>
                </a:tc>
                <a:tc>
                  <a:txBody>
                    <a:bodyPr/>
                    <a:lstStyle/>
                    <a:p>
                      <a:pPr algn="ctr"/>
                      <a:r>
                        <a:rPr lang="en-US" sz="1600" dirty="0"/>
                        <a:t>66%</a:t>
                      </a:r>
                    </a:p>
                  </a:txBody>
                  <a:tcPr marT="45709" marB="45709" anchor="ctr">
                    <a:lnR w="381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27%</a:t>
                      </a:r>
                    </a:p>
                  </a:txBody>
                  <a:tcPr marT="45709" marB="45709" anchor="ctr">
                    <a:lnL w="38100" cap="flat" cmpd="sng" algn="ctr">
                      <a:solidFill>
                        <a:schemeClr val="bg1"/>
                      </a:solidFill>
                      <a:prstDash val="solid"/>
                      <a:round/>
                      <a:headEnd type="none" w="med" len="med"/>
                      <a:tailEnd type="none" w="med" len="med"/>
                    </a:lnL>
                  </a:tcPr>
                </a:tc>
                <a:tc>
                  <a:txBody>
                    <a:bodyPr/>
                    <a:lstStyle/>
                    <a:p>
                      <a:pPr algn="ctr"/>
                      <a:r>
                        <a:rPr lang="en-US" sz="1600" dirty="0"/>
                        <a:t>52%</a:t>
                      </a:r>
                    </a:p>
                  </a:txBody>
                  <a:tcPr marT="45709" marB="45709" anchor="ctr">
                    <a:lnR w="381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27%</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600" dirty="0"/>
                        <a:t>65%</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28%</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600" dirty="0"/>
                        <a:t>66%</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29%</a:t>
                      </a:r>
                    </a:p>
                  </a:txBody>
                  <a:tcPr marT="45709" marB="45709"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4"/>
                  </a:ext>
                </a:extLst>
              </a:tr>
              <a:tr h="374972">
                <a:tc>
                  <a:txBody>
                    <a:bodyPr/>
                    <a:lstStyle/>
                    <a:p>
                      <a:r>
                        <a:rPr lang="en-US" sz="1600" dirty="0"/>
                        <a:t>9 Months</a:t>
                      </a:r>
                    </a:p>
                  </a:txBody>
                  <a:tcPr marT="45709" marB="45709" anchor="ctr"/>
                </a:tc>
                <a:tc>
                  <a:txBody>
                    <a:bodyPr/>
                    <a:lstStyle/>
                    <a:p>
                      <a:pPr marL="0" algn="ctr" defTabSz="914400" rtl="0" eaLnBrk="1" latinLnBrk="0" hangingPunct="1"/>
                      <a:r>
                        <a:rPr lang="en-US" sz="1600" kern="1200" dirty="0"/>
                        <a:t>34%</a:t>
                      </a:r>
                      <a:endParaRPr lang="en-US" sz="1600" kern="1200" dirty="0">
                        <a:solidFill>
                          <a:schemeClr val="dk1"/>
                        </a:solidFill>
                        <a:latin typeface="+mn-lt"/>
                        <a:ea typeface="+mn-ea"/>
                        <a:cs typeface="+mn-cs"/>
                      </a:endParaRPr>
                    </a:p>
                  </a:txBody>
                  <a:tcPr marT="45709" marB="45709" anchor="ctr"/>
                </a:tc>
                <a:tc>
                  <a:txBody>
                    <a:bodyPr/>
                    <a:lstStyle/>
                    <a:p>
                      <a:pPr algn="ctr"/>
                      <a:r>
                        <a:rPr lang="en-US" sz="1600" dirty="0"/>
                        <a:t>79%</a:t>
                      </a:r>
                    </a:p>
                  </a:txBody>
                  <a:tcPr marT="45709" marB="45709" anchor="ctr">
                    <a:lnR w="38100" cap="flat" cmpd="sng" algn="ctr">
                      <a:solidFill>
                        <a:schemeClr val="bg1"/>
                      </a:solidFill>
                      <a:prstDash val="solid"/>
                      <a:round/>
                      <a:headEnd type="none" w="med" len="med"/>
                      <a:tailEnd type="none" w="med" len="med"/>
                    </a:lnR>
                  </a:tcPr>
                </a:tc>
                <a:tc>
                  <a:txBody>
                    <a:bodyPr/>
                    <a:lstStyle/>
                    <a:p>
                      <a:pPr algn="ctr"/>
                      <a:r>
                        <a:rPr lang="en-US" sz="1600" dirty="0"/>
                        <a:t>34%</a:t>
                      </a:r>
                    </a:p>
                  </a:txBody>
                  <a:tcPr marT="45709" marB="45709" anchor="ctr">
                    <a:lnL w="38100" cap="flat" cmpd="sng" algn="ctr">
                      <a:solidFill>
                        <a:schemeClr val="bg1"/>
                      </a:solidFill>
                      <a:prstDash val="solid"/>
                      <a:round/>
                      <a:headEnd type="none" w="med" len="med"/>
                      <a:tailEnd type="none" w="med" len="med"/>
                    </a:lnL>
                  </a:tcPr>
                </a:tc>
                <a:tc>
                  <a:txBody>
                    <a:bodyPr/>
                    <a:lstStyle/>
                    <a:p>
                      <a:pPr algn="ctr"/>
                      <a:r>
                        <a:rPr lang="en-US" sz="1600" dirty="0"/>
                        <a:t>68%</a:t>
                      </a:r>
                    </a:p>
                  </a:txBody>
                  <a:tcPr marT="45709" marB="45709" anchor="ctr">
                    <a:lnR w="38100" cap="flat" cmpd="sng" algn="ctr">
                      <a:solidFill>
                        <a:schemeClr val="bg1"/>
                      </a:solidFill>
                      <a:prstDash val="solid"/>
                      <a:round/>
                      <a:headEnd type="none" w="med" len="med"/>
                      <a:tailEnd type="none" w="med" len="med"/>
                    </a:lnR>
                  </a:tcPr>
                </a:tc>
                <a:tc>
                  <a:txBody>
                    <a:bodyPr/>
                    <a:lstStyle/>
                    <a:p>
                      <a:pPr algn="ctr"/>
                      <a:r>
                        <a:rPr lang="en-US" sz="1600" dirty="0"/>
                        <a:t>25%</a:t>
                      </a:r>
                    </a:p>
                  </a:txBody>
                  <a:tcPr marT="45709" marB="45709" anchor="ctr">
                    <a:lnL w="38100" cap="flat" cmpd="sng" algn="ctr">
                      <a:solidFill>
                        <a:schemeClr val="bg1"/>
                      </a:solidFill>
                      <a:prstDash val="solid"/>
                      <a:round/>
                      <a:headEnd type="none" w="med" len="med"/>
                      <a:tailEnd type="none" w="med" len="med"/>
                    </a:lnL>
                  </a:tcPr>
                </a:tc>
                <a:tc>
                  <a:txBody>
                    <a:bodyPr/>
                    <a:lstStyle/>
                    <a:p>
                      <a:pPr algn="ctr"/>
                      <a:r>
                        <a:rPr lang="en-US" sz="1600" dirty="0"/>
                        <a:t>42%</a:t>
                      </a:r>
                    </a:p>
                  </a:txBody>
                  <a:tcPr marT="45709" marB="45709" anchor="ctr">
                    <a:lnR w="38100" cap="flat" cmpd="sng" algn="ctr">
                      <a:solidFill>
                        <a:schemeClr val="bg1"/>
                      </a:solidFill>
                      <a:prstDash val="solid"/>
                      <a:round/>
                      <a:headEnd type="none" w="med" len="med"/>
                      <a:tailEnd type="none" w="med" len="med"/>
                    </a:lnR>
                  </a:tcPr>
                </a:tc>
                <a:tc>
                  <a:txBody>
                    <a:bodyPr/>
                    <a:lstStyle/>
                    <a:p>
                      <a:pPr algn="ctr"/>
                      <a:r>
                        <a:rPr lang="en-US" sz="1600" dirty="0"/>
                        <a:t>23%</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600" dirty="0"/>
                        <a:t>54%</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25%</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600" dirty="0"/>
                        <a:t>64%</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24%</a:t>
                      </a:r>
                    </a:p>
                  </a:txBody>
                  <a:tcPr marT="45709" marB="45709"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5"/>
                  </a:ext>
                </a:extLst>
              </a:tr>
              <a:tr h="374972">
                <a:tc>
                  <a:txBody>
                    <a:bodyPr/>
                    <a:lstStyle/>
                    <a:p>
                      <a:r>
                        <a:rPr lang="en-US" sz="1600" dirty="0"/>
                        <a:t>12 Months</a:t>
                      </a:r>
                    </a:p>
                  </a:txBody>
                  <a:tcPr marT="45709" marB="45709" anchor="ctr">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t>23%</a:t>
                      </a:r>
                      <a:endParaRPr lang="en-US" sz="1600" kern="1200" dirty="0">
                        <a:solidFill>
                          <a:schemeClr val="dk1"/>
                        </a:solidFill>
                        <a:latin typeface="+mn-lt"/>
                        <a:ea typeface="+mn-ea"/>
                        <a:cs typeface="+mn-cs"/>
                      </a:endParaRPr>
                    </a:p>
                  </a:txBody>
                  <a:tcPr marT="45709" marB="45709" anchor="ctr">
                    <a:lnB w="38100" cap="flat" cmpd="sng" algn="ctr">
                      <a:solidFill>
                        <a:schemeClr val="bg1"/>
                      </a:solidFill>
                      <a:prstDash val="solid"/>
                      <a:round/>
                      <a:headEnd type="none" w="med" len="med"/>
                      <a:tailEnd type="none" w="med" len="med"/>
                    </a:lnB>
                  </a:tcPr>
                </a:tc>
                <a:tc>
                  <a:txBody>
                    <a:bodyPr/>
                    <a:lstStyle/>
                    <a:p>
                      <a:pPr algn="ctr"/>
                      <a:r>
                        <a:rPr lang="en-US" sz="1600" dirty="0"/>
                        <a:t>65%</a:t>
                      </a:r>
                    </a:p>
                  </a:txBody>
                  <a:tcPr marT="45709" marB="45709"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sz="1600" dirty="0"/>
                        <a:t>32%</a:t>
                      </a:r>
                    </a:p>
                  </a:txBody>
                  <a:tcPr marT="45709" marB="45709"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lang="en-US" sz="1600" dirty="0"/>
                        <a:t>65%</a:t>
                      </a:r>
                    </a:p>
                  </a:txBody>
                  <a:tcPr marT="45709" marB="45709"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sz="1600" dirty="0"/>
                        <a:t>28%</a:t>
                      </a:r>
                    </a:p>
                  </a:txBody>
                  <a:tcPr marT="45709" marB="45709"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7F6EF"/>
                    </a:solidFill>
                  </a:tcPr>
                </a:tc>
                <a:tc>
                  <a:txBody>
                    <a:bodyPr/>
                    <a:lstStyle/>
                    <a:p>
                      <a:pPr algn="ctr"/>
                      <a:r>
                        <a:rPr lang="en-US" sz="1600" dirty="0"/>
                        <a:t>48%</a:t>
                      </a:r>
                    </a:p>
                  </a:txBody>
                  <a:tcPr marT="45709" marB="45709"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7F6EF"/>
                    </a:solidFill>
                  </a:tcPr>
                </a:tc>
                <a:tc>
                  <a:txBody>
                    <a:bodyPr/>
                    <a:lstStyle/>
                    <a:p>
                      <a:pPr algn="ctr"/>
                      <a:r>
                        <a:rPr lang="en-US" sz="1600" dirty="0"/>
                        <a:t>25%</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7F6EF"/>
                    </a:solidFill>
                  </a:tcPr>
                </a:tc>
                <a:tc>
                  <a:txBody>
                    <a:bodyPr/>
                    <a:lstStyle/>
                    <a:p>
                      <a:pPr algn="ctr"/>
                      <a:r>
                        <a:rPr lang="en-US" sz="1600" dirty="0"/>
                        <a:t>52%</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7F6EF"/>
                    </a:solidFill>
                  </a:tcPr>
                </a:tc>
                <a:tc>
                  <a:txBody>
                    <a:bodyPr/>
                    <a:lstStyle/>
                    <a:p>
                      <a:pPr algn="ctr"/>
                      <a:r>
                        <a:rPr lang="en-US" sz="1600" dirty="0"/>
                        <a:t>24%</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7F6EF"/>
                    </a:solidFill>
                  </a:tcPr>
                </a:tc>
                <a:tc>
                  <a:txBody>
                    <a:bodyPr/>
                    <a:lstStyle/>
                    <a:p>
                      <a:pPr algn="ctr"/>
                      <a:r>
                        <a:rPr lang="en-US" sz="1600" dirty="0"/>
                        <a:t>54%</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FFFF00"/>
                    </a:solidFill>
                  </a:tcPr>
                </a:tc>
                <a:tc>
                  <a:txBody>
                    <a:bodyPr/>
                    <a:lstStyle/>
                    <a:p>
                      <a:pPr algn="ctr"/>
                      <a:r>
                        <a:rPr lang="en-US" sz="1600" dirty="0"/>
                        <a:t>20%</a:t>
                      </a:r>
                    </a:p>
                  </a:txBody>
                  <a:tcPr marT="45709" marB="45709"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6"/>
                  </a:ext>
                </a:extLst>
              </a:tr>
              <a:tr h="647212">
                <a:tc>
                  <a:txBody>
                    <a:bodyPr/>
                    <a:lstStyle/>
                    <a:p>
                      <a:r>
                        <a:rPr lang="en-US" sz="1600" dirty="0"/>
                        <a:t>Accounts Included</a:t>
                      </a:r>
                      <a:endParaRPr lang="en-US" sz="1600" b="0" dirty="0"/>
                    </a:p>
                  </a:txBody>
                  <a:tcPr marT="45709" marB="45709" anchor="ctr">
                    <a:lnT w="38100" cap="flat" cmpd="sng" algn="ctr">
                      <a:solidFill>
                        <a:schemeClr val="bg1"/>
                      </a:solidFill>
                      <a:prstDash val="solid"/>
                      <a:round/>
                      <a:headEnd type="none" w="med" len="med"/>
                      <a:tailEnd type="none" w="med" len="med"/>
                    </a:lnT>
                  </a:tcPr>
                </a:tc>
                <a:tc>
                  <a:txBody>
                    <a:bodyPr/>
                    <a:lstStyle/>
                    <a:p>
                      <a:pPr algn="ctr"/>
                      <a:r>
                        <a:rPr lang="en-US" sz="1600" dirty="0"/>
                        <a:t>497</a:t>
                      </a:r>
                      <a:endParaRPr lang="en-US" sz="1600" b="0" dirty="0"/>
                    </a:p>
                  </a:txBody>
                  <a:tcPr marT="45709" marB="45709" anchor="ctr">
                    <a:lnT w="38100" cap="flat" cmpd="sng" algn="ctr">
                      <a:solidFill>
                        <a:schemeClr val="bg1"/>
                      </a:solidFill>
                      <a:prstDash val="solid"/>
                      <a:round/>
                      <a:headEnd type="none" w="med" len="med"/>
                      <a:tailEnd type="none" w="med" len="med"/>
                    </a:lnT>
                  </a:tcPr>
                </a:tc>
                <a:tc>
                  <a:txBody>
                    <a:bodyPr/>
                    <a:lstStyle/>
                    <a:p>
                      <a:pPr algn="ctr"/>
                      <a:r>
                        <a:rPr lang="en-US" sz="1600" dirty="0"/>
                        <a:t>318</a:t>
                      </a:r>
                      <a:endParaRPr lang="en-US" sz="1600" b="0" dirty="0"/>
                    </a:p>
                  </a:txBody>
                  <a:tcPr marT="45709" marB="45709"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b="0" dirty="0"/>
                        <a:t>316</a:t>
                      </a:r>
                    </a:p>
                  </a:txBody>
                  <a:tcPr marT="45709" marB="4570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600" b="0" dirty="0"/>
                        <a:t>218</a:t>
                      </a:r>
                    </a:p>
                  </a:txBody>
                  <a:tcPr marT="45709" marB="45709"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b="0" dirty="0"/>
                        <a:t>474</a:t>
                      </a:r>
                    </a:p>
                  </a:txBody>
                  <a:tcPr marT="45709" marB="4570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600" b="0" dirty="0"/>
                        <a:t>307</a:t>
                      </a:r>
                    </a:p>
                  </a:txBody>
                  <a:tcPr marT="45709" marB="45709"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b="0" dirty="0"/>
                        <a:t>828</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b="0" dirty="0"/>
                        <a:t>526</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b="0" dirty="0"/>
                        <a:t>756</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b="0" dirty="0"/>
                        <a:t>567</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dirty="0"/>
                        <a:t>632</a:t>
                      </a:r>
                    </a:p>
                  </a:txBody>
                  <a:tcPr marT="45709" marB="4570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7"/>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55"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56"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57"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58"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59"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60"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61"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62"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63"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64"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65"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66"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67"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68"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69"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70"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71"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72"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73"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74"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75"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76"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77"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78"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79"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80"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81"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82"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83"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84"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85"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86"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87"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88"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89"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90"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91"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92"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00393"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94"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95"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96" name="Rectangle 44"/>
          <p:cNvSpPr>
            <a:spLocks noGrp="1" noChangeArrowheads="1"/>
          </p:cNvSpPr>
          <p:nvPr>
            <p:ph type="title"/>
          </p:nvPr>
        </p:nvSpPr>
        <p:spPr>
          <a:xfrm>
            <a:off x="119063" y="495127"/>
            <a:ext cx="5943600" cy="1143000"/>
          </a:xfrm>
        </p:spPr>
        <p:txBody>
          <a:bodyPr/>
          <a:lstStyle/>
          <a:p>
            <a:pPr algn="l" eaLnBrk="1" hangingPunct="1"/>
            <a:r>
              <a:rPr lang="en-US" altLang="en-US" sz="3300" b="1" dirty="0">
                <a:solidFill>
                  <a:schemeClr val="tx1"/>
                </a:solidFill>
              </a:rPr>
              <a:t>Payment Compliance Analysis </a:t>
            </a:r>
            <a:r>
              <a:rPr lang="en-US" altLang="en-US" dirty="0">
                <a:solidFill>
                  <a:schemeClr val="tx1"/>
                </a:solidFill>
              </a:rPr>
              <a:t/>
            </a:r>
            <a:br>
              <a:rPr lang="en-US" altLang="en-US" dirty="0">
                <a:solidFill>
                  <a:schemeClr val="tx1"/>
                </a:solidFill>
              </a:rPr>
            </a:br>
            <a:r>
              <a:rPr lang="en-US" altLang="en-US" sz="2800" b="1" dirty="0">
                <a:solidFill>
                  <a:schemeClr val="tx1"/>
                </a:solidFill>
              </a:rPr>
              <a:t>Percent That Paid More Than 90 Percent of Billed Amount </a:t>
            </a:r>
            <a:r>
              <a:rPr lang="en-US" altLang="en-US" sz="2800" b="1" dirty="0"/>
              <a:t/>
            </a:r>
            <a:br>
              <a:rPr lang="en-US" altLang="en-US" sz="2800" b="1" dirty="0"/>
            </a:br>
            <a:endParaRPr lang="en-US" altLang="en-US" sz="2800" b="1" dirty="0"/>
          </a:p>
        </p:txBody>
      </p:sp>
      <p:sp>
        <p:nvSpPr>
          <p:cNvPr id="100397"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409C9064-3B95-4D43-859B-84EE85509A2A}" type="slidenum">
              <a:rPr lang="en-US" altLang="en-US" sz="1000"/>
              <a:pPr eaLnBrk="1" hangingPunct="1">
                <a:spcBef>
                  <a:spcPct val="50000"/>
                </a:spcBef>
                <a:buFontTx/>
                <a:buNone/>
              </a:pPr>
              <a:t>62</a:t>
            </a:fld>
            <a:endParaRPr lang="en-US" altLang="en-US" sz="1000"/>
          </a:p>
        </p:txBody>
      </p:sp>
      <p:graphicFrame>
        <p:nvGraphicFramePr>
          <p:cNvPr id="49" name="Table 48"/>
          <p:cNvGraphicFramePr>
            <a:graphicFrameLocks noGrp="1"/>
          </p:cNvGraphicFramePr>
          <p:nvPr>
            <p:extLst>
              <p:ext uri="{D42A27DB-BD31-4B8C-83A1-F6EECF244321}">
                <p14:modId xmlns:p14="http://schemas.microsoft.com/office/powerpoint/2010/main" val="2067529152"/>
              </p:ext>
            </p:extLst>
          </p:nvPr>
        </p:nvGraphicFramePr>
        <p:xfrm>
          <a:off x="146290" y="1828800"/>
          <a:ext cx="8871458" cy="4301835"/>
        </p:xfrm>
        <a:graphic>
          <a:graphicData uri="http://schemas.openxmlformats.org/drawingml/2006/table">
            <a:tbl>
              <a:tblPr firstRow="1" bandRow="1">
                <a:tableStyleId>{5C22544A-7EE6-4342-B048-85BDC9FD1C3A}</a:tableStyleId>
              </a:tblPr>
              <a:tblGrid>
                <a:gridCol w="1088542">
                  <a:extLst>
                    <a:ext uri="{9D8B030D-6E8A-4147-A177-3AD203B41FA5}">
                      <a16:colId xmlns="" xmlns:a16="http://schemas.microsoft.com/office/drawing/2014/main" val="20000"/>
                    </a:ext>
                  </a:extLst>
                </a:gridCol>
                <a:gridCol w="669478">
                  <a:extLst>
                    <a:ext uri="{9D8B030D-6E8A-4147-A177-3AD203B41FA5}">
                      <a16:colId xmlns="" xmlns:a16="http://schemas.microsoft.com/office/drawing/2014/main" val="20001"/>
                    </a:ext>
                  </a:extLst>
                </a:gridCol>
                <a:gridCol w="669478">
                  <a:extLst>
                    <a:ext uri="{9D8B030D-6E8A-4147-A177-3AD203B41FA5}">
                      <a16:colId xmlns="" xmlns:a16="http://schemas.microsoft.com/office/drawing/2014/main" val="20002"/>
                    </a:ext>
                  </a:extLst>
                </a:gridCol>
                <a:gridCol w="669478">
                  <a:extLst>
                    <a:ext uri="{9D8B030D-6E8A-4147-A177-3AD203B41FA5}">
                      <a16:colId xmlns="" xmlns:a16="http://schemas.microsoft.com/office/drawing/2014/main" val="20003"/>
                    </a:ext>
                  </a:extLst>
                </a:gridCol>
                <a:gridCol w="669478">
                  <a:extLst>
                    <a:ext uri="{9D8B030D-6E8A-4147-A177-3AD203B41FA5}">
                      <a16:colId xmlns="" xmlns:a16="http://schemas.microsoft.com/office/drawing/2014/main" val="20004"/>
                    </a:ext>
                  </a:extLst>
                </a:gridCol>
                <a:gridCol w="669478">
                  <a:extLst>
                    <a:ext uri="{9D8B030D-6E8A-4147-A177-3AD203B41FA5}">
                      <a16:colId xmlns="" xmlns:a16="http://schemas.microsoft.com/office/drawing/2014/main" val="20005"/>
                    </a:ext>
                  </a:extLst>
                </a:gridCol>
                <a:gridCol w="669478">
                  <a:extLst>
                    <a:ext uri="{9D8B030D-6E8A-4147-A177-3AD203B41FA5}">
                      <a16:colId xmlns="" xmlns:a16="http://schemas.microsoft.com/office/drawing/2014/main" val="20006"/>
                    </a:ext>
                  </a:extLst>
                </a:gridCol>
                <a:gridCol w="669478">
                  <a:extLst>
                    <a:ext uri="{9D8B030D-6E8A-4147-A177-3AD203B41FA5}">
                      <a16:colId xmlns="" xmlns:a16="http://schemas.microsoft.com/office/drawing/2014/main" val="20007"/>
                    </a:ext>
                  </a:extLst>
                </a:gridCol>
                <a:gridCol w="669478">
                  <a:extLst>
                    <a:ext uri="{9D8B030D-6E8A-4147-A177-3AD203B41FA5}">
                      <a16:colId xmlns="" xmlns:a16="http://schemas.microsoft.com/office/drawing/2014/main" val="20008"/>
                    </a:ext>
                  </a:extLst>
                </a:gridCol>
                <a:gridCol w="669478">
                  <a:extLst>
                    <a:ext uri="{9D8B030D-6E8A-4147-A177-3AD203B41FA5}">
                      <a16:colId xmlns="" xmlns:a16="http://schemas.microsoft.com/office/drawing/2014/main" val="658742809"/>
                    </a:ext>
                  </a:extLst>
                </a:gridCol>
                <a:gridCol w="669478">
                  <a:extLst>
                    <a:ext uri="{9D8B030D-6E8A-4147-A177-3AD203B41FA5}">
                      <a16:colId xmlns="" xmlns:a16="http://schemas.microsoft.com/office/drawing/2014/main" val="3206523948"/>
                    </a:ext>
                  </a:extLst>
                </a:gridCol>
                <a:gridCol w="1088136">
                  <a:extLst>
                    <a:ext uri="{9D8B030D-6E8A-4147-A177-3AD203B41FA5}">
                      <a16:colId xmlns="" xmlns:a16="http://schemas.microsoft.com/office/drawing/2014/main" val="20009"/>
                    </a:ext>
                  </a:extLst>
                </a:gridCol>
              </a:tblGrid>
              <a:tr h="607528">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Months after Grant Receipt</a:t>
                      </a:r>
                    </a:p>
                  </a:txBody>
                  <a:tcPr marT="45709" marB="45709" anchor="ctr">
                    <a:lnR w="38100" cap="flat" cmpd="sng" algn="ctr">
                      <a:solidFill>
                        <a:schemeClr val="bg1"/>
                      </a:solidFill>
                      <a:prstDash val="solid"/>
                      <a:round/>
                      <a:headEnd type="none" w="med" len="med"/>
                      <a:tailEnd type="none" w="med" len="med"/>
                    </a:lnR>
                    <a:solidFill>
                      <a:srgbClr val="00CC99"/>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Q1 2013 Recipients</a:t>
                      </a:r>
                      <a:endParaRPr lang="en-US" sz="1600" b="1"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Q1 &amp; Q2 2014 Recipients</a:t>
                      </a:r>
                      <a:endParaRPr lang="en-US" sz="1600" b="1"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Q1 &amp; Q2 2015 Recipients</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Q1 &amp; Q2 2016 Recipients</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Q1 &amp; Q2 2017 Recipients</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Q1 &amp; Q2 2018 Recipients</a:t>
                      </a:r>
                    </a:p>
                  </a:txBody>
                  <a:tcPr marT="45709" marB="45709"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0"/>
                  </a:ext>
                </a:extLst>
              </a:tr>
              <a:tr h="564142">
                <a:tc vMerge="1">
                  <a:txBody>
                    <a:bodyPr/>
                    <a:lstStyle/>
                    <a:p>
                      <a:pPr algn="ctr"/>
                      <a:endParaRPr lang="en-US" sz="1800" dirty="0"/>
                    </a:p>
                  </a:txBody>
                  <a:tcPr anchor="ctr">
                    <a:noFill/>
                  </a:tcPr>
                </a:tc>
                <a:tc gridSpan="2">
                  <a:txBody>
                    <a:bodyPr/>
                    <a:lstStyle/>
                    <a:p>
                      <a:pPr algn="ctr"/>
                      <a:r>
                        <a:rPr lang="en-US" sz="1600" b="1" dirty="0">
                          <a:solidFill>
                            <a:schemeClr val="bg1"/>
                          </a:solidFill>
                        </a:rPr>
                        <a:t>Year After Grant Receipt</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pPr algn="ctr"/>
                      <a:endParaRPr lang="en-US" sz="1800" dirty="0"/>
                    </a:p>
                  </a:txBody>
                  <a:tcPr anchor="c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Year After Grant Receipt</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txBody>
                  <a:tcPr marT="45709" marB="45709" anchor="c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Year After Grant Receipt</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CC99"/>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txBody>
                  <a:tcPr marT="45709" marB="45709" anchor="ctr">
                    <a:lnB w="38100" cap="flat" cmpd="sng" algn="ctr">
                      <a:solidFill>
                        <a:schemeClr val="bg1"/>
                      </a:solidFill>
                      <a:prstDash val="solid"/>
                      <a:round/>
                      <a:headEnd type="none" w="med" len="med"/>
                      <a:tailEnd type="none" w="med" len="med"/>
                    </a:lnB>
                    <a:solidFill>
                      <a:srgbClr val="00CC99"/>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Year After Grant Receipt</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CC99"/>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CC99"/>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Year After Grant Receipt</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CC99"/>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CC99"/>
                    </a:solidFill>
                  </a:tcPr>
                </a:tc>
                <a:tc rowSpan="2">
                  <a:txBody>
                    <a:bodyPr/>
                    <a:lstStyle/>
                    <a:p>
                      <a:pPr algn="ctr"/>
                      <a:r>
                        <a:rPr lang="en-US" sz="1600" b="1" dirty="0">
                          <a:solidFill>
                            <a:schemeClr val="bg1"/>
                          </a:solidFill>
                        </a:rPr>
                        <a:t>First Year After Grant Receipt</a:t>
                      </a:r>
                    </a:p>
                  </a:txBody>
                  <a:tcPr marT="45709" marB="45709"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520756">
                <a:tc vMerge="1">
                  <a:txBody>
                    <a:bodyPr/>
                    <a:lstStyle/>
                    <a:p>
                      <a:pPr algn="ctr"/>
                      <a:endParaRPr lang="en-US" sz="1800" dirty="0"/>
                    </a:p>
                  </a:txBody>
                  <a:tcPr anchor="ctr">
                    <a:noFill/>
                  </a:tcPr>
                </a:tc>
                <a:tc>
                  <a:txBody>
                    <a:bodyPr/>
                    <a:lstStyle/>
                    <a:p>
                      <a:pPr algn="ctr"/>
                      <a:r>
                        <a:rPr lang="en-US" sz="1600" b="1" dirty="0">
                          <a:solidFill>
                            <a:schemeClr val="bg1"/>
                          </a:solidFill>
                        </a:rPr>
                        <a:t>1st</a:t>
                      </a:r>
                    </a:p>
                  </a:txBody>
                  <a:tcPr marT="45709" marB="45709"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2nd</a:t>
                      </a:r>
                    </a:p>
                  </a:txBody>
                  <a:tcPr marT="45709" marB="45709"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1st</a:t>
                      </a:r>
                    </a:p>
                  </a:txBody>
                  <a:tcPr marT="45709" marB="45709"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2nd</a:t>
                      </a:r>
                    </a:p>
                  </a:txBody>
                  <a:tcPr marT="45709" marB="45709"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1st</a:t>
                      </a:r>
                    </a:p>
                  </a:txBody>
                  <a:tcPr marT="45709" marB="45709"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2nd</a:t>
                      </a:r>
                    </a:p>
                  </a:txBody>
                  <a:tcPr marT="45709" marB="45709"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1st</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2nd</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1st</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2nd</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vMerge="1">
                  <a:txBody>
                    <a:bodyPr/>
                    <a:lstStyle/>
                    <a:p>
                      <a:endParaRPr lang="en-US"/>
                    </a:p>
                  </a:txBody>
                  <a:tcPr/>
                </a:tc>
                <a:extLst>
                  <a:ext uri="{0D108BD9-81ED-4DB2-BD59-A6C34878D82A}">
                    <a16:rowId xmlns="" xmlns:a16="http://schemas.microsoft.com/office/drawing/2014/main" val="10002"/>
                  </a:ext>
                </a:extLst>
              </a:tr>
              <a:tr h="372894">
                <a:tc>
                  <a:txBody>
                    <a:bodyPr/>
                    <a:lstStyle/>
                    <a:p>
                      <a:r>
                        <a:rPr lang="en-US" sz="1600" dirty="0"/>
                        <a:t>3 Months</a:t>
                      </a:r>
                    </a:p>
                  </a:txBody>
                  <a:tcPr marT="45709" marB="45709"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t>34%</a:t>
                      </a:r>
                      <a:endParaRPr lang="en-US" sz="1600" kern="1200" dirty="0">
                        <a:solidFill>
                          <a:schemeClr val="dk1"/>
                        </a:solidFill>
                        <a:latin typeface="+mn-lt"/>
                        <a:ea typeface="+mn-ea"/>
                        <a:cs typeface="+mn-cs"/>
                      </a:endParaRPr>
                    </a:p>
                  </a:txBody>
                  <a:tcPr marT="45709" marB="4570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600" dirty="0"/>
                        <a:t>75%</a:t>
                      </a:r>
                    </a:p>
                  </a:txBody>
                  <a:tcPr marT="45709" marB="45709"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t>37%</a:t>
                      </a:r>
                      <a:endParaRPr lang="en-US" sz="1600" kern="1200" dirty="0">
                        <a:solidFill>
                          <a:schemeClr val="dk1"/>
                        </a:solidFill>
                        <a:latin typeface="+mn-lt"/>
                        <a:ea typeface="+mn-ea"/>
                        <a:cs typeface="+mn-cs"/>
                      </a:endParaRPr>
                    </a:p>
                  </a:txBody>
                  <a:tcPr marT="45709" marB="4570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68%</a:t>
                      </a:r>
                    </a:p>
                  </a:txBody>
                  <a:tcPr marT="45709" marB="45709"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dirty="0"/>
                        <a:t>27%</a:t>
                      </a:r>
                    </a:p>
                  </a:txBody>
                  <a:tcPr marT="45709" marB="4570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63%</a:t>
                      </a:r>
                    </a:p>
                  </a:txBody>
                  <a:tcPr marT="45709" marB="45709"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dirty="0"/>
                        <a:t>32%</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66%</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dirty="0"/>
                        <a:t>32%</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71%</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dirty="0"/>
                        <a:t>32%</a:t>
                      </a:r>
                    </a:p>
                  </a:txBody>
                  <a:tcPr marT="45709" marB="4570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3"/>
                  </a:ext>
                </a:extLst>
              </a:tr>
              <a:tr h="372894">
                <a:tc>
                  <a:txBody>
                    <a:bodyPr/>
                    <a:lstStyle/>
                    <a:p>
                      <a:r>
                        <a:rPr lang="en-US" sz="1600" dirty="0"/>
                        <a:t>6 Months</a:t>
                      </a:r>
                    </a:p>
                  </a:txBody>
                  <a:tcPr marT="45709" marB="45709"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t>43%</a:t>
                      </a:r>
                      <a:endParaRPr lang="en-US" sz="1600" kern="1200" dirty="0">
                        <a:solidFill>
                          <a:schemeClr val="dk1"/>
                        </a:solidFill>
                        <a:latin typeface="+mn-lt"/>
                        <a:ea typeface="+mn-ea"/>
                        <a:cs typeface="+mn-cs"/>
                      </a:endParaRPr>
                    </a:p>
                  </a:txBody>
                  <a:tcPr marT="45709" marB="45709" anchor="ctr">
                    <a:lnL w="38100" cap="flat" cmpd="sng" algn="ctr">
                      <a:solidFill>
                        <a:schemeClr val="bg1"/>
                      </a:solidFill>
                      <a:prstDash val="solid"/>
                      <a:round/>
                      <a:headEnd type="none" w="med" len="med"/>
                      <a:tailEnd type="none" w="med" len="med"/>
                    </a:lnL>
                  </a:tcPr>
                </a:tc>
                <a:tc>
                  <a:txBody>
                    <a:bodyPr/>
                    <a:lstStyle/>
                    <a:p>
                      <a:pPr algn="ctr"/>
                      <a:r>
                        <a:rPr lang="en-US" sz="1600" dirty="0"/>
                        <a:t>81%</a:t>
                      </a:r>
                    </a:p>
                  </a:txBody>
                  <a:tcPr marT="45709" marB="45709"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t>51%</a:t>
                      </a:r>
                      <a:endParaRPr lang="en-US" sz="1600" kern="1200" dirty="0">
                        <a:solidFill>
                          <a:schemeClr val="dk1"/>
                        </a:solidFill>
                        <a:latin typeface="+mn-lt"/>
                        <a:ea typeface="+mn-ea"/>
                        <a:cs typeface="+mn-cs"/>
                      </a:endParaRPr>
                    </a:p>
                  </a:txBody>
                  <a:tcPr marT="45709" marB="45709"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75%</a:t>
                      </a:r>
                    </a:p>
                  </a:txBody>
                  <a:tcPr marT="45709" marB="45709" anchor="ctr">
                    <a:lnR w="38100" cap="flat" cmpd="sng" algn="ctr">
                      <a:solidFill>
                        <a:schemeClr val="bg1"/>
                      </a:solidFill>
                      <a:prstDash val="solid"/>
                      <a:round/>
                      <a:headEnd type="none" w="med" len="med"/>
                      <a:tailEnd type="none" w="med" len="med"/>
                    </a:lnR>
                  </a:tcPr>
                </a:tc>
                <a:tc>
                  <a:txBody>
                    <a:bodyPr/>
                    <a:lstStyle/>
                    <a:p>
                      <a:pPr algn="ctr"/>
                      <a:r>
                        <a:rPr lang="en-US" sz="1600" dirty="0"/>
                        <a:t>37%</a:t>
                      </a:r>
                    </a:p>
                  </a:txBody>
                  <a:tcPr marT="45709" marB="45709"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63%</a:t>
                      </a:r>
                    </a:p>
                  </a:txBody>
                  <a:tcPr marT="45709" marB="45709" anchor="ctr">
                    <a:lnR w="38100" cap="flat" cmpd="sng" algn="ctr">
                      <a:solidFill>
                        <a:schemeClr val="bg1"/>
                      </a:solidFill>
                      <a:prstDash val="solid"/>
                      <a:round/>
                      <a:headEnd type="none" w="med" len="med"/>
                      <a:tailEnd type="none" w="med" len="med"/>
                    </a:lnR>
                  </a:tcPr>
                </a:tc>
                <a:tc>
                  <a:txBody>
                    <a:bodyPr/>
                    <a:lstStyle/>
                    <a:p>
                      <a:pPr algn="ctr"/>
                      <a:r>
                        <a:rPr lang="en-US" sz="1600" dirty="0"/>
                        <a:t>35%</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73%</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38%</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75%</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38%</a:t>
                      </a:r>
                    </a:p>
                  </a:txBody>
                  <a:tcPr marT="45709" marB="45709"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4"/>
                  </a:ext>
                </a:extLst>
              </a:tr>
              <a:tr h="372894">
                <a:tc>
                  <a:txBody>
                    <a:bodyPr/>
                    <a:lstStyle/>
                    <a:p>
                      <a:r>
                        <a:rPr lang="en-US" sz="1600" dirty="0"/>
                        <a:t>9 Months</a:t>
                      </a:r>
                    </a:p>
                  </a:txBody>
                  <a:tcPr marT="45709" marB="45709"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t>50%</a:t>
                      </a:r>
                      <a:endParaRPr lang="en-US" sz="1600" kern="1200" dirty="0">
                        <a:solidFill>
                          <a:schemeClr val="dk1"/>
                        </a:solidFill>
                        <a:latin typeface="+mn-lt"/>
                        <a:ea typeface="+mn-ea"/>
                        <a:cs typeface="+mn-cs"/>
                      </a:endParaRPr>
                    </a:p>
                  </a:txBody>
                  <a:tcPr marT="45709" marB="45709" anchor="ctr">
                    <a:lnL w="38100" cap="flat" cmpd="sng" algn="ctr">
                      <a:solidFill>
                        <a:schemeClr val="bg1"/>
                      </a:solidFill>
                      <a:prstDash val="solid"/>
                      <a:round/>
                      <a:headEnd type="none" w="med" len="med"/>
                      <a:tailEnd type="none" w="med" len="med"/>
                    </a:lnL>
                  </a:tcPr>
                </a:tc>
                <a:tc>
                  <a:txBody>
                    <a:bodyPr/>
                    <a:lstStyle/>
                    <a:p>
                      <a:pPr algn="ctr"/>
                      <a:r>
                        <a:rPr lang="en-US" sz="1600" dirty="0"/>
                        <a:t>88%</a:t>
                      </a:r>
                    </a:p>
                  </a:txBody>
                  <a:tcPr marT="45709" marB="45709"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t>46%</a:t>
                      </a:r>
                      <a:endParaRPr lang="en-US" sz="1600" kern="1200" dirty="0">
                        <a:solidFill>
                          <a:schemeClr val="dk1"/>
                        </a:solidFill>
                        <a:latin typeface="+mn-lt"/>
                        <a:ea typeface="+mn-ea"/>
                        <a:cs typeface="+mn-cs"/>
                      </a:endParaRPr>
                    </a:p>
                  </a:txBody>
                  <a:tcPr marT="45709" marB="45709"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80%</a:t>
                      </a:r>
                    </a:p>
                  </a:txBody>
                  <a:tcPr marT="45709" marB="45709" anchor="ctr">
                    <a:lnR w="38100" cap="flat" cmpd="sng" algn="ctr">
                      <a:solidFill>
                        <a:schemeClr val="bg1"/>
                      </a:solidFill>
                      <a:prstDash val="solid"/>
                      <a:round/>
                      <a:headEnd type="none" w="med" len="med"/>
                      <a:tailEnd type="none" w="med" len="med"/>
                    </a:lnR>
                  </a:tcPr>
                </a:tc>
                <a:tc>
                  <a:txBody>
                    <a:bodyPr/>
                    <a:lstStyle/>
                    <a:p>
                      <a:pPr algn="ctr"/>
                      <a:r>
                        <a:rPr lang="en-US" sz="1600" dirty="0"/>
                        <a:t>38%</a:t>
                      </a:r>
                    </a:p>
                  </a:txBody>
                  <a:tcPr marT="45709" marB="45709"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58%</a:t>
                      </a:r>
                    </a:p>
                  </a:txBody>
                  <a:tcPr marT="45709" marB="45709" anchor="ctr">
                    <a:lnR w="38100" cap="flat" cmpd="sng" algn="ctr">
                      <a:solidFill>
                        <a:schemeClr val="bg1"/>
                      </a:solidFill>
                      <a:prstDash val="solid"/>
                      <a:round/>
                      <a:headEnd type="none" w="med" len="med"/>
                      <a:tailEnd type="none" w="med" len="med"/>
                    </a:lnR>
                  </a:tcPr>
                </a:tc>
                <a:tc>
                  <a:txBody>
                    <a:bodyPr/>
                    <a:lstStyle/>
                    <a:p>
                      <a:pPr algn="ctr"/>
                      <a:r>
                        <a:rPr lang="en-US" sz="1600" dirty="0"/>
                        <a:t>36%</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67%</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44%</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76%</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38%</a:t>
                      </a:r>
                    </a:p>
                  </a:txBody>
                  <a:tcPr marT="45709" marB="45709"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5"/>
                  </a:ext>
                </a:extLst>
              </a:tr>
              <a:tr h="372894">
                <a:tc>
                  <a:txBody>
                    <a:bodyPr/>
                    <a:lstStyle/>
                    <a:p>
                      <a:r>
                        <a:rPr lang="en-US" sz="1600" dirty="0"/>
                        <a:t>12 Months</a:t>
                      </a:r>
                    </a:p>
                  </a:txBody>
                  <a:tcPr marT="45709" marB="45709"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t>39%</a:t>
                      </a:r>
                      <a:endParaRPr lang="en-US" sz="1600" kern="1200" dirty="0">
                        <a:solidFill>
                          <a:schemeClr val="dk1"/>
                        </a:solidFill>
                        <a:latin typeface="+mn-lt"/>
                        <a:ea typeface="+mn-ea"/>
                        <a:cs typeface="+mn-cs"/>
                      </a:endParaRPr>
                    </a:p>
                  </a:txBody>
                  <a:tcPr marT="45709" marB="45709"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lang="en-US" sz="1600" dirty="0"/>
                        <a:t>84%</a:t>
                      </a:r>
                    </a:p>
                  </a:txBody>
                  <a:tcPr marT="45709" marB="45709"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sz="1600" dirty="0"/>
                        <a:t>48%</a:t>
                      </a:r>
                    </a:p>
                  </a:txBody>
                  <a:tcPr marT="45709" marB="45709"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lang="en-US" sz="1600" dirty="0"/>
                        <a:t>84%</a:t>
                      </a:r>
                    </a:p>
                  </a:txBody>
                  <a:tcPr marT="45709" marB="45709"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sz="1600" dirty="0"/>
                        <a:t>50%</a:t>
                      </a:r>
                    </a:p>
                  </a:txBody>
                  <a:tcPr marT="45709" marB="45709"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lang="en-US" sz="1600" dirty="0"/>
                        <a:t>70%</a:t>
                      </a:r>
                    </a:p>
                  </a:txBody>
                  <a:tcPr marT="45709" marB="45709"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7F6EF"/>
                    </a:solidFill>
                  </a:tcPr>
                </a:tc>
                <a:tc>
                  <a:txBody>
                    <a:bodyPr/>
                    <a:lstStyle/>
                    <a:p>
                      <a:pPr algn="ctr"/>
                      <a:r>
                        <a:rPr lang="en-US" sz="1600" dirty="0"/>
                        <a:t>45%</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7F6EF"/>
                    </a:solidFill>
                  </a:tcPr>
                </a:tc>
                <a:tc>
                  <a:txBody>
                    <a:bodyPr/>
                    <a:lstStyle/>
                    <a:p>
                      <a:pPr algn="ctr"/>
                      <a:r>
                        <a:rPr lang="en-US" sz="1600" dirty="0"/>
                        <a:t>70%</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7F6EF"/>
                    </a:solidFill>
                  </a:tcPr>
                </a:tc>
                <a:tc>
                  <a:txBody>
                    <a:bodyPr/>
                    <a:lstStyle/>
                    <a:p>
                      <a:pPr algn="ctr"/>
                      <a:r>
                        <a:rPr lang="en-US" sz="1600" dirty="0"/>
                        <a:t>43%</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7F6EF"/>
                    </a:solidFill>
                  </a:tcPr>
                </a:tc>
                <a:tc>
                  <a:txBody>
                    <a:bodyPr/>
                    <a:lstStyle/>
                    <a:p>
                      <a:pPr algn="ctr"/>
                      <a:r>
                        <a:rPr lang="en-US" sz="1600" dirty="0"/>
                        <a:t>78%</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FFFF00"/>
                    </a:solidFill>
                  </a:tcPr>
                </a:tc>
                <a:tc>
                  <a:txBody>
                    <a:bodyPr/>
                    <a:lstStyle/>
                    <a:p>
                      <a:pPr algn="ctr"/>
                      <a:r>
                        <a:rPr lang="en-US" sz="1600" dirty="0"/>
                        <a:t>42%</a:t>
                      </a:r>
                    </a:p>
                  </a:txBody>
                  <a:tcPr marT="45709" marB="45709"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6"/>
                  </a:ext>
                </a:extLst>
              </a:tr>
              <a:tr h="643627">
                <a:tc>
                  <a:txBody>
                    <a:bodyPr/>
                    <a:lstStyle/>
                    <a:p>
                      <a:r>
                        <a:rPr lang="en-US" sz="1600" dirty="0"/>
                        <a:t>Accounts Included</a:t>
                      </a:r>
                      <a:endParaRPr lang="en-US" sz="1600" b="0" dirty="0"/>
                    </a:p>
                  </a:txBody>
                  <a:tcPr marT="45709" marB="45709"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dirty="0"/>
                        <a:t>497</a:t>
                      </a:r>
                      <a:endParaRPr lang="en-US" sz="1600" b="0" dirty="0"/>
                    </a:p>
                  </a:txBody>
                  <a:tcPr marT="45709" marB="4570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600" dirty="0"/>
                        <a:t>318</a:t>
                      </a:r>
                      <a:endParaRPr lang="en-US" sz="1600" b="0" dirty="0"/>
                    </a:p>
                  </a:txBody>
                  <a:tcPr marT="45709" marB="45709"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b="0" dirty="0"/>
                        <a:t>316</a:t>
                      </a:r>
                    </a:p>
                  </a:txBody>
                  <a:tcPr marT="45709" marB="4570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600" b="0" dirty="0"/>
                        <a:t>218</a:t>
                      </a:r>
                    </a:p>
                  </a:txBody>
                  <a:tcPr marT="45709" marB="45709"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b="0" dirty="0"/>
                        <a:t>474</a:t>
                      </a:r>
                    </a:p>
                  </a:txBody>
                  <a:tcPr marT="45709" marB="4570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600" b="0" dirty="0"/>
                        <a:t>307</a:t>
                      </a:r>
                    </a:p>
                  </a:txBody>
                  <a:tcPr marT="45709" marB="45709"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b="0" dirty="0"/>
                        <a:t>828</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b="0" dirty="0"/>
                        <a:t>526</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dirty="0"/>
                        <a:t>756</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b="0" dirty="0"/>
                        <a:t>567</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dirty="0"/>
                        <a:t>632</a:t>
                      </a:r>
                    </a:p>
                  </a:txBody>
                  <a:tcPr marT="45709" marB="4570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7"/>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2"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2"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03"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04"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05"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06"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07"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08"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09"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10"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11"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12"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13"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14"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15"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16"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17"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18"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19"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20"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21"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22"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23"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24"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25"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26"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27"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28"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29"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30"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31"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32"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33"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34"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35"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36"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37"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38"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39"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40"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02441" name="Picture 41" descr="BD14742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3" name="Picture 43" descr="BD14742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4" name="Rectangle 44"/>
          <p:cNvSpPr>
            <a:spLocks noGrp="1" noChangeArrowheads="1"/>
          </p:cNvSpPr>
          <p:nvPr>
            <p:ph type="title"/>
          </p:nvPr>
        </p:nvSpPr>
        <p:spPr>
          <a:xfrm>
            <a:off x="94907" y="152400"/>
            <a:ext cx="7772400" cy="1143000"/>
          </a:xfrm>
        </p:spPr>
        <p:txBody>
          <a:bodyPr/>
          <a:lstStyle/>
          <a:p>
            <a:pPr algn="l" eaLnBrk="1" hangingPunct="1"/>
            <a:r>
              <a:rPr lang="en-US" altLang="en-US" sz="3300" b="1" dirty="0">
                <a:solidFill>
                  <a:schemeClr val="tx1"/>
                </a:solidFill>
              </a:rPr>
              <a:t>Payment Compliance Analysis </a:t>
            </a:r>
            <a:r>
              <a:rPr lang="en-US" altLang="en-US" sz="3600" dirty="0">
                <a:solidFill>
                  <a:schemeClr val="tx1"/>
                </a:solidFill>
              </a:rPr>
              <a:t/>
            </a:r>
            <a:br>
              <a:rPr lang="en-US" altLang="en-US" sz="3600" dirty="0">
                <a:solidFill>
                  <a:schemeClr val="tx1"/>
                </a:solidFill>
              </a:rPr>
            </a:br>
            <a:r>
              <a:rPr lang="en-US" altLang="en-US" sz="2800" b="1" dirty="0">
                <a:solidFill>
                  <a:schemeClr val="tx1"/>
                </a:solidFill>
              </a:rPr>
              <a:t>By Utility</a:t>
            </a:r>
          </a:p>
        </p:txBody>
      </p:sp>
      <p:sp>
        <p:nvSpPr>
          <p:cNvPr id="102445"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58E27980-C9D7-4681-85E3-2426AB12007E}" type="slidenum">
              <a:rPr lang="en-US" altLang="en-US" sz="1000"/>
              <a:pPr eaLnBrk="1" hangingPunct="1">
                <a:spcBef>
                  <a:spcPct val="50000"/>
                </a:spcBef>
                <a:buFontTx/>
                <a:buNone/>
              </a:pPr>
              <a:t>63</a:t>
            </a:fld>
            <a:endParaRPr lang="en-US" altLang="en-US" sz="1000"/>
          </a:p>
        </p:txBody>
      </p:sp>
      <p:graphicFrame>
        <p:nvGraphicFramePr>
          <p:cNvPr id="47" name="Table 46"/>
          <p:cNvGraphicFramePr>
            <a:graphicFrameLocks noGrp="1"/>
          </p:cNvGraphicFramePr>
          <p:nvPr>
            <p:extLst>
              <p:ext uri="{D42A27DB-BD31-4B8C-83A1-F6EECF244321}">
                <p14:modId xmlns:p14="http://schemas.microsoft.com/office/powerpoint/2010/main" val="1583050344"/>
              </p:ext>
            </p:extLst>
          </p:nvPr>
        </p:nvGraphicFramePr>
        <p:xfrm>
          <a:off x="477838" y="1572493"/>
          <a:ext cx="7826373" cy="2423244"/>
        </p:xfrm>
        <a:graphic>
          <a:graphicData uri="http://schemas.openxmlformats.org/drawingml/2006/table">
            <a:tbl>
              <a:tblPr firstRow="1" bandRow="1">
                <a:tableStyleId>{5C22544A-7EE6-4342-B048-85BDC9FD1C3A}</a:tableStyleId>
              </a:tblPr>
              <a:tblGrid>
                <a:gridCol w="1762124">
                  <a:extLst>
                    <a:ext uri="{9D8B030D-6E8A-4147-A177-3AD203B41FA5}">
                      <a16:colId xmlns="" xmlns:a16="http://schemas.microsoft.com/office/drawing/2014/main" val="20000"/>
                    </a:ext>
                  </a:extLst>
                </a:gridCol>
                <a:gridCol w="1066800">
                  <a:extLst>
                    <a:ext uri="{9D8B030D-6E8A-4147-A177-3AD203B41FA5}">
                      <a16:colId xmlns="" xmlns:a16="http://schemas.microsoft.com/office/drawing/2014/main" val="20001"/>
                    </a:ext>
                  </a:extLst>
                </a:gridCol>
                <a:gridCol w="1066800">
                  <a:extLst>
                    <a:ext uri="{9D8B030D-6E8A-4147-A177-3AD203B41FA5}">
                      <a16:colId xmlns="" xmlns:a16="http://schemas.microsoft.com/office/drawing/2014/main" val="20002"/>
                    </a:ext>
                  </a:extLst>
                </a:gridCol>
                <a:gridCol w="1066800">
                  <a:extLst>
                    <a:ext uri="{9D8B030D-6E8A-4147-A177-3AD203B41FA5}">
                      <a16:colId xmlns="" xmlns:a16="http://schemas.microsoft.com/office/drawing/2014/main" val="20003"/>
                    </a:ext>
                  </a:extLst>
                </a:gridCol>
                <a:gridCol w="990600">
                  <a:extLst>
                    <a:ext uri="{9D8B030D-6E8A-4147-A177-3AD203B41FA5}">
                      <a16:colId xmlns="" xmlns:a16="http://schemas.microsoft.com/office/drawing/2014/main" val="20004"/>
                    </a:ext>
                  </a:extLst>
                </a:gridCol>
                <a:gridCol w="889696">
                  <a:extLst>
                    <a:ext uri="{9D8B030D-6E8A-4147-A177-3AD203B41FA5}">
                      <a16:colId xmlns="" xmlns:a16="http://schemas.microsoft.com/office/drawing/2014/main" val="20005"/>
                    </a:ext>
                  </a:extLst>
                </a:gridCol>
                <a:gridCol w="983553">
                  <a:extLst>
                    <a:ext uri="{9D8B030D-6E8A-4147-A177-3AD203B41FA5}">
                      <a16:colId xmlns="" xmlns:a16="http://schemas.microsoft.com/office/drawing/2014/main" val="20006"/>
                    </a:ext>
                  </a:extLst>
                </a:gridCol>
              </a:tblGrid>
              <a:tr h="152328">
                <a:tc gridSpan="7">
                  <a:txBody>
                    <a:bodyPr/>
                    <a:lstStyle/>
                    <a:p>
                      <a:pPr algn="ctr"/>
                      <a:r>
                        <a:rPr lang="en-US" sz="1800" dirty="0"/>
                        <a:t>Q1 &amp; Q2 2018 Recipients</a:t>
                      </a:r>
                      <a:endParaRPr lang="en-US" sz="1800" b="1" dirty="0">
                        <a:solidFill>
                          <a:schemeClr val="bg1"/>
                        </a:solidFill>
                      </a:endParaRPr>
                    </a:p>
                  </a:txBody>
                  <a:tcPr marT="45726" marB="45726" anchor="ctr"/>
                </a:tc>
                <a:tc hMerge="1">
                  <a:txBody>
                    <a:bodyPr/>
                    <a:lstStyle/>
                    <a:p>
                      <a:endParaRPr lang="en-US"/>
                    </a:p>
                  </a:txBody>
                  <a:tcPr/>
                </a:tc>
                <a:tc hMerge="1">
                  <a:txBody>
                    <a:bodyPr/>
                    <a:lstStyle/>
                    <a:p>
                      <a:pPr algn="ctr"/>
                      <a:endParaRPr lang="en-US" sz="1800"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800" dirty="0"/>
                    </a:p>
                  </a:txBody>
                  <a:tcPr anchor="ctr"/>
                </a:tc>
                <a:extLst>
                  <a:ext uri="{0D108BD9-81ED-4DB2-BD59-A6C34878D82A}">
                    <a16:rowId xmlns="" xmlns:a16="http://schemas.microsoft.com/office/drawing/2014/main" val="10000"/>
                  </a:ext>
                </a:extLst>
              </a:tr>
              <a:tr h="356395">
                <a:tc>
                  <a:txBody>
                    <a:bodyPr/>
                    <a:lstStyle/>
                    <a:p>
                      <a:pPr algn="l"/>
                      <a:r>
                        <a:rPr lang="en-US" sz="1900" b="1" dirty="0">
                          <a:solidFill>
                            <a:schemeClr val="bg1"/>
                          </a:solidFill>
                        </a:rPr>
                        <a:t>Pay≥100%</a:t>
                      </a:r>
                    </a:p>
                  </a:txBody>
                  <a:tcPr marT="45726" marB="45726"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ACE</a:t>
                      </a:r>
                    </a:p>
                  </a:txBody>
                  <a:tcPr marT="45726" marB="45726"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JCP&amp;L</a:t>
                      </a:r>
                    </a:p>
                  </a:txBody>
                  <a:tcPr marT="45726" marB="45726"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NJNG</a:t>
                      </a:r>
                    </a:p>
                  </a:txBody>
                  <a:tcPr marT="45726" marB="45726"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PSE&amp;G</a:t>
                      </a:r>
                    </a:p>
                  </a:txBody>
                  <a:tcPr marT="45726" marB="45726"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RECO</a:t>
                      </a:r>
                    </a:p>
                  </a:txBody>
                  <a:tcPr marT="45726" marB="45726"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SJG</a:t>
                      </a:r>
                    </a:p>
                  </a:txBody>
                  <a:tcPr marT="45726" marB="45726" anchor="ctr">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306715">
                <a:tc>
                  <a:txBody>
                    <a:bodyPr/>
                    <a:lstStyle/>
                    <a:p>
                      <a:pPr algn="l"/>
                      <a:r>
                        <a:rPr lang="en-US" sz="1600" dirty="0"/>
                        <a:t>3</a:t>
                      </a:r>
                      <a:r>
                        <a:rPr lang="en-US" sz="1600" baseline="0" dirty="0"/>
                        <a:t> Months</a:t>
                      </a:r>
                      <a:endParaRPr lang="en-US" sz="1600" b="0" dirty="0"/>
                    </a:p>
                  </a:txBody>
                  <a:tcPr marT="45726" marB="45726"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b="0" dirty="0"/>
                        <a:t>53%</a:t>
                      </a:r>
                    </a:p>
                  </a:txBody>
                  <a:tcPr marT="45726" marB="45726"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600" b="0" dirty="0"/>
                        <a:t>20%</a:t>
                      </a:r>
                    </a:p>
                  </a:txBody>
                  <a:tcPr marT="45726" marB="45726" anchor="ctr">
                    <a:lnT w="38100" cap="flat" cmpd="sng" algn="ctr">
                      <a:solidFill>
                        <a:schemeClr val="bg1"/>
                      </a:solidFill>
                      <a:prstDash val="solid"/>
                      <a:round/>
                      <a:headEnd type="none" w="med" len="med"/>
                      <a:tailEnd type="none" w="med" len="med"/>
                    </a:lnT>
                  </a:tcPr>
                </a:tc>
                <a:tc>
                  <a:txBody>
                    <a:bodyPr/>
                    <a:lstStyle/>
                    <a:p>
                      <a:pPr algn="ctr"/>
                      <a:r>
                        <a:rPr lang="en-US" sz="1600" b="0" dirty="0"/>
                        <a:t>35%</a:t>
                      </a:r>
                    </a:p>
                  </a:txBody>
                  <a:tcPr marT="45726" marB="45726" anchor="ctr">
                    <a:lnT w="38100" cap="flat" cmpd="sng" algn="ctr">
                      <a:solidFill>
                        <a:schemeClr val="bg1"/>
                      </a:solidFill>
                      <a:prstDash val="solid"/>
                      <a:round/>
                      <a:headEnd type="none" w="med" len="med"/>
                      <a:tailEnd type="none" w="med" len="med"/>
                    </a:lnT>
                  </a:tcPr>
                </a:tc>
                <a:tc>
                  <a:txBody>
                    <a:bodyPr/>
                    <a:lstStyle/>
                    <a:p>
                      <a:pPr algn="ctr"/>
                      <a:r>
                        <a:rPr lang="en-US" sz="1600" b="0" dirty="0"/>
                        <a:t>21%</a:t>
                      </a:r>
                    </a:p>
                  </a:txBody>
                  <a:tcPr marT="45726" marB="45726" anchor="ctr">
                    <a:lnT w="38100" cap="flat" cmpd="sng" algn="ctr">
                      <a:solidFill>
                        <a:schemeClr val="bg1"/>
                      </a:solidFill>
                      <a:prstDash val="solid"/>
                      <a:round/>
                      <a:headEnd type="none" w="med" len="med"/>
                      <a:tailEnd type="none" w="med" len="med"/>
                    </a:lnT>
                  </a:tcPr>
                </a:tc>
                <a:tc>
                  <a:txBody>
                    <a:bodyPr/>
                    <a:lstStyle/>
                    <a:p>
                      <a:pPr algn="ctr"/>
                      <a:r>
                        <a:rPr lang="en-US" sz="1600" b="0" dirty="0"/>
                        <a:t>0%</a:t>
                      </a:r>
                    </a:p>
                  </a:txBody>
                  <a:tcPr marT="45726" marB="45726" anchor="ctr">
                    <a:lnT w="38100" cap="flat" cmpd="sng" algn="ctr">
                      <a:solidFill>
                        <a:schemeClr val="bg1"/>
                      </a:solidFill>
                      <a:prstDash val="solid"/>
                      <a:round/>
                      <a:headEnd type="none" w="med" len="med"/>
                      <a:tailEnd type="none" w="med" len="med"/>
                    </a:lnT>
                  </a:tcPr>
                </a:tc>
                <a:tc>
                  <a:txBody>
                    <a:bodyPr/>
                    <a:lstStyle/>
                    <a:p>
                      <a:pPr algn="ctr"/>
                      <a:r>
                        <a:rPr lang="en-US" sz="1600" b="0" dirty="0"/>
                        <a:t>86%</a:t>
                      </a:r>
                    </a:p>
                  </a:txBody>
                  <a:tcPr marT="45726" marB="45726" anchor="ct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2"/>
                  </a:ext>
                </a:extLst>
              </a:tr>
              <a:tr h="202198">
                <a:tc>
                  <a:txBody>
                    <a:bodyPr/>
                    <a:lstStyle/>
                    <a:p>
                      <a:pPr algn="l"/>
                      <a:r>
                        <a:rPr lang="en-US" sz="1600" dirty="0"/>
                        <a:t>6 Months</a:t>
                      </a:r>
                    </a:p>
                  </a:txBody>
                  <a:tcPr marT="45726" marB="45726"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31%</a:t>
                      </a:r>
                    </a:p>
                  </a:txBody>
                  <a:tcPr marT="45726" marB="45726"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21%</a:t>
                      </a:r>
                    </a:p>
                  </a:txBody>
                  <a:tcPr marT="45726" marB="45726" anchor="ctr"/>
                </a:tc>
                <a:tc>
                  <a:txBody>
                    <a:bodyPr/>
                    <a:lstStyle/>
                    <a:p>
                      <a:pPr marL="0" algn="ctr" defTabSz="914400" rtl="0" eaLnBrk="1" latinLnBrk="0" hangingPunct="1"/>
                      <a:r>
                        <a:rPr lang="en-US" sz="1600" kern="1200" dirty="0">
                          <a:solidFill>
                            <a:schemeClr val="dk1"/>
                          </a:solidFill>
                          <a:latin typeface="+mn-lt"/>
                          <a:ea typeface="+mn-ea"/>
                          <a:cs typeface="+mn-cs"/>
                        </a:rPr>
                        <a:t>37%</a:t>
                      </a:r>
                    </a:p>
                  </a:txBody>
                  <a:tcPr marT="45726" marB="45726" anchor="ctr"/>
                </a:tc>
                <a:tc>
                  <a:txBody>
                    <a:bodyPr/>
                    <a:lstStyle/>
                    <a:p>
                      <a:pPr marL="0" algn="ctr" defTabSz="914400" rtl="0" eaLnBrk="1" latinLnBrk="0" hangingPunct="1"/>
                      <a:r>
                        <a:rPr lang="en-US" sz="1600" kern="1200" dirty="0">
                          <a:solidFill>
                            <a:schemeClr val="dk1"/>
                          </a:solidFill>
                          <a:latin typeface="+mn-lt"/>
                          <a:ea typeface="+mn-ea"/>
                          <a:cs typeface="+mn-cs"/>
                        </a:rPr>
                        <a:t>28%</a:t>
                      </a:r>
                    </a:p>
                  </a:txBody>
                  <a:tcPr marT="45726" marB="45726" anchor="ctr"/>
                </a:tc>
                <a:tc>
                  <a:txBody>
                    <a:bodyPr/>
                    <a:lstStyle/>
                    <a:p>
                      <a:pPr marL="0" algn="ctr" defTabSz="914400" rtl="0" eaLnBrk="1" latinLnBrk="0" hangingPunct="1"/>
                      <a:r>
                        <a:rPr lang="en-US" sz="1600" kern="1200" dirty="0">
                          <a:solidFill>
                            <a:schemeClr val="dk1"/>
                          </a:solidFill>
                          <a:latin typeface="+mn-lt"/>
                          <a:ea typeface="+mn-ea"/>
                          <a:cs typeface="+mn-cs"/>
                        </a:rPr>
                        <a:t>0%</a:t>
                      </a:r>
                    </a:p>
                  </a:txBody>
                  <a:tcPr marT="45726" marB="45726" anchor="ctr"/>
                </a:tc>
                <a:tc>
                  <a:txBody>
                    <a:bodyPr/>
                    <a:lstStyle/>
                    <a:p>
                      <a:pPr marL="0" algn="ctr" defTabSz="914400" rtl="0" eaLnBrk="1" latinLnBrk="0" hangingPunct="1"/>
                      <a:r>
                        <a:rPr lang="en-US" sz="1600" kern="1200" dirty="0">
                          <a:solidFill>
                            <a:schemeClr val="dk1"/>
                          </a:solidFill>
                          <a:latin typeface="+mn-lt"/>
                          <a:ea typeface="+mn-ea"/>
                          <a:cs typeface="+mn-cs"/>
                        </a:rPr>
                        <a:t>93%</a:t>
                      </a:r>
                    </a:p>
                  </a:txBody>
                  <a:tcPr marT="45726" marB="45726" anchor="ctr"/>
                </a:tc>
                <a:extLst>
                  <a:ext uri="{0D108BD9-81ED-4DB2-BD59-A6C34878D82A}">
                    <a16:rowId xmlns="" xmlns:a16="http://schemas.microsoft.com/office/drawing/2014/main" val="10003"/>
                  </a:ext>
                </a:extLst>
              </a:tr>
              <a:tr h="250081">
                <a:tc>
                  <a:txBody>
                    <a:bodyPr/>
                    <a:lstStyle/>
                    <a:p>
                      <a:pPr algn="l"/>
                      <a:r>
                        <a:rPr lang="en-US" sz="1600" dirty="0"/>
                        <a:t>9 Months</a:t>
                      </a:r>
                    </a:p>
                  </a:txBody>
                  <a:tcPr marT="45726" marB="45726"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28%</a:t>
                      </a:r>
                    </a:p>
                  </a:txBody>
                  <a:tcPr marT="45726" marB="45726"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19%</a:t>
                      </a:r>
                    </a:p>
                  </a:txBody>
                  <a:tcPr marT="45726" marB="45726" anchor="ctr"/>
                </a:tc>
                <a:tc>
                  <a:txBody>
                    <a:bodyPr/>
                    <a:lstStyle/>
                    <a:p>
                      <a:pPr marL="0" algn="ctr" defTabSz="914400" rtl="0" eaLnBrk="1" latinLnBrk="0" hangingPunct="1"/>
                      <a:r>
                        <a:rPr lang="en-US" sz="1600" kern="1200" dirty="0">
                          <a:solidFill>
                            <a:schemeClr val="dk1"/>
                          </a:solidFill>
                          <a:latin typeface="+mn-lt"/>
                          <a:ea typeface="+mn-ea"/>
                          <a:cs typeface="+mn-cs"/>
                        </a:rPr>
                        <a:t>17%</a:t>
                      </a:r>
                    </a:p>
                  </a:txBody>
                  <a:tcPr marT="45726" marB="45726" anchor="ctr"/>
                </a:tc>
                <a:tc>
                  <a:txBody>
                    <a:bodyPr/>
                    <a:lstStyle/>
                    <a:p>
                      <a:pPr marL="0" algn="ctr" defTabSz="914400" rtl="0" eaLnBrk="1" latinLnBrk="0" hangingPunct="1"/>
                      <a:r>
                        <a:rPr lang="en-US" sz="1600" kern="1200" dirty="0">
                          <a:solidFill>
                            <a:schemeClr val="dk1"/>
                          </a:solidFill>
                          <a:latin typeface="+mn-lt"/>
                          <a:ea typeface="+mn-ea"/>
                          <a:cs typeface="+mn-cs"/>
                        </a:rPr>
                        <a:t>27%</a:t>
                      </a:r>
                    </a:p>
                  </a:txBody>
                  <a:tcPr marT="45726" marB="45726" anchor="ctr"/>
                </a:tc>
                <a:tc>
                  <a:txBody>
                    <a:bodyPr/>
                    <a:lstStyle/>
                    <a:p>
                      <a:pPr marL="0" algn="ctr" defTabSz="914400" rtl="0" eaLnBrk="1" latinLnBrk="0" hangingPunct="1"/>
                      <a:r>
                        <a:rPr lang="en-US" sz="1600" kern="1200" dirty="0">
                          <a:solidFill>
                            <a:schemeClr val="dk1"/>
                          </a:solidFill>
                          <a:latin typeface="+mn-lt"/>
                          <a:ea typeface="+mn-ea"/>
                          <a:cs typeface="+mn-cs"/>
                        </a:rPr>
                        <a:t>0%</a:t>
                      </a:r>
                    </a:p>
                  </a:txBody>
                  <a:tcPr marT="45726" marB="45726" anchor="ctr"/>
                </a:tc>
                <a:tc>
                  <a:txBody>
                    <a:bodyPr/>
                    <a:lstStyle/>
                    <a:p>
                      <a:pPr marL="0" algn="ctr" defTabSz="914400" rtl="0" eaLnBrk="1" latinLnBrk="0" hangingPunct="1"/>
                      <a:r>
                        <a:rPr lang="en-US" sz="1600" kern="1200" dirty="0">
                          <a:solidFill>
                            <a:schemeClr val="dk1"/>
                          </a:solidFill>
                          <a:latin typeface="+mn-lt"/>
                          <a:ea typeface="+mn-ea"/>
                          <a:cs typeface="+mn-cs"/>
                        </a:rPr>
                        <a:t>57%</a:t>
                      </a:r>
                    </a:p>
                  </a:txBody>
                  <a:tcPr marT="45726" marB="45726" anchor="ctr"/>
                </a:tc>
                <a:extLst>
                  <a:ext uri="{0D108BD9-81ED-4DB2-BD59-A6C34878D82A}">
                    <a16:rowId xmlns="" xmlns:a16="http://schemas.microsoft.com/office/drawing/2014/main" val="10004"/>
                  </a:ext>
                </a:extLst>
              </a:tr>
              <a:tr h="297964">
                <a:tc>
                  <a:txBody>
                    <a:bodyPr/>
                    <a:lstStyle/>
                    <a:p>
                      <a:pPr algn="l"/>
                      <a:r>
                        <a:rPr lang="en-US" sz="1600" dirty="0"/>
                        <a:t>12</a:t>
                      </a:r>
                      <a:r>
                        <a:rPr lang="en-US" sz="1600" baseline="0" dirty="0"/>
                        <a:t> Months</a:t>
                      </a:r>
                      <a:endParaRPr lang="en-US" sz="1600" dirty="0"/>
                    </a:p>
                  </a:txBody>
                  <a:tcPr marT="45726" marB="45726"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34%</a:t>
                      </a:r>
                    </a:p>
                  </a:txBody>
                  <a:tcPr marT="45726" marB="45726"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20%</a:t>
                      </a:r>
                    </a:p>
                  </a:txBody>
                  <a:tcPr marT="45726" marB="45726" anchor="ctr">
                    <a:lnB w="38100" cap="flat" cmpd="sng" algn="ctr">
                      <a:solidFill>
                        <a:schemeClr val="bg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1600" kern="1200" dirty="0">
                          <a:solidFill>
                            <a:schemeClr val="dk1"/>
                          </a:solidFill>
                          <a:latin typeface="+mn-lt"/>
                          <a:ea typeface="+mn-ea"/>
                          <a:cs typeface="+mn-cs"/>
                        </a:rPr>
                        <a:t>23%</a:t>
                      </a:r>
                    </a:p>
                  </a:txBody>
                  <a:tcPr marT="45726" marB="45726" anchor="ctr">
                    <a:lnB w="38100" cap="flat" cmpd="sng" algn="ctr">
                      <a:solidFill>
                        <a:schemeClr val="bg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1600" kern="1200" dirty="0">
                          <a:solidFill>
                            <a:schemeClr val="dk1"/>
                          </a:solidFill>
                          <a:latin typeface="+mn-lt"/>
                          <a:ea typeface="+mn-ea"/>
                          <a:cs typeface="+mn-cs"/>
                        </a:rPr>
                        <a:t>16%</a:t>
                      </a:r>
                    </a:p>
                  </a:txBody>
                  <a:tcPr marT="45726" marB="45726" anchor="ctr">
                    <a:lnB w="38100" cap="flat" cmpd="sng" algn="ctr">
                      <a:solidFill>
                        <a:schemeClr val="bg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1600" kern="1200" dirty="0">
                          <a:solidFill>
                            <a:schemeClr val="dk1"/>
                          </a:solidFill>
                          <a:latin typeface="+mn-lt"/>
                          <a:ea typeface="+mn-ea"/>
                          <a:cs typeface="+mn-cs"/>
                        </a:rPr>
                        <a:t>0%</a:t>
                      </a:r>
                    </a:p>
                  </a:txBody>
                  <a:tcPr marT="45726" marB="45726" anchor="ctr">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50%</a:t>
                      </a:r>
                    </a:p>
                  </a:txBody>
                  <a:tcPr marT="45726" marB="45726" anchor="ctr">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5"/>
                  </a:ext>
                </a:extLst>
              </a:tr>
              <a:tr h="285427">
                <a:tc>
                  <a:txBody>
                    <a:bodyPr/>
                    <a:lstStyle/>
                    <a:p>
                      <a:pPr algn="l"/>
                      <a:r>
                        <a:rPr lang="en-US" sz="1600" dirty="0"/>
                        <a:t>Accounts Included</a:t>
                      </a:r>
                      <a:endParaRPr lang="en-US" sz="1600" b="0" dirty="0"/>
                    </a:p>
                  </a:txBody>
                  <a:tcPr marT="45726" marB="45726"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b="0" kern="1200" dirty="0">
                          <a:solidFill>
                            <a:schemeClr val="dk1"/>
                          </a:solidFill>
                          <a:latin typeface="+mn-lt"/>
                          <a:ea typeface="+mn-ea"/>
                          <a:cs typeface="+mn-cs"/>
                        </a:rPr>
                        <a:t>32</a:t>
                      </a:r>
                    </a:p>
                  </a:txBody>
                  <a:tcPr marT="45726" marB="45726"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b="0" kern="1200" dirty="0">
                          <a:solidFill>
                            <a:schemeClr val="dk1"/>
                          </a:solidFill>
                          <a:latin typeface="+mn-lt"/>
                          <a:ea typeface="+mn-ea"/>
                          <a:cs typeface="+mn-cs"/>
                        </a:rPr>
                        <a:t>186</a:t>
                      </a:r>
                    </a:p>
                  </a:txBody>
                  <a:tcPr marT="45726" marB="45726"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b="0" kern="1200" dirty="0">
                          <a:solidFill>
                            <a:schemeClr val="dk1"/>
                          </a:solidFill>
                          <a:latin typeface="+mn-lt"/>
                          <a:ea typeface="+mn-ea"/>
                          <a:cs typeface="+mn-cs"/>
                        </a:rPr>
                        <a:t>122</a:t>
                      </a:r>
                    </a:p>
                  </a:txBody>
                  <a:tcPr marT="45726" marB="45726"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b="0" kern="1200" dirty="0">
                          <a:solidFill>
                            <a:schemeClr val="dk1"/>
                          </a:solidFill>
                          <a:latin typeface="+mn-lt"/>
                          <a:ea typeface="+mn-ea"/>
                          <a:cs typeface="+mn-cs"/>
                        </a:rPr>
                        <a:t>277</a:t>
                      </a:r>
                    </a:p>
                  </a:txBody>
                  <a:tcPr marT="45726" marB="45726"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b="0" kern="1200" dirty="0">
                          <a:solidFill>
                            <a:schemeClr val="dk1"/>
                          </a:solidFill>
                          <a:latin typeface="+mn-lt"/>
                          <a:ea typeface="+mn-ea"/>
                          <a:cs typeface="+mn-cs"/>
                        </a:rPr>
                        <a:t>1</a:t>
                      </a:r>
                    </a:p>
                  </a:txBody>
                  <a:tcPr marT="45726" marB="45726"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b="0" kern="1200" dirty="0">
                          <a:solidFill>
                            <a:schemeClr val="dk1"/>
                          </a:solidFill>
                          <a:latin typeface="+mn-lt"/>
                          <a:ea typeface="+mn-ea"/>
                          <a:cs typeface="+mn-cs"/>
                        </a:rPr>
                        <a:t>14</a:t>
                      </a:r>
                    </a:p>
                  </a:txBody>
                  <a:tcPr marT="45726" marB="45726" anchor="ct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6"/>
                  </a:ext>
                </a:extLst>
              </a:tr>
            </a:tbl>
          </a:graphicData>
        </a:graphic>
      </p:graphicFrame>
      <p:graphicFrame>
        <p:nvGraphicFramePr>
          <p:cNvPr id="49" name="Table 48"/>
          <p:cNvGraphicFramePr>
            <a:graphicFrameLocks noGrp="1"/>
          </p:cNvGraphicFramePr>
          <p:nvPr>
            <p:extLst>
              <p:ext uri="{D42A27DB-BD31-4B8C-83A1-F6EECF244321}">
                <p14:modId xmlns:p14="http://schemas.microsoft.com/office/powerpoint/2010/main" val="2977665541"/>
              </p:ext>
            </p:extLst>
          </p:nvPr>
        </p:nvGraphicFramePr>
        <p:xfrm>
          <a:off x="477838" y="4130610"/>
          <a:ext cx="7859713" cy="2423244"/>
        </p:xfrm>
        <a:graphic>
          <a:graphicData uri="http://schemas.openxmlformats.org/drawingml/2006/table">
            <a:tbl>
              <a:tblPr firstRow="1" bandRow="1">
                <a:tableStyleId>{5C22544A-7EE6-4342-B048-85BDC9FD1C3A}</a:tableStyleId>
              </a:tblPr>
              <a:tblGrid>
                <a:gridCol w="1769630">
                  <a:extLst>
                    <a:ext uri="{9D8B030D-6E8A-4147-A177-3AD203B41FA5}">
                      <a16:colId xmlns="" xmlns:a16="http://schemas.microsoft.com/office/drawing/2014/main" val="20000"/>
                    </a:ext>
                  </a:extLst>
                </a:gridCol>
                <a:gridCol w="1048532">
                  <a:extLst>
                    <a:ext uri="{9D8B030D-6E8A-4147-A177-3AD203B41FA5}">
                      <a16:colId xmlns="" xmlns:a16="http://schemas.microsoft.com/office/drawing/2014/main" val="20001"/>
                    </a:ext>
                  </a:extLst>
                </a:gridCol>
                <a:gridCol w="1134888">
                  <a:extLst>
                    <a:ext uri="{9D8B030D-6E8A-4147-A177-3AD203B41FA5}">
                      <a16:colId xmlns="" xmlns:a16="http://schemas.microsoft.com/office/drawing/2014/main" val="20002"/>
                    </a:ext>
                  </a:extLst>
                </a:gridCol>
                <a:gridCol w="976665">
                  <a:extLst>
                    <a:ext uri="{9D8B030D-6E8A-4147-A177-3AD203B41FA5}">
                      <a16:colId xmlns="" xmlns:a16="http://schemas.microsoft.com/office/drawing/2014/main" val="20003"/>
                    </a:ext>
                  </a:extLst>
                </a:gridCol>
                <a:gridCol w="1048769">
                  <a:extLst>
                    <a:ext uri="{9D8B030D-6E8A-4147-A177-3AD203B41FA5}">
                      <a16:colId xmlns="" xmlns:a16="http://schemas.microsoft.com/office/drawing/2014/main" val="20004"/>
                    </a:ext>
                  </a:extLst>
                </a:gridCol>
                <a:gridCol w="918295">
                  <a:extLst>
                    <a:ext uri="{9D8B030D-6E8A-4147-A177-3AD203B41FA5}">
                      <a16:colId xmlns="" xmlns:a16="http://schemas.microsoft.com/office/drawing/2014/main" val="20005"/>
                    </a:ext>
                  </a:extLst>
                </a:gridCol>
                <a:gridCol w="962934">
                  <a:extLst>
                    <a:ext uri="{9D8B030D-6E8A-4147-A177-3AD203B41FA5}">
                      <a16:colId xmlns="" xmlns:a16="http://schemas.microsoft.com/office/drawing/2014/main" val="20006"/>
                    </a:ext>
                  </a:extLst>
                </a:gridCol>
              </a:tblGrid>
              <a:tr h="144905">
                <a:tc gridSpan="7">
                  <a:txBody>
                    <a:bodyPr/>
                    <a:lstStyle/>
                    <a:p>
                      <a:pPr algn="ctr"/>
                      <a:r>
                        <a:rPr lang="en-US" sz="1800" dirty="0"/>
                        <a:t>Q1 &amp; Q2 2018 Recipients</a:t>
                      </a:r>
                      <a:endParaRPr lang="en-US" sz="1800" b="1" dirty="0">
                        <a:solidFill>
                          <a:schemeClr val="bg1"/>
                        </a:solidFill>
                      </a:endParaRPr>
                    </a:p>
                  </a:txBody>
                  <a:tcPr marT="45726" marB="45726" anchor="ctr"/>
                </a:tc>
                <a:tc hMerge="1">
                  <a:txBody>
                    <a:bodyPr/>
                    <a:lstStyle/>
                    <a:p>
                      <a:endParaRPr lang="en-US"/>
                    </a:p>
                  </a:txBody>
                  <a:tcPr/>
                </a:tc>
                <a:tc hMerge="1">
                  <a:txBody>
                    <a:bodyPr/>
                    <a:lstStyle/>
                    <a:p>
                      <a:pPr algn="ctr"/>
                      <a:endParaRPr lang="en-US" sz="1800"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800" dirty="0"/>
                    </a:p>
                  </a:txBody>
                  <a:tcPr anchor="ctr"/>
                </a:tc>
                <a:extLst>
                  <a:ext uri="{0D108BD9-81ED-4DB2-BD59-A6C34878D82A}">
                    <a16:rowId xmlns="" xmlns:a16="http://schemas.microsoft.com/office/drawing/2014/main" val="10000"/>
                  </a:ext>
                </a:extLst>
              </a:tr>
              <a:tr h="193439">
                <a:tc>
                  <a:txBody>
                    <a:bodyPr/>
                    <a:lstStyle/>
                    <a:p>
                      <a:pPr algn="l"/>
                      <a:r>
                        <a:rPr lang="en-US" sz="1900" b="1" dirty="0">
                          <a:solidFill>
                            <a:schemeClr val="bg1"/>
                          </a:solidFill>
                        </a:rPr>
                        <a:t>Pay≥90%</a:t>
                      </a:r>
                    </a:p>
                  </a:txBody>
                  <a:tcPr marT="45726" marB="45726"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ACE</a:t>
                      </a:r>
                    </a:p>
                  </a:txBody>
                  <a:tcPr marT="45726" marB="45726"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JCP&amp;L</a:t>
                      </a:r>
                    </a:p>
                  </a:txBody>
                  <a:tcPr marT="45726" marB="45726"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NJNG</a:t>
                      </a:r>
                    </a:p>
                  </a:txBody>
                  <a:tcPr marT="45726" marB="45726"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PSE&amp;G</a:t>
                      </a:r>
                    </a:p>
                  </a:txBody>
                  <a:tcPr marT="45726" marB="45726"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RECO</a:t>
                      </a:r>
                    </a:p>
                  </a:txBody>
                  <a:tcPr marT="45726" marB="45726"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SJG</a:t>
                      </a:r>
                    </a:p>
                  </a:txBody>
                  <a:tcPr marT="45726" marB="45726" anchor="ctr">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296159">
                <a:tc>
                  <a:txBody>
                    <a:bodyPr/>
                    <a:lstStyle/>
                    <a:p>
                      <a:pPr algn="l"/>
                      <a:r>
                        <a:rPr lang="en-US" sz="1600" dirty="0"/>
                        <a:t>3</a:t>
                      </a:r>
                      <a:r>
                        <a:rPr lang="en-US" sz="1600" baseline="0" dirty="0"/>
                        <a:t> Months</a:t>
                      </a:r>
                      <a:endParaRPr lang="en-US" sz="1600" b="0" dirty="0"/>
                    </a:p>
                  </a:txBody>
                  <a:tcPr marT="45726" marB="45726"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b="0" dirty="0"/>
                        <a:t>59%</a:t>
                      </a:r>
                    </a:p>
                  </a:txBody>
                  <a:tcPr marT="45726" marB="45726"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600" b="0" dirty="0"/>
                        <a:t>27%</a:t>
                      </a:r>
                    </a:p>
                  </a:txBody>
                  <a:tcPr marT="45726" marB="45726" anchor="ctr">
                    <a:lnT w="38100" cap="flat" cmpd="sng" algn="ctr">
                      <a:solidFill>
                        <a:schemeClr val="bg1"/>
                      </a:solidFill>
                      <a:prstDash val="solid"/>
                      <a:round/>
                      <a:headEnd type="none" w="med" len="med"/>
                      <a:tailEnd type="none" w="med" len="med"/>
                    </a:lnT>
                  </a:tcPr>
                </a:tc>
                <a:tc>
                  <a:txBody>
                    <a:bodyPr/>
                    <a:lstStyle/>
                    <a:p>
                      <a:pPr algn="ctr"/>
                      <a:r>
                        <a:rPr lang="en-US" sz="1600" b="0" dirty="0"/>
                        <a:t>39%</a:t>
                      </a:r>
                    </a:p>
                  </a:txBody>
                  <a:tcPr marT="45726" marB="45726" anchor="ctr">
                    <a:lnT w="38100" cap="flat" cmpd="sng" algn="ctr">
                      <a:solidFill>
                        <a:schemeClr val="bg1"/>
                      </a:solidFill>
                      <a:prstDash val="solid"/>
                      <a:round/>
                      <a:headEnd type="none" w="med" len="med"/>
                      <a:tailEnd type="none" w="med" len="med"/>
                    </a:lnT>
                  </a:tcPr>
                </a:tc>
                <a:tc>
                  <a:txBody>
                    <a:bodyPr/>
                    <a:lstStyle/>
                    <a:p>
                      <a:pPr algn="ctr"/>
                      <a:r>
                        <a:rPr lang="en-US" sz="1600" b="0" dirty="0"/>
                        <a:t>27%</a:t>
                      </a:r>
                    </a:p>
                  </a:txBody>
                  <a:tcPr marT="45726" marB="45726" anchor="ctr">
                    <a:lnT w="38100" cap="flat" cmpd="sng" algn="ctr">
                      <a:solidFill>
                        <a:schemeClr val="bg1"/>
                      </a:solidFill>
                      <a:prstDash val="solid"/>
                      <a:round/>
                      <a:headEnd type="none" w="med" len="med"/>
                      <a:tailEnd type="none" w="med" len="med"/>
                    </a:lnT>
                  </a:tcPr>
                </a:tc>
                <a:tc>
                  <a:txBody>
                    <a:bodyPr/>
                    <a:lstStyle/>
                    <a:p>
                      <a:pPr algn="ctr"/>
                      <a:r>
                        <a:rPr lang="en-US" sz="1600" b="0" dirty="0"/>
                        <a:t>0%</a:t>
                      </a:r>
                    </a:p>
                  </a:txBody>
                  <a:tcPr marT="45726" marB="45726" anchor="ctr">
                    <a:lnT w="38100" cap="flat" cmpd="sng" algn="ctr">
                      <a:solidFill>
                        <a:schemeClr val="bg1"/>
                      </a:solidFill>
                      <a:prstDash val="solid"/>
                      <a:round/>
                      <a:headEnd type="none" w="med" len="med"/>
                      <a:tailEnd type="none" w="med" len="med"/>
                    </a:lnT>
                  </a:tcPr>
                </a:tc>
                <a:tc>
                  <a:txBody>
                    <a:bodyPr/>
                    <a:lstStyle/>
                    <a:p>
                      <a:pPr algn="ctr"/>
                      <a:r>
                        <a:rPr lang="en-US" sz="1600" b="0" dirty="0"/>
                        <a:t>86%</a:t>
                      </a:r>
                    </a:p>
                  </a:txBody>
                  <a:tcPr marT="45726" marB="45726" anchor="ct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2"/>
                  </a:ext>
                </a:extLst>
              </a:tr>
              <a:tr h="267842">
                <a:tc>
                  <a:txBody>
                    <a:bodyPr/>
                    <a:lstStyle/>
                    <a:p>
                      <a:pPr algn="l"/>
                      <a:r>
                        <a:rPr lang="en-US" sz="1600" dirty="0"/>
                        <a:t>6 Months</a:t>
                      </a:r>
                    </a:p>
                  </a:txBody>
                  <a:tcPr marT="45726" marB="45726"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53%</a:t>
                      </a:r>
                    </a:p>
                  </a:txBody>
                  <a:tcPr marT="45726" marB="45726"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30%</a:t>
                      </a:r>
                    </a:p>
                  </a:txBody>
                  <a:tcPr marT="45726" marB="45726" anchor="ctr"/>
                </a:tc>
                <a:tc>
                  <a:txBody>
                    <a:bodyPr/>
                    <a:lstStyle/>
                    <a:p>
                      <a:pPr marL="0" algn="ctr" defTabSz="914400" rtl="0" eaLnBrk="1" latinLnBrk="0" hangingPunct="1"/>
                      <a:r>
                        <a:rPr lang="en-US" sz="1600" kern="1200" dirty="0">
                          <a:solidFill>
                            <a:schemeClr val="dk1"/>
                          </a:solidFill>
                          <a:latin typeface="+mn-lt"/>
                          <a:ea typeface="+mn-ea"/>
                          <a:cs typeface="+mn-cs"/>
                        </a:rPr>
                        <a:t>45%</a:t>
                      </a:r>
                    </a:p>
                  </a:txBody>
                  <a:tcPr marT="45726" marB="45726" anchor="ctr"/>
                </a:tc>
                <a:tc>
                  <a:txBody>
                    <a:bodyPr/>
                    <a:lstStyle/>
                    <a:p>
                      <a:pPr marL="0" algn="ctr" defTabSz="914400" rtl="0" eaLnBrk="1" latinLnBrk="0" hangingPunct="1"/>
                      <a:r>
                        <a:rPr lang="en-US" sz="1600" kern="1200" dirty="0">
                          <a:solidFill>
                            <a:schemeClr val="dk1"/>
                          </a:solidFill>
                          <a:latin typeface="+mn-lt"/>
                          <a:ea typeface="+mn-ea"/>
                          <a:cs typeface="+mn-cs"/>
                        </a:rPr>
                        <a:t>36%</a:t>
                      </a:r>
                    </a:p>
                  </a:txBody>
                  <a:tcPr marT="45726" marB="45726" anchor="ctr"/>
                </a:tc>
                <a:tc>
                  <a:txBody>
                    <a:bodyPr/>
                    <a:lstStyle/>
                    <a:p>
                      <a:pPr marL="0" algn="ctr" defTabSz="914400" rtl="0" eaLnBrk="1" latinLnBrk="0" hangingPunct="1"/>
                      <a:r>
                        <a:rPr lang="en-US" sz="1600" kern="1200" dirty="0">
                          <a:solidFill>
                            <a:schemeClr val="dk1"/>
                          </a:solidFill>
                          <a:latin typeface="+mn-lt"/>
                          <a:ea typeface="+mn-ea"/>
                          <a:cs typeface="+mn-cs"/>
                        </a:rPr>
                        <a:t>0%</a:t>
                      </a:r>
                    </a:p>
                  </a:txBody>
                  <a:tcPr marT="45726" marB="45726" anchor="ctr"/>
                </a:tc>
                <a:tc>
                  <a:txBody>
                    <a:bodyPr/>
                    <a:lstStyle/>
                    <a:p>
                      <a:pPr marL="0" algn="ctr" defTabSz="914400" rtl="0" eaLnBrk="1" latinLnBrk="0" hangingPunct="1"/>
                      <a:r>
                        <a:rPr lang="en-US" sz="1600" kern="1200" dirty="0">
                          <a:solidFill>
                            <a:schemeClr val="dk1"/>
                          </a:solidFill>
                          <a:latin typeface="+mn-lt"/>
                          <a:ea typeface="+mn-ea"/>
                          <a:cs typeface="+mn-cs"/>
                        </a:rPr>
                        <a:t>93%</a:t>
                      </a:r>
                    </a:p>
                  </a:txBody>
                  <a:tcPr marT="45726" marB="45726" anchor="ctr"/>
                </a:tc>
                <a:extLst>
                  <a:ext uri="{0D108BD9-81ED-4DB2-BD59-A6C34878D82A}">
                    <a16:rowId xmlns="" xmlns:a16="http://schemas.microsoft.com/office/drawing/2014/main" val="10003"/>
                  </a:ext>
                </a:extLst>
              </a:tr>
              <a:tr h="239525">
                <a:tc>
                  <a:txBody>
                    <a:bodyPr/>
                    <a:lstStyle/>
                    <a:p>
                      <a:pPr algn="l"/>
                      <a:r>
                        <a:rPr lang="en-US" sz="1600" dirty="0"/>
                        <a:t>9 Months</a:t>
                      </a:r>
                    </a:p>
                  </a:txBody>
                  <a:tcPr marT="45726" marB="45726"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53%</a:t>
                      </a:r>
                    </a:p>
                  </a:txBody>
                  <a:tcPr marT="45726" marB="45726"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37%</a:t>
                      </a:r>
                    </a:p>
                  </a:txBody>
                  <a:tcPr marT="45726" marB="45726" anchor="ctr"/>
                </a:tc>
                <a:tc>
                  <a:txBody>
                    <a:bodyPr/>
                    <a:lstStyle/>
                    <a:p>
                      <a:pPr marL="0" algn="ctr" defTabSz="914400" rtl="0" eaLnBrk="1" latinLnBrk="0" hangingPunct="1"/>
                      <a:r>
                        <a:rPr lang="en-US" sz="1600" kern="1200" dirty="0">
                          <a:solidFill>
                            <a:schemeClr val="dk1"/>
                          </a:solidFill>
                          <a:latin typeface="+mn-lt"/>
                          <a:ea typeface="+mn-ea"/>
                          <a:cs typeface="+mn-cs"/>
                        </a:rPr>
                        <a:t>30%</a:t>
                      </a:r>
                    </a:p>
                  </a:txBody>
                  <a:tcPr marT="45726" marB="45726" anchor="ctr"/>
                </a:tc>
                <a:tc>
                  <a:txBody>
                    <a:bodyPr/>
                    <a:lstStyle/>
                    <a:p>
                      <a:pPr marL="0" algn="ctr" defTabSz="914400" rtl="0" eaLnBrk="1" latinLnBrk="0" hangingPunct="1"/>
                      <a:r>
                        <a:rPr lang="en-US" sz="1600" kern="1200" dirty="0">
                          <a:solidFill>
                            <a:schemeClr val="dk1"/>
                          </a:solidFill>
                          <a:latin typeface="+mn-lt"/>
                          <a:ea typeface="+mn-ea"/>
                          <a:cs typeface="+mn-cs"/>
                        </a:rPr>
                        <a:t>41%</a:t>
                      </a:r>
                    </a:p>
                  </a:txBody>
                  <a:tcPr marT="45726" marB="45726" anchor="ctr"/>
                </a:tc>
                <a:tc>
                  <a:txBody>
                    <a:bodyPr/>
                    <a:lstStyle/>
                    <a:p>
                      <a:pPr marL="0" algn="ctr" defTabSz="914400" rtl="0" eaLnBrk="1" latinLnBrk="0" hangingPunct="1"/>
                      <a:r>
                        <a:rPr lang="en-US" sz="1600" kern="1200" dirty="0">
                          <a:solidFill>
                            <a:schemeClr val="dk1"/>
                          </a:solidFill>
                          <a:latin typeface="+mn-lt"/>
                          <a:ea typeface="+mn-ea"/>
                          <a:cs typeface="+mn-cs"/>
                        </a:rPr>
                        <a:t>0%</a:t>
                      </a:r>
                    </a:p>
                  </a:txBody>
                  <a:tcPr marT="45726" marB="45726" anchor="ctr"/>
                </a:tc>
                <a:tc>
                  <a:txBody>
                    <a:bodyPr/>
                    <a:lstStyle/>
                    <a:p>
                      <a:pPr marL="0" algn="ctr" defTabSz="914400" rtl="0" eaLnBrk="1" latinLnBrk="0" hangingPunct="1"/>
                      <a:r>
                        <a:rPr lang="en-US" sz="1600" kern="1200" dirty="0">
                          <a:solidFill>
                            <a:schemeClr val="dk1"/>
                          </a:solidFill>
                          <a:latin typeface="+mn-lt"/>
                          <a:ea typeface="+mn-ea"/>
                          <a:cs typeface="+mn-cs"/>
                        </a:rPr>
                        <a:t>57%</a:t>
                      </a:r>
                    </a:p>
                  </a:txBody>
                  <a:tcPr marT="45726" marB="45726" anchor="ctr"/>
                </a:tc>
                <a:extLst>
                  <a:ext uri="{0D108BD9-81ED-4DB2-BD59-A6C34878D82A}">
                    <a16:rowId xmlns="" xmlns:a16="http://schemas.microsoft.com/office/drawing/2014/main" val="10004"/>
                  </a:ext>
                </a:extLst>
              </a:tr>
              <a:tr h="287408">
                <a:tc>
                  <a:txBody>
                    <a:bodyPr/>
                    <a:lstStyle/>
                    <a:p>
                      <a:pPr algn="l"/>
                      <a:r>
                        <a:rPr lang="en-US" sz="1600" dirty="0"/>
                        <a:t>12</a:t>
                      </a:r>
                      <a:r>
                        <a:rPr lang="en-US" sz="1600" baseline="0" dirty="0"/>
                        <a:t> Months</a:t>
                      </a:r>
                      <a:endParaRPr lang="en-US" sz="1600" dirty="0"/>
                    </a:p>
                  </a:txBody>
                  <a:tcPr marT="45726" marB="45726"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53%</a:t>
                      </a:r>
                    </a:p>
                  </a:txBody>
                  <a:tcPr marT="45726" marB="45726"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54%</a:t>
                      </a:r>
                    </a:p>
                  </a:txBody>
                  <a:tcPr marT="45726" marB="45726" anchor="ctr">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41%</a:t>
                      </a:r>
                    </a:p>
                  </a:txBody>
                  <a:tcPr marT="45726" marB="45726" anchor="ctr">
                    <a:lnB w="38100" cap="flat" cmpd="sng" algn="ctr">
                      <a:solidFill>
                        <a:schemeClr val="bg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1600" kern="1200" dirty="0">
                          <a:solidFill>
                            <a:schemeClr val="dk1"/>
                          </a:solidFill>
                          <a:latin typeface="+mn-lt"/>
                          <a:ea typeface="+mn-ea"/>
                          <a:cs typeface="+mn-cs"/>
                        </a:rPr>
                        <a:t>33%</a:t>
                      </a:r>
                    </a:p>
                  </a:txBody>
                  <a:tcPr marT="45726" marB="45726" anchor="ctr">
                    <a:lnB w="38100" cap="flat" cmpd="sng" algn="ctr">
                      <a:solidFill>
                        <a:schemeClr val="bg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1600" kern="1200" dirty="0">
                          <a:solidFill>
                            <a:schemeClr val="dk1"/>
                          </a:solidFill>
                          <a:latin typeface="+mn-lt"/>
                          <a:ea typeface="+mn-ea"/>
                          <a:cs typeface="+mn-cs"/>
                        </a:rPr>
                        <a:t>0%</a:t>
                      </a:r>
                    </a:p>
                  </a:txBody>
                  <a:tcPr marT="45726" marB="45726" anchor="ctr">
                    <a:lnB w="38100" cap="flat" cmpd="sng" algn="ctr">
                      <a:solidFill>
                        <a:schemeClr val="bg1"/>
                      </a:solidFill>
                      <a:prstDash val="solid"/>
                      <a:round/>
                      <a:headEnd type="none" w="med" len="med"/>
                      <a:tailEnd type="none" w="med" len="med"/>
                    </a:lnB>
                    <a:solidFill>
                      <a:srgbClr val="CBECDE"/>
                    </a:solidFill>
                  </a:tcPr>
                </a:tc>
                <a:tc>
                  <a:txBody>
                    <a:bodyPr/>
                    <a:lstStyle/>
                    <a:p>
                      <a:pPr marL="0" algn="ctr" defTabSz="914400" rtl="0" eaLnBrk="1" latinLnBrk="0" hangingPunct="1"/>
                      <a:r>
                        <a:rPr lang="en-US" sz="1600" kern="1200" dirty="0">
                          <a:solidFill>
                            <a:schemeClr val="dk1"/>
                          </a:solidFill>
                          <a:latin typeface="+mn-lt"/>
                          <a:ea typeface="+mn-ea"/>
                          <a:cs typeface="+mn-cs"/>
                        </a:rPr>
                        <a:t>64%</a:t>
                      </a:r>
                    </a:p>
                  </a:txBody>
                  <a:tcPr marT="45726" marB="45726" anchor="ctr">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5"/>
                  </a:ext>
                </a:extLst>
              </a:tr>
              <a:tr h="161535">
                <a:tc>
                  <a:txBody>
                    <a:bodyPr/>
                    <a:lstStyle/>
                    <a:p>
                      <a:pPr algn="l"/>
                      <a:r>
                        <a:rPr lang="en-US" sz="1600" dirty="0"/>
                        <a:t>Accounts Included</a:t>
                      </a:r>
                      <a:endParaRPr lang="en-US" sz="1600" b="0" dirty="0"/>
                    </a:p>
                  </a:txBody>
                  <a:tcPr marT="45726" marB="45726"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b="0" kern="1200" dirty="0">
                          <a:solidFill>
                            <a:schemeClr val="dk1"/>
                          </a:solidFill>
                          <a:latin typeface="+mn-lt"/>
                          <a:ea typeface="+mn-ea"/>
                          <a:cs typeface="+mn-cs"/>
                        </a:rPr>
                        <a:t>32</a:t>
                      </a:r>
                    </a:p>
                  </a:txBody>
                  <a:tcPr marT="45726" marB="45726"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b="0" kern="1200" dirty="0">
                          <a:solidFill>
                            <a:schemeClr val="dk1"/>
                          </a:solidFill>
                          <a:latin typeface="+mn-lt"/>
                          <a:ea typeface="+mn-ea"/>
                          <a:cs typeface="+mn-cs"/>
                        </a:rPr>
                        <a:t>186</a:t>
                      </a:r>
                    </a:p>
                  </a:txBody>
                  <a:tcPr marT="45726" marB="45726"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b="0" kern="1200" dirty="0">
                          <a:solidFill>
                            <a:schemeClr val="dk1"/>
                          </a:solidFill>
                          <a:latin typeface="+mn-lt"/>
                          <a:ea typeface="+mn-ea"/>
                          <a:cs typeface="+mn-cs"/>
                        </a:rPr>
                        <a:t>122</a:t>
                      </a:r>
                    </a:p>
                  </a:txBody>
                  <a:tcPr marT="45726" marB="45726"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b="0" kern="1200" dirty="0">
                          <a:solidFill>
                            <a:schemeClr val="dk1"/>
                          </a:solidFill>
                          <a:latin typeface="+mn-lt"/>
                          <a:ea typeface="+mn-ea"/>
                          <a:cs typeface="+mn-cs"/>
                        </a:rPr>
                        <a:t>277</a:t>
                      </a:r>
                    </a:p>
                  </a:txBody>
                  <a:tcPr marT="45726" marB="45726"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b="0" kern="1200" dirty="0">
                          <a:solidFill>
                            <a:schemeClr val="dk1"/>
                          </a:solidFill>
                          <a:latin typeface="+mn-lt"/>
                          <a:ea typeface="+mn-ea"/>
                          <a:cs typeface="+mn-cs"/>
                        </a:rPr>
                        <a:t>1</a:t>
                      </a:r>
                    </a:p>
                  </a:txBody>
                  <a:tcPr marT="45726" marB="45726"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b="0" kern="1200" dirty="0">
                          <a:solidFill>
                            <a:schemeClr val="dk1"/>
                          </a:solidFill>
                          <a:latin typeface="+mn-lt"/>
                          <a:ea typeface="+mn-ea"/>
                          <a:cs typeface="+mn-cs"/>
                        </a:rPr>
                        <a:t>14</a:t>
                      </a:r>
                    </a:p>
                  </a:txBody>
                  <a:tcPr marT="45726" marB="45726" anchor="ct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6"/>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51"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52"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53"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54"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55"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56"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57"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58"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59"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60"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61"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62"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63"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64"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65"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66"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67"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68"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69"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70"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71"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72"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73"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74"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75"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76"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77"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78"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79"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80"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81"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82"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83"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84"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85"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86"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87"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88"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04489"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90"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91"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92" name="Rectangle 44"/>
          <p:cNvSpPr>
            <a:spLocks noGrp="1" noChangeArrowheads="1"/>
          </p:cNvSpPr>
          <p:nvPr>
            <p:ph type="title"/>
          </p:nvPr>
        </p:nvSpPr>
        <p:spPr>
          <a:xfrm>
            <a:off x="85725" y="231936"/>
            <a:ext cx="7772400" cy="1265237"/>
          </a:xfrm>
        </p:spPr>
        <p:txBody>
          <a:bodyPr/>
          <a:lstStyle/>
          <a:p>
            <a:pPr algn="l" eaLnBrk="1" hangingPunct="1"/>
            <a:r>
              <a:rPr lang="en-US" altLang="en-US" sz="3300" b="1" dirty="0">
                <a:solidFill>
                  <a:schemeClr val="tx1"/>
                </a:solidFill>
              </a:rPr>
              <a:t>Payment Compliance Analysis </a:t>
            </a:r>
            <a:r>
              <a:rPr lang="en-US" altLang="en-US" dirty="0">
                <a:solidFill>
                  <a:schemeClr val="tx1"/>
                </a:solidFill>
              </a:rPr>
              <a:t/>
            </a:r>
            <a:br>
              <a:rPr lang="en-US" altLang="en-US" dirty="0">
                <a:solidFill>
                  <a:schemeClr val="tx1"/>
                </a:solidFill>
              </a:rPr>
            </a:br>
            <a:r>
              <a:rPr lang="en-US" altLang="en-US" sz="2800" b="1" dirty="0">
                <a:solidFill>
                  <a:schemeClr val="tx1"/>
                </a:solidFill>
              </a:rPr>
              <a:t>Bill Balance Following Grant Receipt</a:t>
            </a:r>
            <a:r>
              <a:rPr lang="en-US" altLang="en-US" sz="3000" b="1" dirty="0"/>
              <a:t/>
            </a:r>
            <a:br>
              <a:rPr lang="en-US" altLang="en-US" sz="3000" b="1" dirty="0"/>
            </a:br>
            <a:endParaRPr lang="en-US" altLang="en-US" sz="3000" b="1" dirty="0"/>
          </a:p>
        </p:txBody>
      </p:sp>
      <p:sp>
        <p:nvSpPr>
          <p:cNvPr id="104493"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4E741DCA-AD95-4284-BB40-D88EC9EF7326}" type="slidenum">
              <a:rPr lang="en-US" altLang="en-US" sz="1000"/>
              <a:pPr eaLnBrk="1" hangingPunct="1">
                <a:spcBef>
                  <a:spcPct val="50000"/>
                </a:spcBef>
                <a:buFontTx/>
                <a:buNone/>
              </a:pPr>
              <a:t>64</a:t>
            </a:fld>
            <a:endParaRPr lang="en-US" altLang="en-US" sz="1000" dirty="0"/>
          </a:p>
        </p:txBody>
      </p:sp>
      <p:graphicFrame>
        <p:nvGraphicFramePr>
          <p:cNvPr id="2" name="Chart 46"/>
          <p:cNvGraphicFramePr>
            <a:graphicFrameLocks/>
          </p:cNvGraphicFramePr>
          <p:nvPr>
            <p:extLst>
              <p:ext uri="{D42A27DB-BD31-4B8C-83A1-F6EECF244321}">
                <p14:modId xmlns:p14="http://schemas.microsoft.com/office/powerpoint/2010/main" val="2048822655"/>
              </p:ext>
            </p:extLst>
          </p:nvPr>
        </p:nvGraphicFramePr>
        <p:xfrm>
          <a:off x="61912" y="1828800"/>
          <a:ext cx="9082088" cy="438785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99"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00"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01"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02"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03"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04"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05"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06"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07"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08"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09"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10"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11"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12"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13"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14"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15"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16"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17"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18"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19"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20"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21"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22"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23"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24"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25"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26"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27"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28"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29"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30"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31"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32"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33"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34"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35"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36"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06537"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38"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39"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40" name="Rectangle 44"/>
          <p:cNvSpPr>
            <a:spLocks noGrp="1" noChangeArrowheads="1"/>
          </p:cNvSpPr>
          <p:nvPr>
            <p:ph type="title"/>
          </p:nvPr>
        </p:nvSpPr>
        <p:spPr>
          <a:xfrm>
            <a:off x="48419" y="48015"/>
            <a:ext cx="7772400" cy="1143000"/>
          </a:xfrm>
        </p:spPr>
        <p:txBody>
          <a:bodyPr/>
          <a:lstStyle/>
          <a:p>
            <a:pPr algn="l" eaLnBrk="1" hangingPunct="1"/>
            <a:r>
              <a:rPr lang="en-US" altLang="en-US" sz="3300" b="1" dirty="0">
                <a:solidFill>
                  <a:schemeClr val="tx1"/>
                </a:solidFill>
              </a:rPr>
              <a:t>Payment Compliance Analysis </a:t>
            </a:r>
            <a:r>
              <a:rPr lang="en-US" altLang="en-US" dirty="0">
                <a:solidFill>
                  <a:schemeClr val="tx1"/>
                </a:solidFill>
              </a:rPr>
              <a:t/>
            </a:r>
            <a:br>
              <a:rPr lang="en-US" altLang="en-US" dirty="0">
                <a:solidFill>
                  <a:schemeClr val="tx1"/>
                </a:solidFill>
              </a:rPr>
            </a:br>
            <a:r>
              <a:rPr lang="en-US" altLang="en-US" sz="3000" b="1" dirty="0">
                <a:solidFill>
                  <a:schemeClr val="tx1"/>
                </a:solidFill>
              </a:rPr>
              <a:t>Segmentation Analysis</a:t>
            </a:r>
          </a:p>
        </p:txBody>
      </p:sp>
      <p:sp>
        <p:nvSpPr>
          <p:cNvPr id="106541"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EBDE6778-13CE-490D-84B2-814EA95BE432}" type="slidenum">
              <a:rPr lang="en-US" altLang="en-US" sz="1000"/>
              <a:pPr eaLnBrk="1" hangingPunct="1">
                <a:spcBef>
                  <a:spcPct val="50000"/>
                </a:spcBef>
                <a:buFontTx/>
                <a:buNone/>
              </a:pPr>
              <a:t>65</a:t>
            </a:fld>
            <a:endParaRPr lang="en-US" altLang="en-US" sz="1000"/>
          </a:p>
        </p:txBody>
      </p:sp>
      <p:sp>
        <p:nvSpPr>
          <p:cNvPr id="8" name="TextBox 7"/>
          <p:cNvSpPr txBox="1"/>
          <p:nvPr/>
        </p:nvSpPr>
        <p:spPr>
          <a:xfrm>
            <a:off x="6875463" y="3211947"/>
            <a:ext cx="1986756" cy="1323439"/>
          </a:xfrm>
          <a:prstGeom prst="rect">
            <a:avLst/>
          </a:prstGeom>
          <a:noFill/>
        </p:spPr>
        <p:txBody>
          <a:bodyPr wrap="square" rtlCol="0">
            <a:spAutoFit/>
          </a:bodyPr>
          <a:lstStyle/>
          <a:p>
            <a:r>
              <a:rPr lang="en-US" sz="1400" b="1" dirty="0"/>
              <a:t>Successful (32%)</a:t>
            </a:r>
          </a:p>
          <a:p>
            <a:endParaRPr lang="en-US" sz="1400" dirty="0"/>
          </a:p>
          <a:p>
            <a:endParaRPr lang="en-US" sz="1050" dirty="0"/>
          </a:p>
          <a:p>
            <a:r>
              <a:rPr lang="en-US" sz="1400" dirty="0"/>
              <a:t>Marginal Success (5%)</a:t>
            </a:r>
          </a:p>
          <a:p>
            <a:endParaRPr lang="en-US" sz="1200" dirty="0"/>
          </a:p>
          <a:p>
            <a:r>
              <a:rPr lang="en-US" sz="1400" dirty="0"/>
              <a:t>Need More Help (62%)</a:t>
            </a:r>
          </a:p>
        </p:txBody>
      </p:sp>
      <p:graphicFrame>
        <p:nvGraphicFramePr>
          <p:cNvPr id="48" name="Chart 47"/>
          <p:cNvGraphicFramePr/>
          <p:nvPr>
            <p:extLst>
              <p:ext uri="{D42A27DB-BD31-4B8C-83A1-F6EECF244321}">
                <p14:modId xmlns:p14="http://schemas.microsoft.com/office/powerpoint/2010/main" val="3880375506"/>
              </p:ext>
            </p:extLst>
          </p:nvPr>
        </p:nvGraphicFramePr>
        <p:xfrm>
          <a:off x="-1654810" y="1828800"/>
          <a:ext cx="9365298" cy="4351337"/>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7"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8"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9"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0"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1"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2"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3"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4"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5"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6"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7"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8"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9"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0"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1"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2"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3"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4"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5"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6"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7"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8"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9"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70"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71"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72"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73"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74"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75"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76"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77"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78"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79"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80"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81"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82"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83"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84"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08585"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86"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87"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88" name="Rectangle 44"/>
          <p:cNvSpPr>
            <a:spLocks noGrp="1" noChangeArrowheads="1"/>
          </p:cNvSpPr>
          <p:nvPr>
            <p:ph type="title"/>
          </p:nvPr>
        </p:nvSpPr>
        <p:spPr>
          <a:xfrm>
            <a:off x="34925" y="258762"/>
            <a:ext cx="7772400" cy="1143000"/>
          </a:xfrm>
        </p:spPr>
        <p:txBody>
          <a:bodyPr/>
          <a:lstStyle/>
          <a:p>
            <a:pPr algn="l" eaLnBrk="1" hangingPunct="1"/>
            <a:r>
              <a:rPr lang="en-US" altLang="en-US" sz="3300" b="1" dirty="0">
                <a:solidFill>
                  <a:schemeClr val="tx1"/>
                </a:solidFill>
              </a:rPr>
              <a:t>Payment Compliance Analysis </a:t>
            </a:r>
            <a:r>
              <a:rPr lang="en-US" altLang="en-US" dirty="0">
                <a:solidFill>
                  <a:schemeClr val="tx1"/>
                </a:solidFill>
              </a:rPr>
              <a:t/>
            </a:r>
            <a:br>
              <a:rPr lang="en-US" altLang="en-US" dirty="0">
                <a:solidFill>
                  <a:schemeClr val="tx1"/>
                </a:solidFill>
              </a:rPr>
            </a:br>
            <a:r>
              <a:rPr lang="en-US" altLang="en-US" sz="2800" b="1" dirty="0">
                <a:solidFill>
                  <a:schemeClr val="tx1"/>
                </a:solidFill>
              </a:rPr>
              <a:t>Segmentation Analysis</a:t>
            </a:r>
            <a:r>
              <a:rPr lang="en-US" altLang="en-US" sz="2800" b="1" dirty="0"/>
              <a:t/>
            </a:r>
            <a:br>
              <a:rPr lang="en-US" altLang="en-US" sz="2800" b="1" dirty="0"/>
            </a:br>
            <a:endParaRPr lang="en-US" altLang="en-US" sz="2800" b="1" dirty="0"/>
          </a:p>
        </p:txBody>
      </p:sp>
      <p:sp>
        <p:nvSpPr>
          <p:cNvPr id="108589"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418C9571-9504-4A1C-8437-16F6CDF8CEBD}" type="slidenum">
              <a:rPr lang="en-US" altLang="en-US" sz="1000"/>
              <a:pPr eaLnBrk="1" hangingPunct="1">
                <a:spcBef>
                  <a:spcPct val="50000"/>
                </a:spcBef>
                <a:buFontTx/>
                <a:buNone/>
              </a:pPr>
              <a:t>66</a:t>
            </a:fld>
            <a:endParaRPr lang="en-US" altLang="en-US" sz="1000"/>
          </a:p>
        </p:txBody>
      </p:sp>
      <p:graphicFrame>
        <p:nvGraphicFramePr>
          <p:cNvPr id="47" name="Table 46"/>
          <p:cNvGraphicFramePr>
            <a:graphicFrameLocks noGrp="1"/>
          </p:cNvGraphicFramePr>
          <p:nvPr>
            <p:extLst>
              <p:ext uri="{D42A27DB-BD31-4B8C-83A1-F6EECF244321}">
                <p14:modId xmlns:p14="http://schemas.microsoft.com/office/powerpoint/2010/main" val="40050079"/>
              </p:ext>
            </p:extLst>
          </p:nvPr>
        </p:nvGraphicFramePr>
        <p:xfrm>
          <a:off x="34925" y="1856947"/>
          <a:ext cx="9032871" cy="4174684"/>
        </p:xfrm>
        <a:graphic>
          <a:graphicData uri="http://schemas.openxmlformats.org/drawingml/2006/table">
            <a:tbl>
              <a:tblPr firstRow="1" lastRow="1" bandRow="1">
                <a:tableStyleId>{5C22544A-7EE6-4342-B048-85BDC9FD1C3A}</a:tableStyleId>
              </a:tblPr>
              <a:tblGrid>
                <a:gridCol w="1108075">
                  <a:extLst>
                    <a:ext uri="{9D8B030D-6E8A-4147-A177-3AD203B41FA5}">
                      <a16:colId xmlns="" xmlns:a16="http://schemas.microsoft.com/office/drawing/2014/main" val="20000"/>
                    </a:ext>
                  </a:extLst>
                </a:gridCol>
                <a:gridCol w="720436">
                  <a:extLst>
                    <a:ext uri="{9D8B030D-6E8A-4147-A177-3AD203B41FA5}">
                      <a16:colId xmlns="" xmlns:a16="http://schemas.microsoft.com/office/drawing/2014/main" val="20001"/>
                    </a:ext>
                  </a:extLst>
                </a:gridCol>
                <a:gridCol w="720436">
                  <a:extLst>
                    <a:ext uri="{9D8B030D-6E8A-4147-A177-3AD203B41FA5}">
                      <a16:colId xmlns="" xmlns:a16="http://schemas.microsoft.com/office/drawing/2014/main" val="20002"/>
                    </a:ext>
                  </a:extLst>
                </a:gridCol>
                <a:gridCol w="720436">
                  <a:extLst>
                    <a:ext uri="{9D8B030D-6E8A-4147-A177-3AD203B41FA5}">
                      <a16:colId xmlns="" xmlns:a16="http://schemas.microsoft.com/office/drawing/2014/main" val="20003"/>
                    </a:ext>
                  </a:extLst>
                </a:gridCol>
                <a:gridCol w="720436">
                  <a:extLst>
                    <a:ext uri="{9D8B030D-6E8A-4147-A177-3AD203B41FA5}">
                      <a16:colId xmlns="" xmlns:a16="http://schemas.microsoft.com/office/drawing/2014/main" val="20004"/>
                    </a:ext>
                  </a:extLst>
                </a:gridCol>
                <a:gridCol w="720436">
                  <a:extLst>
                    <a:ext uri="{9D8B030D-6E8A-4147-A177-3AD203B41FA5}">
                      <a16:colId xmlns="" xmlns:a16="http://schemas.microsoft.com/office/drawing/2014/main" val="20005"/>
                    </a:ext>
                  </a:extLst>
                </a:gridCol>
                <a:gridCol w="720436">
                  <a:extLst>
                    <a:ext uri="{9D8B030D-6E8A-4147-A177-3AD203B41FA5}">
                      <a16:colId xmlns="" xmlns:a16="http://schemas.microsoft.com/office/drawing/2014/main" val="20006"/>
                    </a:ext>
                  </a:extLst>
                </a:gridCol>
                <a:gridCol w="720436">
                  <a:extLst>
                    <a:ext uri="{9D8B030D-6E8A-4147-A177-3AD203B41FA5}">
                      <a16:colId xmlns="" xmlns:a16="http://schemas.microsoft.com/office/drawing/2014/main" val="20007"/>
                    </a:ext>
                  </a:extLst>
                </a:gridCol>
                <a:gridCol w="720436">
                  <a:extLst>
                    <a:ext uri="{9D8B030D-6E8A-4147-A177-3AD203B41FA5}">
                      <a16:colId xmlns="" xmlns:a16="http://schemas.microsoft.com/office/drawing/2014/main" val="20008"/>
                    </a:ext>
                  </a:extLst>
                </a:gridCol>
                <a:gridCol w="720436">
                  <a:extLst>
                    <a:ext uri="{9D8B030D-6E8A-4147-A177-3AD203B41FA5}">
                      <a16:colId xmlns="" xmlns:a16="http://schemas.microsoft.com/office/drawing/2014/main" val="20009"/>
                    </a:ext>
                  </a:extLst>
                </a:gridCol>
                <a:gridCol w="720436">
                  <a:extLst>
                    <a:ext uri="{9D8B030D-6E8A-4147-A177-3AD203B41FA5}">
                      <a16:colId xmlns="" xmlns:a16="http://schemas.microsoft.com/office/drawing/2014/main" val="20010"/>
                    </a:ext>
                  </a:extLst>
                </a:gridCol>
                <a:gridCol w="720436">
                  <a:extLst>
                    <a:ext uri="{9D8B030D-6E8A-4147-A177-3AD203B41FA5}">
                      <a16:colId xmlns="" xmlns:a16="http://schemas.microsoft.com/office/drawing/2014/main" val="3818389458"/>
                    </a:ext>
                  </a:extLst>
                </a:gridCol>
              </a:tblGrid>
              <a:tr h="725055">
                <a:tc rowSpan="2">
                  <a:txBody>
                    <a:bodyPr/>
                    <a:lstStyle/>
                    <a:p>
                      <a:pPr algn="ctr"/>
                      <a:endParaRPr lang="en-US" sz="1600" b="1" dirty="0">
                        <a:solidFill>
                          <a:schemeClr val="bg1"/>
                        </a:solidFill>
                      </a:endParaRPr>
                    </a:p>
                  </a:txBody>
                  <a:tcPr marL="91432" marR="91432" marT="45717" marB="45717"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gridSpan="11">
                  <a:txBody>
                    <a:bodyPr/>
                    <a:lstStyle/>
                    <a:p>
                      <a:pPr algn="ctr"/>
                      <a:r>
                        <a:rPr lang="en-US" sz="1800" dirty="0">
                          <a:solidFill>
                            <a:schemeClr val="bg1"/>
                          </a:solidFill>
                        </a:rPr>
                        <a:t>Success One Year After</a:t>
                      </a:r>
                      <a:r>
                        <a:rPr lang="en-US" sz="1800" baseline="0" dirty="0">
                          <a:solidFill>
                            <a:schemeClr val="bg1"/>
                          </a:solidFill>
                        </a:rPr>
                        <a:t> Grant Receipt</a:t>
                      </a:r>
                      <a:endParaRPr lang="en-US" sz="1800" b="1" dirty="0">
                        <a:solidFill>
                          <a:schemeClr val="bg1"/>
                        </a:solidFill>
                      </a:endParaRPr>
                    </a:p>
                  </a:txBody>
                  <a:tcPr marL="91432" marR="91432" marT="45717" marB="45717" anchor="ctr">
                    <a:lnL w="38100" cap="flat" cmpd="sng" algn="ctr">
                      <a:solidFill>
                        <a:schemeClr val="bg1"/>
                      </a:solidFill>
                      <a:prstDash val="solid"/>
                      <a:round/>
                      <a:headEnd type="none" w="med" len="med"/>
                      <a:tailEnd type="none" w="med" len="med"/>
                    </a:lnL>
                    <a:solidFill>
                      <a:srgbClr val="00CC99"/>
                    </a:solidFill>
                  </a:tcPr>
                </a:tc>
                <a:tc hMerge="1">
                  <a:txBody>
                    <a:bodyPr/>
                    <a:lstStyle/>
                    <a:p>
                      <a:pPr algn="ctr"/>
                      <a:endParaRPr lang="en-US" sz="1600" dirty="0"/>
                    </a:p>
                  </a:txBody>
                  <a:tcPr anchor="ctr"/>
                </a:tc>
                <a:tc hMerge="1">
                  <a:txBody>
                    <a:bodyPr/>
                    <a:lstStyle/>
                    <a:p>
                      <a:pPr algn="ctr"/>
                      <a:endParaRPr lang="en-US" sz="1600" dirty="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anchor="ctr"/>
                </a:tc>
                <a:tc hMerge="1">
                  <a:txBody>
                    <a:bodyPr/>
                    <a:lstStyle/>
                    <a:p>
                      <a:pPr algn="ctr"/>
                      <a:endParaRPr lang="en-US" sz="1600" dirty="0"/>
                    </a:p>
                  </a:txBody>
                  <a:tcPr marL="91432" marR="91432" marT="45717" marB="45717" anchor="ctr">
                    <a:lnL w="12700" cmpd="sng">
                      <a:noFill/>
                    </a:lnL>
                    <a:lnR w="12700" cmpd="sng">
                      <a:noFill/>
                    </a:lnR>
                  </a:tcPr>
                </a:tc>
                <a:tc hMerge="1">
                  <a:txBody>
                    <a:bodyPr/>
                    <a:lstStyle/>
                    <a:p>
                      <a:pPr algn="ctr"/>
                      <a:endParaRPr lang="en-US" sz="1600" dirty="0"/>
                    </a:p>
                  </a:txBody>
                  <a:tcPr marL="91432" marR="91432" marT="45717" marB="45717" anchor="ctr">
                    <a:lnL w="12700" cmpd="sng">
                      <a:noFill/>
                    </a:lnL>
                  </a:tcPr>
                </a:tc>
                <a:tc hMerge="1">
                  <a:txBody>
                    <a:bodyPr/>
                    <a:lstStyle/>
                    <a:p>
                      <a:pPr algn="ctr"/>
                      <a:endParaRPr lang="en-US" sz="1600" dirty="0"/>
                    </a:p>
                  </a:txBody>
                  <a:tcPr marL="91432" marR="91432" marT="45717" marB="45717" anchor="ctr"/>
                </a:tc>
                <a:tc hMerge="1">
                  <a:txBody>
                    <a:bodyPr/>
                    <a:lstStyle/>
                    <a:p>
                      <a:pPr algn="ctr"/>
                      <a:endParaRPr lang="en-US" sz="1800" b="1" dirty="0">
                        <a:solidFill>
                          <a:schemeClr val="bg1"/>
                        </a:solidFill>
                      </a:endParaRPr>
                    </a:p>
                  </a:txBody>
                  <a:tcPr marL="91432" marR="91432" marT="45717" marB="45717" anchor="ctr">
                    <a:lnL w="38100" cap="flat" cmpd="sng" algn="ctr">
                      <a:solidFill>
                        <a:schemeClr val="bg1"/>
                      </a:solidFill>
                      <a:prstDash val="solid"/>
                      <a:round/>
                      <a:headEnd type="none" w="med" len="med"/>
                      <a:tailEnd type="none" w="med" len="med"/>
                    </a:lnL>
                    <a:solidFill>
                      <a:srgbClr val="00CC99"/>
                    </a:solidFill>
                  </a:tcPr>
                </a:tc>
                <a:tc hMerge="1">
                  <a:txBody>
                    <a:bodyPr/>
                    <a:lstStyle/>
                    <a:p>
                      <a:pPr algn="ctr"/>
                      <a:endParaRPr lang="en-US" sz="1800" b="1" dirty="0">
                        <a:solidFill>
                          <a:schemeClr val="bg1"/>
                        </a:solidFill>
                      </a:endParaRPr>
                    </a:p>
                  </a:txBody>
                  <a:tcPr marL="91432" marR="91432" marT="45717" marB="45717" anchor="ctr">
                    <a:lnL w="38100" cap="flat" cmpd="sng" algn="ctr">
                      <a:solidFill>
                        <a:schemeClr val="bg1"/>
                      </a:solidFill>
                      <a:prstDash val="solid"/>
                      <a:round/>
                      <a:headEnd type="none" w="med" len="med"/>
                      <a:tailEnd type="none" w="med" len="med"/>
                    </a:lnL>
                    <a:solidFill>
                      <a:srgbClr val="00CC99"/>
                    </a:solidFill>
                  </a:tcPr>
                </a:tc>
                <a:tc hMerge="1">
                  <a:txBody>
                    <a:bodyPr/>
                    <a:lstStyle/>
                    <a:p>
                      <a:pPr algn="ctr"/>
                      <a:endParaRPr lang="en-US" sz="1800" b="1" dirty="0">
                        <a:solidFill>
                          <a:schemeClr val="bg1"/>
                        </a:solidFill>
                      </a:endParaRPr>
                    </a:p>
                  </a:txBody>
                  <a:tcPr marL="91432" marR="91432" marT="45717" marB="45717" anchor="ctr">
                    <a:lnL w="38100" cap="flat" cmpd="sng" algn="ctr">
                      <a:solidFill>
                        <a:schemeClr val="bg1"/>
                      </a:solidFill>
                      <a:prstDash val="solid"/>
                      <a:round/>
                      <a:headEnd type="none" w="med" len="med"/>
                      <a:tailEnd type="none" w="med" len="med"/>
                    </a:lnL>
                    <a:solidFill>
                      <a:srgbClr val="00CC99"/>
                    </a:solidFill>
                  </a:tcPr>
                </a:tc>
                <a:extLst>
                  <a:ext uri="{0D108BD9-81ED-4DB2-BD59-A6C34878D82A}">
                    <a16:rowId xmlns="" xmlns:a16="http://schemas.microsoft.com/office/drawing/2014/main" val="10000"/>
                  </a:ext>
                </a:extLst>
              </a:tr>
              <a:tr h="956671">
                <a:tc vMerge="1">
                  <a:txBody>
                    <a:bodyPr/>
                    <a:lstStyle/>
                    <a:p>
                      <a:pPr algn="ctr"/>
                      <a:endParaRPr lang="en-US" sz="1600" b="1" dirty="0">
                        <a:solidFill>
                          <a:schemeClr val="bg1"/>
                        </a:solidFill>
                      </a:endParaRPr>
                    </a:p>
                  </a:txBody>
                  <a:tcPr marL="91432" marR="91432" marT="45717" marB="45717"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Q1 2008</a:t>
                      </a:r>
                    </a:p>
                  </a:txBody>
                  <a:tcPr marL="91432" marR="91432" marT="45717" marB="45717"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Q1 2009</a:t>
                      </a:r>
                    </a:p>
                  </a:txBody>
                  <a:tcPr marL="91432" marR="91432" marT="45717" marB="45717" anchor="ctr">
                    <a:lnB w="38100" cap="flat" cmpd="sng" algn="ctr">
                      <a:solidFill>
                        <a:schemeClr val="bg1"/>
                      </a:solidFill>
                      <a:prstDash val="solid"/>
                      <a:round/>
                      <a:headEnd type="none" w="med" len="med"/>
                      <a:tailEnd type="none" w="med" len="med"/>
                    </a:lnB>
                    <a:solidFill>
                      <a:srgbClr val="00CC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Q1 2010</a:t>
                      </a:r>
                    </a:p>
                  </a:txBody>
                  <a:tcPr marL="91432" marR="91432" marT="45717" marB="45717" anchor="ctr">
                    <a:lnB w="38100" cap="flat" cmpd="sng" algn="ctr">
                      <a:solidFill>
                        <a:schemeClr val="bg1"/>
                      </a:solidFill>
                      <a:prstDash val="solid"/>
                      <a:round/>
                      <a:headEnd type="none" w="med" len="med"/>
                      <a:tailEnd type="none" w="med" len="med"/>
                    </a:lnB>
                    <a:solidFill>
                      <a:srgbClr val="00CC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Q1 2011</a:t>
                      </a:r>
                    </a:p>
                  </a:txBody>
                  <a:tcPr marL="91432" marR="91432" marT="45717" marB="45717" anchor="ctr">
                    <a:lnB w="38100" cap="flat" cmpd="sng" algn="ctr">
                      <a:solidFill>
                        <a:schemeClr val="bg1"/>
                      </a:solidFill>
                      <a:prstDash val="solid"/>
                      <a:round/>
                      <a:headEnd type="none" w="med" len="med"/>
                      <a:tailEnd type="none" w="med" len="med"/>
                    </a:lnB>
                    <a:solidFill>
                      <a:srgbClr val="00CC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Q1 2012</a:t>
                      </a:r>
                    </a:p>
                  </a:txBody>
                  <a:tcPr marL="91432" marR="91432" marT="45717" marB="45717" anchor="ctr">
                    <a:lnB w="38100" cap="flat" cmpd="sng" algn="ctr">
                      <a:solidFill>
                        <a:schemeClr val="bg1"/>
                      </a:solidFill>
                      <a:prstDash val="solid"/>
                      <a:round/>
                      <a:headEnd type="none" w="med" len="med"/>
                      <a:tailEnd type="none" w="med" len="med"/>
                    </a:lnB>
                    <a:solidFill>
                      <a:srgbClr val="00CC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Q1 2013</a:t>
                      </a:r>
                    </a:p>
                  </a:txBody>
                  <a:tcPr marL="91432" marR="91432" marT="45717" marB="45717" anchor="ctr">
                    <a:lnB w="38100" cap="flat" cmpd="sng" algn="ctr">
                      <a:solidFill>
                        <a:schemeClr val="bg1"/>
                      </a:solidFill>
                      <a:prstDash val="solid"/>
                      <a:round/>
                      <a:headEnd type="none" w="med" len="med"/>
                      <a:tailEnd type="none" w="med" len="med"/>
                    </a:lnB>
                    <a:solidFill>
                      <a:srgbClr val="00CC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Q1 &amp; Q2 2014</a:t>
                      </a:r>
                    </a:p>
                  </a:txBody>
                  <a:tcPr marL="91432" marR="91432" marT="45717" marB="45717" anchor="ctr">
                    <a:lnB w="38100" cap="flat" cmpd="sng" algn="ctr">
                      <a:solidFill>
                        <a:schemeClr val="bg1"/>
                      </a:solidFill>
                      <a:prstDash val="solid"/>
                      <a:round/>
                      <a:headEnd type="none" w="med" len="med"/>
                      <a:tailEnd type="none" w="med" len="med"/>
                    </a:lnB>
                    <a:solidFill>
                      <a:srgbClr val="00CC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Q1 &amp; Q2 2015</a:t>
                      </a:r>
                    </a:p>
                  </a:txBody>
                  <a:tcPr marL="91432" marR="91432" marT="45717" marB="45717" anchor="ctr">
                    <a:lnB w="38100" cap="flat" cmpd="sng" algn="ctr">
                      <a:solidFill>
                        <a:schemeClr val="bg1"/>
                      </a:solidFill>
                      <a:prstDash val="solid"/>
                      <a:round/>
                      <a:headEnd type="none" w="med" len="med"/>
                      <a:tailEnd type="none" w="med" len="med"/>
                    </a:lnB>
                    <a:solidFill>
                      <a:srgbClr val="00CC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Q1 &amp; Q2 2016</a:t>
                      </a:r>
                    </a:p>
                  </a:txBody>
                  <a:tcPr marL="91432" marR="91432" marT="45717" marB="45717" anchor="ctr">
                    <a:lnB w="38100" cap="flat" cmpd="sng" algn="ctr">
                      <a:solidFill>
                        <a:schemeClr val="bg1"/>
                      </a:solidFill>
                      <a:prstDash val="solid"/>
                      <a:round/>
                      <a:headEnd type="none" w="med" len="med"/>
                      <a:tailEnd type="none" w="med" len="med"/>
                    </a:lnB>
                    <a:solidFill>
                      <a:srgbClr val="00CC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Q1 &amp; Q2 2017</a:t>
                      </a:r>
                    </a:p>
                  </a:txBody>
                  <a:tcPr marL="91432" marR="91432" marT="45717" marB="45717" anchor="ctr">
                    <a:lnB w="38100" cap="flat" cmpd="sng" algn="ctr">
                      <a:solidFill>
                        <a:schemeClr val="bg1"/>
                      </a:solidFill>
                      <a:prstDash val="solid"/>
                      <a:round/>
                      <a:headEnd type="none" w="med" len="med"/>
                      <a:tailEnd type="none" w="med" len="med"/>
                    </a:lnB>
                    <a:solidFill>
                      <a:srgbClr val="00CC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Q1 &amp; Q2 2018</a:t>
                      </a:r>
                    </a:p>
                  </a:txBody>
                  <a:tcPr marL="91432" marR="91432" marT="45717" marB="45717" anchor="ctr">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612269">
                <a:tc>
                  <a:txBody>
                    <a:bodyPr/>
                    <a:lstStyle/>
                    <a:p>
                      <a:pPr algn="l"/>
                      <a:r>
                        <a:rPr lang="en-US" sz="1600" dirty="0"/>
                        <a:t>Successful</a:t>
                      </a:r>
                    </a:p>
                  </a:txBody>
                  <a:tcPr marL="91432" marR="91432" marT="45717" marB="45717"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t>19%</a:t>
                      </a:r>
                      <a:endParaRPr lang="en-US" sz="1600" b="0" kern="1200" dirty="0">
                        <a:solidFill>
                          <a:schemeClr val="dk1"/>
                        </a:solidFill>
                        <a:latin typeface="+mn-lt"/>
                        <a:ea typeface="+mn-ea"/>
                        <a:cs typeface="+mn-cs"/>
                      </a:endParaRPr>
                    </a:p>
                  </a:txBody>
                  <a:tcPr marL="91432" marR="91432" marT="45717" marB="45717"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t>32%</a:t>
                      </a:r>
                      <a:endParaRPr lang="en-US" sz="1600" b="0" kern="1200" dirty="0">
                        <a:solidFill>
                          <a:schemeClr val="dk1"/>
                        </a:solidFill>
                        <a:latin typeface="+mn-lt"/>
                        <a:ea typeface="+mn-ea"/>
                        <a:cs typeface="+mn-cs"/>
                      </a:endParaRPr>
                    </a:p>
                  </a:txBody>
                  <a:tcPr marL="91432" marR="91432" marT="45717" marB="45717"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t>32%</a:t>
                      </a:r>
                      <a:endParaRPr lang="en-US" sz="1600" b="0" kern="1200" dirty="0">
                        <a:solidFill>
                          <a:schemeClr val="dk1"/>
                        </a:solidFill>
                        <a:latin typeface="+mn-lt"/>
                        <a:ea typeface="+mn-ea"/>
                        <a:cs typeface="+mn-cs"/>
                      </a:endParaRPr>
                    </a:p>
                  </a:txBody>
                  <a:tcPr marL="91432" marR="91432" marT="45717" marB="45717"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t>49%</a:t>
                      </a:r>
                      <a:endParaRPr lang="en-US" sz="1600" b="0" kern="1200" dirty="0">
                        <a:solidFill>
                          <a:schemeClr val="dk1"/>
                        </a:solidFill>
                        <a:latin typeface="+mn-lt"/>
                        <a:ea typeface="+mn-ea"/>
                        <a:cs typeface="+mn-cs"/>
                      </a:endParaRPr>
                    </a:p>
                  </a:txBody>
                  <a:tcPr marL="91432" marR="91432" marT="45717" marB="45717"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t>26%</a:t>
                      </a:r>
                      <a:endParaRPr lang="en-US" sz="1600" b="0" kern="1200" dirty="0">
                        <a:solidFill>
                          <a:schemeClr val="dk1"/>
                        </a:solidFill>
                        <a:latin typeface="+mn-lt"/>
                        <a:ea typeface="+mn-ea"/>
                        <a:cs typeface="+mn-cs"/>
                      </a:endParaRPr>
                    </a:p>
                  </a:txBody>
                  <a:tcPr marL="91432" marR="91432" marT="45717" marB="45717"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t>29%</a:t>
                      </a:r>
                      <a:endParaRPr lang="en-US" sz="1600" b="0" kern="1200" dirty="0">
                        <a:solidFill>
                          <a:schemeClr val="dk1"/>
                        </a:solidFill>
                        <a:latin typeface="+mn-lt"/>
                        <a:ea typeface="+mn-ea"/>
                        <a:cs typeface="+mn-cs"/>
                      </a:endParaRPr>
                    </a:p>
                  </a:txBody>
                  <a:tcPr marL="91432" marR="91432" marT="45717" marB="45717"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t>38%</a:t>
                      </a:r>
                      <a:endParaRPr lang="en-US" sz="1600" b="0" kern="1200" dirty="0">
                        <a:solidFill>
                          <a:schemeClr val="dk1"/>
                        </a:solidFill>
                        <a:latin typeface="+mn-lt"/>
                        <a:ea typeface="+mn-ea"/>
                        <a:cs typeface="+mn-cs"/>
                      </a:endParaRPr>
                    </a:p>
                  </a:txBody>
                  <a:tcPr marL="91432" marR="91432" marT="45717" marB="45717" anchor="ctr">
                    <a:lnT w="38100" cap="flat" cmpd="sng" algn="ctr">
                      <a:solidFill>
                        <a:schemeClr val="bg1"/>
                      </a:solidFill>
                      <a:prstDash val="solid"/>
                      <a:round/>
                      <a:headEnd type="none" w="med" len="med"/>
                      <a:tailEnd type="none" w="med" len="med"/>
                    </a:lnT>
                    <a:solidFill>
                      <a:srgbClr val="E7F6EF"/>
                    </a:solidFill>
                  </a:tcPr>
                </a:tc>
                <a:tc>
                  <a:txBody>
                    <a:bodyPr/>
                    <a:lstStyle/>
                    <a:p>
                      <a:pPr marL="0" algn="ctr" defTabSz="914400" rtl="0" eaLnBrk="1" latinLnBrk="0" hangingPunct="1"/>
                      <a:r>
                        <a:rPr lang="en-US" sz="1600" b="0" kern="1200" dirty="0">
                          <a:solidFill>
                            <a:schemeClr val="dk1"/>
                          </a:solidFill>
                          <a:latin typeface="+mn-lt"/>
                          <a:ea typeface="+mn-ea"/>
                          <a:cs typeface="+mn-cs"/>
                        </a:rPr>
                        <a:t>38%</a:t>
                      </a:r>
                    </a:p>
                  </a:txBody>
                  <a:tcPr marL="91432" marR="91432" marT="45717" marB="45717" anchor="ctr">
                    <a:lnT w="38100" cap="flat" cmpd="sng" algn="ctr">
                      <a:solidFill>
                        <a:schemeClr val="bg1"/>
                      </a:solidFill>
                      <a:prstDash val="solid"/>
                      <a:round/>
                      <a:headEnd type="none" w="med" len="med"/>
                      <a:tailEnd type="none" w="med" len="med"/>
                    </a:lnT>
                    <a:solidFill>
                      <a:srgbClr val="FFFF00"/>
                    </a:solidFill>
                  </a:tcPr>
                </a:tc>
                <a:tc>
                  <a:txBody>
                    <a:bodyPr/>
                    <a:lstStyle/>
                    <a:p>
                      <a:pPr marL="0" algn="ctr" defTabSz="914400" rtl="0" eaLnBrk="1" latinLnBrk="0" hangingPunct="1"/>
                      <a:r>
                        <a:rPr lang="en-US" sz="1600" b="0" kern="1200" dirty="0">
                          <a:solidFill>
                            <a:schemeClr val="dk1"/>
                          </a:solidFill>
                          <a:latin typeface="+mn-lt"/>
                          <a:ea typeface="+mn-ea"/>
                          <a:cs typeface="+mn-cs"/>
                        </a:rPr>
                        <a:t>34%</a:t>
                      </a:r>
                    </a:p>
                  </a:txBody>
                  <a:tcPr marL="91432" marR="91432" marT="45717" marB="45717" anchor="ctr">
                    <a:lnT w="38100" cap="flat" cmpd="sng" algn="ctr">
                      <a:solidFill>
                        <a:schemeClr val="bg1"/>
                      </a:solidFill>
                      <a:prstDash val="solid"/>
                      <a:round/>
                      <a:headEnd type="none" w="med" len="med"/>
                      <a:tailEnd type="none" w="med" len="med"/>
                    </a:lnT>
                    <a:solidFill>
                      <a:srgbClr val="FFFF00"/>
                    </a:solidFill>
                  </a:tcPr>
                </a:tc>
                <a:tc>
                  <a:txBody>
                    <a:bodyPr/>
                    <a:lstStyle/>
                    <a:p>
                      <a:pPr marL="0" algn="ctr" defTabSz="914400" rtl="0" eaLnBrk="1" latinLnBrk="0" hangingPunct="1"/>
                      <a:r>
                        <a:rPr lang="en-US" sz="1600" b="0" kern="1200" dirty="0">
                          <a:solidFill>
                            <a:schemeClr val="dk1"/>
                          </a:solidFill>
                          <a:latin typeface="+mn-lt"/>
                          <a:ea typeface="+mn-ea"/>
                          <a:cs typeface="+mn-cs"/>
                        </a:rPr>
                        <a:t>32%</a:t>
                      </a:r>
                    </a:p>
                  </a:txBody>
                  <a:tcPr marL="91432" marR="91432" marT="45717" marB="45717" anchor="ctr">
                    <a:lnT w="38100" cap="flat" cmpd="sng" algn="ctr">
                      <a:solidFill>
                        <a:schemeClr val="bg1"/>
                      </a:solidFill>
                      <a:prstDash val="solid"/>
                      <a:round/>
                      <a:headEnd type="none" w="med" len="med"/>
                      <a:tailEnd type="none" w="med" len="med"/>
                    </a:lnT>
                    <a:solidFill>
                      <a:srgbClr val="FFFF00"/>
                    </a:solidFill>
                  </a:tcPr>
                </a:tc>
                <a:tc>
                  <a:txBody>
                    <a:bodyPr/>
                    <a:lstStyle/>
                    <a:p>
                      <a:pPr marL="0" algn="ctr" defTabSz="914400" rtl="0" eaLnBrk="1" latinLnBrk="0" hangingPunct="1"/>
                      <a:r>
                        <a:rPr lang="en-US" sz="1600" b="0" kern="1200" dirty="0">
                          <a:solidFill>
                            <a:schemeClr val="dk1"/>
                          </a:solidFill>
                          <a:latin typeface="+mn-lt"/>
                          <a:ea typeface="+mn-ea"/>
                          <a:cs typeface="+mn-cs"/>
                        </a:rPr>
                        <a:t>32%</a:t>
                      </a:r>
                    </a:p>
                  </a:txBody>
                  <a:tcPr marL="91432" marR="91432" marT="45717" marB="45717" anchor="ctr">
                    <a:lnT w="38100" cap="flat" cmpd="sng" algn="ctr">
                      <a:solidFill>
                        <a:schemeClr val="bg1"/>
                      </a:solidFill>
                      <a:prstDash val="solid"/>
                      <a:round/>
                      <a:headEnd type="none" w="med" len="med"/>
                      <a:tailEnd type="none" w="med" len="med"/>
                    </a:lnT>
                    <a:solidFill>
                      <a:srgbClr val="FFFF00"/>
                    </a:solidFill>
                  </a:tcPr>
                </a:tc>
                <a:extLst>
                  <a:ext uri="{0D108BD9-81ED-4DB2-BD59-A6C34878D82A}">
                    <a16:rowId xmlns="" xmlns:a16="http://schemas.microsoft.com/office/drawing/2014/main" val="10002"/>
                  </a:ext>
                </a:extLst>
              </a:tr>
              <a:tr h="669670">
                <a:tc>
                  <a:txBody>
                    <a:bodyPr/>
                    <a:lstStyle/>
                    <a:p>
                      <a:pPr algn="l"/>
                      <a:r>
                        <a:rPr lang="en-US" sz="1600" dirty="0"/>
                        <a:t>Marginal Success</a:t>
                      </a:r>
                    </a:p>
                  </a:txBody>
                  <a:tcPr marL="91432" marR="91432" marT="45717" marB="45717"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t>5%</a:t>
                      </a:r>
                      <a:endParaRPr lang="en-US" sz="1600" b="0" kern="1200" dirty="0">
                        <a:solidFill>
                          <a:schemeClr val="dk1"/>
                        </a:solidFill>
                        <a:latin typeface="+mn-lt"/>
                        <a:ea typeface="+mn-ea"/>
                        <a:cs typeface="+mn-cs"/>
                      </a:endParaRPr>
                    </a:p>
                  </a:txBody>
                  <a:tcPr marL="91432" marR="91432" marT="45717" marB="45717"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t>6%</a:t>
                      </a:r>
                      <a:endParaRPr lang="en-US" sz="1600" b="0" kern="1200" dirty="0">
                        <a:solidFill>
                          <a:schemeClr val="dk1"/>
                        </a:solidFill>
                        <a:latin typeface="+mn-lt"/>
                        <a:ea typeface="+mn-ea"/>
                        <a:cs typeface="+mn-cs"/>
                      </a:endParaRPr>
                    </a:p>
                  </a:txBody>
                  <a:tcPr marL="91432" marR="91432" marT="45717" marB="45717" anchor="ctr"/>
                </a:tc>
                <a:tc>
                  <a:txBody>
                    <a:bodyPr/>
                    <a:lstStyle/>
                    <a:p>
                      <a:pPr marL="0" algn="ctr" defTabSz="914400" rtl="0" eaLnBrk="1" latinLnBrk="0" hangingPunct="1"/>
                      <a:r>
                        <a:rPr lang="en-US" sz="1600" kern="1200" dirty="0"/>
                        <a:t>6%</a:t>
                      </a:r>
                      <a:endParaRPr lang="en-US" sz="1600" b="0" kern="1200" dirty="0">
                        <a:solidFill>
                          <a:schemeClr val="dk1"/>
                        </a:solidFill>
                        <a:latin typeface="+mn-lt"/>
                        <a:ea typeface="+mn-ea"/>
                        <a:cs typeface="+mn-cs"/>
                      </a:endParaRPr>
                    </a:p>
                  </a:txBody>
                  <a:tcPr marL="91432" marR="91432" marT="45717" marB="45717" anchor="ctr"/>
                </a:tc>
                <a:tc>
                  <a:txBody>
                    <a:bodyPr/>
                    <a:lstStyle/>
                    <a:p>
                      <a:pPr marL="0" algn="ctr" defTabSz="914400" rtl="0" eaLnBrk="1" latinLnBrk="0" hangingPunct="1"/>
                      <a:r>
                        <a:rPr lang="en-US" sz="1600" kern="1200" dirty="0"/>
                        <a:t>7%</a:t>
                      </a:r>
                      <a:endParaRPr lang="en-US" sz="1600" b="0" kern="1200" dirty="0">
                        <a:solidFill>
                          <a:schemeClr val="dk1"/>
                        </a:solidFill>
                        <a:latin typeface="+mn-lt"/>
                        <a:ea typeface="+mn-ea"/>
                        <a:cs typeface="+mn-cs"/>
                      </a:endParaRPr>
                    </a:p>
                  </a:txBody>
                  <a:tcPr marL="91432" marR="91432" marT="45717" marB="45717" anchor="ctr"/>
                </a:tc>
                <a:tc>
                  <a:txBody>
                    <a:bodyPr/>
                    <a:lstStyle/>
                    <a:p>
                      <a:pPr marL="0" algn="ctr" defTabSz="914400" rtl="0" eaLnBrk="1" latinLnBrk="0" hangingPunct="1"/>
                      <a:r>
                        <a:rPr lang="en-US" sz="1600" kern="1200" dirty="0"/>
                        <a:t>5%</a:t>
                      </a:r>
                      <a:endParaRPr lang="en-US" sz="1600" b="0" kern="1200" dirty="0">
                        <a:solidFill>
                          <a:schemeClr val="dk1"/>
                        </a:solidFill>
                        <a:latin typeface="+mn-lt"/>
                        <a:ea typeface="+mn-ea"/>
                        <a:cs typeface="+mn-cs"/>
                      </a:endParaRPr>
                    </a:p>
                  </a:txBody>
                  <a:tcPr marL="91432" marR="91432" marT="45717" marB="45717" anchor="ctr"/>
                </a:tc>
                <a:tc>
                  <a:txBody>
                    <a:bodyPr/>
                    <a:lstStyle/>
                    <a:p>
                      <a:pPr marL="0" algn="ctr" defTabSz="914400" rtl="0" eaLnBrk="1" latinLnBrk="0" hangingPunct="1"/>
                      <a:r>
                        <a:rPr lang="en-US" sz="1600" kern="1200" dirty="0"/>
                        <a:t>5%</a:t>
                      </a:r>
                      <a:endParaRPr lang="en-US" sz="1600" b="0" kern="1200" dirty="0">
                        <a:solidFill>
                          <a:schemeClr val="dk1"/>
                        </a:solidFill>
                        <a:latin typeface="+mn-lt"/>
                        <a:ea typeface="+mn-ea"/>
                        <a:cs typeface="+mn-cs"/>
                      </a:endParaRPr>
                    </a:p>
                  </a:txBody>
                  <a:tcPr marL="91432" marR="91432" marT="45717" marB="45717" anchor="ctr"/>
                </a:tc>
                <a:tc>
                  <a:txBody>
                    <a:bodyPr/>
                    <a:lstStyle/>
                    <a:p>
                      <a:pPr marL="0" algn="ctr" defTabSz="914400" rtl="0" eaLnBrk="1" latinLnBrk="0" hangingPunct="1"/>
                      <a:r>
                        <a:rPr lang="en-US" sz="1600" kern="1200" dirty="0"/>
                        <a:t>5%</a:t>
                      </a:r>
                      <a:endParaRPr lang="en-US" sz="1600" b="0" kern="1200" dirty="0">
                        <a:solidFill>
                          <a:schemeClr val="dk1"/>
                        </a:solidFill>
                        <a:latin typeface="+mn-lt"/>
                        <a:ea typeface="+mn-ea"/>
                        <a:cs typeface="+mn-cs"/>
                      </a:endParaRPr>
                    </a:p>
                  </a:txBody>
                  <a:tcPr marL="91432" marR="91432" marT="45717" marB="45717" anchor="ctr"/>
                </a:tc>
                <a:tc>
                  <a:txBody>
                    <a:bodyPr/>
                    <a:lstStyle/>
                    <a:p>
                      <a:pPr marL="0" algn="ctr" defTabSz="914400" rtl="0" eaLnBrk="1" latinLnBrk="0" hangingPunct="1"/>
                      <a:r>
                        <a:rPr lang="en-US" sz="1600" b="0" kern="1200" dirty="0">
                          <a:solidFill>
                            <a:schemeClr val="dk1"/>
                          </a:solidFill>
                          <a:latin typeface="+mn-lt"/>
                          <a:ea typeface="+mn-ea"/>
                          <a:cs typeface="+mn-cs"/>
                        </a:rPr>
                        <a:t>7%</a:t>
                      </a:r>
                    </a:p>
                  </a:txBody>
                  <a:tcPr marL="91432" marR="91432" marT="45717" marB="45717" anchor="ctr"/>
                </a:tc>
                <a:tc>
                  <a:txBody>
                    <a:bodyPr/>
                    <a:lstStyle/>
                    <a:p>
                      <a:pPr marL="0" algn="ctr" defTabSz="914400" rtl="0" eaLnBrk="1" latinLnBrk="0" hangingPunct="1"/>
                      <a:r>
                        <a:rPr lang="en-US" sz="1600" b="0" kern="1200" dirty="0">
                          <a:solidFill>
                            <a:schemeClr val="dk1"/>
                          </a:solidFill>
                          <a:latin typeface="+mn-lt"/>
                          <a:ea typeface="+mn-ea"/>
                          <a:cs typeface="+mn-cs"/>
                        </a:rPr>
                        <a:t>6%</a:t>
                      </a:r>
                    </a:p>
                  </a:txBody>
                  <a:tcPr marL="91432" marR="91432" marT="45717" marB="45717" anchor="ctr"/>
                </a:tc>
                <a:tc>
                  <a:txBody>
                    <a:bodyPr/>
                    <a:lstStyle/>
                    <a:p>
                      <a:pPr marL="0" algn="ctr" defTabSz="914400" rtl="0" eaLnBrk="1" latinLnBrk="0" hangingPunct="1"/>
                      <a:r>
                        <a:rPr lang="en-US" sz="1600" b="0" kern="1200" dirty="0">
                          <a:solidFill>
                            <a:schemeClr val="dk1"/>
                          </a:solidFill>
                          <a:latin typeface="+mn-lt"/>
                          <a:ea typeface="+mn-ea"/>
                          <a:cs typeface="+mn-cs"/>
                        </a:rPr>
                        <a:t>5%</a:t>
                      </a:r>
                    </a:p>
                  </a:txBody>
                  <a:tcPr marL="91432" marR="91432" marT="45717" marB="45717" anchor="ctr"/>
                </a:tc>
                <a:tc>
                  <a:txBody>
                    <a:bodyPr/>
                    <a:lstStyle/>
                    <a:p>
                      <a:pPr marL="0" algn="ctr" defTabSz="914400" rtl="0" eaLnBrk="1" latinLnBrk="0" hangingPunct="1"/>
                      <a:r>
                        <a:rPr lang="en-US" sz="1600" b="0" kern="1200" dirty="0">
                          <a:solidFill>
                            <a:schemeClr val="dk1"/>
                          </a:solidFill>
                          <a:latin typeface="+mn-lt"/>
                          <a:ea typeface="+mn-ea"/>
                          <a:cs typeface="+mn-cs"/>
                        </a:rPr>
                        <a:t>5%</a:t>
                      </a:r>
                    </a:p>
                  </a:txBody>
                  <a:tcPr marL="91432" marR="91432" marT="45717" marB="45717" anchor="ctr"/>
                </a:tc>
                <a:extLst>
                  <a:ext uri="{0D108BD9-81ED-4DB2-BD59-A6C34878D82A}">
                    <a16:rowId xmlns="" xmlns:a16="http://schemas.microsoft.com/office/drawing/2014/main" val="10003"/>
                  </a:ext>
                </a:extLst>
              </a:tr>
              <a:tr h="511372">
                <a:tc>
                  <a:txBody>
                    <a:bodyPr/>
                    <a:lstStyle/>
                    <a:p>
                      <a:pPr algn="l"/>
                      <a:r>
                        <a:rPr lang="en-US" sz="1600" dirty="0"/>
                        <a:t>Need</a:t>
                      </a:r>
                      <a:endParaRPr lang="en-US" sz="1600" baseline="0" dirty="0"/>
                    </a:p>
                    <a:p>
                      <a:pPr algn="l"/>
                      <a:r>
                        <a:rPr lang="en-US" sz="1600" baseline="0" dirty="0"/>
                        <a:t>More Help</a:t>
                      </a:r>
                      <a:endParaRPr lang="en-US" sz="1600" dirty="0"/>
                    </a:p>
                  </a:txBody>
                  <a:tcPr marL="91432" marR="91432" marT="45717" marB="45717"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t>76%</a:t>
                      </a:r>
                      <a:endParaRPr lang="en-US" sz="1600" b="0" kern="1200" dirty="0">
                        <a:solidFill>
                          <a:schemeClr val="dk1"/>
                        </a:solidFill>
                        <a:latin typeface="+mn-lt"/>
                        <a:ea typeface="+mn-ea"/>
                        <a:cs typeface="+mn-cs"/>
                      </a:endParaRPr>
                    </a:p>
                  </a:txBody>
                  <a:tcPr marL="91432" marR="91432" marT="45717" marB="45717"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t>61%</a:t>
                      </a:r>
                      <a:endParaRPr lang="en-US" sz="1600" b="0" kern="1200" dirty="0">
                        <a:solidFill>
                          <a:schemeClr val="dk1"/>
                        </a:solidFill>
                        <a:latin typeface="+mn-lt"/>
                        <a:ea typeface="+mn-ea"/>
                        <a:cs typeface="+mn-cs"/>
                      </a:endParaRPr>
                    </a:p>
                  </a:txBody>
                  <a:tcPr marL="91432" marR="91432" marT="45717" marB="45717" anchor="ctr"/>
                </a:tc>
                <a:tc>
                  <a:txBody>
                    <a:bodyPr/>
                    <a:lstStyle/>
                    <a:p>
                      <a:pPr marL="0" algn="ctr" defTabSz="914400" rtl="0" eaLnBrk="1" latinLnBrk="0" hangingPunct="1"/>
                      <a:r>
                        <a:rPr lang="en-US" sz="1600" kern="1200" dirty="0"/>
                        <a:t>62%</a:t>
                      </a:r>
                      <a:endParaRPr lang="en-US" sz="1600" b="0" kern="1200" dirty="0">
                        <a:solidFill>
                          <a:schemeClr val="dk1"/>
                        </a:solidFill>
                        <a:latin typeface="+mn-lt"/>
                        <a:ea typeface="+mn-ea"/>
                        <a:cs typeface="+mn-cs"/>
                      </a:endParaRPr>
                    </a:p>
                  </a:txBody>
                  <a:tcPr marL="91432" marR="91432" marT="45717" marB="45717" anchor="ctr"/>
                </a:tc>
                <a:tc>
                  <a:txBody>
                    <a:bodyPr/>
                    <a:lstStyle/>
                    <a:p>
                      <a:pPr marL="0" algn="ctr" defTabSz="914400" rtl="0" eaLnBrk="1" latinLnBrk="0" hangingPunct="1"/>
                      <a:r>
                        <a:rPr lang="en-US" sz="1600" kern="1200" dirty="0"/>
                        <a:t>44%</a:t>
                      </a:r>
                      <a:endParaRPr lang="en-US" sz="1600" b="0" kern="1200" dirty="0">
                        <a:solidFill>
                          <a:schemeClr val="dk1"/>
                        </a:solidFill>
                        <a:latin typeface="+mn-lt"/>
                        <a:ea typeface="+mn-ea"/>
                        <a:cs typeface="+mn-cs"/>
                      </a:endParaRPr>
                    </a:p>
                  </a:txBody>
                  <a:tcPr marL="91432" marR="91432" marT="45717" marB="45717" anchor="ctr"/>
                </a:tc>
                <a:tc>
                  <a:txBody>
                    <a:bodyPr/>
                    <a:lstStyle/>
                    <a:p>
                      <a:pPr marL="0" algn="ctr" defTabSz="914400" rtl="0" eaLnBrk="1" latinLnBrk="0" hangingPunct="1"/>
                      <a:r>
                        <a:rPr lang="en-US" sz="1600" kern="1200" dirty="0"/>
                        <a:t>69%</a:t>
                      </a:r>
                      <a:endParaRPr lang="en-US" sz="1600" b="0" kern="1200" dirty="0">
                        <a:solidFill>
                          <a:schemeClr val="dk1"/>
                        </a:solidFill>
                        <a:latin typeface="+mn-lt"/>
                        <a:ea typeface="+mn-ea"/>
                        <a:cs typeface="+mn-cs"/>
                      </a:endParaRPr>
                    </a:p>
                  </a:txBody>
                  <a:tcPr marL="91432" marR="91432" marT="45717" marB="45717" anchor="ctr"/>
                </a:tc>
                <a:tc>
                  <a:txBody>
                    <a:bodyPr/>
                    <a:lstStyle/>
                    <a:p>
                      <a:pPr marL="0" algn="ctr" defTabSz="914400" rtl="0" eaLnBrk="1" latinLnBrk="0" hangingPunct="1"/>
                      <a:r>
                        <a:rPr lang="en-US" sz="1600" kern="1200" dirty="0"/>
                        <a:t>66%</a:t>
                      </a:r>
                      <a:endParaRPr lang="en-US" sz="1600" b="0" kern="1200" dirty="0">
                        <a:solidFill>
                          <a:schemeClr val="dk1"/>
                        </a:solidFill>
                        <a:latin typeface="+mn-lt"/>
                        <a:ea typeface="+mn-ea"/>
                        <a:cs typeface="+mn-cs"/>
                      </a:endParaRPr>
                    </a:p>
                  </a:txBody>
                  <a:tcPr marL="91432" marR="91432" marT="45717" marB="45717" anchor="ctr"/>
                </a:tc>
                <a:tc>
                  <a:txBody>
                    <a:bodyPr/>
                    <a:lstStyle/>
                    <a:p>
                      <a:pPr marL="0" algn="ctr" defTabSz="914400" rtl="0" eaLnBrk="1" latinLnBrk="0" hangingPunct="1"/>
                      <a:r>
                        <a:rPr lang="en-US" sz="1600" kern="1200" dirty="0"/>
                        <a:t>57%</a:t>
                      </a:r>
                      <a:endParaRPr lang="en-US" sz="1600" b="0" kern="1200" dirty="0">
                        <a:solidFill>
                          <a:schemeClr val="dk1"/>
                        </a:solidFill>
                        <a:latin typeface="+mn-lt"/>
                        <a:ea typeface="+mn-ea"/>
                        <a:cs typeface="+mn-cs"/>
                      </a:endParaRPr>
                    </a:p>
                  </a:txBody>
                  <a:tcPr marL="91432" marR="91432" marT="45717" marB="45717" anchor="ctr"/>
                </a:tc>
                <a:tc>
                  <a:txBody>
                    <a:bodyPr/>
                    <a:lstStyle/>
                    <a:p>
                      <a:pPr marL="0" algn="ctr" defTabSz="914400" rtl="0" eaLnBrk="1" latinLnBrk="0" hangingPunct="1"/>
                      <a:r>
                        <a:rPr lang="en-US" sz="1600" b="0" kern="1200" dirty="0">
                          <a:solidFill>
                            <a:schemeClr val="dk1"/>
                          </a:solidFill>
                          <a:latin typeface="+mn-lt"/>
                          <a:ea typeface="+mn-ea"/>
                          <a:cs typeface="+mn-cs"/>
                        </a:rPr>
                        <a:t>55%</a:t>
                      </a:r>
                    </a:p>
                  </a:txBody>
                  <a:tcPr marL="91432" marR="91432" marT="45717" marB="45717" anchor="ctr"/>
                </a:tc>
                <a:tc>
                  <a:txBody>
                    <a:bodyPr/>
                    <a:lstStyle/>
                    <a:p>
                      <a:pPr marL="0" algn="ctr" defTabSz="914400" rtl="0" eaLnBrk="1" latinLnBrk="0" hangingPunct="1"/>
                      <a:r>
                        <a:rPr lang="en-US" sz="1600" b="0" kern="1200" dirty="0">
                          <a:solidFill>
                            <a:schemeClr val="dk1"/>
                          </a:solidFill>
                          <a:latin typeface="+mn-lt"/>
                          <a:ea typeface="+mn-ea"/>
                          <a:cs typeface="+mn-cs"/>
                        </a:rPr>
                        <a:t>60%</a:t>
                      </a:r>
                    </a:p>
                  </a:txBody>
                  <a:tcPr marL="91432" marR="91432" marT="45717" marB="45717" anchor="ctr"/>
                </a:tc>
                <a:tc>
                  <a:txBody>
                    <a:bodyPr/>
                    <a:lstStyle/>
                    <a:p>
                      <a:pPr marL="0" algn="ctr" defTabSz="914400" rtl="0" eaLnBrk="1" latinLnBrk="0" hangingPunct="1"/>
                      <a:r>
                        <a:rPr lang="en-US" sz="1600" b="0" kern="1200" dirty="0">
                          <a:solidFill>
                            <a:schemeClr val="dk1"/>
                          </a:solidFill>
                          <a:latin typeface="+mn-lt"/>
                          <a:ea typeface="+mn-ea"/>
                          <a:cs typeface="+mn-cs"/>
                        </a:rPr>
                        <a:t>63%</a:t>
                      </a:r>
                    </a:p>
                  </a:txBody>
                  <a:tcPr marL="91432" marR="91432" marT="45717" marB="45717" anchor="ctr"/>
                </a:tc>
                <a:tc>
                  <a:txBody>
                    <a:bodyPr/>
                    <a:lstStyle/>
                    <a:p>
                      <a:pPr marL="0" algn="ctr" defTabSz="914400" rtl="0" eaLnBrk="1" latinLnBrk="0" hangingPunct="1"/>
                      <a:r>
                        <a:rPr lang="en-US" sz="1600" b="0" kern="1200" dirty="0">
                          <a:solidFill>
                            <a:schemeClr val="dk1"/>
                          </a:solidFill>
                          <a:latin typeface="+mn-lt"/>
                          <a:ea typeface="+mn-ea"/>
                          <a:cs typeface="+mn-cs"/>
                        </a:rPr>
                        <a:t>62%</a:t>
                      </a:r>
                    </a:p>
                  </a:txBody>
                  <a:tcPr marL="91432" marR="91432" marT="45717" marB="45717" anchor="ctr"/>
                </a:tc>
                <a:extLst>
                  <a:ext uri="{0D108BD9-81ED-4DB2-BD59-A6C34878D82A}">
                    <a16:rowId xmlns="" xmlns:a16="http://schemas.microsoft.com/office/drawing/2014/main" val="10004"/>
                  </a:ext>
                </a:extLst>
              </a:tr>
              <a:tr h="631905">
                <a:tc>
                  <a:txBody>
                    <a:bodyPr/>
                    <a:lstStyle/>
                    <a:p>
                      <a:r>
                        <a:rPr lang="en-US" sz="1600" dirty="0"/>
                        <a:t>TOTAL</a:t>
                      </a:r>
                      <a:endParaRPr lang="en-US" sz="1600" b="1" dirty="0"/>
                    </a:p>
                  </a:txBody>
                  <a:tcPr marL="91432" marR="91432" marT="45717" marB="45717"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t>100%</a:t>
                      </a:r>
                      <a:endParaRPr lang="en-US" sz="1600" b="1" kern="1200" dirty="0">
                        <a:solidFill>
                          <a:schemeClr val="dk1"/>
                        </a:solidFill>
                        <a:latin typeface="+mn-lt"/>
                        <a:ea typeface="+mn-ea"/>
                        <a:cs typeface="+mn-cs"/>
                      </a:endParaRPr>
                    </a:p>
                  </a:txBody>
                  <a:tcPr marL="91432" marR="91432" marT="45717" marB="45717"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t>100%</a:t>
                      </a:r>
                      <a:endParaRPr lang="en-US" sz="1600" b="1" kern="1200" dirty="0">
                        <a:solidFill>
                          <a:schemeClr val="dk1"/>
                        </a:solidFill>
                        <a:latin typeface="+mn-lt"/>
                        <a:ea typeface="+mn-ea"/>
                        <a:cs typeface="+mn-cs"/>
                      </a:endParaRPr>
                    </a:p>
                  </a:txBody>
                  <a:tcPr marL="91432" marR="91432" marT="45717" marB="45717" anchor="ctr"/>
                </a:tc>
                <a:tc>
                  <a:txBody>
                    <a:bodyPr/>
                    <a:lstStyle/>
                    <a:p>
                      <a:pPr marL="0" algn="ctr" defTabSz="914400" rtl="0" eaLnBrk="1" latinLnBrk="0" hangingPunct="1"/>
                      <a:r>
                        <a:rPr lang="en-US" sz="1600" kern="1200" dirty="0"/>
                        <a:t>100%</a:t>
                      </a:r>
                      <a:endParaRPr lang="en-US" sz="1600" b="1" kern="1200" dirty="0">
                        <a:solidFill>
                          <a:schemeClr val="dk1"/>
                        </a:solidFill>
                        <a:latin typeface="+mn-lt"/>
                        <a:ea typeface="+mn-ea"/>
                        <a:cs typeface="+mn-cs"/>
                      </a:endParaRPr>
                    </a:p>
                  </a:txBody>
                  <a:tcPr marL="91432" marR="91432" marT="45717" marB="45717" anchor="ctr"/>
                </a:tc>
                <a:tc>
                  <a:txBody>
                    <a:bodyPr/>
                    <a:lstStyle/>
                    <a:p>
                      <a:pPr marL="0" algn="ctr" defTabSz="914400" rtl="0" eaLnBrk="1" latinLnBrk="0" hangingPunct="1"/>
                      <a:r>
                        <a:rPr lang="en-US" sz="1600" kern="1200" dirty="0"/>
                        <a:t>100%</a:t>
                      </a:r>
                      <a:endParaRPr lang="en-US" sz="1600" b="1" kern="1200" dirty="0">
                        <a:solidFill>
                          <a:schemeClr val="dk1"/>
                        </a:solidFill>
                        <a:latin typeface="+mn-lt"/>
                        <a:ea typeface="+mn-ea"/>
                        <a:cs typeface="+mn-cs"/>
                      </a:endParaRPr>
                    </a:p>
                  </a:txBody>
                  <a:tcPr marL="91432" marR="91432" marT="45717" marB="45717" anchor="ctr"/>
                </a:tc>
                <a:tc>
                  <a:txBody>
                    <a:bodyPr/>
                    <a:lstStyle/>
                    <a:p>
                      <a:pPr marL="0" algn="ctr" defTabSz="914400" rtl="0" eaLnBrk="1" latinLnBrk="0" hangingPunct="1"/>
                      <a:r>
                        <a:rPr lang="en-US" sz="1600" kern="1200" dirty="0"/>
                        <a:t>100%</a:t>
                      </a:r>
                      <a:endParaRPr lang="en-US" sz="1600" b="1" kern="1200" dirty="0">
                        <a:solidFill>
                          <a:schemeClr val="dk1"/>
                        </a:solidFill>
                        <a:latin typeface="+mn-lt"/>
                        <a:ea typeface="+mn-ea"/>
                        <a:cs typeface="+mn-cs"/>
                      </a:endParaRPr>
                    </a:p>
                  </a:txBody>
                  <a:tcPr marL="91432" marR="91432" marT="45717" marB="45717" anchor="ctr"/>
                </a:tc>
                <a:tc>
                  <a:txBody>
                    <a:bodyPr/>
                    <a:lstStyle/>
                    <a:p>
                      <a:pPr marL="0" algn="ctr" defTabSz="914400" rtl="0" eaLnBrk="1" latinLnBrk="0" hangingPunct="1"/>
                      <a:r>
                        <a:rPr lang="en-US" sz="1600" kern="1200" dirty="0"/>
                        <a:t>100%</a:t>
                      </a:r>
                      <a:endParaRPr lang="en-US" sz="1600" b="1" kern="1200" dirty="0">
                        <a:solidFill>
                          <a:schemeClr val="dk1"/>
                        </a:solidFill>
                        <a:latin typeface="+mn-lt"/>
                        <a:ea typeface="+mn-ea"/>
                        <a:cs typeface="+mn-cs"/>
                      </a:endParaRPr>
                    </a:p>
                  </a:txBody>
                  <a:tcPr marL="91432" marR="91432" marT="45717" marB="45717" anchor="ctr"/>
                </a:tc>
                <a:tc>
                  <a:txBody>
                    <a:bodyPr/>
                    <a:lstStyle/>
                    <a:p>
                      <a:pPr marL="0" algn="ctr" defTabSz="914400" rtl="0" eaLnBrk="1" latinLnBrk="0" hangingPunct="1"/>
                      <a:r>
                        <a:rPr lang="en-US" sz="1600" kern="1200" dirty="0"/>
                        <a:t>100%</a:t>
                      </a:r>
                      <a:endParaRPr lang="en-US" sz="1600" b="1" kern="1200" dirty="0">
                        <a:solidFill>
                          <a:schemeClr val="dk1"/>
                        </a:solidFill>
                        <a:latin typeface="+mn-lt"/>
                        <a:ea typeface="+mn-ea"/>
                        <a:cs typeface="+mn-cs"/>
                      </a:endParaRPr>
                    </a:p>
                  </a:txBody>
                  <a:tcPr marL="91432" marR="91432" marT="45717" marB="45717" anchor="ctr"/>
                </a:tc>
                <a:tc>
                  <a:txBody>
                    <a:bodyPr/>
                    <a:lstStyle/>
                    <a:p>
                      <a:pPr marL="0" algn="ctr" defTabSz="914400" rtl="0" eaLnBrk="1" latinLnBrk="0" hangingPunct="1"/>
                      <a:r>
                        <a:rPr lang="en-US" sz="1600" b="1" kern="1200" dirty="0">
                          <a:solidFill>
                            <a:schemeClr val="bg1"/>
                          </a:solidFill>
                          <a:latin typeface="+mn-lt"/>
                          <a:ea typeface="+mn-ea"/>
                          <a:cs typeface="+mn-cs"/>
                        </a:rPr>
                        <a:t>100%</a:t>
                      </a:r>
                    </a:p>
                  </a:txBody>
                  <a:tcPr marL="91432" marR="91432" marT="45717" marB="45717" anchor="ctr"/>
                </a:tc>
                <a:tc>
                  <a:txBody>
                    <a:bodyPr/>
                    <a:lstStyle/>
                    <a:p>
                      <a:pPr marL="0" algn="ctr" defTabSz="914400" rtl="0" eaLnBrk="1" latinLnBrk="0" hangingPunct="1"/>
                      <a:r>
                        <a:rPr lang="en-US" sz="1600" b="1" kern="1200" dirty="0">
                          <a:solidFill>
                            <a:schemeClr val="bg1"/>
                          </a:solidFill>
                          <a:latin typeface="+mn-lt"/>
                          <a:ea typeface="+mn-ea"/>
                          <a:cs typeface="+mn-cs"/>
                        </a:rPr>
                        <a:t>100%</a:t>
                      </a:r>
                    </a:p>
                  </a:txBody>
                  <a:tcPr marL="91432" marR="91432" marT="45717" marB="45717" anchor="ctr"/>
                </a:tc>
                <a:tc>
                  <a:txBody>
                    <a:bodyPr/>
                    <a:lstStyle/>
                    <a:p>
                      <a:pPr marL="0" algn="ctr" defTabSz="914400" rtl="0" eaLnBrk="1" latinLnBrk="0" hangingPunct="1"/>
                      <a:r>
                        <a:rPr lang="en-US" sz="1600" b="1" kern="1200" dirty="0">
                          <a:solidFill>
                            <a:schemeClr val="bg1"/>
                          </a:solidFill>
                          <a:latin typeface="+mn-lt"/>
                          <a:ea typeface="+mn-ea"/>
                          <a:cs typeface="+mn-cs"/>
                        </a:rPr>
                        <a:t>100%</a:t>
                      </a:r>
                    </a:p>
                  </a:txBody>
                  <a:tcPr marL="91432" marR="91432" marT="45717" marB="45717" anchor="ctr"/>
                </a:tc>
                <a:tc>
                  <a:txBody>
                    <a:bodyPr/>
                    <a:lstStyle/>
                    <a:p>
                      <a:pPr marL="0" algn="ctr" defTabSz="914400" rtl="0" eaLnBrk="1" latinLnBrk="0" hangingPunct="1"/>
                      <a:r>
                        <a:rPr lang="en-US" sz="1600" b="1" kern="1200" dirty="0">
                          <a:solidFill>
                            <a:schemeClr val="bg1"/>
                          </a:solidFill>
                          <a:latin typeface="+mn-lt"/>
                          <a:ea typeface="+mn-ea"/>
                          <a:cs typeface="+mn-cs"/>
                        </a:rPr>
                        <a:t>100%</a:t>
                      </a:r>
                    </a:p>
                  </a:txBody>
                  <a:tcPr marL="91432" marR="91432" marT="45717" marB="45717" anchor="ctr"/>
                </a:tc>
                <a:extLst>
                  <a:ext uri="{0D108BD9-81ED-4DB2-BD59-A6C34878D82A}">
                    <a16:rowId xmlns="" xmlns:a16="http://schemas.microsoft.com/office/drawing/2014/main" val="10005"/>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595"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596"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597"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598"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599"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00"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01"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02"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03"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04"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05"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06"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07"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08"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09"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10"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11"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12"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13"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14"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15"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16"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17"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18"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19"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20"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21"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22"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23"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24"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25"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26"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27"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28"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29"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30"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31"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32"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10633"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34"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35"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36" name="Rectangle 44"/>
          <p:cNvSpPr>
            <a:spLocks noGrp="1" noChangeArrowheads="1"/>
          </p:cNvSpPr>
          <p:nvPr>
            <p:ph type="title"/>
          </p:nvPr>
        </p:nvSpPr>
        <p:spPr>
          <a:xfrm>
            <a:off x="85725" y="80962"/>
            <a:ext cx="7772400" cy="1143000"/>
          </a:xfrm>
        </p:spPr>
        <p:txBody>
          <a:bodyPr/>
          <a:lstStyle/>
          <a:p>
            <a:pPr algn="l" eaLnBrk="1" hangingPunct="1"/>
            <a:r>
              <a:rPr lang="en-US" altLang="en-US" sz="3300" b="1" dirty="0">
                <a:solidFill>
                  <a:schemeClr val="tx1"/>
                </a:solidFill>
              </a:rPr>
              <a:t>Payment Compliance Analysis </a:t>
            </a:r>
            <a:r>
              <a:rPr lang="en-US" altLang="en-US" dirty="0">
                <a:solidFill>
                  <a:schemeClr val="tx1"/>
                </a:solidFill>
              </a:rPr>
              <a:t/>
            </a:r>
            <a:br>
              <a:rPr lang="en-US" altLang="en-US" dirty="0">
                <a:solidFill>
                  <a:schemeClr val="tx1"/>
                </a:solidFill>
              </a:rPr>
            </a:br>
            <a:r>
              <a:rPr lang="en-US" altLang="en-US" sz="3000" b="1" dirty="0">
                <a:solidFill>
                  <a:schemeClr val="tx1"/>
                </a:solidFill>
              </a:rPr>
              <a:t>Segmentation Analysis</a:t>
            </a:r>
          </a:p>
        </p:txBody>
      </p:sp>
      <p:sp>
        <p:nvSpPr>
          <p:cNvPr id="110637" name="Slide Number Placeholder 45"/>
          <p:cNvSpPr>
            <a:spLocks noGrp="1"/>
          </p:cNvSpPr>
          <p:nvPr>
            <p:ph type="sldNum" sz="quarter" idx="12"/>
          </p:nvPr>
        </p:nvSpPr>
        <p:spPr>
          <a:xfrm>
            <a:off x="8229600" y="6248400"/>
            <a:ext cx="609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1560C47-8684-4979-AC7E-808FADE8A6B0}" type="slidenum">
              <a:rPr lang="en-US" altLang="en-US" sz="1000" smtClean="0"/>
              <a:pPr>
                <a:spcBef>
                  <a:spcPct val="0"/>
                </a:spcBef>
                <a:buFontTx/>
                <a:buNone/>
              </a:pPr>
              <a:t>67</a:t>
            </a:fld>
            <a:endParaRPr lang="en-US" altLang="en-US" sz="1000"/>
          </a:p>
        </p:txBody>
      </p:sp>
      <p:graphicFrame>
        <p:nvGraphicFramePr>
          <p:cNvPr id="47" name="Table 46"/>
          <p:cNvGraphicFramePr>
            <a:graphicFrameLocks noGrp="1"/>
          </p:cNvGraphicFramePr>
          <p:nvPr>
            <p:extLst>
              <p:ext uri="{D42A27DB-BD31-4B8C-83A1-F6EECF244321}">
                <p14:modId xmlns:p14="http://schemas.microsoft.com/office/powerpoint/2010/main" val="3547330861"/>
              </p:ext>
            </p:extLst>
          </p:nvPr>
        </p:nvGraphicFramePr>
        <p:xfrm>
          <a:off x="447675" y="2124075"/>
          <a:ext cx="8327707" cy="3826021"/>
        </p:xfrm>
        <a:graphic>
          <a:graphicData uri="http://schemas.openxmlformats.org/drawingml/2006/table">
            <a:tbl>
              <a:tblPr firstRow="1" bandRow="1">
                <a:tableStyleId>{5C22544A-7EE6-4342-B048-85BDC9FD1C3A}</a:tableStyleId>
              </a:tblPr>
              <a:tblGrid>
                <a:gridCol w="1463040">
                  <a:extLst>
                    <a:ext uri="{9D8B030D-6E8A-4147-A177-3AD203B41FA5}">
                      <a16:colId xmlns="" xmlns:a16="http://schemas.microsoft.com/office/drawing/2014/main" val="20000"/>
                    </a:ext>
                  </a:extLst>
                </a:gridCol>
                <a:gridCol w="1463040">
                  <a:extLst>
                    <a:ext uri="{9D8B030D-6E8A-4147-A177-3AD203B41FA5}">
                      <a16:colId xmlns="" xmlns:a16="http://schemas.microsoft.com/office/drawing/2014/main" val="20001"/>
                    </a:ext>
                  </a:extLst>
                </a:gridCol>
                <a:gridCol w="1463040">
                  <a:extLst>
                    <a:ext uri="{9D8B030D-6E8A-4147-A177-3AD203B41FA5}">
                      <a16:colId xmlns="" xmlns:a16="http://schemas.microsoft.com/office/drawing/2014/main" val="20002"/>
                    </a:ext>
                  </a:extLst>
                </a:gridCol>
                <a:gridCol w="1463040">
                  <a:extLst>
                    <a:ext uri="{9D8B030D-6E8A-4147-A177-3AD203B41FA5}">
                      <a16:colId xmlns="" xmlns:a16="http://schemas.microsoft.com/office/drawing/2014/main" val="20003"/>
                    </a:ext>
                  </a:extLst>
                </a:gridCol>
                <a:gridCol w="1463040">
                  <a:extLst>
                    <a:ext uri="{9D8B030D-6E8A-4147-A177-3AD203B41FA5}">
                      <a16:colId xmlns="" xmlns:a16="http://schemas.microsoft.com/office/drawing/2014/main" val="20004"/>
                    </a:ext>
                  </a:extLst>
                </a:gridCol>
                <a:gridCol w="1012507">
                  <a:extLst>
                    <a:ext uri="{9D8B030D-6E8A-4147-A177-3AD203B41FA5}">
                      <a16:colId xmlns="" xmlns:a16="http://schemas.microsoft.com/office/drawing/2014/main" val="20005"/>
                    </a:ext>
                  </a:extLst>
                </a:gridCol>
              </a:tblGrid>
              <a:tr h="576061">
                <a:tc gridSpan="6">
                  <a:txBody>
                    <a:bodyPr/>
                    <a:lstStyle/>
                    <a:p>
                      <a:pPr algn="ctr"/>
                      <a:r>
                        <a:rPr lang="en-US" sz="1600" dirty="0"/>
                        <a:t>Q1 &amp; Q2 2018 Recipients</a:t>
                      </a:r>
                      <a:endParaRPr lang="en-US" sz="1600" b="1" dirty="0">
                        <a:solidFill>
                          <a:schemeClr val="bg1"/>
                        </a:solidFill>
                      </a:endParaRPr>
                    </a:p>
                  </a:txBody>
                  <a:tcPr marL="91444" marR="91444" marT="45699" marB="45699" anchor="ctr"/>
                </a:tc>
                <a:tc hMerge="1">
                  <a:txBody>
                    <a:bodyPr/>
                    <a:lstStyle/>
                    <a:p>
                      <a:pPr algn="ctr"/>
                      <a:endParaRPr lang="en-US" sz="1600" dirty="0"/>
                    </a:p>
                  </a:txBody>
                  <a:tcPr anchor="ctr"/>
                </a:tc>
                <a:tc hMerge="1">
                  <a:txBody>
                    <a:bodyPr/>
                    <a:lstStyle/>
                    <a:p>
                      <a:pPr algn="ctr"/>
                      <a:endParaRPr lang="en-US" sz="1600" dirty="0"/>
                    </a:p>
                  </a:txBody>
                  <a:tcPr anchor="ctr"/>
                </a:tc>
                <a:tc hMerge="1">
                  <a:txBody>
                    <a:bodyPr/>
                    <a:lstStyle/>
                    <a:p>
                      <a:pPr algn="ctr"/>
                      <a:endParaRPr lang="en-US" sz="1600" dirty="0"/>
                    </a:p>
                  </a:txBody>
                  <a:tcPr anchor="ctr"/>
                </a:tc>
                <a:tc hMerge="1">
                  <a:txBody>
                    <a:bodyPr/>
                    <a:lstStyle/>
                    <a:p>
                      <a:pPr algn="ctr"/>
                      <a:endParaRPr lang="en-US" sz="1600" dirty="0"/>
                    </a:p>
                  </a:txBody>
                  <a:tcPr anchor="ctr"/>
                </a:tc>
                <a:tc hMerge="1">
                  <a:txBody>
                    <a:bodyPr/>
                    <a:lstStyle/>
                    <a:p>
                      <a:pPr algn="ctr"/>
                      <a:endParaRPr lang="en-US" sz="1600" dirty="0"/>
                    </a:p>
                  </a:txBody>
                  <a:tcPr anchor="ctr"/>
                </a:tc>
                <a:extLst>
                  <a:ext uri="{0D108BD9-81ED-4DB2-BD59-A6C34878D82A}">
                    <a16:rowId xmlns="" xmlns:a16="http://schemas.microsoft.com/office/drawing/2014/main" val="10000"/>
                  </a:ext>
                </a:extLst>
              </a:tr>
              <a:tr h="15329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Grant Type</a:t>
                      </a:r>
                    </a:p>
                    <a:p>
                      <a:pPr algn="ctr"/>
                      <a:endParaRPr lang="en-US" sz="1600" b="1" dirty="0">
                        <a:solidFill>
                          <a:schemeClr val="bg1"/>
                        </a:solidFill>
                      </a:endParaRPr>
                    </a:p>
                  </a:txBody>
                  <a:tcPr marL="91444" marR="91444" marT="45699" marB="45699"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Ending</a:t>
                      </a:r>
                      <a:r>
                        <a:rPr lang="en-US" sz="1600" b="1" baseline="0" dirty="0">
                          <a:solidFill>
                            <a:schemeClr val="bg1"/>
                          </a:solidFill>
                        </a:rPr>
                        <a:t> Balance &lt;$100</a:t>
                      </a:r>
                      <a:endParaRPr lang="en-US" sz="1600" b="1" dirty="0">
                        <a:solidFill>
                          <a:schemeClr val="bg1"/>
                        </a:solidFill>
                      </a:endParaRPr>
                    </a:p>
                  </a:txBody>
                  <a:tcPr marL="91444" marR="91444" marT="45699" marB="45699"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a:solidFill>
                            <a:schemeClr val="bg1"/>
                          </a:solidFill>
                        </a:rPr>
                        <a:t>Balance Declined, Ending Balance </a:t>
                      </a:r>
                    </a:p>
                    <a:p>
                      <a:pPr algn="ctr"/>
                      <a:r>
                        <a:rPr lang="en-US" sz="1600" b="1">
                          <a:solidFill>
                            <a:schemeClr val="bg1"/>
                          </a:solidFill>
                        </a:rPr>
                        <a:t>≥ $100</a:t>
                      </a:r>
                      <a:endParaRPr lang="en-US" sz="1600" b="1" dirty="0">
                        <a:solidFill>
                          <a:schemeClr val="bg1"/>
                        </a:solidFill>
                      </a:endParaRPr>
                    </a:p>
                  </a:txBody>
                  <a:tcPr marL="91444" marR="91444" marT="45699" marB="45699"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a:solidFill>
                            <a:schemeClr val="bg1"/>
                          </a:solidFill>
                        </a:rPr>
                        <a:t>Balance Increased by &lt;$100</a:t>
                      </a:r>
                      <a:endParaRPr lang="en-US" sz="1600" b="1" dirty="0">
                        <a:solidFill>
                          <a:schemeClr val="bg1"/>
                        </a:solidFill>
                      </a:endParaRPr>
                    </a:p>
                  </a:txBody>
                  <a:tcPr marL="91444" marR="91444" marT="45699" marB="45699"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Balance Increased by </a:t>
                      </a:r>
                    </a:p>
                    <a:p>
                      <a:pPr algn="ctr"/>
                      <a:r>
                        <a:rPr lang="en-US" sz="1600" b="1" dirty="0">
                          <a:solidFill>
                            <a:schemeClr val="bg1"/>
                          </a:solidFill>
                        </a:rPr>
                        <a:t>≥ $100</a:t>
                      </a:r>
                    </a:p>
                  </a:txBody>
                  <a:tcPr marL="91444" marR="91444" marT="45699" marB="45699"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TOTAL</a:t>
                      </a:r>
                    </a:p>
                  </a:txBody>
                  <a:tcPr marL="91444" marR="91444" marT="45699" marB="45699"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433546">
                <a:tc>
                  <a:txBody>
                    <a:bodyPr/>
                    <a:lstStyle/>
                    <a:p>
                      <a:r>
                        <a:rPr lang="en-US" sz="1600" dirty="0"/>
                        <a:t>Electric Only</a:t>
                      </a:r>
                      <a:endParaRPr lang="en-US" sz="1600" b="0" dirty="0"/>
                    </a:p>
                  </a:txBody>
                  <a:tcPr marL="91444" marR="91444" marT="45699" marB="45699">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28%</a:t>
                      </a:r>
                    </a:p>
                  </a:txBody>
                  <a:tcPr marL="91444" marR="91444" marT="45699" marB="4569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8%</a:t>
                      </a:r>
                    </a:p>
                  </a:txBody>
                  <a:tcPr marL="91444" marR="91444" marT="45699" marB="45699"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6%</a:t>
                      </a:r>
                    </a:p>
                  </a:txBody>
                  <a:tcPr marL="91444" marR="91444" marT="45699" marB="45699"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58%</a:t>
                      </a:r>
                    </a:p>
                  </a:txBody>
                  <a:tcPr marL="91444" marR="91444" marT="45699" marB="45699"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b="1" kern="1200" dirty="0"/>
                        <a:t>100%</a:t>
                      </a:r>
                      <a:endParaRPr lang="en-US" sz="1600" b="1" kern="1200" dirty="0">
                        <a:solidFill>
                          <a:schemeClr val="dk1"/>
                        </a:solidFill>
                        <a:latin typeface="+mn-lt"/>
                        <a:ea typeface="+mn-ea"/>
                        <a:cs typeface="+mn-cs"/>
                      </a:endParaRPr>
                    </a:p>
                  </a:txBody>
                  <a:tcPr marL="91444" marR="91444" marT="45699" marB="4569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2"/>
                  </a:ext>
                </a:extLst>
              </a:tr>
              <a:tr h="4335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Gas Only</a:t>
                      </a:r>
                      <a:endParaRPr lang="en-US" sz="1600" b="0" dirty="0"/>
                    </a:p>
                  </a:txBody>
                  <a:tcPr marL="91444" marR="91444" marT="45699" marB="45699"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22%</a:t>
                      </a:r>
                    </a:p>
                  </a:txBody>
                  <a:tcPr marL="91444" marR="91444" marT="45699" marB="45699"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16%</a:t>
                      </a:r>
                    </a:p>
                  </a:txBody>
                  <a:tcPr marL="91444" marR="91444" marT="45699" marB="45699" anchor="ctr"/>
                </a:tc>
                <a:tc>
                  <a:txBody>
                    <a:bodyPr/>
                    <a:lstStyle/>
                    <a:p>
                      <a:pPr marL="0" algn="ctr" defTabSz="914400" rtl="0" eaLnBrk="1" latinLnBrk="0" hangingPunct="1"/>
                      <a:r>
                        <a:rPr lang="en-US" sz="1600" kern="1200" dirty="0">
                          <a:solidFill>
                            <a:schemeClr val="dk1"/>
                          </a:solidFill>
                          <a:latin typeface="+mn-lt"/>
                          <a:ea typeface="+mn-ea"/>
                          <a:cs typeface="+mn-cs"/>
                        </a:rPr>
                        <a:t>6%</a:t>
                      </a:r>
                    </a:p>
                  </a:txBody>
                  <a:tcPr marL="91444" marR="91444" marT="45699" marB="45699" anchor="ctr"/>
                </a:tc>
                <a:tc>
                  <a:txBody>
                    <a:bodyPr/>
                    <a:lstStyle/>
                    <a:p>
                      <a:pPr marL="0" algn="ctr" defTabSz="914400" rtl="0" eaLnBrk="1" latinLnBrk="0" hangingPunct="1"/>
                      <a:r>
                        <a:rPr lang="en-US" sz="1600" kern="1200" dirty="0">
                          <a:solidFill>
                            <a:schemeClr val="dk1"/>
                          </a:solidFill>
                          <a:latin typeface="+mn-lt"/>
                          <a:ea typeface="+mn-ea"/>
                          <a:cs typeface="+mn-cs"/>
                        </a:rPr>
                        <a:t>57%</a:t>
                      </a:r>
                    </a:p>
                  </a:txBody>
                  <a:tcPr marL="91444" marR="91444" marT="45699" marB="45699"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b="1" kern="1200" dirty="0"/>
                        <a:t>100%</a:t>
                      </a:r>
                      <a:endParaRPr lang="en-US" sz="1600" b="1" kern="1200" dirty="0">
                        <a:solidFill>
                          <a:schemeClr val="dk1"/>
                        </a:solidFill>
                        <a:latin typeface="+mn-lt"/>
                        <a:ea typeface="+mn-ea"/>
                        <a:cs typeface="+mn-cs"/>
                      </a:endParaRPr>
                    </a:p>
                  </a:txBody>
                  <a:tcPr marL="91444" marR="91444" marT="45699" marB="45699"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3"/>
                  </a:ext>
                </a:extLst>
              </a:tr>
              <a:tr h="4164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Electric &amp; Gas</a:t>
                      </a:r>
                      <a:endParaRPr lang="en-US" sz="1600" b="0" dirty="0"/>
                    </a:p>
                  </a:txBody>
                  <a:tcPr marL="91444" marR="91444" marT="45699" marB="45699">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14%</a:t>
                      </a:r>
                    </a:p>
                  </a:txBody>
                  <a:tcPr marL="91444" marR="91444" marT="45699" marB="45699" anchor="ctr">
                    <a:lnL w="38100" cap="flat" cmpd="sng" algn="ctr">
                      <a:solidFill>
                        <a:schemeClr val="bg1"/>
                      </a:solidFill>
                      <a:prstDash val="solid"/>
                      <a:round/>
                      <a:headEnd type="none" w="med" len="med"/>
                      <a:tailEnd type="none" w="med" len="med"/>
                    </a:lnL>
                    <a:solidFill>
                      <a:srgbClr val="E7F6EF"/>
                    </a:solidFill>
                  </a:tcPr>
                </a:tc>
                <a:tc>
                  <a:txBody>
                    <a:bodyPr/>
                    <a:lstStyle/>
                    <a:p>
                      <a:pPr marL="0" algn="ctr" defTabSz="914400" rtl="0" eaLnBrk="1" latinLnBrk="0" hangingPunct="1"/>
                      <a:r>
                        <a:rPr lang="en-US" sz="1600" kern="1200" dirty="0">
                          <a:solidFill>
                            <a:schemeClr val="dk1"/>
                          </a:solidFill>
                          <a:latin typeface="+mn-lt"/>
                          <a:ea typeface="+mn-ea"/>
                          <a:cs typeface="+mn-cs"/>
                        </a:rPr>
                        <a:t>9%</a:t>
                      </a:r>
                    </a:p>
                  </a:txBody>
                  <a:tcPr marL="91444" marR="91444" marT="45699" marB="45699" anchor="ctr">
                    <a:solidFill>
                      <a:srgbClr val="E7F6EF"/>
                    </a:solidFill>
                  </a:tcPr>
                </a:tc>
                <a:tc>
                  <a:txBody>
                    <a:bodyPr/>
                    <a:lstStyle/>
                    <a:p>
                      <a:pPr marL="0" algn="ctr" defTabSz="914400" rtl="0" eaLnBrk="1" latinLnBrk="0" hangingPunct="1"/>
                      <a:r>
                        <a:rPr lang="en-US" sz="1600" kern="1200" dirty="0">
                          <a:solidFill>
                            <a:schemeClr val="dk1"/>
                          </a:solidFill>
                          <a:latin typeface="+mn-lt"/>
                          <a:ea typeface="+mn-ea"/>
                          <a:cs typeface="+mn-cs"/>
                        </a:rPr>
                        <a:t>4%</a:t>
                      </a:r>
                    </a:p>
                  </a:txBody>
                  <a:tcPr marL="91444" marR="91444" marT="45699" marB="45699" anchor="ctr">
                    <a:solidFill>
                      <a:srgbClr val="E7F6EF"/>
                    </a:solidFill>
                  </a:tcPr>
                </a:tc>
                <a:tc>
                  <a:txBody>
                    <a:bodyPr/>
                    <a:lstStyle/>
                    <a:p>
                      <a:pPr marL="0" algn="ctr" defTabSz="914400" rtl="0" eaLnBrk="1" latinLnBrk="0" hangingPunct="1"/>
                      <a:r>
                        <a:rPr lang="en-US" sz="1600" kern="1200" dirty="0">
                          <a:solidFill>
                            <a:schemeClr val="dk1"/>
                          </a:solidFill>
                          <a:latin typeface="+mn-lt"/>
                          <a:ea typeface="+mn-ea"/>
                          <a:cs typeface="+mn-cs"/>
                        </a:rPr>
                        <a:t>74%</a:t>
                      </a:r>
                    </a:p>
                  </a:txBody>
                  <a:tcPr marL="91444" marR="91444" marT="45699" marB="45699" anchor="ctr">
                    <a:lnR w="38100" cap="flat" cmpd="sng" algn="ctr">
                      <a:solidFill>
                        <a:schemeClr val="bg1"/>
                      </a:solidFill>
                      <a:prstDash val="solid"/>
                      <a:round/>
                      <a:headEnd type="none" w="med" len="med"/>
                      <a:tailEnd type="none" w="med" len="med"/>
                    </a:lnR>
                    <a:solidFill>
                      <a:srgbClr val="FFFF00"/>
                    </a:solidFill>
                  </a:tcPr>
                </a:tc>
                <a:tc>
                  <a:txBody>
                    <a:bodyPr/>
                    <a:lstStyle/>
                    <a:p>
                      <a:pPr marL="0" algn="ctr" defTabSz="914400" rtl="0" eaLnBrk="1" latinLnBrk="0" hangingPunct="1"/>
                      <a:r>
                        <a:rPr lang="en-US" sz="1600" b="1" kern="1200" dirty="0"/>
                        <a:t>100%</a:t>
                      </a:r>
                      <a:endParaRPr lang="en-US" sz="1600" b="1" kern="1200" dirty="0">
                        <a:solidFill>
                          <a:schemeClr val="dk1"/>
                        </a:solidFill>
                        <a:latin typeface="+mn-lt"/>
                        <a:ea typeface="+mn-ea"/>
                        <a:cs typeface="+mn-cs"/>
                      </a:endParaRPr>
                    </a:p>
                  </a:txBody>
                  <a:tcPr marL="91444" marR="91444" marT="45699" marB="45699"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4"/>
                  </a:ext>
                </a:extLst>
              </a:tr>
              <a:tr h="4335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Electric Heat</a:t>
                      </a:r>
                      <a:endParaRPr lang="en-US" sz="1600" b="0" dirty="0"/>
                    </a:p>
                  </a:txBody>
                  <a:tcPr marL="91444" marR="91444" marT="45699" marB="45699">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20%</a:t>
                      </a:r>
                    </a:p>
                  </a:txBody>
                  <a:tcPr marL="91444" marR="91444" marT="45699" marB="45699" anchor="ctr">
                    <a:lnL w="38100" cap="flat" cmpd="sng" algn="ctr">
                      <a:solidFill>
                        <a:schemeClr val="bg1"/>
                      </a:solidFill>
                      <a:prstDash val="solid"/>
                      <a:round/>
                      <a:headEnd type="none" w="med" len="med"/>
                      <a:tailEnd type="none" w="med" len="med"/>
                    </a:lnL>
                    <a:solidFill>
                      <a:schemeClr val="accent5">
                        <a:lumMod val="60000"/>
                        <a:lumOff val="40000"/>
                      </a:schemeClr>
                    </a:solidFill>
                  </a:tcPr>
                </a:tc>
                <a:tc>
                  <a:txBody>
                    <a:bodyPr/>
                    <a:lstStyle/>
                    <a:p>
                      <a:pPr marL="0" algn="ctr" defTabSz="914400" rtl="0" eaLnBrk="1" latinLnBrk="0" hangingPunct="1"/>
                      <a:r>
                        <a:rPr lang="en-US" sz="1600" kern="1200" dirty="0">
                          <a:solidFill>
                            <a:schemeClr val="dk1"/>
                          </a:solidFill>
                          <a:latin typeface="+mn-lt"/>
                          <a:ea typeface="+mn-ea"/>
                          <a:cs typeface="+mn-cs"/>
                        </a:rPr>
                        <a:t>18%</a:t>
                      </a:r>
                    </a:p>
                  </a:txBody>
                  <a:tcPr marL="91444" marR="91444" marT="45699" marB="45699" anchor="ctr"/>
                </a:tc>
                <a:tc>
                  <a:txBody>
                    <a:bodyPr/>
                    <a:lstStyle/>
                    <a:p>
                      <a:pPr marL="0" algn="ctr" defTabSz="914400" rtl="0" eaLnBrk="1" latinLnBrk="0" hangingPunct="1"/>
                      <a:r>
                        <a:rPr lang="en-US" sz="1600" kern="1200" dirty="0">
                          <a:solidFill>
                            <a:schemeClr val="dk1"/>
                          </a:solidFill>
                          <a:latin typeface="+mn-lt"/>
                          <a:ea typeface="+mn-ea"/>
                          <a:cs typeface="+mn-cs"/>
                        </a:rPr>
                        <a:t>6%</a:t>
                      </a:r>
                    </a:p>
                  </a:txBody>
                  <a:tcPr marL="91444" marR="91444" marT="45699" marB="45699" anchor="ctr"/>
                </a:tc>
                <a:tc>
                  <a:txBody>
                    <a:bodyPr/>
                    <a:lstStyle/>
                    <a:p>
                      <a:pPr marL="0" algn="ctr" defTabSz="914400" rtl="0" eaLnBrk="1" latinLnBrk="0" hangingPunct="1"/>
                      <a:r>
                        <a:rPr lang="en-US" sz="1600" kern="1200" dirty="0">
                          <a:solidFill>
                            <a:schemeClr val="dk1"/>
                          </a:solidFill>
                          <a:latin typeface="+mn-lt"/>
                          <a:ea typeface="+mn-ea"/>
                          <a:cs typeface="+mn-cs"/>
                        </a:rPr>
                        <a:t>56%</a:t>
                      </a:r>
                    </a:p>
                  </a:txBody>
                  <a:tcPr marL="91444" marR="91444" marT="45699" marB="45699"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b="1" kern="1200" dirty="0"/>
                        <a:t>100%</a:t>
                      </a:r>
                      <a:endParaRPr lang="en-US" sz="1600" b="1" kern="1200" dirty="0">
                        <a:solidFill>
                          <a:schemeClr val="dk1"/>
                        </a:solidFill>
                        <a:latin typeface="+mn-lt"/>
                        <a:ea typeface="+mn-ea"/>
                        <a:cs typeface="+mn-cs"/>
                      </a:endParaRPr>
                    </a:p>
                  </a:txBody>
                  <a:tcPr marL="91444" marR="91444" marT="45699" marB="45699"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5"/>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43"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44"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45"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46"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47"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48"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49"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50"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51"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52"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53"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54"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55"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56"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57"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58"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59"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60"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61"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62"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63"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64"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65"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66"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67"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68"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69"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70"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71"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72"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73"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74"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75"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76"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77"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78"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79"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80"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12681"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2"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3"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4" name="Rectangle 44"/>
          <p:cNvSpPr>
            <a:spLocks noGrp="1" noChangeArrowheads="1"/>
          </p:cNvSpPr>
          <p:nvPr>
            <p:ph type="title"/>
          </p:nvPr>
        </p:nvSpPr>
        <p:spPr>
          <a:xfrm>
            <a:off x="43875" y="39797"/>
            <a:ext cx="7772400" cy="1143000"/>
          </a:xfrm>
        </p:spPr>
        <p:txBody>
          <a:bodyPr/>
          <a:lstStyle/>
          <a:p>
            <a:pPr algn="l" eaLnBrk="1" hangingPunct="1"/>
            <a:r>
              <a:rPr lang="en-US" altLang="en-US" sz="3300" b="1" dirty="0">
                <a:solidFill>
                  <a:schemeClr val="tx1"/>
                </a:solidFill>
              </a:rPr>
              <a:t>Payment Compliance Analysis </a:t>
            </a:r>
            <a:r>
              <a:rPr lang="en-US" altLang="en-US" dirty="0">
                <a:solidFill>
                  <a:schemeClr val="tx1"/>
                </a:solidFill>
              </a:rPr>
              <a:t/>
            </a:r>
            <a:br>
              <a:rPr lang="en-US" altLang="en-US" dirty="0">
                <a:solidFill>
                  <a:schemeClr val="tx1"/>
                </a:solidFill>
              </a:rPr>
            </a:br>
            <a:r>
              <a:rPr lang="en-US" altLang="en-US" sz="3000" b="1" dirty="0">
                <a:solidFill>
                  <a:schemeClr val="tx1"/>
                </a:solidFill>
              </a:rPr>
              <a:t>Segmentation Analysis</a:t>
            </a:r>
          </a:p>
        </p:txBody>
      </p:sp>
      <p:sp>
        <p:nvSpPr>
          <p:cNvPr id="112685"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C1AF923F-59F0-409E-90E6-1EFDC20F46DD}" type="slidenum">
              <a:rPr lang="en-US" altLang="en-US" sz="1000"/>
              <a:pPr eaLnBrk="1" hangingPunct="1">
                <a:spcBef>
                  <a:spcPct val="50000"/>
                </a:spcBef>
                <a:buFontTx/>
                <a:buNone/>
              </a:pPr>
              <a:t>68</a:t>
            </a:fld>
            <a:endParaRPr lang="en-US" altLang="en-US" sz="1000"/>
          </a:p>
        </p:txBody>
      </p:sp>
      <p:graphicFrame>
        <p:nvGraphicFramePr>
          <p:cNvPr id="48" name="Chart 47"/>
          <p:cNvGraphicFramePr/>
          <p:nvPr>
            <p:extLst>
              <p:ext uri="{D42A27DB-BD31-4B8C-83A1-F6EECF244321}">
                <p14:modId xmlns:p14="http://schemas.microsoft.com/office/powerpoint/2010/main" val="2759119542"/>
              </p:ext>
            </p:extLst>
          </p:nvPr>
        </p:nvGraphicFramePr>
        <p:xfrm>
          <a:off x="-1632993" y="1891460"/>
          <a:ext cx="9365298" cy="4351337"/>
        </p:xfrm>
        <a:graphic>
          <a:graphicData uri="http://schemas.openxmlformats.org/drawingml/2006/chart">
            <c:chart xmlns:c="http://schemas.openxmlformats.org/drawingml/2006/chart" xmlns:r="http://schemas.openxmlformats.org/officeDocument/2006/relationships" r:id="rId5"/>
          </a:graphicData>
        </a:graphic>
      </p:graphicFrame>
      <p:sp>
        <p:nvSpPr>
          <p:cNvPr id="49" name="TextBox 48"/>
          <p:cNvSpPr txBox="1"/>
          <p:nvPr/>
        </p:nvSpPr>
        <p:spPr>
          <a:xfrm>
            <a:off x="6910599" y="3229243"/>
            <a:ext cx="1986756" cy="1323439"/>
          </a:xfrm>
          <a:prstGeom prst="rect">
            <a:avLst/>
          </a:prstGeom>
          <a:noFill/>
        </p:spPr>
        <p:txBody>
          <a:bodyPr wrap="square" rtlCol="0">
            <a:spAutoFit/>
          </a:bodyPr>
          <a:lstStyle/>
          <a:p>
            <a:r>
              <a:rPr lang="en-US" sz="1400" b="1" dirty="0"/>
              <a:t>Successful (60%)</a:t>
            </a:r>
          </a:p>
          <a:p>
            <a:endParaRPr lang="en-US" sz="1400" dirty="0"/>
          </a:p>
          <a:p>
            <a:endParaRPr lang="en-US" sz="1050" dirty="0"/>
          </a:p>
          <a:p>
            <a:r>
              <a:rPr lang="en-US" sz="1400" dirty="0"/>
              <a:t>Marginal Success (10%)</a:t>
            </a:r>
          </a:p>
          <a:p>
            <a:endParaRPr lang="en-US" sz="1200" dirty="0"/>
          </a:p>
          <a:p>
            <a:r>
              <a:rPr lang="en-US" sz="1400" dirty="0"/>
              <a:t>Need More Help (30%)</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691"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692"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693"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694"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695"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696"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697"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698"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699"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00"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01"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02"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03"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04"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05"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06"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07"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08"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09"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10"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11"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12"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13"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14"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15"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16"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17"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18"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19"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20"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21"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22"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23"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24"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25"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26"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27"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28"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14729"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30"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31"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732" name="Rectangle 44"/>
          <p:cNvSpPr>
            <a:spLocks noGrp="1" noChangeArrowheads="1"/>
          </p:cNvSpPr>
          <p:nvPr>
            <p:ph type="title"/>
          </p:nvPr>
        </p:nvSpPr>
        <p:spPr>
          <a:xfrm>
            <a:off x="50800" y="238124"/>
            <a:ext cx="5943600" cy="1143000"/>
          </a:xfrm>
        </p:spPr>
        <p:txBody>
          <a:bodyPr/>
          <a:lstStyle/>
          <a:p>
            <a:pPr algn="l" eaLnBrk="1" hangingPunct="1"/>
            <a:r>
              <a:rPr lang="en-US" altLang="en-US" sz="3300" b="1" dirty="0">
                <a:solidFill>
                  <a:schemeClr val="tx1"/>
                </a:solidFill>
              </a:rPr>
              <a:t>Payment Compliance Analysis </a:t>
            </a:r>
            <a:r>
              <a:rPr lang="en-US" altLang="en-US" dirty="0">
                <a:solidFill>
                  <a:schemeClr val="tx1"/>
                </a:solidFill>
              </a:rPr>
              <a:t/>
            </a:r>
            <a:br>
              <a:rPr lang="en-US" altLang="en-US" dirty="0">
                <a:solidFill>
                  <a:schemeClr val="tx1"/>
                </a:solidFill>
              </a:rPr>
            </a:br>
            <a:r>
              <a:rPr lang="en-US" altLang="en-US" sz="2800" b="1" dirty="0">
                <a:solidFill>
                  <a:schemeClr val="tx1"/>
                </a:solidFill>
              </a:rPr>
              <a:t>Segmentation Analysis</a:t>
            </a:r>
            <a:r>
              <a:rPr lang="en-US" altLang="en-US" sz="2800" b="1" dirty="0"/>
              <a:t/>
            </a:r>
            <a:br>
              <a:rPr lang="en-US" altLang="en-US" sz="2800" b="1" dirty="0"/>
            </a:br>
            <a:endParaRPr lang="en-US" altLang="en-US" sz="2800" b="1" dirty="0"/>
          </a:p>
        </p:txBody>
      </p:sp>
      <p:sp>
        <p:nvSpPr>
          <p:cNvPr id="114733"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80BE6BA1-075A-44C7-AC98-71D9723A5952}" type="slidenum">
              <a:rPr lang="en-US" altLang="en-US" sz="1000"/>
              <a:pPr eaLnBrk="1" hangingPunct="1">
                <a:spcBef>
                  <a:spcPct val="50000"/>
                </a:spcBef>
                <a:buFontTx/>
                <a:buNone/>
              </a:pPr>
              <a:t>69</a:t>
            </a:fld>
            <a:endParaRPr lang="en-US" altLang="en-US" sz="1000"/>
          </a:p>
        </p:txBody>
      </p:sp>
      <p:graphicFrame>
        <p:nvGraphicFramePr>
          <p:cNvPr id="48" name="Table 47"/>
          <p:cNvGraphicFramePr>
            <a:graphicFrameLocks noGrp="1"/>
          </p:cNvGraphicFramePr>
          <p:nvPr>
            <p:extLst>
              <p:ext uri="{D42A27DB-BD31-4B8C-83A1-F6EECF244321}">
                <p14:modId xmlns:p14="http://schemas.microsoft.com/office/powerpoint/2010/main" val="3190231127"/>
              </p:ext>
            </p:extLst>
          </p:nvPr>
        </p:nvGraphicFramePr>
        <p:xfrm>
          <a:off x="433492" y="1713143"/>
          <a:ext cx="8316805" cy="4650913"/>
        </p:xfrm>
        <a:graphic>
          <a:graphicData uri="http://schemas.openxmlformats.org/drawingml/2006/table">
            <a:tbl>
              <a:tblPr firstRow="1" bandRow="1">
                <a:tableStyleId>{5C22544A-7EE6-4342-B048-85BDC9FD1C3A}</a:tableStyleId>
              </a:tblPr>
              <a:tblGrid>
                <a:gridCol w="1225102">
                  <a:extLst>
                    <a:ext uri="{9D8B030D-6E8A-4147-A177-3AD203B41FA5}">
                      <a16:colId xmlns="" xmlns:a16="http://schemas.microsoft.com/office/drawing/2014/main" val="20000"/>
                    </a:ext>
                  </a:extLst>
                </a:gridCol>
                <a:gridCol w="600238">
                  <a:extLst>
                    <a:ext uri="{9D8B030D-6E8A-4147-A177-3AD203B41FA5}">
                      <a16:colId xmlns="" xmlns:a16="http://schemas.microsoft.com/office/drawing/2014/main" val="20001"/>
                    </a:ext>
                  </a:extLst>
                </a:gridCol>
                <a:gridCol w="600238">
                  <a:extLst>
                    <a:ext uri="{9D8B030D-6E8A-4147-A177-3AD203B41FA5}">
                      <a16:colId xmlns="" xmlns:a16="http://schemas.microsoft.com/office/drawing/2014/main" val="20002"/>
                    </a:ext>
                  </a:extLst>
                </a:gridCol>
                <a:gridCol w="600238">
                  <a:extLst>
                    <a:ext uri="{9D8B030D-6E8A-4147-A177-3AD203B41FA5}">
                      <a16:colId xmlns="" xmlns:a16="http://schemas.microsoft.com/office/drawing/2014/main" val="20003"/>
                    </a:ext>
                  </a:extLst>
                </a:gridCol>
                <a:gridCol w="600238">
                  <a:extLst>
                    <a:ext uri="{9D8B030D-6E8A-4147-A177-3AD203B41FA5}">
                      <a16:colId xmlns="" xmlns:a16="http://schemas.microsoft.com/office/drawing/2014/main" val="20004"/>
                    </a:ext>
                  </a:extLst>
                </a:gridCol>
                <a:gridCol w="600238">
                  <a:extLst>
                    <a:ext uri="{9D8B030D-6E8A-4147-A177-3AD203B41FA5}">
                      <a16:colId xmlns="" xmlns:a16="http://schemas.microsoft.com/office/drawing/2014/main" val="20005"/>
                    </a:ext>
                  </a:extLst>
                </a:gridCol>
                <a:gridCol w="600238">
                  <a:extLst>
                    <a:ext uri="{9D8B030D-6E8A-4147-A177-3AD203B41FA5}">
                      <a16:colId xmlns="" xmlns:a16="http://schemas.microsoft.com/office/drawing/2014/main" val="20006"/>
                    </a:ext>
                  </a:extLst>
                </a:gridCol>
                <a:gridCol w="600238">
                  <a:extLst>
                    <a:ext uri="{9D8B030D-6E8A-4147-A177-3AD203B41FA5}">
                      <a16:colId xmlns="" xmlns:a16="http://schemas.microsoft.com/office/drawing/2014/main" val="20007"/>
                    </a:ext>
                  </a:extLst>
                </a:gridCol>
                <a:gridCol w="600238">
                  <a:extLst>
                    <a:ext uri="{9D8B030D-6E8A-4147-A177-3AD203B41FA5}">
                      <a16:colId xmlns="" xmlns:a16="http://schemas.microsoft.com/office/drawing/2014/main" val="20008"/>
                    </a:ext>
                  </a:extLst>
                </a:gridCol>
                <a:gridCol w="600238">
                  <a:extLst>
                    <a:ext uri="{9D8B030D-6E8A-4147-A177-3AD203B41FA5}">
                      <a16:colId xmlns="" xmlns:a16="http://schemas.microsoft.com/office/drawing/2014/main" val="3922699058"/>
                    </a:ext>
                  </a:extLst>
                </a:gridCol>
                <a:gridCol w="600238">
                  <a:extLst>
                    <a:ext uri="{9D8B030D-6E8A-4147-A177-3AD203B41FA5}">
                      <a16:colId xmlns="" xmlns:a16="http://schemas.microsoft.com/office/drawing/2014/main" val="1670060025"/>
                    </a:ext>
                  </a:extLst>
                </a:gridCol>
                <a:gridCol w="1089323">
                  <a:extLst>
                    <a:ext uri="{9D8B030D-6E8A-4147-A177-3AD203B41FA5}">
                      <a16:colId xmlns="" xmlns:a16="http://schemas.microsoft.com/office/drawing/2014/main" val="20009"/>
                    </a:ext>
                  </a:extLst>
                </a:gridCol>
              </a:tblGrid>
              <a:tr h="764938">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txBody>
                  <a:tcPr marT="45709" marB="45709" anchor="ctr">
                    <a:lnR w="38100" cap="flat" cmpd="sng" algn="ctr">
                      <a:solidFill>
                        <a:schemeClr val="bg1"/>
                      </a:solidFill>
                      <a:prstDash val="solid"/>
                      <a:round/>
                      <a:headEnd type="none" w="med" len="med"/>
                      <a:tailEnd type="none" w="med" len="med"/>
                    </a:lnR>
                    <a:solidFill>
                      <a:srgbClr val="00CC99"/>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Q1 2013 Recipients</a:t>
                      </a:r>
                      <a:endParaRPr lang="en-US" sz="1600" b="1"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Q1 &amp; Q2 2014 Recipients</a:t>
                      </a:r>
                      <a:endParaRPr lang="en-US" sz="1600" b="1"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Q1 &amp; Q2 2015 Recipients</a:t>
                      </a:r>
                      <a:endParaRPr lang="en-US" sz="1600" b="1"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Q1 &amp; Q2 2016 Recipients</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Q1 &amp; Q2 2017</a:t>
                      </a:r>
                      <a:r>
                        <a:rPr lang="en-US" sz="1600" b="1" baseline="0" dirty="0">
                          <a:solidFill>
                            <a:schemeClr val="bg1"/>
                          </a:solidFill>
                        </a:rPr>
                        <a:t> </a:t>
                      </a:r>
                      <a:r>
                        <a:rPr lang="en-US" sz="1600" b="1" dirty="0">
                          <a:solidFill>
                            <a:schemeClr val="bg1"/>
                          </a:solidFill>
                        </a:rPr>
                        <a:t>Recipients</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Q1 &amp; Q2 2018</a:t>
                      </a:r>
                      <a:r>
                        <a:rPr lang="en-US" sz="1600" b="1" baseline="0" dirty="0">
                          <a:solidFill>
                            <a:schemeClr val="bg1"/>
                          </a:solidFill>
                        </a:rPr>
                        <a:t> </a:t>
                      </a:r>
                      <a:r>
                        <a:rPr lang="en-US" sz="1600" b="1" dirty="0">
                          <a:solidFill>
                            <a:schemeClr val="bg1"/>
                          </a:solidFill>
                        </a:rPr>
                        <a:t>Recipients</a:t>
                      </a:r>
                    </a:p>
                  </a:txBody>
                  <a:tcPr marT="45709" marB="45709"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0"/>
                  </a:ext>
                </a:extLst>
              </a:tr>
              <a:tr h="620387">
                <a:tc vMerge="1">
                  <a:txBody>
                    <a:bodyPr/>
                    <a:lstStyle/>
                    <a:p>
                      <a:pPr algn="ctr"/>
                      <a:endParaRPr lang="en-US" sz="1800" dirty="0"/>
                    </a:p>
                  </a:txBody>
                  <a:tcPr anchor="ctr">
                    <a:noFill/>
                  </a:tcPr>
                </a:tc>
                <a:tc gridSpan="2">
                  <a:txBody>
                    <a:bodyPr/>
                    <a:lstStyle/>
                    <a:p>
                      <a:pPr algn="ctr"/>
                      <a:r>
                        <a:rPr lang="en-US" sz="1600" b="1" dirty="0">
                          <a:solidFill>
                            <a:schemeClr val="bg1"/>
                          </a:solidFill>
                        </a:rPr>
                        <a:t>Year After Grant Receipt</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hMerge="1">
                  <a:txBody>
                    <a:bodyPr/>
                    <a:lstStyle/>
                    <a:p>
                      <a:pPr algn="ctr"/>
                      <a:endParaRPr lang="en-US" sz="1800" dirty="0"/>
                    </a:p>
                  </a:txBody>
                  <a:tcPr anchor="c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Year After Grant Receipt</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txBody>
                  <a:tcPr marT="45709" marB="45709" anchor="c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Year After Grant Receipt</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txBody>
                  <a:tcPr marT="45709" marB="45709" anchor="ctr">
                    <a:lnB w="38100" cap="flat" cmpd="sng" algn="ctr">
                      <a:solidFill>
                        <a:schemeClr val="bg1"/>
                      </a:solidFill>
                      <a:prstDash val="solid"/>
                      <a:round/>
                      <a:headEnd type="none" w="med" len="med"/>
                      <a:tailEnd type="none" w="med" len="med"/>
                    </a:lnB>
                    <a:solidFill>
                      <a:srgbClr val="00CC99"/>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Year After Grant Receipt</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Year After Grant Receipt</a:t>
                      </a: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txBody>
                  <a:tcPr marT="45709" marB="4570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rowSpan="2">
                  <a:txBody>
                    <a:bodyPr/>
                    <a:lstStyle/>
                    <a:p>
                      <a:pPr algn="ctr"/>
                      <a:r>
                        <a:rPr lang="en-US" sz="1600" b="1" dirty="0">
                          <a:solidFill>
                            <a:schemeClr val="bg1"/>
                          </a:solidFill>
                        </a:rPr>
                        <a:t>Year After Grant</a:t>
                      </a:r>
                      <a:r>
                        <a:rPr lang="en-US" sz="1600" b="1" baseline="0" dirty="0">
                          <a:solidFill>
                            <a:schemeClr val="bg1"/>
                          </a:solidFill>
                        </a:rPr>
                        <a:t> Receipt</a:t>
                      </a:r>
                      <a:endParaRPr lang="en-US" sz="1600" b="1" dirty="0">
                        <a:solidFill>
                          <a:schemeClr val="bg1"/>
                        </a:solidFill>
                      </a:endParaRPr>
                    </a:p>
                  </a:txBody>
                  <a:tcPr marT="45709" marB="45709"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601034">
                <a:tc vMerge="1">
                  <a:txBody>
                    <a:bodyPr/>
                    <a:lstStyle/>
                    <a:p>
                      <a:pPr algn="ctr"/>
                      <a:endParaRPr lang="en-US" sz="1800" dirty="0"/>
                    </a:p>
                  </a:txBody>
                  <a:tcPr anchor="ctr">
                    <a:noFill/>
                  </a:tcPr>
                </a:tc>
                <a:tc>
                  <a:txBody>
                    <a:bodyPr/>
                    <a:lstStyle/>
                    <a:p>
                      <a:pPr algn="ctr"/>
                      <a:r>
                        <a:rPr lang="en-US" sz="1600" b="1" dirty="0">
                          <a:solidFill>
                            <a:schemeClr val="bg1"/>
                          </a:solidFill>
                        </a:rPr>
                        <a:t>1st</a:t>
                      </a:r>
                    </a:p>
                  </a:txBody>
                  <a:tcPr marT="45709" marB="4570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2nd</a:t>
                      </a:r>
                    </a:p>
                  </a:txBody>
                  <a:tcPr marT="45709" marB="45709"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1st</a:t>
                      </a:r>
                    </a:p>
                  </a:txBody>
                  <a:tcPr marT="45709" marB="4570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2nd</a:t>
                      </a:r>
                    </a:p>
                  </a:txBody>
                  <a:tcPr marT="45709" marB="45709"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1st</a:t>
                      </a:r>
                    </a:p>
                  </a:txBody>
                  <a:tcPr marT="45709" marB="4570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2nd</a:t>
                      </a:r>
                    </a:p>
                  </a:txBody>
                  <a:tcPr marT="45709" marB="45709"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1st</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2nd</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1st</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2nd</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vMerge="1">
                  <a:txBody>
                    <a:bodyPr/>
                    <a:lstStyle/>
                    <a:p>
                      <a:endParaRPr lang="en-US"/>
                    </a:p>
                  </a:txBody>
                  <a:tcPr/>
                </a:tc>
                <a:extLst>
                  <a:ext uri="{0D108BD9-81ED-4DB2-BD59-A6C34878D82A}">
                    <a16:rowId xmlns="" xmlns:a16="http://schemas.microsoft.com/office/drawing/2014/main" val="10002"/>
                  </a:ext>
                </a:extLst>
              </a:tr>
              <a:tr h="608699">
                <a:tc>
                  <a:txBody>
                    <a:bodyPr/>
                    <a:lstStyle/>
                    <a:p>
                      <a:r>
                        <a:rPr lang="en-US" sz="1600" dirty="0"/>
                        <a:t>Successful</a:t>
                      </a:r>
                    </a:p>
                  </a:txBody>
                  <a:tcPr marT="45712" marB="45712"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t>29%</a:t>
                      </a:r>
                      <a:endParaRPr lang="en-US" sz="1600" kern="1200" dirty="0">
                        <a:solidFill>
                          <a:schemeClr val="dk1"/>
                        </a:solidFill>
                        <a:latin typeface="+mn-lt"/>
                        <a:ea typeface="+mn-ea"/>
                        <a:cs typeface="+mn-cs"/>
                      </a:endParaRPr>
                    </a:p>
                  </a:txBody>
                  <a:tcPr marT="45712" marB="45712"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600" dirty="0"/>
                        <a:t>67%</a:t>
                      </a:r>
                    </a:p>
                  </a:txBody>
                  <a:tcPr marT="45709" marB="45709"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t>38%</a:t>
                      </a:r>
                      <a:endParaRPr lang="en-US" sz="1600" kern="1200" dirty="0">
                        <a:solidFill>
                          <a:schemeClr val="dk1"/>
                        </a:solidFill>
                        <a:latin typeface="+mn-lt"/>
                        <a:ea typeface="+mn-ea"/>
                        <a:cs typeface="+mn-cs"/>
                      </a:endParaRPr>
                    </a:p>
                  </a:txBody>
                  <a:tcPr marT="45709" marB="4570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69%</a:t>
                      </a:r>
                    </a:p>
                  </a:txBody>
                  <a:tcPr marT="45709" marB="45709"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dirty="0"/>
                        <a:t>38%</a:t>
                      </a:r>
                    </a:p>
                  </a:txBody>
                  <a:tcPr marT="45709" marB="4570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55%</a:t>
                      </a:r>
                    </a:p>
                  </a:txBody>
                  <a:tcPr marT="45709" marB="45709"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BECDE"/>
                    </a:solidFill>
                  </a:tcPr>
                </a:tc>
                <a:tc>
                  <a:txBody>
                    <a:bodyPr/>
                    <a:lstStyle/>
                    <a:p>
                      <a:pPr algn="ctr"/>
                      <a:r>
                        <a:rPr lang="en-US" sz="1600" dirty="0"/>
                        <a:t>34%</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BECDE"/>
                    </a:solidFill>
                  </a:tcPr>
                </a:tc>
                <a:tc>
                  <a:txBody>
                    <a:bodyPr/>
                    <a:lstStyle/>
                    <a:p>
                      <a:pPr marL="0" algn="ctr" defTabSz="914400" rtl="0" eaLnBrk="1" latinLnBrk="0" hangingPunct="1"/>
                      <a:r>
                        <a:rPr lang="en-US" sz="1600" kern="1200" dirty="0">
                          <a:solidFill>
                            <a:schemeClr val="dk1"/>
                          </a:solidFill>
                          <a:latin typeface="+mn-lt"/>
                          <a:ea typeface="+mn-ea"/>
                          <a:cs typeface="+mn-cs"/>
                        </a:rPr>
                        <a:t>57%</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BECDE"/>
                    </a:solidFill>
                  </a:tcPr>
                </a:tc>
                <a:tc>
                  <a:txBody>
                    <a:bodyPr/>
                    <a:lstStyle/>
                    <a:p>
                      <a:pPr algn="ctr"/>
                      <a:r>
                        <a:rPr lang="en-US" sz="1600" dirty="0"/>
                        <a:t>32%</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BECDE"/>
                    </a:solidFill>
                  </a:tcPr>
                </a:tc>
                <a:tc>
                  <a:txBody>
                    <a:bodyPr/>
                    <a:lstStyle/>
                    <a:p>
                      <a:pPr marL="0" algn="ctr" defTabSz="914400" rtl="0" eaLnBrk="1" latinLnBrk="0" hangingPunct="1"/>
                      <a:r>
                        <a:rPr lang="en-US" sz="1600" kern="1200" dirty="0">
                          <a:solidFill>
                            <a:schemeClr val="dk1"/>
                          </a:solidFill>
                          <a:latin typeface="+mn-lt"/>
                          <a:ea typeface="+mn-ea"/>
                          <a:cs typeface="+mn-cs"/>
                        </a:rPr>
                        <a:t>60%</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FFF00"/>
                    </a:solidFill>
                  </a:tcPr>
                </a:tc>
                <a:tc>
                  <a:txBody>
                    <a:bodyPr/>
                    <a:lstStyle/>
                    <a:p>
                      <a:pPr algn="ctr"/>
                      <a:r>
                        <a:rPr lang="en-US" sz="1600" dirty="0"/>
                        <a:t>32%</a:t>
                      </a:r>
                    </a:p>
                  </a:txBody>
                  <a:tcPr marT="45709" marB="4570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3"/>
                  </a:ext>
                </a:extLst>
              </a:tr>
              <a:tr h="601040">
                <a:tc>
                  <a:txBody>
                    <a:bodyPr/>
                    <a:lstStyle/>
                    <a:p>
                      <a:r>
                        <a:rPr lang="en-US" sz="1600" dirty="0"/>
                        <a:t>Marginal Success</a:t>
                      </a:r>
                    </a:p>
                  </a:txBody>
                  <a:tcPr marT="45712" marB="45712">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t>5%</a:t>
                      </a:r>
                      <a:endParaRPr lang="en-US" sz="1600" kern="1200" dirty="0">
                        <a:solidFill>
                          <a:schemeClr val="dk1"/>
                        </a:solidFill>
                        <a:latin typeface="+mn-lt"/>
                        <a:ea typeface="+mn-ea"/>
                        <a:cs typeface="+mn-cs"/>
                      </a:endParaRPr>
                    </a:p>
                  </a:txBody>
                  <a:tcPr marT="45712" marB="45712" anchor="ctr">
                    <a:lnL w="38100" cap="flat" cmpd="sng" algn="ctr">
                      <a:solidFill>
                        <a:schemeClr val="bg1"/>
                      </a:solidFill>
                      <a:prstDash val="solid"/>
                      <a:round/>
                      <a:headEnd type="none" w="med" len="med"/>
                      <a:tailEnd type="none" w="med" len="med"/>
                    </a:lnL>
                  </a:tcPr>
                </a:tc>
                <a:tc>
                  <a:txBody>
                    <a:bodyPr/>
                    <a:lstStyle/>
                    <a:p>
                      <a:pPr algn="ctr"/>
                      <a:r>
                        <a:rPr lang="en-US" sz="1600" dirty="0"/>
                        <a:t>8%</a:t>
                      </a:r>
                    </a:p>
                  </a:txBody>
                  <a:tcPr marT="45709" marB="45709"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t>5%</a:t>
                      </a:r>
                      <a:endParaRPr lang="en-US" sz="1600" kern="1200" dirty="0">
                        <a:solidFill>
                          <a:schemeClr val="dk1"/>
                        </a:solidFill>
                        <a:latin typeface="+mn-lt"/>
                        <a:ea typeface="+mn-ea"/>
                        <a:cs typeface="+mn-cs"/>
                      </a:endParaRPr>
                    </a:p>
                  </a:txBody>
                  <a:tcPr marT="45709" marB="45709"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9%</a:t>
                      </a:r>
                    </a:p>
                  </a:txBody>
                  <a:tcPr marT="45709" marB="45709" anchor="ctr">
                    <a:lnR w="38100" cap="flat" cmpd="sng" algn="ctr">
                      <a:solidFill>
                        <a:schemeClr val="bg1"/>
                      </a:solidFill>
                      <a:prstDash val="solid"/>
                      <a:round/>
                      <a:headEnd type="none" w="med" len="med"/>
                      <a:tailEnd type="none" w="med" len="med"/>
                    </a:lnR>
                  </a:tcPr>
                </a:tc>
                <a:tc>
                  <a:txBody>
                    <a:bodyPr/>
                    <a:lstStyle/>
                    <a:p>
                      <a:pPr algn="ctr"/>
                      <a:r>
                        <a:rPr lang="en-US" sz="1600" dirty="0"/>
                        <a:t>7%</a:t>
                      </a:r>
                    </a:p>
                  </a:txBody>
                  <a:tcPr marT="45709" marB="45709"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10%</a:t>
                      </a:r>
                    </a:p>
                  </a:txBody>
                  <a:tcPr marT="45709" marB="45709" anchor="ctr">
                    <a:lnR w="38100" cap="flat" cmpd="sng" algn="ctr">
                      <a:solidFill>
                        <a:schemeClr val="bg1"/>
                      </a:solidFill>
                      <a:prstDash val="solid"/>
                      <a:round/>
                      <a:headEnd type="none" w="med" len="med"/>
                      <a:tailEnd type="none" w="med" len="med"/>
                    </a:lnR>
                  </a:tcPr>
                </a:tc>
                <a:tc>
                  <a:txBody>
                    <a:bodyPr/>
                    <a:lstStyle/>
                    <a:p>
                      <a:pPr algn="ctr"/>
                      <a:r>
                        <a:rPr lang="en-US" sz="1600" dirty="0"/>
                        <a:t>6%</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9%</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5%</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10%</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5%</a:t>
                      </a:r>
                    </a:p>
                  </a:txBody>
                  <a:tcPr marT="45709" marB="45709"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4"/>
                  </a:ext>
                </a:extLst>
              </a:tr>
              <a:tr h="615166">
                <a:tc>
                  <a:txBody>
                    <a:bodyPr/>
                    <a:lstStyle/>
                    <a:p>
                      <a:r>
                        <a:rPr lang="en-US" sz="1600" dirty="0"/>
                        <a:t>Need More Help</a:t>
                      </a:r>
                    </a:p>
                  </a:txBody>
                  <a:tcPr marT="45712" marB="45712">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t>66%</a:t>
                      </a:r>
                      <a:endParaRPr lang="en-US" sz="1600" kern="1200" dirty="0">
                        <a:solidFill>
                          <a:schemeClr val="dk1"/>
                        </a:solidFill>
                        <a:latin typeface="+mn-lt"/>
                        <a:ea typeface="+mn-ea"/>
                        <a:cs typeface="+mn-cs"/>
                      </a:endParaRPr>
                    </a:p>
                  </a:txBody>
                  <a:tcPr marT="45712" marB="45712"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lang="en-US" sz="1600" dirty="0"/>
                        <a:t>25%</a:t>
                      </a:r>
                    </a:p>
                  </a:txBody>
                  <a:tcPr marT="45709" marB="45709"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t>57%</a:t>
                      </a:r>
                      <a:endParaRPr lang="en-US" sz="1600" kern="1200" dirty="0">
                        <a:solidFill>
                          <a:schemeClr val="dk1"/>
                        </a:solidFill>
                        <a:latin typeface="+mn-lt"/>
                        <a:ea typeface="+mn-ea"/>
                        <a:cs typeface="+mn-cs"/>
                      </a:endParaRPr>
                    </a:p>
                  </a:txBody>
                  <a:tcPr marT="45709" marB="45709"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22%</a:t>
                      </a:r>
                    </a:p>
                  </a:txBody>
                  <a:tcPr marT="45709" marB="45709"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sz="1600" dirty="0"/>
                        <a:t>55%</a:t>
                      </a:r>
                    </a:p>
                  </a:txBody>
                  <a:tcPr marT="45709" marB="45709"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35%</a:t>
                      </a:r>
                    </a:p>
                  </a:txBody>
                  <a:tcPr marT="45709" marB="45709"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sz="1600" dirty="0"/>
                        <a:t>60%</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35%</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sz="1600" dirty="0"/>
                        <a:t>63%</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30%</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sz="1600" dirty="0"/>
                        <a:t>62%</a:t>
                      </a:r>
                    </a:p>
                  </a:txBody>
                  <a:tcPr marT="45709" marB="45709"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5"/>
                  </a:ext>
                </a:extLst>
              </a:tr>
              <a:tr h="496288">
                <a:tc>
                  <a:txBody>
                    <a:bodyPr/>
                    <a:lstStyle/>
                    <a:p>
                      <a:r>
                        <a:rPr lang="en-US" sz="1600" dirty="0"/>
                        <a:t>Accounts Included</a:t>
                      </a:r>
                      <a:endParaRPr lang="en-US" sz="1600" b="0" dirty="0"/>
                    </a:p>
                  </a:txBody>
                  <a:tcPr marT="45709" marB="45709"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dirty="0"/>
                        <a:t>497</a:t>
                      </a:r>
                      <a:endParaRPr lang="en-US" sz="1600" b="0" dirty="0"/>
                    </a:p>
                  </a:txBody>
                  <a:tcPr marT="45712" marB="45712"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600" dirty="0"/>
                        <a:t>318</a:t>
                      </a:r>
                      <a:endParaRPr lang="en-US" sz="1600" b="0" dirty="0"/>
                    </a:p>
                  </a:txBody>
                  <a:tcPr marT="45709" marB="45709"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b="0" dirty="0"/>
                        <a:t>316</a:t>
                      </a:r>
                    </a:p>
                  </a:txBody>
                  <a:tcPr marT="45709" marB="4570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600" b="0" dirty="0"/>
                        <a:t>218</a:t>
                      </a:r>
                    </a:p>
                  </a:txBody>
                  <a:tcPr marT="45709" marB="45709"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b="0" dirty="0"/>
                        <a:t>474</a:t>
                      </a:r>
                    </a:p>
                  </a:txBody>
                  <a:tcPr marT="45709" marB="4570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600" b="0" dirty="0"/>
                        <a:t>307</a:t>
                      </a:r>
                    </a:p>
                  </a:txBody>
                  <a:tcPr marT="45709" marB="45709"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b="0" dirty="0"/>
                        <a:t>828</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b="0" dirty="0"/>
                        <a:t>526</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dirty="0"/>
                        <a:t>756</a:t>
                      </a:r>
                    </a:p>
                  </a:txBody>
                  <a:tcPr marT="45709" marB="45709"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b="0" dirty="0"/>
                        <a:t>567</a:t>
                      </a:r>
                    </a:p>
                  </a:txBody>
                  <a:tcPr marT="45709" marB="45709"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dirty="0"/>
                        <a:t>632</a:t>
                      </a:r>
                    </a:p>
                  </a:txBody>
                  <a:tcPr marT="45709" marB="4570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1"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2"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3"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4"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5"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6"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7"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8"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9"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0"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1"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2"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3"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4"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5"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6"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7"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8"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9"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0"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1"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2"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3"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4"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5"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6"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7"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8"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9"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0"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1"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2"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3"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4"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5"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6"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7"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8"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2329"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706" y="42863"/>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8" name="Rectangle 44"/>
          <p:cNvSpPr>
            <a:spLocks noGrp="1" noChangeArrowheads="1"/>
          </p:cNvSpPr>
          <p:nvPr>
            <p:ph type="title"/>
          </p:nvPr>
        </p:nvSpPr>
        <p:spPr>
          <a:xfrm>
            <a:off x="85725" y="88468"/>
            <a:ext cx="7772400" cy="1143000"/>
          </a:xfrm>
        </p:spPr>
        <p:txBody>
          <a:bodyPr/>
          <a:lstStyle/>
          <a:p>
            <a:pPr algn="l" eaLnBrk="1" hangingPunct="1">
              <a:defRPr/>
            </a:pPr>
            <a:r>
              <a:rPr lang="en-US" sz="3300" b="1" dirty="0">
                <a:solidFill>
                  <a:schemeClr val="tx1"/>
                </a:solidFill>
              </a:rPr>
              <a:t>NJ SHARES Database Analysis</a:t>
            </a:r>
            <a:r>
              <a:rPr lang="en-US" sz="3300" b="1" dirty="0">
                <a:solidFill>
                  <a:schemeClr val="tx1"/>
                </a:solidFill>
                <a:effectLst>
                  <a:outerShdw blurRad="38100" dist="38100" dir="2700000" algn="tl">
                    <a:srgbClr val="000000">
                      <a:alpha val="43137"/>
                    </a:srgbClr>
                  </a:outerShdw>
                </a:effectLst>
              </a:rPr>
              <a:t/>
            </a:r>
            <a:br>
              <a:rPr lang="en-US" sz="3300" b="1" dirty="0">
                <a:solidFill>
                  <a:schemeClr val="tx1"/>
                </a:solidFill>
                <a:effectLst>
                  <a:outerShdw blurRad="38100" dist="38100" dir="2700000" algn="tl">
                    <a:srgbClr val="000000">
                      <a:alpha val="43137"/>
                    </a:srgbClr>
                  </a:outerShdw>
                </a:effectLst>
              </a:rPr>
            </a:br>
            <a:r>
              <a:rPr lang="en-US" altLang="en-US" sz="2800" b="1" dirty="0">
                <a:solidFill>
                  <a:schemeClr val="tx1"/>
                </a:solidFill>
              </a:rPr>
              <a:t>Grants Distributed by Year and Utility</a:t>
            </a:r>
            <a:endParaRPr lang="en-US" sz="2800" b="1" dirty="0">
              <a:solidFill>
                <a:schemeClr val="tx1"/>
              </a:solidFill>
            </a:endParaRPr>
          </a:p>
        </p:txBody>
      </p:sp>
      <p:sp>
        <p:nvSpPr>
          <p:cNvPr id="12333" name="Text Box 46"/>
          <p:cNvSpPr txBox="1">
            <a:spLocks noChangeArrowheads="1"/>
          </p:cNvSpPr>
          <p:nvPr/>
        </p:nvSpPr>
        <p:spPr bwMode="auto">
          <a:xfrm>
            <a:off x="8591550" y="6172200"/>
            <a:ext cx="5524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F96B7926-520A-4747-9662-929C7E73F54C}" type="slidenum">
              <a:rPr lang="en-US" altLang="en-US" sz="1000"/>
              <a:pPr eaLnBrk="1" hangingPunct="1">
                <a:spcBef>
                  <a:spcPct val="50000"/>
                </a:spcBef>
                <a:buFontTx/>
                <a:buNone/>
              </a:pPr>
              <a:t>7</a:t>
            </a:fld>
            <a:endParaRPr lang="en-US" altLang="en-US" sz="1000"/>
          </a:p>
        </p:txBody>
      </p:sp>
      <p:graphicFrame>
        <p:nvGraphicFramePr>
          <p:cNvPr id="50" name="Chart 49">
            <a:extLst>
              <a:ext uri="{FF2B5EF4-FFF2-40B4-BE49-F238E27FC236}">
                <a16:creationId xmlns="" xmlns:a16="http://schemas.microsoft.com/office/drawing/2014/main" id="{03CB666E-5CD2-4B6F-B777-46E603AA2C58}"/>
              </a:ext>
            </a:extLst>
          </p:cNvPr>
          <p:cNvGraphicFramePr/>
          <p:nvPr>
            <p:extLst>
              <p:ext uri="{D42A27DB-BD31-4B8C-83A1-F6EECF244321}">
                <p14:modId xmlns:p14="http://schemas.microsoft.com/office/powerpoint/2010/main" val="1365172808"/>
              </p:ext>
            </p:extLst>
          </p:nvPr>
        </p:nvGraphicFramePr>
        <p:xfrm>
          <a:off x="242888" y="1762491"/>
          <a:ext cx="4309839" cy="3505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1" name="Chart 50">
            <a:extLst>
              <a:ext uri="{FF2B5EF4-FFF2-40B4-BE49-F238E27FC236}">
                <a16:creationId xmlns="" xmlns:a16="http://schemas.microsoft.com/office/drawing/2014/main" id="{BA8B9D16-DF6E-4D28-9A1F-A695995061A8}"/>
              </a:ext>
            </a:extLst>
          </p:cNvPr>
          <p:cNvGraphicFramePr/>
          <p:nvPr>
            <p:extLst>
              <p:ext uri="{D42A27DB-BD31-4B8C-83A1-F6EECF244321}">
                <p14:modId xmlns:p14="http://schemas.microsoft.com/office/powerpoint/2010/main" val="3610483792"/>
              </p:ext>
            </p:extLst>
          </p:nvPr>
        </p:nvGraphicFramePr>
        <p:xfrm>
          <a:off x="4711578" y="1762491"/>
          <a:ext cx="4309839" cy="3505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3097681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0364" y="5576878"/>
            <a:ext cx="5034324" cy="1188564"/>
          </a:xfrm>
          <a:prstGeom prst="rect">
            <a:avLst/>
          </a:prstGeom>
        </p:spPr>
      </p:pic>
      <p:graphicFrame>
        <p:nvGraphicFramePr>
          <p:cNvPr id="64" name="Chart 53"/>
          <p:cNvGraphicFramePr>
            <a:graphicFrameLocks/>
          </p:cNvGraphicFramePr>
          <p:nvPr>
            <p:extLst>
              <p:ext uri="{D42A27DB-BD31-4B8C-83A1-F6EECF244321}">
                <p14:modId xmlns:p14="http://schemas.microsoft.com/office/powerpoint/2010/main" val="754410757"/>
              </p:ext>
            </p:extLst>
          </p:nvPr>
        </p:nvGraphicFramePr>
        <p:xfrm>
          <a:off x="3552973" y="3537603"/>
          <a:ext cx="4129208" cy="3726077"/>
        </p:xfrm>
        <a:graphic>
          <a:graphicData uri="http://schemas.openxmlformats.org/drawingml/2006/chart">
            <c:chart xmlns:c="http://schemas.openxmlformats.org/drawingml/2006/chart" xmlns:r="http://schemas.openxmlformats.org/officeDocument/2006/relationships" r:id="rId4"/>
          </a:graphicData>
        </a:graphic>
      </p:graphicFrame>
      <p:sp>
        <p:nvSpPr>
          <p:cNvPr id="116738"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39"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40"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41"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42"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43"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44"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45"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46"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47"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48"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49"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50"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51"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52"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53"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54"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55"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56"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57"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58"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59"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60"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61"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62"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63"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64"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65"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66"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67"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68"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69"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70"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71"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72"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73"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74"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75"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76"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16777" name="Picture 41" descr="BD14742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78" name="Picture 42"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79" name="Picture 43" descr="BD14742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80" name="Rectangle 44"/>
          <p:cNvSpPr>
            <a:spLocks noGrp="1" noChangeArrowheads="1"/>
          </p:cNvSpPr>
          <p:nvPr>
            <p:ph type="title"/>
          </p:nvPr>
        </p:nvSpPr>
        <p:spPr>
          <a:xfrm>
            <a:off x="83111" y="3754"/>
            <a:ext cx="7772400" cy="1143000"/>
          </a:xfrm>
        </p:spPr>
        <p:txBody>
          <a:bodyPr/>
          <a:lstStyle/>
          <a:p>
            <a:pPr algn="l" eaLnBrk="1" hangingPunct="1"/>
            <a:r>
              <a:rPr lang="en-US" altLang="en-US" sz="3300" b="1" dirty="0">
                <a:solidFill>
                  <a:schemeClr val="tx1"/>
                </a:solidFill>
              </a:rPr>
              <a:t>Payment Compliance Analysis </a:t>
            </a:r>
            <a:r>
              <a:rPr lang="en-US" altLang="en-US" dirty="0">
                <a:solidFill>
                  <a:schemeClr val="tx1"/>
                </a:solidFill>
              </a:rPr>
              <a:t/>
            </a:r>
            <a:br>
              <a:rPr lang="en-US" altLang="en-US" dirty="0">
                <a:solidFill>
                  <a:schemeClr val="tx1"/>
                </a:solidFill>
              </a:rPr>
            </a:br>
            <a:r>
              <a:rPr lang="en-US" altLang="en-US" sz="3000" b="1" dirty="0">
                <a:solidFill>
                  <a:schemeClr val="tx1"/>
                </a:solidFill>
              </a:rPr>
              <a:t>Segmentation Analysis By Utility</a:t>
            </a:r>
          </a:p>
        </p:txBody>
      </p:sp>
      <p:sp>
        <p:nvSpPr>
          <p:cNvPr id="116781"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5123A49E-8D0D-4703-9BB2-729F65C6BF27}" type="slidenum">
              <a:rPr lang="en-US" altLang="en-US" sz="1000"/>
              <a:pPr eaLnBrk="1" hangingPunct="1">
                <a:spcBef>
                  <a:spcPct val="50000"/>
                </a:spcBef>
                <a:buFontTx/>
                <a:buNone/>
              </a:pPr>
              <a:t>70</a:t>
            </a:fld>
            <a:endParaRPr lang="en-US" altLang="en-US" sz="1000"/>
          </a:p>
        </p:txBody>
      </p:sp>
      <p:pic>
        <p:nvPicPr>
          <p:cNvPr id="116782" name="Picture 41" descr="BD14742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83"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A01E4157-5CFE-43F0-B96D-0871D663A7F4}" type="slidenum">
              <a:rPr lang="en-US" altLang="en-US" sz="1000"/>
              <a:pPr eaLnBrk="1" hangingPunct="1">
                <a:spcBef>
                  <a:spcPct val="50000"/>
                </a:spcBef>
                <a:buFontTx/>
                <a:buNone/>
              </a:pPr>
              <a:t>70</a:t>
            </a:fld>
            <a:endParaRPr lang="en-US" altLang="en-US" sz="1000"/>
          </a:p>
        </p:txBody>
      </p:sp>
      <p:sp>
        <p:nvSpPr>
          <p:cNvPr id="116784" name="TextBox 55"/>
          <p:cNvSpPr txBox="1">
            <a:spLocks noChangeArrowheads="1"/>
          </p:cNvSpPr>
          <p:nvPr/>
        </p:nvSpPr>
        <p:spPr bwMode="auto">
          <a:xfrm>
            <a:off x="3202114" y="1114880"/>
            <a:ext cx="3200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100" b="1" dirty="0"/>
              <a:t>Q1 &amp; Q2 2018 Recipients</a:t>
            </a:r>
          </a:p>
        </p:txBody>
      </p:sp>
      <p:graphicFrame>
        <p:nvGraphicFramePr>
          <p:cNvPr id="63" name="Chart 53"/>
          <p:cNvGraphicFramePr>
            <a:graphicFrameLocks/>
          </p:cNvGraphicFramePr>
          <p:nvPr>
            <p:extLst>
              <p:ext uri="{D42A27DB-BD31-4B8C-83A1-F6EECF244321}">
                <p14:modId xmlns:p14="http://schemas.microsoft.com/office/powerpoint/2010/main" val="2327952464"/>
              </p:ext>
            </p:extLst>
          </p:nvPr>
        </p:nvGraphicFramePr>
        <p:xfrm>
          <a:off x="429684" y="3543755"/>
          <a:ext cx="4129208" cy="372607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2" name="Chart 53"/>
          <p:cNvGraphicFramePr>
            <a:graphicFrameLocks/>
          </p:cNvGraphicFramePr>
          <p:nvPr>
            <p:extLst>
              <p:ext uri="{D42A27DB-BD31-4B8C-83A1-F6EECF244321}">
                <p14:modId xmlns:p14="http://schemas.microsoft.com/office/powerpoint/2010/main" val="3937040691"/>
              </p:ext>
            </p:extLst>
          </p:nvPr>
        </p:nvGraphicFramePr>
        <p:xfrm>
          <a:off x="6542843" y="1459377"/>
          <a:ext cx="4148213" cy="341342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8" name="Chart 53"/>
          <p:cNvGraphicFramePr>
            <a:graphicFrameLocks/>
          </p:cNvGraphicFramePr>
          <p:nvPr>
            <p:extLst>
              <p:ext uri="{D42A27DB-BD31-4B8C-83A1-F6EECF244321}">
                <p14:modId xmlns:p14="http://schemas.microsoft.com/office/powerpoint/2010/main" val="3394570122"/>
              </p:ext>
            </p:extLst>
          </p:nvPr>
        </p:nvGraphicFramePr>
        <p:xfrm>
          <a:off x="6547662" y="3459014"/>
          <a:ext cx="4129208" cy="372607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6" name="Chart 53"/>
          <p:cNvGraphicFramePr>
            <a:graphicFrameLocks/>
          </p:cNvGraphicFramePr>
          <p:nvPr>
            <p:extLst>
              <p:ext uri="{D42A27DB-BD31-4B8C-83A1-F6EECF244321}">
                <p14:modId xmlns:p14="http://schemas.microsoft.com/office/powerpoint/2010/main" val="311246854"/>
              </p:ext>
            </p:extLst>
          </p:nvPr>
        </p:nvGraphicFramePr>
        <p:xfrm>
          <a:off x="3461325" y="1371365"/>
          <a:ext cx="4129208" cy="372607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0" name="Chart 53"/>
          <p:cNvGraphicFramePr>
            <a:graphicFrameLocks/>
          </p:cNvGraphicFramePr>
          <p:nvPr>
            <p:extLst>
              <p:ext uri="{D42A27DB-BD31-4B8C-83A1-F6EECF244321}">
                <p14:modId xmlns:p14="http://schemas.microsoft.com/office/powerpoint/2010/main" val="209312329"/>
              </p:ext>
            </p:extLst>
          </p:nvPr>
        </p:nvGraphicFramePr>
        <p:xfrm>
          <a:off x="461593" y="1207438"/>
          <a:ext cx="4230718" cy="4043292"/>
        </p:xfrm>
        <a:graphic>
          <a:graphicData uri="http://schemas.openxmlformats.org/drawingml/2006/chart">
            <c:chart xmlns:c="http://schemas.openxmlformats.org/drawingml/2006/chart" xmlns:r="http://schemas.openxmlformats.org/officeDocument/2006/relationships" r:id="rId11"/>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35"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36"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37"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38"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39"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40"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41"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42"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43"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44"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45"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46"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47"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48"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49"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50"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51"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52"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53"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54"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55"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56"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57"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58"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59"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60"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61"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62"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63"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64"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65"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66"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67"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68"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69"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70"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71"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72"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20873"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74"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75"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76" name="Rectangle 44"/>
          <p:cNvSpPr>
            <a:spLocks noGrp="1" noChangeArrowheads="1"/>
          </p:cNvSpPr>
          <p:nvPr>
            <p:ph type="title"/>
          </p:nvPr>
        </p:nvSpPr>
        <p:spPr>
          <a:xfrm>
            <a:off x="76200" y="169863"/>
            <a:ext cx="7772400" cy="1143000"/>
          </a:xfrm>
        </p:spPr>
        <p:txBody>
          <a:bodyPr/>
          <a:lstStyle/>
          <a:p>
            <a:pPr algn="l" eaLnBrk="1" hangingPunct="1"/>
            <a:r>
              <a:rPr lang="en-US" altLang="en-US" sz="3300" b="1" dirty="0">
                <a:solidFill>
                  <a:schemeClr val="tx1"/>
                </a:solidFill>
              </a:rPr>
              <a:t>Payment Compliance Analysis </a:t>
            </a:r>
            <a:r>
              <a:rPr lang="en-US" altLang="en-US" dirty="0">
                <a:solidFill>
                  <a:schemeClr val="tx1"/>
                </a:solidFill>
              </a:rPr>
              <a:t/>
            </a:r>
            <a:br>
              <a:rPr lang="en-US" altLang="en-US" dirty="0">
                <a:solidFill>
                  <a:schemeClr val="tx1"/>
                </a:solidFill>
              </a:rPr>
            </a:br>
            <a:r>
              <a:rPr lang="en-US" altLang="en-US" sz="3000" b="1" dirty="0">
                <a:solidFill>
                  <a:schemeClr val="tx1"/>
                </a:solidFill>
              </a:rPr>
              <a:t>Segmentation Analysis</a:t>
            </a:r>
          </a:p>
        </p:txBody>
      </p:sp>
      <p:sp>
        <p:nvSpPr>
          <p:cNvPr id="120877"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14305ED9-AB75-4153-939B-5CDF9F9F04C2}" type="slidenum">
              <a:rPr lang="en-US" altLang="en-US" sz="1000"/>
              <a:pPr eaLnBrk="1" hangingPunct="1">
                <a:spcBef>
                  <a:spcPct val="50000"/>
                </a:spcBef>
                <a:buFontTx/>
                <a:buNone/>
              </a:pPr>
              <a:t>71</a:t>
            </a:fld>
            <a:endParaRPr lang="en-US" altLang="en-US" sz="1000"/>
          </a:p>
        </p:txBody>
      </p:sp>
      <p:graphicFrame>
        <p:nvGraphicFramePr>
          <p:cNvPr id="48" name="Table 47"/>
          <p:cNvGraphicFramePr>
            <a:graphicFrameLocks noGrp="1"/>
          </p:cNvGraphicFramePr>
          <p:nvPr>
            <p:extLst>
              <p:ext uri="{D42A27DB-BD31-4B8C-83A1-F6EECF244321}">
                <p14:modId xmlns:p14="http://schemas.microsoft.com/office/powerpoint/2010/main" val="3444127136"/>
              </p:ext>
            </p:extLst>
          </p:nvPr>
        </p:nvGraphicFramePr>
        <p:xfrm>
          <a:off x="76200" y="2057400"/>
          <a:ext cx="8961438" cy="3754436"/>
        </p:xfrm>
        <a:graphic>
          <a:graphicData uri="http://schemas.openxmlformats.org/drawingml/2006/table">
            <a:tbl>
              <a:tblPr firstRow="1" bandRow="1">
                <a:tableStyleId>{5C22544A-7EE6-4342-B048-85BDC9FD1C3A}</a:tableStyleId>
              </a:tblPr>
              <a:tblGrid>
                <a:gridCol w="2560411">
                  <a:extLst>
                    <a:ext uri="{9D8B030D-6E8A-4147-A177-3AD203B41FA5}">
                      <a16:colId xmlns="" xmlns:a16="http://schemas.microsoft.com/office/drawing/2014/main" val="20000"/>
                    </a:ext>
                  </a:extLst>
                </a:gridCol>
                <a:gridCol w="1554535">
                  <a:extLst>
                    <a:ext uri="{9D8B030D-6E8A-4147-A177-3AD203B41FA5}">
                      <a16:colId xmlns="" xmlns:a16="http://schemas.microsoft.com/office/drawing/2014/main" val="20001"/>
                    </a:ext>
                  </a:extLst>
                </a:gridCol>
                <a:gridCol w="1737422">
                  <a:extLst>
                    <a:ext uri="{9D8B030D-6E8A-4147-A177-3AD203B41FA5}">
                      <a16:colId xmlns="" xmlns:a16="http://schemas.microsoft.com/office/drawing/2014/main" val="20002"/>
                    </a:ext>
                  </a:extLst>
                </a:gridCol>
                <a:gridCol w="1554535">
                  <a:extLst>
                    <a:ext uri="{9D8B030D-6E8A-4147-A177-3AD203B41FA5}">
                      <a16:colId xmlns="" xmlns:a16="http://schemas.microsoft.com/office/drawing/2014/main" val="20003"/>
                    </a:ext>
                  </a:extLst>
                </a:gridCol>
                <a:gridCol w="1554535">
                  <a:extLst>
                    <a:ext uri="{9D8B030D-6E8A-4147-A177-3AD203B41FA5}">
                      <a16:colId xmlns="" xmlns:a16="http://schemas.microsoft.com/office/drawing/2014/main" val="20004"/>
                    </a:ext>
                  </a:extLst>
                </a:gridCol>
              </a:tblGrid>
              <a:tr h="335308">
                <a:tc gridSpan="5">
                  <a:txBody>
                    <a:bodyPr/>
                    <a:lstStyle/>
                    <a:p>
                      <a:pPr algn="ctr"/>
                      <a:r>
                        <a:rPr lang="en-US" sz="1600" b="1" dirty="0">
                          <a:solidFill>
                            <a:schemeClr val="bg1"/>
                          </a:solidFill>
                        </a:rPr>
                        <a:t>Q1</a:t>
                      </a:r>
                      <a:r>
                        <a:rPr lang="en-US" sz="1600" b="1" baseline="0" dirty="0">
                          <a:solidFill>
                            <a:schemeClr val="bg1"/>
                          </a:solidFill>
                        </a:rPr>
                        <a:t> &amp; Q2 2018 Recipients</a:t>
                      </a:r>
                      <a:endParaRPr lang="en-US" sz="1600" b="1" dirty="0">
                        <a:solidFill>
                          <a:schemeClr val="bg1"/>
                        </a:solidFill>
                      </a:endParaRPr>
                    </a:p>
                  </a:txBody>
                  <a:tcPr marL="91443" marR="91443" marT="45724" marB="45724" anchor="ctr">
                    <a:solidFill>
                      <a:srgbClr val="00CC99"/>
                    </a:solidFill>
                  </a:tcPr>
                </a:tc>
                <a:tc hMerge="1">
                  <a:txBody>
                    <a:bodyPr/>
                    <a:lstStyle/>
                    <a:p>
                      <a:pPr algn="ctr"/>
                      <a:endParaRPr lang="en-US" sz="1600" dirty="0"/>
                    </a:p>
                  </a:txBody>
                  <a:tcPr anchor="ctr"/>
                </a:tc>
                <a:tc hMerge="1">
                  <a:txBody>
                    <a:bodyPr/>
                    <a:lstStyle/>
                    <a:p>
                      <a:pPr algn="ctr"/>
                      <a:endParaRPr lang="en-US" sz="1600" dirty="0"/>
                    </a:p>
                  </a:txBody>
                  <a:tcPr anchor="ctr"/>
                </a:tc>
                <a:tc hMerge="1">
                  <a:txBody>
                    <a:bodyPr/>
                    <a:lstStyle/>
                    <a:p>
                      <a:pPr algn="ctr"/>
                      <a:endParaRPr lang="en-US" sz="1600" dirty="0"/>
                    </a:p>
                  </a:txBody>
                  <a:tcPr anchor="ctr"/>
                </a:tc>
                <a:tc hMerge="1">
                  <a:txBody>
                    <a:bodyPr/>
                    <a:lstStyle/>
                    <a:p>
                      <a:pPr algn="ctr"/>
                      <a:endParaRPr lang="en-US" sz="1600" dirty="0"/>
                    </a:p>
                  </a:txBody>
                  <a:tcPr anchor="ctr"/>
                </a:tc>
                <a:extLst>
                  <a:ext uri="{0D108BD9-81ED-4DB2-BD59-A6C34878D82A}">
                    <a16:rowId xmlns="" xmlns:a16="http://schemas.microsoft.com/office/drawing/2014/main" val="10000"/>
                  </a:ext>
                </a:extLst>
              </a:tr>
              <a:tr h="823031">
                <a:tc>
                  <a:txBody>
                    <a:bodyPr/>
                    <a:lstStyle/>
                    <a:p>
                      <a:pPr algn="ctr"/>
                      <a:endParaRPr lang="en-US" sz="1600" b="1" dirty="0">
                        <a:solidFill>
                          <a:schemeClr val="bg1"/>
                        </a:solidFill>
                      </a:endParaRPr>
                    </a:p>
                  </a:txBody>
                  <a:tcPr marL="91443" marR="91443" marT="45724" marB="45724"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Ending</a:t>
                      </a:r>
                      <a:r>
                        <a:rPr lang="en-US" sz="1600" b="1" baseline="0" dirty="0">
                          <a:solidFill>
                            <a:schemeClr val="bg1"/>
                          </a:solidFill>
                        </a:rPr>
                        <a:t> Balance &lt;$100</a:t>
                      </a:r>
                      <a:endParaRPr lang="en-US" sz="1600" b="1" dirty="0">
                        <a:solidFill>
                          <a:schemeClr val="bg1"/>
                        </a:solidFill>
                      </a:endParaRPr>
                    </a:p>
                  </a:txBody>
                  <a:tcPr marL="91443" marR="91443" marT="45724" marB="45724"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Balance Declined, Ending Balance </a:t>
                      </a:r>
                    </a:p>
                    <a:p>
                      <a:pPr algn="ctr"/>
                      <a:r>
                        <a:rPr lang="en-US" sz="1600" b="1" dirty="0">
                          <a:solidFill>
                            <a:schemeClr val="bg1"/>
                          </a:solidFill>
                        </a:rPr>
                        <a:t>≥ $100</a:t>
                      </a:r>
                    </a:p>
                  </a:txBody>
                  <a:tcPr marL="91443" marR="91443" marT="45724" marB="45724"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Balance Increased by &lt;$100</a:t>
                      </a:r>
                    </a:p>
                  </a:txBody>
                  <a:tcPr marL="91443" marR="91443" marT="45724" marB="45724"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Balance Increased by </a:t>
                      </a:r>
                    </a:p>
                    <a:p>
                      <a:pPr algn="ctr"/>
                      <a:r>
                        <a:rPr lang="en-US" sz="1600" b="1" dirty="0">
                          <a:solidFill>
                            <a:schemeClr val="bg1"/>
                          </a:solidFill>
                        </a:rPr>
                        <a:t>≥ $100</a:t>
                      </a:r>
                    </a:p>
                  </a:txBody>
                  <a:tcPr marL="91443" marR="91443" marT="45724" marB="45724" anchor="ctr">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370871">
                <a:tc>
                  <a:txBody>
                    <a:bodyPr/>
                    <a:lstStyle/>
                    <a:p>
                      <a:r>
                        <a:rPr lang="en-US" sz="1600" dirty="0"/>
                        <a:t>Number of Customers</a:t>
                      </a:r>
                    </a:p>
                  </a:txBody>
                  <a:tcPr marL="91443" marR="91443" marT="45724" marB="45724">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133</a:t>
                      </a:r>
                    </a:p>
                  </a:txBody>
                  <a:tcPr marL="91443" marR="91443" marT="45724" marB="45724"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72</a:t>
                      </a:r>
                    </a:p>
                  </a:txBody>
                  <a:tcPr marL="91443" marR="91443" marT="45724" marB="45724"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34</a:t>
                      </a:r>
                    </a:p>
                  </a:txBody>
                  <a:tcPr marL="91443" marR="91443" marT="45724" marB="45724"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393</a:t>
                      </a:r>
                    </a:p>
                  </a:txBody>
                  <a:tcPr marL="91443" marR="91443" marT="45724" marB="45724" anchor="ct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2"/>
                  </a:ext>
                </a:extLst>
              </a:tr>
              <a:tr h="370871">
                <a:tc>
                  <a:txBody>
                    <a:bodyPr/>
                    <a:lstStyle/>
                    <a:p>
                      <a:r>
                        <a:rPr lang="en-US" sz="1600" dirty="0"/>
                        <a:t>Percent of Customers</a:t>
                      </a:r>
                    </a:p>
                  </a:txBody>
                  <a:tcPr marL="91443" marR="91443" marT="45724" marB="45724">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21%</a:t>
                      </a:r>
                    </a:p>
                  </a:txBody>
                  <a:tcPr marL="91443" marR="91443" marT="45724" marB="45724"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11%</a:t>
                      </a:r>
                    </a:p>
                  </a:txBody>
                  <a:tcPr marL="91443" marR="91443" marT="45724" marB="45724" anchor="ctr">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5%</a:t>
                      </a:r>
                    </a:p>
                  </a:txBody>
                  <a:tcPr marL="91443" marR="91443" marT="45724" marB="45724" anchor="ctr">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62%</a:t>
                      </a:r>
                    </a:p>
                  </a:txBody>
                  <a:tcPr marL="91443" marR="91443" marT="45724" marB="45724" anchor="ctr">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3"/>
                  </a:ext>
                </a:extLst>
              </a:tr>
              <a:tr h="370871">
                <a:tc>
                  <a:txBody>
                    <a:bodyPr/>
                    <a:lstStyle/>
                    <a:p>
                      <a:r>
                        <a:rPr lang="en-US" sz="1600" dirty="0"/>
                        <a:t>Mean Pre-Grant Balance</a:t>
                      </a:r>
                    </a:p>
                  </a:txBody>
                  <a:tcPr marL="91443" marR="91443" marT="45724" marB="45724">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$610</a:t>
                      </a:r>
                    </a:p>
                  </a:txBody>
                  <a:tcPr marL="91443" marR="91443" marT="45724" marB="45724"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$1,609</a:t>
                      </a:r>
                    </a:p>
                  </a:txBody>
                  <a:tcPr marL="91443" marR="91443" marT="45724" marB="45724" anchor="ctr">
                    <a:lnT w="38100" cap="flat" cmpd="sng" algn="ctr">
                      <a:solidFill>
                        <a:schemeClr val="bg1"/>
                      </a:solidFill>
                      <a:prstDash val="solid"/>
                      <a:round/>
                      <a:headEnd type="none" w="med" len="med"/>
                      <a:tailEnd type="none" w="med" len="med"/>
                    </a:lnT>
                    <a:solidFill>
                      <a:srgbClr val="FFFF00"/>
                    </a:solidFill>
                  </a:tcPr>
                </a:tc>
                <a:tc>
                  <a:txBody>
                    <a:bodyPr/>
                    <a:lstStyle/>
                    <a:p>
                      <a:pPr marL="0" algn="ctr" defTabSz="914400" rtl="0" eaLnBrk="1" latinLnBrk="0" hangingPunct="1"/>
                      <a:r>
                        <a:rPr lang="en-US" sz="1600" kern="1200" dirty="0">
                          <a:solidFill>
                            <a:schemeClr val="dk1"/>
                          </a:solidFill>
                          <a:latin typeface="+mn-lt"/>
                          <a:ea typeface="+mn-ea"/>
                          <a:cs typeface="+mn-cs"/>
                        </a:rPr>
                        <a:t>$876</a:t>
                      </a:r>
                    </a:p>
                  </a:txBody>
                  <a:tcPr marL="91443" marR="91443" marT="45724" marB="45724"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$877</a:t>
                      </a:r>
                    </a:p>
                  </a:txBody>
                  <a:tcPr marL="91443" marR="91443" marT="45724" marB="45724" anchor="ct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4"/>
                  </a:ext>
                </a:extLst>
              </a:tr>
              <a:tr h="370871">
                <a:tc>
                  <a:txBody>
                    <a:bodyPr/>
                    <a:lstStyle/>
                    <a:p>
                      <a:r>
                        <a:rPr lang="en-US" sz="1600" dirty="0"/>
                        <a:t>Mean Grant Amount</a:t>
                      </a:r>
                    </a:p>
                  </a:txBody>
                  <a:tcPr marL="91443" marR="91443" marT="45724" marB="45724">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$556</a:t>
                      </a:r>
                    </a:p>
                  </a:txBody>
                  <a:tcPr marL="91443" marR="91443" marT="45724" marB="45724"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$715</a:t>
                      </a:r>
                    </a:p>
                  </a:txBody>
                  <a:tcPr marL="91443" marR="91443" marT="45724" marB="45724" anchor="ctr">
                    <a:solidFill>
                      <a:srgbClr val="FFFF00"/>
                    </a:solidFill>
                  </a:tcPr>
                </a:tc>
                <a:tc>
                  <a:txBody>
                    <a:bodyPr/>
                    <a:lstStyle/>
                    <a:p>
                      <a:pPr marL="0" algn="ctr" defTabSz="914400" rtl="0" eaLnBrk="1" latinLnBrk="0" hangingPunct="1"/>
                      <a:r>
                        <a:rPr lang="en-US" sz="1600" kern="1200" dirty="0">
                          <a:solidFill>
                            <a:schemeClr val="dk1"/>
                          </a:solidFill>
                          <a:latin typeface="+mn-lt"/>
                          <a:ea typeface="+mn-ea"/>
                          <a:cs typeface="+mn-cs"/>
                        </a:rPr>
                        <a:t>$614</a:t>
                      </a:r>
                    </a:p>
                  </a:txBody>
                  <a:tcPr marL="91443" marR="91443" marT="45724" marB="45724" anchor="ctr"/>
                </a:tc>
                <a:tc>
                  <a:txBody>
                    <a:bodyPr/>
                    <a:lstStyle/>
                    <a:p>
                      <a:pPr marL="0" algn="ctr" defTabSz="914400" rtl="0" eaLnBrk="1" latinLnBrk="0" hangingPunct="1"/>
                      <a:r>
                        <a:rPr lang="en-US" sz="1600" kern="1200" dirty="0">
                          <a:solidFill>
                            <a:schemeClr val="dk1"/>
                          </a:solidFill>
                          <a:latin typeface="+mn-lt"/>
                          <a:ea typeface="+mn-ea"/>
                          <a:cs typeface="+mn-cs"/>
                        </a:rPr>
                        <a:t>$689</a:t>
                      </a:r>
                    </a:p>
                  </a:txBody>
                  <a:tcPr marL="91443" marR="91443" marT="45724" marB="45724" anchor="ctr"/>
                </a:tc>
                <a:extLst>
                  <a:ext uri="{0D108BD9-81ED-4DB2-BD59-A6C34878D82A}">
                    <a16:rowId xmlns="" xmlns:a16="http://schemas.microsoft.com/office/drawing/2014/main" val="10005"/>
                  </a:ext>
                </a:extLst>
              </a:tr>
              <a:tr h="370871">
                <a:tc>
                  <a:txBody>
                    <a:bodyPr/>
                    <a:lstStyle/>
                    <a:p>
                      <a:r>
                        <a:rPr lang="en-US" sz="1600" dirty="0"/>
                        <a:t>Mean Post-Grant Balance</a:t>
                      </a:r>
                    </a:p>
                  </a:txBody>
                  <a:tcPr marL="91443" marR="91443" marT="45724" marB="45724">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$56</a:t>
                      </a:r>
                    </a:p>
                  </a:txBody>
                  <a:tcPr marL="91443" marR="91443" marT="45724" marB="45724">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$907</a:t>
                      </a:r>
                    </a:p>
                  </a:txBody>
                  <a:tcPr marL="91443" marR="91443" marT="45724" marB="45724">
                    <a:lnB w="38100" cap="flat" cmpd="sng" algn="ctr">
                      <a:solidFill>
                        <a:schemeClr val="bg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1600" kern="1200" dirty="0">
                          <a:solidFill>
                            <a:schemeClr val="dk1"/>
                          </a:solidFill>
                          <a:latin typeface="+mn-lt"/>
                          <a:ea typeface="+mn-ea"/>
                          <a:cs typeface="+mn-cs"/>
                        </a:rPr>
                        <a:t>$262</a:t>
                      </a:r>
                    </a:p>
                  </a:txBody>
                  <a:tcPr marL="91443" marR="91443" marT="45724" marB="45724">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$190</a:t>
                      </a:r>
                    </a:p>
                  </a:txBody>
                  <a:tcPr marL="91443" marR="91443" marT="45724" marB="45724">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6"/>
                  </a:ext>
                </a:extLst>
              </a:tr>
              <a:tr h="370871">
                <a:tc>
                  <a:txBody>
                    <a:bodyPr/>
                    <a:lstStyle/>
                    <a:p>
                      <a:r>
                        <a:rPr lang="en-US" sz="1600" dirty="0"/>
                        <a:t>Mean Number</a:t>
                      </a:r>
                      <a:r>
                        <a:rPr lang="en-US" sz="1600" baseline="0" dirty="0"/>
                        <a:t> of Payments*</a:t>
                      </a:r>
                      <a:endParaRPr lang="en-US" sz="1600" dirty="0"/>
                    </a:p>
                  </a:txBody>
                  <a:tcPr marL="91443" marR="91443" marT="45724" marB="45724">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dirty="0"/>
                        <a:t>10</a:t>
                      </a:r>
                    </a:p>
                  </a:txBody>
                  <a:tcPr marL="91443" marR="91443" marT="45724" marB="45724">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600" dirty="0"/>
                        <a:t>10</a:t>
                      </a:r>
                    </a:p>
                  </a:txBody>
                  <a:tcPr marL="91443" marR="91443" marT="45724" marB="45724">
                    <a:lnT w="38100" cap="flat" cmpd="sng" algn="ctr">
                      <a:solidFill>
                        <a:schemeClr val="bg1"/>
                      </a:solidFill>
                      <a:prstDash val="solid"/>
                      <a:round/>
                      <a:headEnd type="none" w="med" len="med"/>
                      <a:tailEnd type="none" w="med" len="med"/>
                    </a:lnT>
                  </a:tcPr>
                </a:tc>
                <a:tc>
                  <a:txBody>
                    <a:bodyPr/>
                    <a:lstStyle/>
                    <a:p>
                      <a:pPr algn="ctr"/>
                      <a:r>
                        <a:rPr lang="en-US" sz="1600" dirty="0"/>
                        <a:t>11</a:t>
                      </a:r>
                    </a:p>
                  </a:txBody>
                  <a:tcPr marL="91443" marR="91443" marT="45724" marB="45724">
                    <a:lnT w="38100" cap="flat" cmpd="sng" algn="ctr">
                      <a:solidFill>
                        <a:schemeClr val="bg1"/>
                      </a:solidFill>
                      <a:prstDash val="solid"/>
                      <a:round/>
                      <a:headEnd type="none" w="med" len="med"/>
                      <a:tailEnd type="none" w="med" len="med"/>
                    </a:lnT>
                  </a:tcPr>
                </a:tc>
                <a:tc>
                  <a:txBody>
                    <a:bodyPr/>
                    <a:lstStyle/>
                    <a:p>
                      <a:pPr algn="ctr"/>
                      <a:r>
                        <a:rPr lang="en-US" sz="1600" dirty="0"/>
                        <a:t>8</a:t>
                      </a:r>
                    </a:p>
                  </a:txBody>
                  <a:tcPr marL="91443" marR="91443" marT="45724" marB="45724">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7"/>
                  </a:ext>
                </a:extLst>
              </a:tr>
              <a:tr h="370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Mean Percent of Bills Paid</a:t>
                      </a:r>
                    </a:p>
                  </a:txBody>
                  <a:tcPr marL="91443" marR="91443" marT="45724" marB="45724">
                    <a:lnR w="38100" cap="flat" cmpd="sng" algn="ctr">
                      <a:solidFill>
                        <a:schemeClr val="bg1"/>
                      </a:solidFill>
                      <a:prstDash val="solid"/>
                      <a:round/>
                      <a:headEnd type="none" w="med" len="med"/>
                      <a:tailEnd type="none" w="med" len="med"/>
                    </a:lnR>
                  </a:tcPr>
                </a:tc>
                <a:tc>
                  <a:txBody>
                    <a:bodyPr/>
                    <a:lstStyle/>
                    <a:p>
                      <a:pPr algn="ctr"/>
                      <a:r>
                        <a:rPr lang="en-US" sz="1600" dirty="0"/>
                        <a:t>104%</a:t>
                      </a:r>
                    </a:p>
                  </a:txBody>
                  <a:tcPr marL="91443" marR="91443" marT="45724" marB="45724">
                    <a:lnL w="38100" cap="flat" cmpd="sng" algn="ctr">
                      <a:solidFill>
                        <a:schemeClr val="bg1"/>
                      </a:solidFill>
                      <a:prstDash val="solid"/>
                      <a:round/>
                      <a:headEnd type="none" w="med" len="med"/>
                      <a:tailEnd type="none" w="med" len="med"/>
                    </a:lnL>
                  </a:tcPr>
                </a:tc>
                <a:tc>
                  <a:txBody>
                    <a:bodyPr/>
                    <a:lstStyle/>
                    <a:p>
                      <a:pPr algn="ctr"/>
                      <a:r>
                        <a:rPr lang="en-US" sz="1600" dirty="0"/>
                        <a:t>116%</a:t>
                      </a:r>
                    </a:p>
                  </a:txBody>
                  <a:tcPr marL="91443" marR="91443" marT="45724" marB="45724">
                    <a:solidFill>
                      <a:srgbClr val="FFFF00"/>
                    </a:solidFill>
                  </a:tcPr>
                </a:tc>
                <a:tc>
                  <a:txBody>
                    <a:bodyPr/>
                    <a:lstStyle/>
                    <a:p>
                      <a:pPr algn="ctr"/>
                      <a:r>
                        <a:rPr lang="en-US" sz="1600" dirty="0"/>
                        <a:t>97%</a:t>
                      </a:r>
                    </a:p>
                  </a:txBody>
                  <a:tcPr marL="91443" marR="91443" marT="45724" marB="45724">
                    <a:solidFill>
                      <a:schemeClr val="accent5">
                        <a:lumMod val="20000"/>
                        <a:lumOff val="80000"/>
                      </a:schemeClr>
                    </a:solidFill>
                  </a:tcPr>
                </a:tc>
                <a:tc>
                  <a:txBody>
                    <a:bodyPr/>
                    <a:lstStyle/>
                    <a:p>
                      <a:pPr algn="ctr"/>
                      <a:r>
                        <a:rPr lang="en-US" sz="1600" dirty="0"/>
                        <a:t>72%</a:t>
                      </a:r>
                    </a:p>
                  </a:txBody>
                  <a:tcPr marL="91443" marR="91443" marT="45724" marB="45724">
                    <a:solidFill>
                      <a:schemeClr val="accent5">
                        <a:lumMod val="20000"/>
                        <a:lumOff val="80000"/>
                      </a:schemeClr>
                    </a:solidFill>
                  </a:tcPr>
                </a:tc>
                <a:extLst>
                  <a:ext uri="{0D108BD9-81ED-4DB2-BD59-A6C34878D82A}">
                    <a16:rowId xmlns="" xmlns:a16="http://schemas.microsoft.com/office/drawing/2014/main" val="10008"/>
                  </a:ext>
                </a:extLst>
              </a:tr>
            </a:tbl>
          </a:graphicData>
        </a:graphic>
      </p:graphicFrame>
      <p:sp>
        <p:nvSpPr>
          <p:cNvPr id="120936" name="TextBox 46"/>
          <p:cNvSpPr txBox="1">
            <a:spLocks noChangeArrowheads="1"/>
          </p:cNvSpPr>
          <p:nvPr/>
        </p:nvSpPr>
        <p:spPr bwMode="auto">
          <a:xfrm>
            <a:off x="0" y="5867400"/>
            <a:ext cx="518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t>* Note: Only customer payments are counted.</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883"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884"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885"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886"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887"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888"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889"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890"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891"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892"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893"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894"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895"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896"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897"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898"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899"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00"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01"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02"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03"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04"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05"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06"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07"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08"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09"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10"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11"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12"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13"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14"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15"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16"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17"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18"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19"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20"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22921"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2"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3"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4" name="Rectangle 44"/>
          <p:cNvSpPr>
            <a:spLocks noGrp="1" noChangeArrowheads="1"/>
          </p:cNvSpPr>
          <p:nvPr>
            <p:ph type="title"/>
          </p:nvPr>
        </p:nvSpPr>
        <p:spPr>
          <a:xfrm>
            <a:off x="87313" y="168276"/>
            <a:ext cx="7772400" cy="1143000"/>
          </a:xfrm>
        </p:spPr>
        <p:txBody>
          <a:bodyPr/>
          <a:lstStyle/>
          <a:p>
            <a:pPr algn="l" eaLnBrk="1" hangingPunct="1"/>
            <a:r>
              <a:rPr lang="en-US" altLang="en-US" sz="3300" b="1" dirty="0">
                <a:solidFill>
                  <a:schemeClr val="tx1"/>
                </a:solidFill>
              </a:rPr>
              <a:t>Payment Compliance Analysis </a:t>
            </a:r>
            <a:r>
              <a:rPr lang="en-US" altLang="en-US" dirty="0">
                <a:solidFill>
                  <a:schemeClr val="tx1"/>
                </a:solidFill>
              </a:rPr>
              <a:t/>
            </a:r>
            <a:br>
              <a:rPr lang="en-US" altLang="en-US" dirty="0">
                <a:solidFill>
                  <a:schemeClr val="tx1"/>
                </a:solidFill>
              </a:rPr>
            </a:br>
            <a:r>
              <a:rPr lang="en-US" altLang="en-US" sz="3000" b="1" dirty="0">
                <a:solidFill>
                  <a:schemeClr val="tx1"/>
                </a:solidFill>
              </a:rPr>
              <a:t>Segmentation Analysis</a:t>
            </a:r>
          </a:p>
        </p:txBody>
      </p:sp>
      <p:sp>
        <p:nvSpPr>
          <p:cNvPr id="122925"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32E0BE84-54F8-4B35-957D-327696A6AB8B}" type="slidenum">
              <a:rPr lang="en-US" altLang="en-US" sz="1000"/>
              <a:pPr eaLnBrk="1" hangingPunct="1">
                <a:spcBef>
                  <a:spcPct val="50000"/>
                </a:spcBef>
                <a:buFontTx/>
                <a:buNone/>
              </a:pPr>
              <a:t>72</a:t>
            </a:fld>
            <a:endParaRPr lang="en-US" altLang="en-US" sz="1000"/>
          </a:p>
        </p:txBody>
      </p:sp>
      <p:graphicFrame>
        <p:nvGraphicFramePr>
          <p:cNvPr id="48" name="Table 47"/>
          <p:cNvGraphicFramePr>
            <a:graphicFrameLocks noGrp="1"/>
          </p:cNvGraphicFramePr>
          <p:nvPr>
            <p:extLst>
              <p:ext uri="{D42A27DB-BD31-4B8C-83A1-F6EECF244321}">
                <p14:modId xmlns:p14="http://schemas.microsoft.com/office/powerpoint/2010/main" val="1554550089"/>
              </p:ext>
            </p:extLst>
          </p:nvPr>
        </p:nvGraphicFramePr>
        <p:xfrm>
          <a:off x="358115" y="2435497"/>
          <a:ext cx="8428039" cy="2641600"/>
        </p:xfrm>
        <a:graphic>
          <a:graphicData uri="http://schemas.openxmlformats.org/drawingml/2006/table">
            <a:tbl>
              <a:tblPr firstRow="1" bandRow="1">
                <a:tableStyleId>{5C22544A-7EE6-4342-B048-85BDC9FD1C3A}</a:tableStyleId>
              </a:tblPr>
              <a:tblGrid>
                <a:gridCol w="2026996">
                  <a:extLst>
                    <a:ext uri="{9D8B030D-6E8A-4147-A177-3AD203B41FA5}">
                      <a16:colId xmlns="" xmlns:a16="http://schemas.microsoft.com/office/drawing/2014/main" val="20000"/>
                    </a:ext>
                  </a:extLst>
                </a:gridCol>
                <a:gridCol w="1554539">
                  <a:extLst>
                    <a:ext uri="{9D8B030D-6E8A-4147-A177-3AD203B41FA5}">
                      <a16:colId xmlns="" xmlns:a16="http://schemas.microsoft.com/office/drawing/2014/main" val="20001"/>
                    </a:ext>
                  </a:extLst>
                </a:gridCol>
                <a:gridCol w="1737426">
                  <a:extLst>
                    <a:ext uri="{9D8B030D-6E8A-4147-A177-3AD203B41FA5}">
                      <a16:colId xmlns="" xmlns:a16="http://schemas.microsoft.com/office/drawing/2014/main" val="20002"/>
                    </a:ext>
                  </a:extLst>
                </a:gridCol>
                <a:gridCol w="1554539">
                  <a:extLst>
                    <a:ext uri="{9D8B030D-6E8A-4147-A177-3AD203B41FA5}">
                      <a16:colId xmlns="" xmlns:a16="http://schemas.microsoft.com/office/drawing/2014/main" val="20003"/>
                    </a:ext>
                  </a:extLst>
                </a:gridCol>
                <a:gridCol w="1554539">
                  <a:extLst>
                    <a:ext uri="{9D8B030D-6E8A-4147-A177-3AD203B41FA5}">
                      <a16:colId xmlns="" xmlns:a16="http://schemas.microsoft.com/office/drawing/2014/main" val="20004"/>
                    </a:ext>
                  </a:extLst>
                </a:gridCol>
              </a:tblGrid>
              <a:tr h="304800">
                <a:tc gridSpan="5">
                  <a:txBody>
                    <a:bodyPr/>
                    <a:lstStyle/>
                    <a:p>
                      <a:pPr algn="ctr"/>
                      <a:r>
                        <a:rPr lang="en-US" sz="1600" dirty="0"/>
                        <a:t>Q1 &amp; Q2</a:t>
                      </a:r>
                      <a:r>
                        <a:rPr lang="en-US" sz="1600" baseline="0" dirty="0"/>
                        <a:t> 2018 Recipients</a:t>
                      </a:r>
                      <a:endParaRPr lang="en-US" sz="1600" dirty="0">
                        <a:solidFill>
                          <a:schemeClr val="bg1"/>
                        </a:solidFill>
                      </a:endParaRPr>
                    </a:p>
                  </a:txBody>
                  <a:tcPr marL="91443" marR="91443" anchor="ctr"/>
                </a:tc>
                <a:tc hMerge="1">
                  <a:txBody>
                    <a:bodyPr/>
                    <a:lstStyle/>
                    <a:p>
                      <a:pPr algn="ctr"/>
                      <a:endParaRPr lang="en-US" sz="1600" dirty="0"/>
                    </a:p>
                  </a:txBody>
                  <a:tcPr anchor="ctr"/>
                </a:tc>
                <a:tc hMerge="1">
                  <a:txBody>
                    <a:bodyPr/>
                    <a:lstStyle/>
                    <a:p>
                      <a:pPr algn="ctr"/>
                      <a:endParaRPr lang="en-US" sz="1600" dirty="0"/>
                    </a:p>
                  </a:txBody>
                  <a:tcPr anchor="ctr"/>
                </a:tc>
                <a:tc hMerge="1">
                  <a:txBody>
                    <a:bodyPr/>
                    <a:lstStyle/>
                    <a:p>
                      <a:pPr algn="ctr"/>
                      <a:endParaRPr lang="en-US" sz="1600" dirty="0"/>
                    </a:p>
                  </a:txBody>
                  <a:tcPr anchor="ctr"/>
                </a:tc>
                <a:tc hMerge="1">
                  <a:txBody>
                    <a:bodyPr/>
                    <a:lstStyle/>
                    <a:p>
                      <a:pPr algn="ctr"/>
                      <a:endParaRPr lang="en-US" sz="1600" dirty="0"/>
                    </a:p>
                  </a:txBody>
                  <a:tcPr anchor="ctr"/>
                </a:tc>
                <a:extLst>
                  <a:ext uri="{0D108BD9-81ED-4DB2-BD59-A6C34878D82A}">
                    <a16:rowId xmlns="" xmlns:a16="http://schemas.microsoft.com/office/drawing/2014/main" val="10000"/>
                  </a:ext>
                </a:extLst>
              </a:tr>
              <a:tr h="822960">
                <a:tc>
                  <a:txBody>
                    <a:bodyPr/>
                    <a:lstStyle/>
                    <a:p>
                      <a:pPr algn="ctr"/>
                      <a:endParaRPr lang="en-US" sz="1600" b="1" dirty="0">
                        <a:solidFill>
                          <a:schemeClr val="bg1"/>
                        </a:solidFill>
                      </a:endParaRPr>
                    </a:p>
                  </a:txBody>
                  <a:tcPr marL="91443" marR="91443"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Ending</a:t>
                      </a:r>
                      <a:r>
                        <a:rPr lang="en-US" sz="1600" b="1" baseline="0" dirty="0">
                          <a:solidFill>
                            <a:schemeClr val="bg1"/>
                          </a:solidFill>
                        </a:rPr>
                        <a:t> Balance &lt;$100</a:t>
                      </a:r>
                      <a:endParaRPr lang="en-US" sz="1600" b="1" dirty="0">
                        <a:solidFill>
                          <a:schemeClr val="bg1"/>
                        </a:solidFill>
                      </a:endParaRPr>
                    </a:p>
                  </a:txBody>
                  <a:tcPr marL="91443" marR="91443"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Balance Declined, Ending Balance </a:t>
                      </a:r>
                    </a:p>
                    <a:p>
                      <a:pPr algn="ctr"/>
                      <a:r>
                        <a:rPr lang="en-US" sz="1600" b="1" dirty="0">
                          <a:solidFill>
                            <a:schemeClr val="bg1"/>
                          </a:solidFill>
                        </a:rPr>
                        <a:t>≥ $100</a:t>
                      </a:r>
                    </a:p>
                  </a:txBody>
                  <a:tcPr marL="91443" marR="91443"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Balance Increased by &lt;$100</a:t>
                      </a:r>
                    </a:p>
                  </a:txBody>
                  <a:tcPr marL="91443" marR="91443"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Balance Increased by </a:t>
                      </a:r>
                    </a:p>
                    <a:p>
                      <a:pPr algn="ctr"/>
                      <a:r>
                        <a:rPr lang="en-US" sz="1600" b="1" dirty="0">
                          <a:solidFill>
                            <a:schemeClr val="bg1"/>
                          </a:solidFill>
                        </a:rPr>
                        <a:t>≥ $100</a:t>
                      </a:r>
                    </a:p>
                  </a:txBody>
                  <a:tcPr marL="91443" marR="91443" anchor="ctr">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370840">
                <a:tc>
                  <a:txBody>
                    <a:bodyPr/>
                    <a:lstStyle/>
                    <a:p>
                      <a:r>
                        <a:rPr lang="en-US" sz="1600" dirty="0"/>
                        <a:t>Number of Customers</a:t>
                      </a:r>
                    </a:p>
                  </a:txBody>
                  <a:tcPr marL="91443" marR="91443">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133</a:t>
                      </a:r>
                    </a:p>
                  </a:txBody>
                  <a:tcPr marL="91443" marR="91443"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72</a:t>
                      </a:r>
                    </a:p>
                  </a:txBody>
                  <a:tcPr marL="91443" marR="91443"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34</a:t>
                      </a:r>
                    </a:p>
                  </a:txBody>
                  <a:tcPr marL="91443" marR="91443"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393</a:t>
                      </a:r>
                    </a:p>
                  </a:txBody>
                  <a:tcPr marL="91443" marR="91443" anchor="ct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2"/>
                  </a:ext>
                </a:extLst>
              </a:tr>
              <a:tr h="370840">
                <a:tc>
                  <a:txBody>
                    <a:bodyPr/>
                    <a:lstStyle/>
                    <a:p>
                      <a:r>
                        <a:rPr lang="en-US" sz="1600" dirty="0"/>
                        <a:t>Percent of Customers</a:t>
                      </a:r>
                    </a:p>
                  </a:txBody>
                  <a:tcPr marL="91443" marR="91443">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21%</a:t>
                      </a:r>
                    </a:p>
                  </a:txBody>
                  <a:tcPr marL="91443" marR="91443"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11%</a:t>
                      </a:r>
                    </a:p>
                  </a:txBody>
                  <a:tcPr marL="91443" marR="91443" anchor="ctr">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5%</a:t>
                      </a:r>
                    </a:p>
                  </a:txBody>
                  <a:tcPr marL="91443" marR="91443" anchor="ctr">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62%</a:t>
                      </a:r>
                    </a:p>
                  </a:txBody>
                  <a:tcPr marL="91443" marR="91443" anchor="ctr">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3"/>
                  </a:ext>
                </a:extLst>
              </a:tr>
              <a:tr h="370840">
                <a:tc>
                  <a:txBody>
                    <a:bodyPr/>
                    <a:lstStyle/>
                    <a:p>
                      <a:r>
                        <a:rPr lang="en-US" sz="1600" dirty="0"/>
                        <a:t>Mean Charges</a:t>
                      </a:r>
                    </a:p>
                  </a:txBody>
                  <a:tcPr marL="91443" marR="91443">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$1,879</a:t>
                      </a:r>
                    </a:p>
                  </a:txBody>
                  <a:tcPr marL="91443" marR="91443"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marL="0" algn="ctr" defTabSz="914400" rtl="0" eaLnBrk="1" latinLnBrk="0" hangingPunct="1"/>
                      <a:r>
                        <a:rPr lang="en-US" sz="1600" kern="1200" dirty="0">
                          <a:solidFill>
                            <a:schemeClr val="dk1"/>
                          </a:solidFill>
                          <a:latin typeface="+mn-lt"/>
                          <a:ea typeface="+mn-ea"/>
                          <a:cs typeface="+mn-cs"/>
                        </a:rPr>
                        <a:t>$2,696</a:t>
                      </a:r>
                    </a:p>
                  </a:txBody>
                  <a:tcPr marL="91443" marR="91443" anchor="ctr">
                    <a:lnT w="38100" cap="flat" cmpd="sng" algn="ctr">
                      <a:solidFill>
                        <a:schemeClr val="bg1"/>
                      </a:solidFill>
                      <a:prstDash val="solid"/>
                      <a:round/>
                      <a:headEnd type="none" w="med" len="med"/>
                      <a:tailEnd type="none" w="med" len="med"/>
                    </a:lnT>
                    <a:solidFill>
                      <a:srgbClr val="FFFF00"/>
                    </a:solidFill>
                  </a:tcPr>
                </a:tc>
                <a:tc>
                  <a:txBody>
                    <a:bodyPr/>
                    <a:lstStyle/>
                    <a:p>
                      <a:pPr marL="0" algn="ctr" defTabSz="914400" rtl="0" eaLnBrk="1" latinLnBrk="0" hangingPunct="1"/>
                      <a:r>
                        <a:rPr lang="en-US" sz="1600" kern="1200" dirty="0">
                          <a:solidFill>
                            <a:schemeClr val="dk1"/>
                          </a:solidFill>
                          <a:latin typeface="+mn-lt"/>
                          <a:ea typeface="+mn-ea"/>
                          <a:cs typeface="+mn-cs"/>
                        </a:rPr>
                        <a:t>$2,225</a:t>
                      </a:r>
                    </a:p>
                  </a:txBody>
                  <a:tcPr marL="91443" marR="91443" anchor="ctr">
                    <a:lnT w="381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marL="0" algn="ctr" defTabSz="914400" rtl="0" eaLnBrk="1" latinLnBrk="0" hangingPunct="1"/>
                      <a:r>
                        <a:rPr lang="en-US" sz="1600" kern="1200" dirty="0">
                          <a:solidFill>
                            <a:schemeClr val="dk1"/>
                          </a:solidFill>
                          <a:latin typeface="+mn-lt"/>
                          <a:ea typeface="+mn-ea"/>
                          <a:cs typeface="+mn-cs"/>
                        </a:rPr>
                        <a:t>$2,296</a:t>
                      </a:r>
                    </a:p>
                  </a:txBody>
                  <a:tcPr marL="91443" marR="91443" anchor="ctr">
                    <a:lnT w="38100" cap="flat" cmpd="sng" algn="ctr">
                      <a:solidFill>
                        <a:schemeClr val="bg1"/>
                      </a:solidFill>
                      <a:prstDash val="solid"/>
                      <a:round/>
                      <a:headEnd type="none" w="med" len="med"/>
                      <a:tailEnd type="none" w="med" len="med"/>
                    </a:lnT>
                    <a:solidFill>
                      <a:schemeClr val="accent5">
                        <a:lumMod val="20000"/>
                        <a:lumOff val="80000"/>
                      </a:schemeClr>
                    </a:solidFill>
                  </a:tcPr>
                </a:tc>
                <a:extLst>
                  <a:ext uri="{0D108BD9-81ED-4DB2-BD59-A6C34878D82A}">
                    <a16:rowId xmlns="" xmlns:a16="http://schemas.microsoft.com/office/drawing/2014/main" val="10004"/>
                  </a:ext>
                </a:extLst>
              </a:tr>
              <a:tr h="370840">
                <a:tc>
                  <a:txBody>
                    <a:bodyPr/>
                    <a:lstStyle/>
                    <a:p>
                      <a:r>
                        <a:rPr lang="en-US" sz="1600" dirty="0"/>
                        <a:t>Mean Payments</a:t>
                      </a:r>
                    </a:p>
                  </a:txBody>
                  <a:tcPr marL="91443" marR="91443">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$1,986</a:t>
                      </a:r>
                    </a:p>
                  </a:txBody>
                  <a:tcPr marL="91443" marR="91443" anchor="ctr">
                    <a:lnL w="38100" cap="flat" cmpd="sng" algn="ctr">
                      <a:solidFill>
                        <a:schemeClr val="bg1"/>
                      </a:solidFill>
                      <a:prstDash val="solid"/>
                      <a:round/>
                      <a:headEnd type="none" w="med" len="med"/>
                      <a:tailEnd type="none" w="med" len="med"/>
                    </a:lnL>
                    <a:solidFill>
                      <a:schemeClr val="accent5">
                        <a:lumMod val="60000"/>
                        <a:lumOff val="40000"/>
                      </a:schemeClr>
                    </a:solidFill>
                  </a:tcPr>
                </a:tc>
                <a:tc>
                  <a:txBody>
                    <a:bodyPr/>
                    <a:lstStyle/>
                    <a:p>
                      <a:pPr marL="0" algn="ctr" defTabSz="914400" rtl="0" eaLnBrk="1" latinLnBrk="0" hangingPunct="1"/>
                      <a:r>
                        <a:rPr lang="en-US" sz="1600" kern="1200" dirty="0">
                          <a:solidFill>
                            <a:schemeClr val="dk1"/>
                          </a:solidFill>
                          <a:latin typeface="+mn-lt"/>
                          <a:ea typeface="+mn-ea"/>
                          <a:cs typeface="+mn-cs"/>
                        </a:rPr>
                        <a:t>$3,147</a:t>
                      </a:r>
                    </a:p>
                  </a:txBody>
                  <a:tcPr marL="91443" marR="91443" anchor="ctr">
                    <a:solidFill>
                      <a:srgbClr val="FFFF00"/>
                    </a:solidFill>
                  </a:tcPr>
                </a:tc>
                <a:tc>
                  <a:txBody>
                    <a:bodyPr/>
                    <a:lstStyle/>
                    <a:p>
                      <a:pPr marL="0" algn="ctr" defTabSz="914400" rtl="0" eaLnBrk="1" latinLnBrk="0" hangingPunct="1"/>
                      <a:r>
                        <a:rPr lang="en-US" sz="1600" kern="1200" dirty="0">
                          <a:solidFill>
                            <a:schemeClr val="dk1"/>
                          </a:solidFill>
                          <a:latin typeface="+mn-lt"/>
                          <a:ea typeface="+mn-ea"/>
                          <a:cs typeface="+mn-cs"/>
                        </a:rPr>
                        <a:t>$2,180</a:t>
                      </a:r>
                    </a:p>
                  </a:txBody>
                  <a:tcPr marL="91443" marR="91443" anchor="ctr">
                    <a:solidFill>
                      <a:schemeClr val="accent5">
                        <a:lumMod val="60000"/>
                        <a:lumOff val="40000"/>
                      </a:schemeClr>
                    </a:solidFill>
                  </a:tcPr>
                </a:tc>
                <a:tc>
                  <a:txBody>
                    <a:bodyPr/>
                    <a:lstStyle/>
                    <a:p>
                      <a:pPr marL="0" algn="ctr" defTabSz="914400" rtl="0" eaLnBrk="1" latinLnBrk="0" hangingPunct="1"/>
                      <a:r>
                        <a:rPr lang="en-US" sz="1600" kern="1200" dirty="0">
                          <a:solidFill>
                            <a:schemeClr val="dk1"/>
                          </a:solidFill>
                          <a:latin typeface="+mn-lt"/>
                          <a:ea typeface="+mn-ea"/>
                          <a:cs typeface="+mn-cs"/>
                        </a:rPr>
                        <a:t>$1,698</a:t>
                      </a:r>
                    </a:p>
                  </a:txBody>
                  <a:tcPr marL="91443" marR="91443" anchor="ctr">
                    <a:solidFill>
                      <a:schemeClr val="accent5">
                        <a:lumMod val="60000"/>
                        <a:lumOff val="40000"/>
                      </a:schemeClr>
                    </a:solidFill>
                  </a:tcPr>
                </a:tc>
                <a:extLst>
                  <a:ext uri="{0D108BD9-81ED-4DB2-BD59-A6C34878D82A}">
                    <a16:rowId xmlns="" xmlns:a16="http://schemas.microsoft.com/office/drawing/2014/main" val="10005"/>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31"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32"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33"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34"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35"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36"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37"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38"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39"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40"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41"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42"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43"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44"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45"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46"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47"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48"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49"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50"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51"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52"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53"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54"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55"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56"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57"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58"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59"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60"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61"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62"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63"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64"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65"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66"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67"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68"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24969"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70"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71"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72" name="Rectangle 44"/>
          <p:cNvSpPr>
            <a:spLocks noGrp="1" noChangeArrowheads="1"/>
          </p:cNvSpPr>
          <p:nvPr>
            <p:ph type="title"/>
          </p:nvPr>
        </p:nvSpPr>
        <p:spPr>
          <a:xfrm>
            <a:off x="54769" y="161925"/>
            <a:ext cx="7772400" cy="1143000"/>
          </a:xfrm>
        </p:spPr>
        <p:txBody>
          <a:bodyPr/>
          <a:lstStyle/>
          <a:p>
            <a:pPr algn="l" eaLnBrk="1" hangingPunct="1"/>
            <a:r>
              <a:rPr lang="en-US" altLang="en-US" sz="3300" b="1" dirty="0">
                <a:solidFill>
                  <a:schemeClr val="tx1"/>
                </a:solidFill>
              </a:rPr>
              <a:t>Payment Compliance Analysis </a:t>
            </a:r>
            <a:r>
              <a:rPr lang="en-US" altLang="en-US" dirty="0">
                <a:solidFill>
                  <a:schemeClr val="tx1"/>
                </a:solidFill>
              </a:rPr>
              <a:t/>
            </a:r>
            <a:br>
              <a:rPr lang="en-US" altLang="en-US" dirty="0">
                <a:solidFill>
                  <a:schemeClr val="tx1"/>
                </a:solidFill>
              </a:rPr>
            </a:br>
            <a:r>
              <a:rPr lang="en-US" altLang="en-US" sz="3000" b="1" dirty="0">
                <a:solidFill>
                  <a:schemeClr val="tx1"/>
                </a:solidFill>
              </a:rPr>
              <a:t>Segmentation Analysis</a:t>
            </a:r>
          </a:p>
        </p:txBody>
      </p:sp>
      <p:sp>
        <p:nvSpPr>
          <p:cNvPr id="124973"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3112034C-D449-48F0-9F35-A1DD8B9737C5}" type="slidenum">
              <a:rPr lang="en-US" altLang="en-US" sz="1000"/>
              <a:pPr eaLnBrk="1" hangingPunct="1">
                <a:spcBef>
                  <a:spcPct val="50000"/>
                </a:spcBef>
                <a:buFontTx/>
                <a:buNone/>
              </a:pPr>
              <a:t>73</a:t>
            </a:fld>
            <a:endParaRPr lang="en-US" altLang="en-US" sz="1000"/>
          </a:p>
        </p:txBody>
      </p:sp>
      <p:graphicFrame>
        <p:nvGraphicFramePr>
          <p:cNvPr id="48" name="Table 47"/>
          <p:cNvGraphicFramePr>
            <a:graphicFrameLocks noGrp="1"/>
          </p:cNvGraphicFramePr>
          <p:nvPr>
            <p:extLst>
              <p:ext uri="{D42A27DB-BD31-4B8C-83A1-F6EECF244321}">
                <p14:modId xmlns:p14="http://schemas.microsoft.com/office/powerpoint/2010/main" val="1751485284"/>
              </p:ext>
            </p:extLst>
          </p:nvPr>
        </p:nvGraphicFramePr>
        <p:xfrm>
          <a:off x="685800" y="2209800"/>
          <a:ext cx="7772400" cy="3800476"/>
        </p:xfrm>
        <a:graphic>
          <a:graphicData uri="http://schemas.openxmlformats.org/drawingml/2006/table">
            <a:tbl>
              <a:tblPr firstRow="1" bandRow="1">
                <a:tableStyleId>{5C22544A-7EE6-4342-B048-85BDC9FD1C3A}</a:tableStyleId>
              </a:tblPr>
              <a:tblGrid>
                <a:gridCol w="2560320">
                  <a:extLst>
                    <a:ext uri="{9D8B030D-6E8A-4147-A177-3AD203B41FA5}">
                      <a16:colId xmlns="" xmlns:a16="http://schemas.microsoft.com/office/drawing/2014/main" val="20000"/>
                    </a:ext>
                  </a:extLst>
                </a:gridCol>
                <a:gridCol w="1737360">
                  <a:extLst>
                    <a:ext uri="{9D8B030D-6E8A-4147-A177-3AD203B41FA5}">
                      <a16:colId xmlns="" xmlns:a16="http://schemas.microsoft.com/office/drawing/2014/main" val="20001"/>
                    </a:ext>
                  </a:extLst>
                </a:gridCol>
                <a:gridCol w="1737360">
                  <a:extLst>
                    <a:ext uri="{9D8B030D-6E8A-4147-A177-3AD203B41FA5}">
                      <a16:colId xmlns="" xmlns:a16="http://schemas.microsoft.com/office/drawing/2014/main" val="20002"/>
                    </a:ext>
                  </a:extLst>
                </a:gridCol>
                <a:gridCol w="1737360">
                  <a:extLst>
                    <a:ext uri="{9D8B030D-6E8A-4147-A177-3AD203B41FA5}">
                      <a16:colId xmlns="" xmlns:a16="http://schemas.microsoft.com/office/drawing/2014/main" val="20003"/>
                    </a:ext>
                  </a:extLst>
                </a:gridCol>
              </a:tblGrid>
              <a:tr h="381064">
                <a:tc gridSpan="4">
                  <a:txBody>
                    <a:bodyPr/>
                    <a:lstStyle/>
                    <a:p>
                      <a:pPr algn="ctr"/>
                      <a:r>
                        <a:rPr lang="en-US" sz="1600" dirty="0"/>
                        <a:t>Q1 &amp; Q2 2018 Recipients</a:t>
                      </a:r>
                      <a:endParaRPr lang="en-US" sz="1600" b="1" dirty="0">
                        <a:solidFill>
                          <a:schemeClr val="bg1"/>
                        </a:solidFill>
                      </a:endParaRPr>
                    </a:p>
                  </a:txBody>
                  <a:tcPr marT="45728" marB="45728" anchor="ctr"/>
                </a:tc>
                <a:tc hMerge="1">
                  <a:txBody>
                    <a:bodyPr/>
                    <a:lstStyle/>
                    <a:p>
                      <a:pPr algn="ctr"/>
                      <a:endParaRPr lang="en-US" sz="1600" dirty="0"/>
                    </a:p>
                  </a:txBody>
                  <a:tcPr anchor="ctr"/>
                </a:tc>
                <a:tc hMerge="1">
                  <a:txBody>
                    <a:bodyPr/>
                    <a:lstStyle/>
                    <a:p>
                      <a:pPr algn="ctr"/>
                      <a:endParaRPr lang="en-US" sz="1600" dirty="0"/>
                    </a:p>
                  </a:txBody>
                  <a:tcPr anchor="ctr"/>
                </a:tc>
                <a:tc hMerge="1">
                  <a:txBody>
                    <a:bodyPr/>
                    <a:lstStyle/>
                    <a:p>
                      <a:pPr algn="ctr"/>
                      <a:endParaRPr lang="en-US" sz="1600" dirty="0"/>
                    </a:p>
                  </a:txBody>
                  <a:tcPr anchor="ctr"/>
                </a:tc>
                <a:extLst>
                  <a:ext uri="{0D108BD9-81ED-4DB2-BD59-A6C34878D82A}">
                    <a16:rowId xmlns="" xmlns:a16="http://schemas.microsoft.com/office/drawing/2014/main" val="10000"/>
                  </a:ext>
                </a:extLst>
              </a:tr>
              <a:tr h="823098">
                <a:tc>
                  <a:txBody>
                    <a:bodyPr/>
                    <a:lstStyle/>
                    <a:p>
                      <a:pPr algn="ctr"/>
                      <a:endParaRPr lang="en-US" sz="1600" b="1" dirty="0">
                        <a:solidFill>
                          <a:schemeClr val="bg1"/>
                        </a:solidFill>
                      </a:endParaRPr>
                    </a:p>
                  </a:txBody>
                  <a:tcPr marT="45728" marB="45728"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Balance Increased by $100 - $399</a:t>
                      </a:r>
                    </a:p>
                  </a:txBody>
                  <a:tcPr marT="45728" marB="45728"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Balance Increased by $400 - $999</a:t>
                      </a:r>
                    </a:p>
                  </a:txBody>
                  <a:tcPr marT="45728" marB="45728"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Balance Increased by $1,000 +</a:t>
                      </a:r>
                    </a:p>
                  </a:txBody>
                  <a:tcPr marT="45728" marB="45728" anchor="ctr">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370902">
                <a:tc>
                  <a:txBody>
                    <a:bodyPr/>
                    <a:lstStyle/>
                    <a:p>
                      <a:r>
                        <a:rPr lang="en-US" sz="1600" dirty="0"/>
                        <a:t>Number of Customers</a:t>
                      </a:r>
                    </a:p>
                  </a:txBody>
                  <a:tcPr marT="45728" marB="45728">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177</a:t>
                      </a:r>
                    </a:p>
                  </a:txBody>
                  <a:tcPr marT="45728" marB="45728"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162</a:t>
                      </a:r>
                    </a:p>
                  </a:txBody>
                  <a:tcPr marT="45728" marB="45728"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54</a:t>
                      </a:r>
                    </a:p>
                  </a:txBody>
                  <a:tcPr marT="45728" marB="45728" anchor="ct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2"/>
                  </a:ext>
                </a:extLst>
              </a:tr>
              <a:tr h="370902">
                <a:tc>
                  <a:txBody>
                    <a:bodyPr/>
                    <a:lstStyle/>
                    <a:p>
                      <a:r>
                        <a:rPr lang="en-US" sz="1600" dirty="0"/>
                        <a:t>Percent of Customers</a:t>
                      </a:r>
                    </a:p>
                  </a:txBody>
                  <a:tcPr marT="45728" marB="45728">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28%</a:t>
                      </a:r>
                    </a:p>
                  </a:txBody>
                  <a:tcPr marT="45728" marB="45728"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26%</a:t>
                      </a:r>
                    </a:p>
                  </a:txBody>
                  <a:tcPr marT="45728" marB="45728" anchor="ctr">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9%</a:t>
                      </a:r>
                    </a:p>
                  </a:txBody>
                  <a:tcPr marT="45728" marB="45728" anchor="ctr">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3"/>
                  </a:ext>
                </a:extLst>
              </a:tr>
              <a:tr h="370902">
                <a:tc>
                  <a:txBody>
                    <a:bodyPr/>
                    <a:lstStyle/>
                    <a:p>
                      <a:r>
                        <a:rPr lang="en-US" sz="1600" dirty="0"/>
                        <a:t>Mean Pre-Grant Balance</a:t>
                      </a:r>
                    </a:p>
                  </a:txBody>
                  <a:tcPr marT="45728" marB="45728">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$704</a:t>
                      </a:r>
                    </a:p>
                  </a:txBody>
                  <a:tcPr marT="45728" marB="45728"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$901</a:t>
                      </a:r>
                    </a:p>
                  </a:txBody>
                  <a:tcPr marT="45728" marB="45728"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$1,375</a:t>
                      </a:r>
                    </a:p>
                  </a:txBody>
                  <a:tcPr marT="45728" marB="45728" anchor="ctr">
                    <a:lnT w="38100" cap="flat" cmpd="sng" algn="ctr">
                      <a:solidFill>
                        <a:schemeClr val="bg1"/>
                      </a:solidFill>
                      <a:prstDash val="solid"/>
                      <a:round/>
                      <a:headEnd type="none" w="med" len="med"/>
                      <a:tailEnd type="none" w="med" len="med"/>
                    </a:lnT>
                    <a:solidFill>
                      <a:srgbClr val="FFFF00"/>
                    </a:solidFill>
                  </a:tcPr>
                </a:tc>
                <a:extLst>
                  <a:ext uri="{0D108BD9-81ED-4DB2-BD59-A6C34878D82A}">
                    <a16:rowId xmlns="" xmlns:a16="http://schemas.microsoft.com/office/drawing/2014/main" val="10004"/>
                  </a:ext>
                </a:extLst>
              </a:tr>
              <a:tr h="370902">
                <a:tc>
                  <a:txBody>
                    <a:bodyPr/>
                    <a:lstStyle/>
                    <a:p>
                      <a:r>
                        <a:rPr lang="en-US" sz="1600" dirty="0"/>
                        <a:t>Mean Grant Amount</a:t>
                      </a:r>
                    </a:p>
                  </a:txBody>
                  <a:tcPr marT="45728" marB="45728">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$557</a:t>
                      </a:r>
                    </a:p>
                  </a:txBody>
                  <a:tcPr marT="45728" marB="45728"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$741</a:t>
                      </a:r>
                    </a:p>
                  </a:txBody>
                  <a:tcPr marT="45728" marB="45728" anchor="ctr"/>
                </a:tc>
                <a:tc>
                  <a:txBody>
                    <a:bodyPr/>
                    <a:lstStyle/>
                    <a:p>
                      <a:pPr marL="0" algn="ctr" defTabSz="914400" rtl="0" eaLnBrk="1" latinLnBrk="0" hangingPunct="1"/>
                      <a:r>
                        <a:rPr lang="en-US" sz="1600" kern="1200" dirty="0">
                          <a:solidFill>
                            <a:schemeClr val="dk1"/>
                          </a:solidFill>
                          <a:latin typeface="+mn-lt"/>
                          <a:ea typeface="+mn-ea"/>
                          <a:cs typeface="+mn-cs"/>
                        </a:rPr>
                        <a:t>$965</a:t>
                      </a:r>
                    </a:p>
                  </a:txBody>
                  <a:tcPr marT="45728" marB="45728" anchor="ctr">
                    <a:solidFill>
                      <a:srgbClr val="FFFF00"/>
                    </a:solidFill>
                  </a:tcPr>
                </a:tc>
                <a:extLst>
                  <a:ext uri="{0D108BD9-81ED-4DB2-BD59-A6C34878D82A}">
                    <a16:rowId xmlns="" xmlns:a16="http://schemas.microsoft.com/office/drawing/2014/main" val="10005"/>
                  </a:ext>
                </a:extLst>
              </a:tr>
              <a:tr h="370902">
                <a:tc>
                  <a:txBody>
                    <a:bodyPr/>
                    <a:lstStyle/>
                    <a:p>
                      <a:r>
                        <a:rPr lang="en-US" sz="1600" dirty="0"/>
                        <a:t>Mean Post-Grant Balance</a:t>
                      </a:r>
                    </a:p>
                  </a:txBody>
                  <a:tcPr marT="45728" marB="45728">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sz="1600" dirty="0"/>
                        <a:t>$153</a:t>
                      </a:r>
                    </a:p>
                  </a:txBody>
                  <a:tcPr marT="45728" marB="45728"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lang="en-US" sz="1600" dirty="0"/>
                        <a:t>$160</a:t>
                      </a:r>
                    </a:p>
                  </a:txBody>
                  <a:tcPr marT="45728" marB="45728" anchor="ctr">
                    <a:lnB w="38100" cap="flat" cmpd="sng" algn="ctr">
                      <a:solidFill>
                        <a:schemeClr val="bg1"/>
                      </a:solidFill>
                      <a:prstDash val="solid"/>
                      <a:round/>
                      <a:headEnd type="none" w="med" len="med"/>
                      <a:tailEnd type="none" w="med" len="med"/>
                    </a:lnB>
                  </a:tcPr>
                </a:tc>
                <a:tc>
                  <a:txBody>
                    <a:bodyPr/>
                    <a:lstStyle/>
                    <a:p>
                      <a:pPr algn="ctr"/>
                      <a:r>
                        <a:rPr lang="en-US" sz="1600" dirty="0"/>
                        <a:t>$405</a:t>
                      </a:r>
                    </a:p>
                  </a:txBody>
                  <a:tcPr marT="45728" marB="45728" anchor="ctr">
                    <a:lnB w="38100" cap="flat" cmpd="sng" algn="ctr">
                      <a:solidFill>
                        <a:schemeClr val="bg1"/>
                      </a:solidFill>
                      <a:prstDash val="solid"/>
                      <a:round/>
                      <a:headEnd type="none" w="med" len="med"/>
                      <a:tailEnd type="none" w="med" len="med"/>
                    </a:lnB>
                    <a:solidFill>
                      <a:srgbClr val="FFFF00"/>
                    </a:solidFill>
                  </a:tcPr>
                </a:tc>
                <a:extLst>
                  <a:ext uri="{0D108BD9-81ED-4DB2-BD59-A6C34878D82A}">
                    <a16:rowId xmlns="" xmlns:a16="http://schemas.microsoft.com/office/drawing/2014/main" val="10006"/>
                  </a:ext>
                </a:extLst>
              </a:tr>
              <a:tr h="370902">
                <a:tc>
                  <a:txBody>
                    <a:bodyPr/>
                    <a:lstStyle/>
                    <a:p>
                      <a:r>
                        <a:rPr lang="en-US" sz="1600" dirty="0"/>
                        <a:t>Mean Number</a:t>
                      </a:r>
                      <a:r>
                        <a:rPr lang="en-US" sz="1600" baseline="0" dirty="0"/>
                        <a:t> of Payments*</a:t>
                      </a:r>
                      <a:endParaRPr lang="en-US" sz="1600" dirty="0"/>
                    </a:p>
                  </a:txBody>
                  <a:tcPr marT="45728" marB="45728">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dirty="0"/>
                        <a:t>9</a:t>
                      </a:r>
                    </a:p>
                  </a:txBody>
                  <a:tcPr marT="45728" marB="45728"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600" dirty="0"/>
                        <a:t>8</a:t>
                      </a:r>
                    </a:p>
                  </a:txBody>
                  <a:tcPr marT="45728" marB="45728" anchor="ctr">
                    <a:lnT w="38100" cap="flat" cmpd="sng" algn="ctr">
                      <a:solidFill>
                        <a:schemeClr val="bg1"/>
                      </a:solidFill>
                      <a:prstDash val="solid"/>
                      <a:round/>
                      <a:headEnd type="none" w="med" len="med"/>
                      <a:tailEnd type="none" w="med" len="med"/>
                    </a:lnT>
                  </a:tcPr>
                </a:tc>
                <a:tc>
                  <a:txBody>
                    <a:bodyPr/>
                    <a:lstStyle/>
                    <a:p>
                      <a:pPr algn="ctr"/>
                      <a:r>
                        <a:rPr lang="en-US" sz="1600" dirty="0"/>
                        <a:t>7</a:t>
                      </a:r>
                    </a:p>
                  </a:txBody>
                  <a:tcPr marT="45728" marB="45728" anchor="ctr">
                    <a:lnT w="38100" cap="flat" cmpd="sng" algn="ctr">
                      <a:solidFill>
                        <a:schemeClr val="bg1"/>
                      </a:solidFill>
                      <a:prstDash val="solid"/>
                      <a:round/>
                      <a:headEnd type="none" w="med" len="med"/>
                      <a:tailEnd type="none" w="med" len="med"/>
                    </a:lnT>
                    <a:solidFill>
                      <a:srgbClr val="FFFF00"/>
                    </a:solidFill>
                  </a:tcPr>
                </a:tc>
                <a:extLst>
                  <a:ext uri="{0D108BD9-81ED-4DB2-BD59-A6C34878D82A}">
                    <a16:rowId xmlns="" xmlns:a16="http://schemas.microsoft.com/office/drawing/2014/main" val="10007"/>
                  </a:ext>
                </a:extLst>
              </a:tr>
              <a:tr h="3709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Mean Percent of Bills Paid</a:t>
                      </a:r>
                    </a:p>
                  </a:txBody>
                  <a:tcPr marT="45728" marB="45728">
                    <a:lnR w="38100" cap="flat" cmpd="sng" algn="ctr">
                      <a:solidFill>
                        <a:schemeClr val="bg1"/>
                      </a:solidFill>
                      <a:prstDash val="solid"/>
                      <a:round/>
                      <a:headEnd type="none" w="med" len="med"/>
                      <a:tailEnd type="none" w="med" len="med"/>
                    </a:lnR>
                  </a:tcPr>
                </a:tc>
                <a:tc>
                  <a:txBody>
                    <a:bodyPr/>
                    <a:lstStyle/>
                    <a:p>
                      <a:pPr algn="ctr"/>
                      <a:r>
                        <a:rPr lang="en-US" sz="1600" dirty="0"/>
                        <a:t>83%</a:t>
                      </a:r>
                    </a:p>
                  </a:txBody>
                  <a:tcPr marT="45728" marB="45728" anchor="ctr">
                    <a:lnL w="38100" cap="flat" cmpd="sng" algn="ctr">
                      <a:solidFill>
                        <a:schemeClr val="bg1"/>
                      </a:solidFill>
                      <a:prstDash val="solid"/>
                      <a:round/>
                      <a:headEnd type="none" w="med" len="med"/>
                      <a:tailEnd type="none" w="med" len="med"/>
                    </a:lnL>
                  </a:tcPr>
                </a:tc>
                <a:tc>
                  <a:txBody>
                    <a:bodyPr/>
                    <a:lstStyle/>
                    <a:p>
                      <a:pPr algn="ctr"/>
                      <a:r>
                        <a:rPr lang="en-US" sz="1600" dirty="0"/>
                        <a:t>66%</a:t>
                      </a:r>
                    </a:p>
                  </a:txBody>
                  <a:tcPr marT="45728" marB="45728" anchor="ctr"/>
                </a:tc>
                <a:tc>
                  <a:txBody>
                    <a:bodyPr/>
                    <a:lstStyle/>
                    <a:p>
                      <a:pPr algn="ctr"/>
                      <a:r>
                        <a:rPr lang="en-US" sz="1600" dirty="0"/>
                        <a:t>53%</a:t>
                      </a:r>
                    </a:p>
                  </a:txBody>
                  <a:tcPr marT="45728" marB="45728" anchor="ctr">
                    <a:solidFill>
                      <a:srgbClr val="FFFF00"/>
                    </a:solidFill>
                  </a:tcPr>
                </a:tc>
                <a:extLst>
                  <a:ext uri="{0D108BD9-81ED-4DB2-BD59-A6C34878D82A}">
                    <a16:rowId xmlns="" xmlns:a16="http://schemas.microsoft.com/office/drawing/2014/main" val="10008"/>
                  </a:ext>
                </a:extLst>
              </a:tr>
            </a:tbl>
          </a:graphicData>
        </a:graphic>
      </p:graphicFrame>
      <p:sp>
        <p:nvSpPr>
          <p:cNvPr id="125023" name="TextBox 46"/>
          <p:cNvSpPr txBox="1">
            <a:spLocks noChangeArrowheads="1"/>
          </p:cNvSpPr>
          <p:nvPr/>
        </p:nvSpPr>
        <p:spPr bwMode="auto">
          <a:xfrm>
            <a:off x="596900" y="6067425"/>
            <a:ext cx="518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dirty="0"/>
              <a:t>* Note: Only customer payments are counted.</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79"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80"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81"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82"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83"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84"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85"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86"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87"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88"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89"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0"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1"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2"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3"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4"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5"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6"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7"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8"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9"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0"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1"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2"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3"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4"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5"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6"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7"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8"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9"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10"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11"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12"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13"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14"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15"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16"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27017"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018"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019"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020" name="Rectangle 44"/>
          <p:cNvSpPr>
            <a:spLocks noGrp="1" noChangeArrowheads="1"/>
          </p:cNvSpPr>
          <p:nvPr>
            <p:ph type="title"/>
          </p:nvPr>
        </p:nvSpPr>
        <p:spPr>
          <a:xfrm>
            <a:off x="101600" y="122238"/>
            <a:ext cx="7772400" cy="1143000"/>
          </a:xfrm>
        </p:spPr>
        <p:txBody>
          <a:bodyPr/>
          <a:lstStyle/>
          <a:p>
            <a:pPr algn="l" eaLnBrk="1" hangingPunct="1"/>
            <a:r>
              <a:rPr lang="en-US" altLang="en-US" sz="3300" b="1" dirty="0">
                <a:solidFill>
                  <a:schemeClr val="tx1"/>
                </a:solidFill>
              </a:rPr>
              <a:t>Payment Compliance Analysis </a:t>
            </a:r>
            <a:r>
              <a:rPr lang="en-US" altLang="en-US" dirty="0">
                <a:solidFill>
                  <a:schemeClr val="tx1"/>
                </a:solidFill>
              </a:rPr>
              <a:t/>
            </a:r>
            <a:br>
              <a:rPr lang="en-US" altLang="en-US" dirty="0">
                <a:solidFill>
                  <a:schemeClr val="tx1"/>
                </a:solidFill>
              </a:rPr>
            </a:br>
            <a:r>
              <a:rPr lang="en-US" altLang="en-US" sz="3000" b="1" dirty="0">
                <a:solidFill>
                  <a:schemeClr val="tx1"/>
                </a:solidFill>
              </a:rPr>
              <a:t>Segmentation Analysis</a:t>
            </a:r>
          </a:p>
        </p:txBody>
      </p:sp>
      <p:sp>
        <p:nvSpPr>
          <p:cNvPr id="127021"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E19C4230-0B07-4EAD-BE64-FB7CE4464873}" type="slidenum">
              <a:rPr lang="en-US" altLang="en-US" sz="1000"/>
              <a:pPr eaLnBrk="1" hangingPunct="1">
                <a:spcBef>
                  <a:spcPct val="50000"/>
                </a:spcBef>
                <a:buFontTx/>
                <a:buNone/>
              </a:pPr>
              <a:t>74</a:t>
            </a:fld>
            <a:endParaRPr lang="en-US" altLang="en-US" sz="1000"/>
          </a:p>
        </p:txBody>
      </p:sp>
      <p:graphicFrame>
        <p:nvGraphicFramePr>
          <p:cNvPr id="48" name="Table 47"/>
          <p:cNvGraphicFramePr>
            <a:graphicFrameLocks noGrp="1"/>
          </p:cNvGraphicFramePr>
          <p:nvPr>
            <p:extLst>
              <p:ext uri="{D42A27DB-BD31-4B8C-83A1-F6EECF244321}">
                <p14:modId xmlns:p14="http://schemas.microsoft.com/office/powerpoint/2010/main" val="412436672"/>
              </p:ext>
            </p:extLst>
          </p:nvPr>
        </p:nvGraphicFramePr>
        <p:xfrm>
          <a:off x="730467" y="2377722"/>
          <a:ext cx="7683066" cy="2354972"/>
        </p:xfrm>
        <a:graphic>
          <a:graphicData uri="http://schemas.openxmlformats.org/drawingml/2006/table">
            <a:tbl>
              <a:tblPr firstRow="1" bandRow="1">
                <a:tableStyleId>{5C22544A-7EE6-4342-B048-85BDC9FD1C3A}</a:tableStyleId>
              </a:tblPr>
              <a:tblGrid>
                <a:gridCol w="2208882">
                  <a:extLst>
                    <a:ext uri="{9D8B030D-6E8A-4147-A177-3AD203B41FA5}">
                      <a16:colId xmlns="" xmlns:a16="http://schemas.microsoft.com/office/drawing/2014/main" val="20000"/>
                    </a:ext>
                  </a:extLst>
                </a:gridCol>
                <a:gridCol w="1824728">
                  <a:extLst>
                    <a:ext uri="{9D8B030D-6E8A-4147-A177-3AD203B41FA5}">
                      <a16:colId xmlns="" xmlns:a16="http://schemas.microsoft.com/office/drawing/2014/main" val="20001"/>
                    </a:ext>
                  </a:extLst>
                </a:gridCol>
                <a:gridCol w="1824728">
                  <a:extLst>
                    <a:ext uri="{9D8B030D-6E8A-4147-A177-3AD203B41FA5}">
                      <a16:colId xmlns="" xmlns:a16="http://schemas.microsoft.com/office/drawing/2014/main" val="20002"/>
                    </a:ext>
                  </a:extLst>
                </a:gridCol>
                <a:gridCol w="1824728">
                  <a:extLst>
                    <a:ext uri="{9D8B030D-6E8A-4147-A177-3AD203B41FA5}">
                      <a16:colId xmlns="" xmlns:a16="http://schemas.microsoft.com/office/drawing/2014/main" val="20003"/>
                    </a:ext>
                  </a:extLst>
                </a:gridCol>
              </a:tblGrid>
              <a:tr h="325608">
                <a:tc gridSpan="4">
                  <a:txBody>
                    <a:bodyPr/>
                    <a:lstStyle/>
                    <a:p>
                      <a:pPr algn="ctr"/>
                      <a:r>
                        <a:rPr lang="en-US" sz="1600" dirty="0"/>
                        <a:t>Q1</a:t>
                      </a:r>
                      <a:r>
                        <a:rPr lang="en-US" sz="1600" baseline="0" dirty="0"/>
                        <a:t> &amp; Q2 2018 Recipients</a:t>
                      </a:r>
                      <a:endParaRPr lang="en-US" sz="1600" b="1" dirty="0">
                        <a:solidFill>
                          <a:schemeClr val="bg1"/>
                        </a:solidFill>
                      </a:endParaRPr>
                    </a:p>
                  </a:txBody>
                  <a:tcPr anchor="ctr"/>
                </a:tc>
                <a:tc hMerge="1">
                  <a:txBody>
                    <a:bodyPr/>
                    <a:lstStyle/>
                    <a:p>
                      <a:pPr algn="ctr"/>
                      <a:endParaRPr lang="en-US" sz="1600" dirty="0"/>
                    </a:p>
                  </a:txBody>
                  <a:tcPr anchor="ctr"/>
                </a:tc>
                <a:tc hMerge="1">
                  <a:txBody>
                    <a:bodyPr/>
                    <a:lstStyle/>
                    <a:p>
                      <a:pPr algn="ctr"/>
                      <a:endParaRPr lang="en-US" sz="1600" dirty="0"/>
                    </a:p>
                  </a:txBody>
                  <a:tcPr anchor="ctr"/>
                </a:tc>
                <a:tc hMerge="1">
                  <a:txBody>
                    <a:bodyPr/>
                    <a:lstStyle/>
                    <a:p>
                      <a:pPr algn="ctr"/>
                      <a:endParaRPr lang="en-US" sz="1600" dirty="0"/>
                    </a:p>
                  </a:txBody>
                  <a:tcPr anchor="ctr"/>
                </a:tc>
                <a:extLst>
                  <a:ext uri="{0D108BD9-81ED-4DB2-BD59-A6C34878D82A}">
                    <a16:rowId xmlns="" xmlns:a16="http://schemas.microsoft.com/office/drawing/2014/main" val="10000"/>
                  </a:ext>
                </a:extLst>
              </a:tr>
              <a:tr h="391795">
                <a:tc>
                  <a:txBody>
                    <a:bodyPr/>
                    <a:lstStyle/>
                    <a:p>
                      <a:pPr algn="ctr"/>
                      <a:endParaRPr lang="en-US" sz="1600" b="1" dirty="0">
                        <a:solidFill>
                          <a:schemeClr val="bg1"/>
                        </a:solidFill>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Balance Increased by $100 - $399</a:t>
                      </a: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Balance Increased by $400 - $999</a:t>
                      </a:r>
                    </a:p>
                  </a:txBody>
                  <a:tcPr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Balance Increased by $1,000 +</a:t>
                      </a:r>
                    </a:p>
                  </a:txBody>
                  <a:tcPr anchor="ctr">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360143">
                <a:tc>
                  <a:txBody>
                    <a:bodyPr/>
                    <a:lstStyle/>
                    <a:p>
                      <a:r>
                        <a:rPr lang="en-US" sz="1600" dirty="0"/>
                        <a:t>Number of Customers</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177</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162</a:t>
                      </a:r>
                    </a:p>
                  </a:txBody>
                  <a:tcPr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54</a:t>
                      </a:r>
                    </a:p>
                  </a:txBody>
                  <a:tcPr anchor="ct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2"/>
                  </a:ext>
                </a:extLst>
              </a:tr>
              <a:tr h="360143">
                <a:tc>
                  <a:txBody>
                    <a:bodyPr/>
                    <a:lstStyle/>
                    <a:p>
                      <a:r>
                        <a:rPr lang="en-US" sz="1600" dirty="0"/>
                        <a:t>Percent of Customers</a:t>
                      </a: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28%</a:t>
                      </a:r>
                    </a:p>
                  </a:txBody>
                  <a:tcPr marT="45728" marB="45728"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26%</a:t>
                      </a:r>
                    </a:p>
                  </a:txBody>
                  <a:tcPr marT="45728" marB="45728" anchor="ctr">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9%</a:t>
                      </a:r>
                    </a:p>
                  </a:txBody>
                  <a:tcPr marT="45728" marB="45728" anchor="ctr">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3"/>
                  </a:ext>
                </a:extLst>
              </a:tr>
              <a:tr h="360143">
                <a:tc>
                  <a:txBody>
                    <a:bodyPr/>
                    <a:lstStyle/>
                    <a:p>
                      <a:r>
                        <a:rPr lang="en-US" sz="1600" dirty="0"/>
                        <a:t>Mean Charges</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$1,800</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$2,346</a:t>
                      </a:r>
                    </a:p>
                  </a:txBody>
                  <a:tcPr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$3,771</a:t>
                      </a:r>
                    </a:p>
                  </a:txBody>
                  <a:tcPr anchor="ctr">
                    <a:lnT w="38100" cap="flat" cmpd="sng" algn="ctr">
                      <a:solidFill>
                        <a:schemeClr val="bg1"/>
                      </a:solidFill>
                      <a:prstDash val="solid"/>
                      <a:round/>
                      <a:headEnd type="none" w="med" len="med"/>
                      <a:tailEnd type="none" w="med" len="med"/>
                    </a:lnT>
                    <a:solidFill>
                      <a:srgbClr val="FFFF00"/>
                    </a:solidFill>
                  </a:tcPr>
                </a:tc>
                <a:extLst>
                  <a:ext uri="{0D108BD9-81ED-4DB2-BD59-A6C34878D82A}">
                    <a16:rowId xmlns="" xmlns:a16="http://schemas.microsoft.com/office/drawing/2014/main" val="10004"/>
                  </a:ext>
                </a:extLst>
              </a:tr>
              <a:tr h="360143">
                <a:tc>
                  <a:txBody>
                    <a:bodyPr/>
                    <a:lstStyle/>
                    <a:p>
                      <a:r>
                        <a:rPr lang="en-US" sz="1600" dirty="0"/>
                        <a:t>Mean Payments</a:t>
                      </a:r>
                    </a:p>
                  </a:txBody>
                  <a:tcP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$1,568</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$1,680</a:t>
                      </a:r>
                    </a:p>
                  </a:txBody>
                  <a:tcPr anchor="ctr"/>
                </a:tc>
                <a:tc>
                  <a:txBody>
                    <a:bodyPr/>
                    <a:lstStyle/>
                    <a:p>
                      <a:pPr marL="0" algn="ctr" defTabSz="914400" rtl="0" eaLnBrk="1" latinLnBrk="0" hangingPunct="1"/>
                      <a:r>
                        <a:rPr lang="en-US" sz="1600" kern="1200" dirty="0">
                          <a:solidFill>
                            <a:schemeClr val="dk1"/>
                          </a:solidFill>
                          <a:latin typeface="+mn-lt"/>
                          <a:ea typeface="+mn-ea"/>
                          <a:cs typeface="+mn-cs"/>
                        </a:rPr>
                        <a:t>$2,181</a:t>
                      </a:r>
                    </a:p>
                  </a:txBody>
                  <a:tcPr anchor="ctr">
                    <a:solidFill>
                      <a:srgbClr val="FFFF00"/>
                    </a:solidFill>
                  </a:tcPr>
                </a:tc>
                <a:extLst>
                  <a:ext uri="{0D108BD9-81ED-4DB2-BD59-A6C34878D82A}">
                    <a16:rowId xmlns="" xmlns:a16="http://schemas.microsoft.com/office/drawing/2014/main" val="10005"/>
                  </a:ext>
                </a:extLst>
              </a:tr>
            </a:tbl>
          </a:graphicData>
        </a:graphic>
      </p:graphicFrame>
      <p:sp>
        <p:nvSpPr>
          <p:cNvPr id="47" name="TextBox 1">
            <a:extLst>
              <a:ext uri="{FF2B5EF4-FFF2-40B4-BE49-F238E27FC236}">
                <a16:creationId xmlns="" xmlns:a16="http://schemas.microsoft.com/office/drawing/2014/main" id="{11985C26-519D-4584-847F-30E5E36892BF}"/>
              </a:ext>
            </a:extLst>
          </p:cNvPr>
          <p:cNvSpPr txBox="1">
            <a:spLocks noChangeArrowheads="1"/>
          </p:cNvSpPr>
          <p:nvPr/>
        </p:nvSpPr>
        <p:spPr bwMode="auto">
          <a:xfrm>
            <a:off x="628370" y="4961692"/>
            <a:ext cx="918901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285750" indent="-285750">
              <a:spcBef>
                <a:spcPct val="0"/>
              </a:spcBef>
            </a:pPr>
            <a:r>
              <a:rPr lang="en-US" altLang="en-US" sz="1400" dirty="0"/>
              <a:t>The mean charges and payments for grantees whose balance increased by $1,000 + increased from 2017</a:t>
            </a:r>
          </a:p>
          <a:p>
            <a:pPr marL="574675" lvl="1">
              <a:spcBef>
                <a:spcPct val="0"/>
              </a:spcBef>
            </a:pPr>
            <a:r>
              <a:rPr lang="en-US" altLang="en-US" sz="1200" dirty="0"/>
              <a:t>The mean charges for these grantees increased from $3,298 in 2017 to $3,771 in 2018</a:t>
            </a:r>
          </a:p>
          <a:p>
            <a:pPr marL="574675" lvl="1">
              <a:spcBef>
                <a:spcPct val="0"/>
              </a:spcBef>
            </a:pPr>
            <a:r>
              <a:rPr lang="en-US" altLang="en-US" sz="1200" dirty="0"/>
              <a:t>The mean payments for these grantees increased from $1,610 in 2017 to $2,181 in 2018</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75"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76"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77"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78"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79"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80"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81"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82"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83"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84"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85"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86"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87"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88"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89"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90"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91"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92"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93"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94"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95"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96"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97"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98"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99"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0"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1"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2"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3"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4"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5"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6"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7"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8"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9"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0"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1"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2"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31113"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114"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115"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116" name="Rectangle 44"/>
          <p:cNvSpPr>
            <a:spLocks noGrp="1" noChangeArrowheads="1"/>
          </p:cNvSpPr>
          <p:nvPr>
            <p:ph type="title"/>
          </p:nvPr>
        </p:nvSpPr>
        <p:spPr>
          <a:xfrm>
            <a:off x="85725" y="93663"/>
            <a:ext cx="7772400" cy="1143000"/>
          </a:xfrm>
        </p:spPr>
        <p:txBody>
          <a:bodyPr/>
          <a:lstStyle/>
          <a:p>
            <a:pPr algn="l" eaLnBrk="1" hangingPunct="1"/>
            <a:r>
              <a:rPr lang="en-US" altLang="en-US" sz="3300" b="1" dirty="0">
                <a:solidFill>
                  <a:schemeClr val="tx1"/>
                </a:solidFill>
              </a:rPr>
              <a:t>Payment Compliance Analysis </a:t>
            </a:r>
            <a:r>
              <a:rPr lang="en-US" altLang="en-US" dirty="0">
                <a:solidFill>
                  <a:schemeClr val="tx1"/>
                </a:solidFill>
              </a:rPr>
              <a:t/>
            </a:r>
            <a:br>
              <a:rPr lang="en-US" altLang="en-US" dirty="0">
                <a:solidFill>
                  <a:schemeClr val="tx1"/>
                </a:solidFill>
              </a:rPr>
            </a:br>
            <a:r>
              <a:rPr lang="en-US" altLang="en-US" sz="3000" b="1" dirty="0">
                <a:solidFill>
                  <a:schemeClr val="tx1"/>
                </a:solidFill>
              </a:rPr>
              <a:t>Segmentation Analysis</a:t>
            </a:r>
          </a:p>
        </p:txBody>
      </p:sp>
      <p:graphicFrame>
        <p:nvGraphicFramePr>
          <p:cNvPr id="48" name="Table 47"/>
          <p:cNvGraphicFramePr>
            <a:graphicFrameLocks noGrp="1"/>
          </p:cNvGraphicFramePr>
          <p:nvPr>
            <p:extLst>
              <p:ext uri="{D42A27DB-BD31-4B8C-83A1-F6EECF244321}">
                <p14:modId xmlns:p14="http://schemas.microsoft.com/office/powerpoint/2010/main" val="1860799979"/>
              </p:ext>
            </p:extLst>
          </p:nvPr>
        </p:nvGraphicFramePr>
        <p:xfrm>
          <a:off x="315913" y="1543538"/>
          <a:ext cx="8594725" cy="4495800"/>
        </p:xfrm>
        <a:graphic>
          <a:graphicData uri="http://schemas.openxmlformats.org/drawingml/2006/table">
            <a:tbl>
              <a:tblPr firstRow="1" bandRow="1">
                <a:tableStyleId>{5C22544A-7EE6-4342-B048-85BDC9FD1C3A}</a:tableStyleId>
              </a:tblPr>
              <a:tblGrid>
                <a:gridCol w="2194398">
                  <a:extLst>
                    <a:ext uri="{9D8B030D-6E8A-4147-A177-3AD203B41FA5}">
                      <a16:colId xmlns="" xmlns:a16="http://schemas.microsoft.com/office/drawing/2014/main" val="20000"/>
                    </a:ext>
                  </a:extLst>
                </a:gridCol>
                <a:gridCol w="1554365">
                  <a:extLst>
                    <a:ext uri="{9D8B030D-6E8A-4147-A177-3AD203B41FA5}">
                      <a16:colId xmlns="" xmlns:a16="http://schemas.microsoft.com/office/drawing/2014/main" val="20001"/>
                    </a:ext>
                  </a:extLst>
                </a:gridCol>
                <a:gridCol w="1737232">
                  <a:extLst>
                    <a:ext uri="{9D8B030D-6E8A-4147-A177-3AD203B41FA5}">
                      <a16:colId xmlns="" xmlns:a16="http://schemas.microsoft.com/office/drawing/2014/main" val="20002"/>
                    </a:ext>
                  </a:extLst>
                </a:gridCol>
                <a:gridCol w="1554365">
                  <a:extLst>
                    <a:ext uri="{9D8B030D-6E8A-4147-A177-3AD203B41FA5}">
                      <a16:colId xmlns="" xmlns:a16="http://schemas.microsoft.com/office/drawing/2014/main" val="20003"/>
                    </a:ext>
                  </a:extLst>
                </a:gridCol>
                <a:gridCol w="1554365">
                  <a:extLst>
                    <a:ext uri="{9D8B030D-6E8A-4147-A177-3AD203B41FA5}">
                      <a16:colId xmlns="" xmlns:a16="http://schemas.microsoft.com/office/drawing/2014/main" val="20004"/>
                    </a:ext>
                  </a:extLst>
                </a:gridCol>
              </a:tblGrid>
              <a:tr h="187325">
                <a:tc gridSpan="5">
                  <a:txBody>
                    <a:bodyPr/>
                    <a:lstStyle/>
                    <a:p>
                      <a:pPr algn="ctr"/>
                      <a:r>
                        <a:rPr lang="en-US" sz="1600" dirty="0"/>
                        <a:t>Q1 &amp; Q2 2018 Recipients</a:t>
                      </a:r>
                      <a:endParaRPr lang="en-US" sz="1600" b="1" dirty="0">
                        <a:solidFill>
                          <a:schemeClr val="bg1"/>
                        </a:solidFill>
                      </a:endParaRPr>
                    </a:p>
                  </a:txBody>
                  <a:tcPr marL="91433" marR="91433" anchor="ctr"/>
                </a:tc>
                <a:tc hMerge="1">
                  <a:txBody>
                    <a:bodyPr/>
                    <a:lstStyle/>
                    <a:p>
                      <a:pPr algn="ctr"/>
                      <a:endParaRPr lang="en-US" sz="1600" dirty="0"/>
                    </a:p>
                  </a:txBody>
                  <a:tcPr anchor="ctr"/>
                </a:tc>
                <a:tc hMerge="1">
                  <a:txBody>
                    <a:bodyPr/>
                    <a:lstStyle/>
                    <a:p>
                      <a:pPr algn="ctr"/>
                      <a:endParaRPr lang="en-US" sz="1600" dirty="0"/>
                    </a:p>
                  </a:txBody>
                  <a:tcPr anchor="ctr"/>
                </a:tc>
                <a:tc hMerge="1">
                  <a:txBody>
                    <a:bodyPr/>
                    <a:lstStyle/>
                    <a:p>
                      <a:pPr algn="ctr"/>
                      <a:endParaRPr lang="en-US" sz="1600" dirty="0"/>
                    </a:p>
                  </a:txBody>
                  <a:tcPr anchor="ctr"/>
                </a:tc>
                <a:tc hMerge="1">
                  <a:txBody>
                    <a:bodyPr/>
                    <a:lstStyle/>
                    <a:p>
                      <a:pPr algn="ctr"/>
                      <a:endParaRPr lang="en-US" sz="1600" dirty="0"/>
                    </a:p>
                  </a:txBody>
                  <a:tcPr anchor="ctr"/>
                </a:tc>
                <a:extLst>
                  <a:ext uri="{0D108BD9-81ED-4DB2-BD59-A6C34878D82A}">
                    <a16:rowId xmlns="" xmlns:a16="http://schemas.microsoft.com/office/drawing/2014/main" val="10000"/>
                  </a:ext>
                </a:extLst>
              </a:tr>
              <a:tr h="822960">
                <a:tc>
                  <a:txBody>
                    <a:bodyPr/>
                    <a:lstStyle/>
                    <a:p>
                      <a:pPr algn="ctr"/>
                      <a:endParaRPr lang="en-US" sz="1600" b="1" dirty="0">
                        <a:solidFill>
                          <a:schemeClr val="bg1"/>
                        </a:solidFill>
                      </a:endParaRPr>
                    </a:p>
                  </a:txBody>
                  <a:tcPr marL="91433" marR="91433"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Ending</a:t>
                      </a:r>
                      <a:r>
                        <a:rPr lang="en-US" sz="1600" b="1" baseline="0" dirty="0">
                          <a:solidFill>
                            <a:schemeClr val="bg1"/>
                          </a:solidFill>
                        </a:rPr>
                        <a:t> Balance &lt;$100</a:t>
                      </a:r>
                      <a:endParaRPr lang="en-US" sz="1600" b="1" dirty="0">
                        <a:solidFill>
                          <a:schemeClr val="bg1"/>
                        </a:solidFill>
                      </a:endParaRPr>
                    </a:p>
                  </a:txBody>
                  <a:tcPr marL="91433" marR="91433"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Balance Declined, Ending Balance </a:t>
                      </a:r>
                    </a:p>
                    <a:p>
                      <a:pPr algn="ctr"/>
                      <a:r>
                        <a:rPr lang="en-US" sz="1600" b="1" dirty="0">
                          <a:solidFill>
                            <a:schemeClr val="bg1"/>
                          </a:solidFill>
                        </a:rPr>
                        <a:t>≥ $100</a:t>
                      </a:r>
                    </a:p>
                  </a:txBody>
                  <a:tcPr marL="91433" marR="91433"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Balance Increased by &lt;$100</a:t>
                      </a:r>
                    </a:p>
                  </a:txBody>
                  <a:tcPr marL="91433" marR="91433"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Balance Increased by </a:t>
                      </a:r>
                    </a:p>
                    <a:p>
                      <a:pPr algn="ctr"/>
                      <a:r>
                        <a:rPr lang="en-US" sz="1600" b="1" dirty="0">
                          <a:solidFill>
                            <a:schemeClr val="bg1"/>
                          </a:solidFill>
                        </a:rPr>
                        <a:t>≥ $100</a:t>
                      </a:r>
                    </a:p>
                  </a:txBody>
                  <a:tcPr marL="91433" marR="91433" anchor="ctr">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370840">
                <a:tc>
                  <a:txBody>
                    <a:bodyPr/>
                    <a:lstStyle/>
                    <a:p>
                      <a:r>
                        <a:rPr lang="en-US" sz="1600" dirty="0"/>
                        <a:t>Number of Customers</a:t>
                      </a:r>
                    </a:p>
                  </a:txBody>
                  <a:tcPr marL="91433" marR="91433">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133</a:t>
                      </a:r>
                    </a:p>
                  </a:txBody>
                  <a:tcPr marL="91433" marR="91433"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72</a:t>
                      </a:r>
                    </a:p>
                  </a:txBody>
                  <a:tcPr marL="91433" marR="91433"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34</a:t>
                      </a:r>
                    </a:p>
                  </a:txBody>
                  <a:tcPr marL="91433" marR="91433"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393</a:t>
                      </a:r>
                    </a:p>
                  </a:txBody>
                  <a:tcPr marL="91433" marR="91433" anchor="ct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2"/>
                  </a:ext>
                </a:extLst>
              </a:tr>
              <a:tr h="370840">
                <a:tc>
                  <a:txBody>
                    <a:bodyPr/>
                    <a:lstStyle/>
                    <a:p>
                      <a:r>
                        <a:rPr lang="en-US" sz="1600" dirty="0"/>
                        <a:t>Percent of Customers</a:t>
                      </a:r>
                    </a:p>
                  </a:txBody>
                  <a:tcPr marL="91433" marR="91433">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21%</a:t>
                      </a:r>
                    </a:p>
                  </a:txBody>
                  <a:tcPr marL="91433" marR="91433"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11%</a:t>
                      </a:r>
                    </a:p>
                  </a:txBody>
                  <a:tcPr marL="91433" marR="91433" anchor="ctr">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5%</a:t>
                      </a:r>
                    </a:p>
                  </a:txBody>
                  <a:tcPr marL="91433" marR="91433" anchor="ctr">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62%</a:t>
                      </a:r>
                    </a:p>
                  </a:txBody>
                  <a:tcPr marL="91433" marR="91433" anchor="ctr">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3"/>
                  </a:ext>
                </a:extLst>
              </a:tr>
              <a:tr h="370840">
                <a:tc>
                  <a:txBody>
                    <a:bodyPr/>
                    <a:lstStyle/>
                    <a:p>
                      <a:r>
                        <a:rPr lang="en-US" sz="1600" dirty="0"/>
                        <a:t>Median</a:t>
                      </a:r>
                      <a:r>
                        <a:rPr lang="en-US" sz="1600" baseline="0" dirty="0"/>
                        <a:t> Annual Income</a:t>
                      </a:r>
                      <a:endParaRPr lang="en-US" sz="1600" dirty="0"/>
                    </a:p>
                  </a:txBody>
                  <a:tcPr marL="91433" marR="91433">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$49,584</a:t>
                      </a:r>
                    </a:p>
                  </a:txBody>
                  <a:tcPr marL="91433" marR="91433"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F6EF"/>
                    </a:solidFill>
                  </a:tcPr>
                </a:tc>
                <a:tc>
                  <a:txBody>
                    <a:bodyPr/>
                    <a:lstStyle/>
                    <a:p>
                      <a:pPr marL="0" algn="ctr" defTabSz="914400" rtl="0" eaLnBrk="1" latinLnBrk="0" hangingPunct="1"/>
                      <a:r>
                        <a:rPr lang="en-US" sz="1600" kern="1200" dirty="0">
                          <a:solidFill>
                            <a:schemeClr val="dk1"/>
                          </a:solidFill>
                          <a:latin typeface="+mn-lt"/>
                          <a:ea typeface="+mn-ea"/>
                          <a:cs typeface="+mn-cs"/>
                        </a:rPr>
                        <a:t>$48,552</a:t>
                      </a:r>
                    </a:p>
                  </a:txBody>
                  <a:tcPr marL="91433" marR="91433"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F6EF"/>
                    </a:solidFill>
                  </a:tcPr>
                </a:tc>
                <a:tc>
                  <a:txBody>
                    <a:bodyPr/>
                    <a:lstStyle/>
                    <a:p>
                      <a:pPr marL="0" algn="ctr" defTabSz="914400" rtl="0" eaLnBrk="1" latinLnBrk="0" hangingPunct="1"/>
                      <a:r>
                        <a:rPr lang="en-US" sz="1600" kern="1200" dirty="0">
                          <a:solidFill>
                            <a:schemeClr val="dk1"/>
                          </a:solidFill>
                          <a:latin typeface="+mn-lt"/>
                          <a:ea typeface="+mn-ea"/>
                          <a:cs typeface="+mn-cs"/>
                        </a:rPr>
                        <a:t>$56,892</a:t>
                      </a:r>
                    </a:p>
                  </a:txBody>
                  <a:tcPr marL="91433" marR="91433"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$48,444</a:t>
                      </a:r>
                    </a:p>
                  </a:txBody>
                  <a:tcPr marL="91433" marR="91433"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4"/>
                  </a:ext>
                </a:extLst>
              </a:tr>
              <a:tr h="370840">
                <a:tc>
                  <a:txBody>
                    <a:bodyPr/>
                    <a:lstStyle/>
                    <a:p>
                      <a:r>
                        <a:rPr lang="en-US" sz="1600" dirty="0"/>
                        <a:t>&lt; 225% FPL</a:t>
                      </a:r>
                    </a:p>
                  </a:txBody>
                  <a:tcPr marL="91433" marR="91433">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23%</a:t>
                      </a:r>
                    </a:p>
                  </a:txBody>
                  <a:tcPr marL="91433" marR="91433"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CBECDE"/>
                    </a:solidFill>
                  </a:tcPr>
                </a:tc>
                <a:tc>
                  <a:txBody>
                    <a:bodyPr/>
                    <a:lstStyle/>
                    <a:p>
                      <a:pPr marL="0" algn="ctr" defTabSz="914400" rtl="0" eaLnBrk="1" latinLnBrk="0" hangingPunct="1"/>
                      <a:r>
                        <a:rPr lang="en-US" sz="1600" kern="1200" dirty="0">
                          <a:solidFill>
                            <a:schemeClr val="dk1"/>
                          </a:solidFill>
                          <a:latin typeface="+mn-lt"/>
                          <a:ea typeface="+mn-ea"/>
                          <a:cs typeface="+mn-cs"/>
                        </a:rPr>
                        <a:t>19%</a:t>
                      </a:r>
                    </a:p>
                  </a:txBody>
                  <a:tcPr marL="91433" marR="91433"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9%</a:t>
                      </a:r>
                    </a:p>
                  </a:txBody>
                  <a:tcPr marL="91433" marR="91433" anchor="ctr">
                    <a:lnT w="38100" cap="flat" cmpd="sng" algn="ctr">
                      <a:solidFill>
                        <a:schemeClr val="bg1"/>
                      </a:solidFill>
                      <a:prstDash val="solid"/>
                      <a:round/>
                      <a:headEnd type="none" w="med" len="med"/>
                      <a:tailEnd type="none" w="med" len="med"/>
                    </a:lnT>
                    <a:solidFill>
                      <a:srgbClr val="FFFF00"/>
                    </a:solidFill>
                  </a:tcPr>
                </a:tc>
                <a:tc>
                  <a:txBody>
                    <a:bodyPr/>
                    <a:lstStyle/>
                    <a:p>
                      <a:pPr marL="0" algn="ctr" defTabSz="914400" rtl="0" eaLnBrk="1" latinLnBrk="0" hangingPunct="1"/>
                      <a:r>
                        <a:rPr lang="en-US" sz="1600" kern="1200" dirty="0">
                          <a:solidFill>
                            <a:schemeClr val="dk1"/>
                          </a:solidFill>
                          <a:latin typeface="+mn-lt"/>
                          <a:ea typeface="+mn-ea"/>
                          <a:cs typeface="+mn-cs"/>
                        </a:rPr>
                        <a:t>19%</a:t>
                      </a:r>
                    </a:p>
                  </a:txBody>
                  <a:tcPr marL="91433" marR="91433" anchor="ct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5"/>
                  </a:ext>
                </a:extLst>
              </a:tr>
              <a:tr h="370840">
                <a:tc>
                  <a:txBody>
                    <a:bodyPr/>
                    <a:lstStyle/>
                    <a:p>
                      <a:r>
                        <a:rPr lang="en-US" sz="1600" dirty="0"/>
                        <a:t>225% - 249% FPL</a:t>
                      </a:r>
                    </a:p>
                  </a:txBody>
                  <a:tcPr marL="91433" marR="91433">
                    <a:lnR w="38100" cap="flat" cmpd="sng" algn="ctr">
                      <a:solidFill>
                        <a:schemeClr val="bg1"/>
                      </a:solidFill>
                      <a:prstDash val="solid"/>
                      <a:round/>
                      <a:headEnd type="none" w="med" len="med"/>
                      <a:tailEnd type="none" w="med" len="med"/>
                    </a:lnR>
                  </a:tcPr>
                </a:tc>
                <a:tc>
                  <a:txBody>
                    <a:bodyPr/>
                    <a:lstStyle/>
                    <a:p>
                      <a:pPr algn="ctr"/>
                      <a:r>
                        <a:rPr lang="en-US" sz="1600" dirty="0"/>
                        <a:t>11%</a:t>
                      </a:r>
                    </a:p>
                  </a:txBody>
                  <a:tcPr marL="91433" marR="91433" anchor="ctr">
                    <a:lnL w="38100" cap="flat" cmpd="sng" algn="ctr">
                      <a:solidFill>
                        <a:schemeClr val="bg1"/>
                      </a:solidFill>
                      <a:prstDash val="solid"/>
                      <a:round/>
                      <a:headEnd type="none" w="med" len="med"/>
                      <a:tailEnd type="none" w="med" len="med"/>
                    </a:lnL>
                    <a:solidFill>
                      <a:srgbClr val="E7F6EF"/>
                    </a:solidFill>
                  </a:tcPr>
                </a:tc>
                <a:tc>
                  <a:txBody>
                    <a:bodyPr/>
                    <a:lstStyle/>
                    <a:p>
                      <a:pPr algn="ctr"/>
                      <a:r>
                        <a:rPr lang="en-US" sz="1600" dirty="0"/>
                        <a:t>7%</a:t>
                      </a:r>
                    </a:p>
                  </a:txBody>
                  <a:tcPr marL="91433" marR="91433" anchor="ctr"/>
                </a:tc>
                <a:tc>
                  <a:txBody>
                    <a:bodyPr/>
                    <a:lstStyle/>
                    <a:p>
                      <a:pPr algn="ctr"/>
                      <a:r>
                        <a:rPr lang="en-US" sz="1600" dirty="0"/>
                        <a:t>24%</a:t>
                      </a:r>
                    </a:p>
                  </a:txBody>
                  <a:tcPr marL="91433" marR="91433" anchor="ctr"/>
                </a:tc>
                <a:tc>
                  <a:txBody>
                    <a:bodyPr/>
                    <a:lstStyle/>
                    <a:p>
                      <a:pPr algn="ctr"/>
                      <a:r>
                        <a:rPr lang="en-US" sz="1600" dirty="0"/>
                        <a:t>15%</a:t>
                      </a:r>
                    </a:p>
                  </a:txBody>
                  <a:tcPr marL="91433" marR="91433" anchor="ctr"/>
                </a:tc>
                <a:extLst>
                  <a:ext uri="{0D108BD9-81ED-4DB2-BD59-A6C34878D82A}">
                    <a16:rowId xmlns="" xmlns:a16="http://schemas.microsoft.com/office/drawing/2014/main" val="10006"/>
                  </a:ext>
                </a:extLst>
              </a:tr>
              <a:tr h="370840">
                <a:tc>
                  <a:txBody>
                    <a:bodyPr/>
                    <a:lstStyle/>
                    <a:p>
                      <a:r>
                        <a:rPr lang="en-US" sz="1600" dirty="0"/>
                        <a:t>250% - 299% FPL</a:t>
                      </a:r>
                    </a:p>
                  </a:txBody>
                  <a:tcPr marL="91433" marR="91433">
                    <a:lnR w="38100" cap="flat" cmpd="sng" algn="ctr">
                      <a:solidFill>
                        <a:schemeClr val="bg1"/>
                      </a:solidFill>
                      <a:prstDash val="solid"/>
                      <a:round/>
                      <a:headEnd type="none" w="med" len="med"/>
                      <a:tailEnd type="none" w="med" len="med"/>
                    </a:lnR>
                  </a:tcPr>
                </a:tc>
                <a:tc>
                  <a:txBody>
                    <a:bodyPr/>
                    <a:lstStyle/>
                    <a:p>
                      <a:pPr algn="ctr"/>
                      <a:r>
                        <a:rPr lang="en-US" sz="1600" dirty="0"/>
                        <a:t>18%</a:t>
                      </a:r>
                    </a:p>
                  </a:txBody>
                  <a:tcPr marL="91433" marR="91433" anchor="ctr">
                    <a:lnL w="38100" cap="flat" cmpd="sng" algn="ctr">
                      <a:solidFill>
                        <a:schemeClr val="bg1"/>
                      </a:solidFill>
                      <a:prstDash val="solid"/>
                      <a:round/>
                      <a:headEnd type="none" w="med" len="med"/>
                      <a:tailEnd type="none" w="med" len="med"/>
                    </a:lnL>
                  </a:tcPr>
                </a:tc>
                <a:tc>
                  <a:txBody>
                    <a:bodyPr/>
                    <a:lstStyle/>
                    <a:p>
                      <a:pPr algn="ctr"/>
                      <a:r>
                        <a:rPr lang="en-US" sz="1600" dirty="0"/>
                        <a:t>28%</a:t>
                      </a:r>
                    </a:p>
                  </a:txBody>
                  <a:tcPr marL="91433" marR="91433" anchor="ctr"/>
                </a:tc>
                <a:tc>
                  <a:txBody>
                    <a:bodyPr/>
                    <a:lstStyle/>
                    <a:p>
                      <a:pPr algn="ctr"/>
                      <a:r>
                        <a:rPr lang="en-US" sz="1600" dirty="0"/>
                        <a:t>32%</a:t>
                      </a:r>
                    </a:p>
                  </a:txBody>
                  <a:tcPr marL="91433" marR="91433" anchor="ctr"/>
                </a:tc>
                <a:tc>
                  <a:txBody>
                    <a:bodyPr/>
                    <a:lstStyle/>
                    <a:p>
                      <a:pPr algn="ctr"/>
                      <a:r>
                        <a:rPr lang="en-US" sz="1600" dirty="0"/>
                        <a:t>23%</a:t>
                      </a:r>
                    </a:p>
                  </a:txBody>
                  <a:tcPr marL="91433" marR="91433" anchor="ctr"/>
                </a:tc>
                <a:extLst>
                  <a:ext uri="{0D108BD9-81ED-4DB2-BD59-A6C34878D82A}">
                    <a16:rowId xmlns="" xmlns:a16="http://schemas.microsoft.com/office/drawing/2014/main" val="10007"/>
                  </a:ext>
                </a:extLst>
              </a:tr>
              <a:tr h="370840">
                <a:tc>
                  <a:txBody>
                    <a:bodyPr/>
                    <a:lstStyle/>
                    <a:p>
                      <a:r>
                        <a:rPr lang="en-US" sz="1600" dirty="0"/>
                        <a:t>≥ 300% FPL</a:t>
                      </a:r>
                    </a:p>
                  </a:txBody>
                  <a:tcPr marL="91433" marR="91433">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sz="1600" dirty="0"/>
                        <a:t>49%</a:t>
                      </a:r>
                    </a:p>
                  </a:txBody>
                  <a:tcPr marL="91433" marR="91433"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7F6EF"/>
                    </a:solidFill>
                  </a:tcPr>
                </a:tc>
                <a:tc>
                  <a:txBody>
                    <a:bodyPr/>
                    <a:lstStyle/>
                    <a:p>
                      <a:pPr algn="ctr"/>
                      <a:r>
                        <a:rPr lang="en-US" sz="1600" dirty="0"/>
                        <a:t>46%</a:t>
                      </a:r>
                    </a:p>
                  </a:txBody>
                  <a:tcPr marL="91433" marR="91433" anchor="ctr">
                    <a:lnB w="38100" cap="flat" cmpd="sng" algn="ctr">
                      <a:solidFill>
                        <a:schemeClr val="bg1"/>
                      </a:solidFill>
                      <a:prstDash val="solid"/>
                      <a:round/>
                      <a:headEnd type="none" w="med" len="med"/>
                      <a:tailEnd type="none" w="med" len="med"/>
                    </a:lnB>
                    <a:solidFill>
                      <a:srgbClr val="E7F6EF"/>
                    </a:solidFill>
                  </a:tcPr>
                </a:tc>
                <a:tc>
                  <a:txBody>
                    <a:bodyPr/>
                    <a:lstStyle/>
                    <a:p>
                      <a:pPr algn="ctr"/>
                      <a:r>
                        <a:rPr lang="en-US" sz="1600" dirty="0"/>
                        <a:t>35%</a:t>
                      </a:r>
                    </a:p>
                  </a:txBody>
                  <a:tcPr marL="91433" marR="91433" anchor="ctr">
                    <a:lnB w="38100" cap="flat" cmpd="sng" algn="ctr">
                      <a:solidFill>
                        <a:schemeClr val="bg1"/>
                      </a:solidFill>
                      <a:prstDash val="solid"/>
                      <a:round/>
                      <a:headEnd type="none" w="med" len="med"/>
                      <a:tailEnd type="none" w="med" len="med"/>
                    </a:lnB>
                    <a:solidFill>
                      <a:srgbClr val="FFFF00"/>
                    </a:solidFill>
                  </a:tcPr>
                </a:tc>
                <a:tc>
                  <a:txBody>
                    <a:bodyPr/>
                    <a:lstStyle/>
                    <a:p>
                      <a:pPr algn="ctr"/>
                      <a:r>
                        <a:rPr lang="en-US" sz="1600" dirty="0"/>
                        <a:t>43%</a:t>
                      </a:r>
                    </a:p>
                  </a:txBody>
                  <a:tcPr marL="91433" marR="91433" anchor="ctr">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8"/>
                  </a:ext>
                </a:extLst>
              </a:tr>
              <a:tr h="370840">
                <a:tc>
                  <a:txBody>
                    <a:bodyPr/>
                    <a:lstStyle/>
                    <a:p>
                      <a:r>
                        <a:rPr lang="en-US" sz="1600" dirty="0"/>
                        <a:t>Percent</a:t>
                      </a:r>
                      <a:r>
                        <a:rPr lang="en-US" sz="1600" baseline="0" dirty="0"/>
                        <a:t> Single-Parent</a:t>
                      </a:r>
                      <a:endParaRPr lang="en-US" sz="1600" dirty="0"/>
                    </a:p>
                  </a:txBody>
                  <a:tcPr marL="91433" marR="91433">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dirty="0"/>
                        <a:t>17%</a:t>
                      </a:r>
                    </a:p>
                  </a:txBody>
                  <a:tcPr marL="91433" marR="91433"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5">
                        <a:lumMod val="60000"/>
                        <a:lumOff val="40000"/>
                      </a:schemeClr>
                    </a:solidFill>
                  </a:tcPr>
                </a:tc>
                <a:tc>
                  <a:txBody>
                    <a:bodyPr/>
                    <a:lstStyle/>
                    <a:p>
                      <a:pPr algn="ctr"/>
                      <a:r>
                        <a:rPr lang="en-US" sz="1600" dirty="0"/>
                        <a:t>17%</a:t>
                      </a:r>
                    </a:p>
                  </a:txBody>
                  <a:tcPr marL="91433" marR="91433" anchor="ctr">
                    <a:lnT w="38100" cap="flat" cmpd="sng" algn="ctr">
                      <a:solidFill>
                        <a:schemeClr val="bg1"/>
                      </a:solidFill>
                      <a:prstDash val="solid"/>
                      <a:round/>
                      <a:headEnd type="none" w="med" len="med"/>
                      <a:tailEnd type="none" w="med" len="med"/>
                    </a:lnT>
                  </a:tcPr>
                </a:tc>
                <a:tc>
                  <a:txBody>
                    <a:bodyPr/>
                    <a:lstStyle/>
                    <a:p>
                      <a:pPr algn="ctr"/>
                      <a:r>
                        <a:rPr lang="en-US" sz="1600" dirty="0"/>
                        <a:t>18%</a:t>
                      </a:r>
                    </a:p>
                  </a:txBody>
                  <a:tcPr marL="91433" marR="91433" anchor="ctr">
                    <a:lnT w="38100" cap="flat" cmpd="sng" algn="ctr">
                      <a:solidFill>
                        <a:schemeClr val="bg1"/>
                      </a:solidFill>
                      <a:prstDash val="solid"/>
                      <a:round/>
                      <a:headEnd type="none" w="med" len="med"/>
                      <a:tailEnd type="none" w="med" len="med"/>
                    </a:lnT>
                    <a:solidFill>
                      <a:srgbClr val="CBECDE"/>
                    </a:solidFill>
                  </a:tcPr>
                </a:tc>
                <a:tc>
                  <a:txBody>
                    <a:bodyPr/>
                    <a:lstStyle/>
                    <a:p>
                      <a:pPr algn="ctr"/>
                      <a:r>
                        <a:rPr lang="en-US" sz="1600" dirty="0"/>
                        <a:t>17%</a:t>
                      </a:r>
                    </a:p>
                  </a:txBody>
                  <a:tcPr marL="91433" marR="91433" anchor="ct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9"/>
                  </a:ext>
                </a:extLst>
              </a:tr>
              <a:tr h="370840">
                <a:tc>
                  <a:txBody>
                    <a:bodyPr/>
                    <a:lstStyle/>
                    <a:p>
                      <a:r>
                        <a:rPr lang="en-US" sz="1600" dirty="0"/>
                        <a:t>Percent Elderly-Only</a:t>
                      </a:r>
                    </a:p>
                  </a:txBody>
                  <a:tcPr marL="91433" marR="91433">
                    <a:lnR w="38100" cap="flat" cmpd="sng" algn="ctr">
                      <a:solidFill>
                        <a:schemeClr val="bg1"/>
                      </a:solidFill>
                      <a:prstDash val="solid"/>
                      <a:round/>
                      <a:headEnd type="none" w="med" len="med"/>
                      <a:tailEnd type="none" w="med" len="med"/>
                    </a:lnR>
                  </a:tcPr>
                </a:tc>
                <a:tc>
                  <a:txBody>
                    <a:bodyPr/>
                    <a:lstStyle/>
                    <a:p>
                      <a:pPr algn="ctr"/>
                      <a:r>
                        <a:rPr lang="en-US" sz="1600" dirty="0"/>
                        <a:t>18%</a:t>
                      </a:r>
                    </a:p>
                  </a:txBody>
                  <a:tcPr marL="91433" marR="91433" anchor="ctr">
                    <a:lnL w="38100" cap="flat" cmpd="sng" algn="ctr">
                      <a:solidFill>
                        <a:schemeClr val="bg1"/>
                      </a:solidFill>
                      <a:prstDash val="solid"/>
                      <a:round/>
                      <a:headEnd type="none" w="med" len="med"/>
                      <a:tailEnd type="none" w="med" len="med"/>
                    </a:lnL>
                    <a:solidFill>
                      <a:srgbClr val="E7F6EF"/>
                    </a:solidFill>
                  </a:tcPr>
                </a:tc>
                <a:tc>
                  <a:txBody>
                    <a:bodyPr/>
                    <a:lstStyle/>
                    <a:p>
                      <a:pPr algn="ctr"/>
                      <a:r>
                        <a:rPr lang="en-US" sz="1600" dirty="0"/>
                        <a:t>17%</a:t>
                      </a:r>
                    </a:p>
                  </a:txBody>
                  <a:tcPr marL="91433" marR="91433" anchor="ctr"/>
                </a:tc>
                <a:tc>
                  <a:txBody>
                    <a:bodyPr/>
                    <a:lstStyle/>
                    <a:p>
                      <a:pPr algn="ctr"/>
                      <a:r>
                        <a:rPr lang="en-US" sz="1600" dirty="0"/>
                        <a:t>6%</a:t>
                      </a:r>
                    </a:p>
                  </a:txBody>
                  <a:tcPr marL="91433" marR="91433" anchor="ctr">
                    <a:solidFill>
                      <a:srgbClr val="FFFF00"/>
                    </a:solidFill>
                  </a:tcPr>
                </a:tc>
                <a:tc>
                  <a:txBody>
                    <a:bodyPr/>
                    <a:lstStyle/>
                    <a:p>
                      <a:pPr algn="ctr"/>
                      <a:r>
                        <a:rPr lang="en-US" sz="1600" dirty="0"/>
                        <a:t>13%</a:t>
                      </a:r>
                    </a:p>
                  </a:txBody>
                  <a:tcPr marL="91433" marR="91433" anchor="ctr"/>
                </a:tc>
                <a:extLst>
                  <a:ext uri="{0D108BD9-81ED-4DB2-BD59-A6C34878D82A}">
                    <a16:rowId xmlns="" xmlns:a16="http://schemas.microsoft.com/office/drawing/2014/main" val="10010"/>
                  </a:ext>
                </a:extLst>
              </a:tr>
            </a:tbl>
          </a:graphicData>
        </a:graphic>
      </p:graphicFrame>
      <p:sp>
        <p:nvSpPr>
          <p:cNvPr id="131187" name="Slide Number Placeholder 45"/>
          <p:cNvSpPr>
            <a:spLocks noGrp="1"/>
          </p:cNvSpPr>
          <p:nvPr>
            <p:ph type="sldNum" sz="quarter" idx="12"/>
          </p:nvPr>
        </p:nvSpPr>
        <p:spPr>
          <a:xfrm>
            <a:off x="8313738" y="6403975"/>
            <a:ext cx="390525" cy="392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97AD09E-09AF-44F6-8138-988B8CC08A13}" type="slidenum">
              <a:rPr lang="en-US" altLang="en-US" sz="1000" smtClean="0"/>
              <a:pPr>
                <a:spcBef>
                  <a:spcPct val="0"/>
                </a:spcBef>
                <a:buFontTx/>
                <a:buNone/>
              </a:pPr>
              <a:t>75</a:t>
            </a:fld>
            <a:endParaRPr lang="en-US" altLang="en-US" sz="1000"/>
          </a:p>
        </p:txBody>
      </p:sp>
      <p:sp>
        <p:nvSpPr>
          <p:cNvPr id="47" name="TextBox 1">
            <a:extLst>
              <a:ext uri="{FF2B5EF4-FFF2-40B4-BE49-F238E27FC236}">
                <a16:creationId xmlns="" xmlns:a16="http://schemas.microsoft.com/office/drawing/2014/main" id="{97AFC9BA-9430-41B6-8DD5-CEEF37803339}"/>
              </a:ext>
            </a:extLst>
          </p:cNvPr>
          <p:cNvSpPr txBox="1">
            <a:spLocks noChangeArrowheads="1"/>
          </p:cNvSpPr>
          <p:nvPr/>
        </p:nvSpPr>
        <p:spPr bwMode="auto">
          <a:xfrm>
            <a:off x="85725" y="6172855"/>
            <a:ext cx="8251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en-US" altLang="en-US" sz="1400" dirty="0"/>
              <a:t>The percent of grantees whose balances increased by &lt;$100 who were elderly-only households decreased from 25% in 2017 to 6% in </a:t>
            </a:r>
            <a:r>
              <a:rPr lang="en-US" altLang="en-US" sz="1400" dirty="0" smtClean="0"/>
              <a:t>2018.</a:t>
            </a:r>
            <a:endParaRPr lang="en-US" altLang="en-US" sz="14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23"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24"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25"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26"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27"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28"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29"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30"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31"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32"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33"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34"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35"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36"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37"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38"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39"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40"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41"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42"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43"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44"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45"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46"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47"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48"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49"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0"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1"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2"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3"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4"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5"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6"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7"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8"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9"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60"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33161"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2"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3"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4" name="Rectangle 44"/>
          <p:cNvSpPr>
            <a:spLocks noGrp="1" noChangeArrowheads="1"/>
          </p:cNvSpPr>
          <p:nvPr>
            <p:ph type="title"/>
          </p:nvPr>
        </p:nvSpPr>
        <p:spPr>
          <a:xfrm>
            <a:off x="87313" y="76200"/>
            <a:ext cx="7772400" cy="1143000"/>
          </a:xfrm>
        </p:spPr>
        <p:txBody>
          <a:bodyPr/>
          <a:lstStyle/>
          <a:p>
            <a:pPr algn="l" eaLnBrk="1" hangingPunct="1"/>
            <a:r>
              <a:rPr lang="en-US" altLang="en-US" sz="3300" b="1" dirty="0">
                <a:solidFill>
                  <a:schemeClr val="tx1"/>
                </a:solidFill>
              </a:rPr>
              <a:t>Payment Compliance Analysis </a:t>
            </a:r>
            <a:r>
              <a:rPr lang="en-US" altLang="en-US" dirty="0">
                <a:solidFill>
                  <a:schemeClr val="tx1"/>
                </a:solidFill>
              </a:rPr>
              <a:t/>
            </a:r>
            <a:br>
              <a:rPr lang="en-US" altLang="en-US" dirty="0">
                <a:solidFill>
                  <a:schemeClr val="tx1"/>
                </a:solidFill>
              </a:rPr>
            </a:br>
            <a:r>
              <a:rPr lang="en-US" altLang="en-US" sz="3000" b="1" dirty="0">
                <a:solidFill>
                  <a:schemeClr val="tx1"/>
                </a:solidFill>
              </a:rPr>
              <a:t>Segmentation Analysis</a:t>
            </a:r>
          </a:p>
        </p:txBody>
      </p:sp>
      <p:sp>
        <p:nvSpPr>
          <p:cNvPr id="133165"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C5BC2F83-9BAA-45F4-B65A-9236828C1A09}" type="slidenum">
              <a:rPr lang="en-US" altLang="en-US" sz="1000"/>
              <a:pPr eaLnBrk="1" hangingPunct="1">
                <a:spcBef>
                  <a:spcPct val="50000"/>
                </a:spcBef>
                <a:buFontTx/>
                <a:buNone/>
              </a:pPr>
              <a:t>76</a:t>
            </a:fld>
            <a:endParaRPr lang="en-US" altLang="en-US" sz="1000"/>
          </a:p>
        </p:txBody>
      </p:sp>
      <p:graphicFrame>
        <p:nvGraphicFramePr>
          <p:cNvPr id="48" name="Table 47"/>
          <p:cNvGraphicFramePr>
            <a:graphicFrameLocks noGrp="1"/>
          </p:cNvGraphicFramePr>
          <p:nvPr>
            <p:extLst>
              <p:ext uri="{D42A27DB-BD31-4B8C-83A1-F6EECF244321}">
                <p14:modId xmlns:p14="http://schemas.microsoft.com/office/powerpoint/2010/main" val="728438830"/>
              </p:ext>
            </p:extLst>
          </p:nvPr>
        </p:nvGraphicFramePr>
        <p:xfrm>
          <a:off x="765176" y="1922780"/>
          <a:ext cx="7785100" cy="4231639"/>
        </p:xfrm>
        <a:graphic>
          <a:graphicData uri="http://schemas.openxmlformats.org/drawingml/2006/table">
            <a:tbl>
              <a:tblPr firstRow="1" bandRow="1">
                <a:tableStyleId>{5C22544A-7EE6-4342-B048-85BDC9FD1C3A}</a:tableStyleId>
              </a:tblPr>
              <a:tblGrid>
                <a:gridCol w="2156021">
                  <a:extLst>
                    <a:ext uri="{9D8B030D-6E8A-4147-A177-3AD203B41FA5}">
                      <a16:colId xmlns="" xmlns:a16="http://schemas.microsoft.com/office/drawing/2014/main" val="20000"/>
                    </a:ext>
                  </a:extLst>
                </a:gridCol>
                <a:gridCol w="1976809">
                  <a:extLst>
                    <a:ext uri="{9D8B030D-6E8A-4147-A177-3AD203B41FA5}">
                      <a16:colId xmlns="" xmlns:a16="http://schemas.microsoft.com/office/drawing/2014/main" val="20001"/>
                    </a:ext>
                  </a:extLst>
                </a:gridCol>
                <a:gridCol w="1826135">
                  <a:extLst>
                    <a:ext uri="{9D8B030D-6E8A-4147-A177-3AD203B41FA5}">
                      <a16:colId xmlns="" xmlns:a16="http://schemas.microsoft.com/office/drawing/2014/main" val="20002"/>
                    </a:ext>
                  </a:extLst>
                </a:gridCol>
                <a:gridCol w="1826135">
                  <a:extLst>
                    <a:ext uri="{9D8B030D-6E8A-4147-A177-3AD203B41FA5}">
                      <a16:colId xmlns="" xmlns:a16="http://schemas.microsoft.com/office/drawing/2014/main" val="20003"/>
                    </a:ext>
                  </a:extLst>
                </a:gridCol>
              </a:tblGrid>
              <a:tr h="263525">
                <a:tc gridSpan="4">
                  <a:txBody>
                    <a:bodyPr/>
                    <a:lstStyle/>
                    <a:p>
                      <a:pPr algn="ctr"/>
                      <a:r>
                        <a:rPr lang="en-US" sz="1600" dirty="0"/>
                        <a:t>Q1 &amp; Q2 2018 Recipients</a:t>
                      </a:r>
                      <a:endParaRPr lang="en-US" sz="1600" b="1" dirty="0">
                        <a:solidFill>
                          <a:schemeClr val="bg1"/>
                        </a:solidFill>
                      </a:endParaRPr>
                    </a:p>
                  </a:txBody>
                  <a:tcPr marL="91448" marR="91448" anchor="ctr"/>
                </a:tc>
                <a:tc hMerge="1">
                  <a:txBody>
                    <a:bodyPr/>
                    <a:lstStyle/>
                    <a:p>
                      <a:pPr algn="ctr"/>
                      <a:endParaRPr lang="en-US" sz="1600" dirty="0"/>
                    </a:p>
                  </a:txBody>
                  <a:tcPr anchor="ctr"/>
                </a:tc>
                <a:tc hMerge="1">
                  <a:txBody>
                    <a:bodyPr/>
                    <a:lstStyle/>
                    <a:p>
                      <a:pPr algn="ctr"/>
                      <a:endParaRPr lang="en-US" sz="1600" dirty="0"/>
                    </a:p>
                  </a:txBody>
                  <a:tcPr anchor="ctr"/>
                </a:tc>
                <a:tc hMerge="1">
                  <a:txBody>
                    <a:bodyPr/>
                    <a:lstStyle/>
                    <a:p>
                      <a:pPr algn="ctr"/>
                      <a:endParaRPr lang="en-US" sz="1600" dirty="0"/>
                    </a:p>
                  </a:txBody>
                  <a:tcPr anchor="ctr"/>
                </a:tc>
                <a:extLst>
                  <a:ext uri="{0D108BD9-81ED-4DB2-BD59-A6C34878D82A}">
                    <a16:rowId xmlns="" xmlns:a16="http://schemas.microsoft.com/office/drawing/2014/main" val="10000"/>
                  </a:ext>
                </a:extLst>
              </a:tr>
              <a:tr h="502920">
                <a:tc>
                  <a:txBody>
                    <a:bodyPr/>
                    <a:lstStyle/>
                    <a:p>
                      <a:pPr algn="ctr"/>
                      <a:endParaRPr lang="en-US" sz="1600" b="1" dirty="0">
                        <a:solidFill>
                          <a:schemeClr val="bg1"/>
                        </a:solidFill>
                      </a:endParaRPr>
                    </a:p>
                  </a:txBody>
                  <a:tcPr marL="91448" marR="91448"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Balance Increased by $100 - $399</a:t>
                      </a:r>
                    </a:p>
                  </a:txBody>
                  <a:tcPr marL="91448" marR="91448"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Balance Increased by  $400 - $999</a:t>
                      </a:r>
                    </a:p>
                  </a:txBody>
                  <a:tcPr marL="91448" marR="91448"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Balance Increased by $1,000 +</a:t>
                      </a:r>
                    </a:p>
                  </a:txBody>
                  <a:tcPr marL="91448" marR="91448" anchor="ctr">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370840">
                <a:tc>
                  <a:txBody>
                    <a:bodyPr/>
                    <a:lstStyle/>
                    <a:p>
                      <a:r>
                        <a:rPr lang="en-US" sz="1600" dirty="0"/>
                        <a:t>Number of Customers</a:t>
                      </a:r>
                    </a:p>
                  </a:txBody>
                  <a:tcPr marL="91448" marR="91448">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177</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162</a:t>
                      </a:r>
                    </a:p>
                  </a:txBody>
                  <a:tcPr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54</a:t>
                      </a:r>
                    </a:p>
                  </a:txBody>
                  <a:tcPr anchor="ct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2"/>
                  </a:ext>
                </a:extLst>
              </a:tr>
              <a:tr h="370840">
                <a:tc>
                  <a:txBody>
                    <a:bodyPr/>
                    <a:lstStyle/>
                    <a:p>
                      <a:r>
                        <a:rPr lang="en-US" sz="1600" dirty="0"/>
                        <a:t>Percent of Customers</a:t>
                      </a:r>
                    </a:p>
                  </a:txBody>
                  <a:tcPr marL="91448" marR="91448">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28%</a:t>
                      </a:r>
                    </a:p>
                  </a:txBody>
                  <a:tcPr marT="45728" marB="45728"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26%</a:t>
                      </a:r>
                    </a:p>
                  </a:txBody>
                  <a:tcPr marT="45728" marB="45728" anchor="ctr">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9%</a:t>
                      </a:r>
                    </a:p>
                  </a:txBody>
                  <a:tcPr marT="45728" marB="45728" anchor="ctr">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3"/>
                  </a:ext>
                </a:extLst>
              </a:tr>
              <a:tr h="370840">
                <a:tc>
                  <a:txBody>
                    <a:bodyPr/>
                    <a:lstStyle/>
                    <a:p>
                      <a:r>
                        <a:rPr lang="en-US" sz="1600" dirty="0"/>
                        <a:t>Median</a:t>
                      </a:r>
                      <a:r>
                        <a:rPr lang="en-US" sz="1600" baseline="0" dirty="0"/>
                        <a:t> Annual Income</a:t>
                      </a:r>
                      <a:endParaRPr lang="en-US" sz="1600" dirty="0"/>
                    </a:p>
                  </a:txBody>
                  <a:tcPr marL="91448" marR="91448">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b="0" kern="1200" dirty="0">
                          <a:solidFill>
                            <a:schemeClr val="dk1"/>
                          </a:solidFill>
                          <a:latin typeface="+mn-lt"/>
                          <a:ea typeface="+mn-ea"/>
                          <a:cs typeface="+mn-cs"/>
                        </a:rPr>
                        <a:t>$45,876</a:t>
                      </a:r>
                    </a:p>
                  </a:txBody>
                  <a:tcPr marL="91448" marR="91448"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b="0" kern="1200" dirty="0">
                          <a:solidFill>
                            <a:schemeClr val="dk1"/>
                          </a:solidFill>
                          <a:latin typeface="+mn-lt"/>
                          <a:ea typeface="+mn-ea"/>
                          <a:cs typeface="+mn-cs"/>
                        </a:rPr>
                        <a:t>$51,546</a:t>
                      </a:r>
                    </a:p>
                  </a:txBody>
                  <a:tcPr marL="91448" marR="91448"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sz="1600" kern="1200" dirty="0">
                          <a:solidFill>
                            <a:schemeClr val="dk1"/>
                          </a:solidFill>
                          <a:latin typeface="+mn-lt"/>
                          <a:ea typeface="+mn-ea"/>
                          <a:cs typeface="+mn-cs"/>
                        </a:rPr>
                        <a:t>$50,784</a:t>
                      </a:r>
                    </a:p>
                  </a:txBody>
                  <a:tcPr marL="91448" marR="91448"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F6EF"/>
                    </a:solidFill>
                  </a:tcPr>
                </a:tc>
                <a:extLst>
                  <a:ext uri="{0D108BD9-81ED-4DB2-BD59-A6C34878D82A}">
                    <a16:rowId xmlns="" xmlns:a16="http://schemas.microsoft.com/office/drawing/2014/main" val="10004"/>
                  </a:ext>
                </a:extLst>
              </a:tr>
              <a:tr h="370840">
                <a:tc>
                  <a:txBody>
                    <a:bodyPr/>
                    <a:lstStyle/>
                    <a:p>
                      <a:r>
                        <a:rPr lang="en-US" sz="1600" dirty="0"/>
                        <a:t>&lt; 225% FPL</a:t>
                      </a:r>
                    </a:p>
                  </a:txBody>
                  <a:tcPr marL="91448" marR="91448">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20%</a:t>
                      </a:r>
                    </a:p>
                  </a:txBody>
                  <a:tcPr marL="91448" marR="91448"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19%</a:t>
                      </a:r>
                    </a:p>
                  </a:txBody>
                  <a:tcPr marL="91448" marR="91448" anchor="ctr">
                    <a:lnT w="38100"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lang="en-US" sz="1600" kern="1200" dirty="0">
                          <a:solidFill>
                            <a:schemeClr val="dk1"/>
                          </a:solidFill>
                          <a:latin typeface="+mn-lt"/>
                          <a:ea typeface="+mn-ea"/>
                          <a:cs typeface="+mn-cs"/>
                        </a:rPr>
                        <a:t>15%</a:t>
                      </a:r>
                    </a:p>
                  </a:txBody>
                  <a:tcPr marL="91448" marR="91448" anchor="ct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5"/>
                  </a:ext>
                </a:extLst>
              </a:tr>
              <a:tr h="365759">
                <a:tc>
                  <a:txBody>
                    <a:bodyPr/>
                    <a:lstStyle/>
                    <a:p>
                      <a:r>
                        <a:rPr lang="en-US" sz="1600" dirty="0"/>
                        <a:t>225% - 249% FPL</a:t>
                      </a:r>
                    </a:p>
                  </a:txBody>
                  <a:tcPr marL="91448" marR="91448">
                    <a:lnR w="38100" cap="flat" cmpd="sng" algn="ctr">
                      <a:solidFill>
                        <a:schemeClr val="bg1"/>
                      </a:solidFill>
                      <a:prstDash val="solid"/>
                      <a:round/>
                      <a:headEnd type="none" w="med" len="med"/>
                      <a:tailEnd type="none" w="med" len="med"/>
                    </a:lnR>
                  </a:tcPr>
                </a:tc>
                <a:tc>
                  <a:txBody>
                    <a:bodyPr/>
                    <a:lstStyle/>
                    <a:p>
                      <a:pPr algn="ctr"/>
                      <a:r>
                        <a:rPr lang="en-US" sz="1600" dirty="0"/>
                        <a:t>14%</a:t>
                      </a:r>
                    </a:p>
                  </a:txBody>
                  <a:tcPr marL="91448" marR="91448" anchor="ctr">
                    <a:lnL w="38100" cap="flat" cmpd="sng" algn="ctr">
                      <a:solidFill>
                        <a:schemeClr val="bg1"/>
                      </a:solidFill>
                      <a:prstDash val="solid"/>
                      <a:round/>
                      <a:headEnd type="none" w="med" len="med"/>
                      <a:tailEnd type="none" w="med" len="med"/>
                    </a:lnL>
                  </a:tcPr>
                </a:tc>
                <a:tc>
                  <a:txBody>
                    <a:bodyPr/>
                    <a:lstStyle/>
                    <a:p>
                      <a:pPr algn="ctr"/>
                      <a:r>
                        <a:rPr lang="en-US" sz="1600" dirty="0"/>
                        <a:t>15%</a:t>
                      </a:r>
                    </a:p>
                  </a:txBody>
                  <a:tcPr marL="91448" marR="91448" anchor="ctr"/>
                </a:tc>
                <a:tc>
                  <a:txBody>
                    <a:bodyPr/>
                    <a:lstStyle/>
                    <a:p>
                      <a:pPr algn="ctr"/>
                      <a:r>
                        <a:rPr lang="en-US" sz="1600" dirty="0"/>
                        <a:t>19%</a:t>
                      </a:r>
                    </a:p>
                  </a:txBody>
                  <a:tcPr marL="91448" marR="91448" anchor="ctr"/>
                </a:tc>
                <a:extLst>
                  <a:ext uri="{0D108BD9-81ED-4DB2-BD59-A6C34878D82A}">
                    <a16:rowId xmlns="" xmlns:a16="http://schemas.microsoft.com/office/drawing/2014/main" val="10006"/>
                  </a:ext>
                </a:extLst>
              </a:tr>
              <a:tr h="381000">
                <a:tc>
                  <a:txBody>
                    <a:bodyPr/>
                    <a:lstStyle/>
                    <a:p>
                      <a:r>
                        <a:rPr lang="en-US" sz="1600" dirty="0"/>
                        <a:t>250% - 299% FPL</a:t>
                      </a:r>
                    </a:p>
                  </a:txBody>
                  <a:tcPr marL="91448" marR="91448">
                    <a:lnR w="38100" cap="flat" cmpd="sng" algn="ctr">
                      <a:solidFill>
                        <a:schemeClr val="bg1"/>
                      </a:solidFill>
                      <a:prstDash val="solid"/>
                      <a:round/>
                      <a:headEnd type="none" w="med" len="med"/>
                      <a:tailEnd type="none" w="med" len="med"/>
                    </a:lnR>
                  </a:tcPr>
                </a:tc>
                <a:tc>
                  <a:txBody>
                    <a:bodyPr/>
                    <a:lstStyle/>
                    <a:p>
                      <a:pPr algn="ctr"/>
                      <a:r>
                        <a:rPr lang="en-US" sz="1600" dirty="0"/>
                        <a:t>25%</a:t>
                      </a:r>
                    </a:p>
                  </a:txBody>
                  <a:tcPr marL="91448" marR="91448" anchor="ctr">
                    <a:lnL w="38100" cap="flat" cmpd="sng" algn="ctr">
                      <a:solidFill>
                        <a:schemeClr val="bg1"/>
                      </a:solidFill>
                      <a:prstDash val="solid"/>
                      <a:round/>
                      <a:headEnd type="none" w="med" len="med"/>
                      <a:tailEnd type="none" w="med" len="med"/>
                    </a:lnL>
                  </a:tcPr>
                </a:tc>
                <a:tc>
                  <a:txBody>
                    <a:bodyPr/>
                    <a:lstStyle/>
                    <a:p>
                      <a:pPr algn="ctr"/>
                      <a:r>
                        <a:rPr lang="en-US" sz="1600" dirty="0"/>
                        <a:t>22%</a:t>
                      </a:r>
                    </a:p>
                  </a:txBody>
                  <a:tcPr marL="91448" marR="91448" anchor="ctr"/>
                </a:tc>
                <a:tc>
                  <a:txBody>
                    <a:bodyPr/>
                    <a:lstStyle/>
                    <a:p>
                      <a:pPr algn="ctr"/>
                      <a:r>
                        <a:rPr lang="en-US" sz="1600" dirty="0"/>
                        <a:t>24%</a:t>
                      </a:r>
                    </a:p>
                  </a:txBody>
                  <a:tcPr marL="91448" marR="91448" anchor="ctr"/>
                </a:tc>
                <a:extLst>
                  <a:ext uri="{0D108BD9-81ED-4DB2-BD59-A6C34878D82A}">
                    <a16:rowId xmlns="" xmlns:a16="http://schemas.microsoft.com/office/drawing/2014/main" val="10007"/>
                  </a:ext>
                </a:extLst>
              </a:tr>
              <a:tr h="381000">
                <a:tc>
                  <a:txBody>
                    <a:bodyPr/>
                    <a:lstStyle/>
                    <a:p>
                      <a:r>
                        <a:rPr lang="en-US" sz="1600" dirty="0"/>
                        <a:t>≥ 300% FPL</a:t>
                      </a:r>
                    </a:p>
                  </a:txBody>
                  <a:tcPr marL="91448" marR="91448">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sz="1600" dirty="0"/>
                        <a:t>41%</a:t>
                      </a:r>
                    </a:p>
                  </a:txBody>
                  <a:tcPr marL="91448" marR="91448"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lang="en-US" sz="1600" dirty="0"/>
                        <a:t>44%</a:t>
                      </a:r>
                    </a:p>
                  </a:txBody>
                  <a:tcPr marL="91448" marR="91448" anchor="ctr">
                    <a:lnB w="38100" cap="flat" cmpd="sng" algn="ctr">
                      <a:solidFill>
                        <a:schemeClr val="bg1"/>
                      </a:solidFill>
                      <a:prstDash val="solid"/>
                      <a:round/>
                      <a:headEnd type="none" w="med" len="med"/>
                      <a:tailEnd type="none" w="med" len="med"/>
                    </a:lnB>
                  </a:tcPr>
                </a:tc>
                <a:tc>
                  <a:txBody>
                    <a:bodyPr/>
                    <a:lstStyle/>
                    <a:p>
                      <a:pPr algn="ctr"/>
                      <a:r>
                        <a:rPr lang="en-US" sz="1600" dirty="0"/>
                        <a:t>43%</a:t>
                      </a:r>
                    </a:p>
                  </a:txBody>
                  <a:tcPr marL="91448" marR="91448" anchor="ctr">
                    <a:lnB w="38100" cap="flat" cmpd="sng" algn="ctr">
                      <a:solidFill>
                        <a:schemeClr val="bg1"/>
                      </a:solidFill>
                      <a:prstDash val="solid"/>
                      <a:round/>
                      <a:headEnd type="none" w="med" len="med"/>
                      <a:tailEnd type="none" w="med" len="med"/>
                    </a:lnB>
                    <a:solidFill>
                      <a:srgbClr val="E7F6EF"/>
                    </a:solidFill>
                  </a:tcPr>
                </a:tc>
                <a:extLst>
                  <a:ext uri="{0D108BD9-81ED-4DB2-BD59-A6C34878D82A}">
                    <a16:rowId xmlns="" xmlns:a16="http://schemas.microsoft.com/office/drawing/2014/main" val="10008"/>
                  </a:ext>
                </a:extLst>
              </a:tr>
              <a:tr h="370840">
                <a:tc>
                  <a:txBody>
                    <a:bodyPr/>
                    <a:lstStyle/>
                    <a:p>
                      <a:r>
                        <a:rPr lang="en-US" sz="1600" dirty="0"/>
                        <a:t>Percent</a:t>
                      </a:r>
                      <a:r>
                        <a:rPr lang="en-US" sz="1600" baseline="0" dirty="0"/>
                        <a:t> Single-Parent</a:t>
                      </a:r>
                      <a:endParaRPr lang="en-US" sz="1600" dirty="0"/>
                    </a:p>
                  </a:txBody>
                  <a:tcPr marL="91448" marR="91448">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dirty="0"/>
                        <a:t>16%</a:t>
                      </a:r>
                    </a:p>
                  </a:txBody>
                  <a:tcPr marL="91448" marR="91448"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600" dirty="0"/>
                        <a:t>19%</a:t>
                      </a:r>
                    </a:p>
                  </a:txBody>
                  <a:tcPr marL="91448" marR="91448" anchor="ctr">
                    <a:lnT w="38100" cap="flat" cmpd="sng" algn="ctr">
                      <a:solidFill>
                        <a:schemeClr val="bg1"/>
                      </a:solidFill>
                      <a:prstDash val="solid"/>
                      <a:round/>
                      <a:headEnd type="none" w="med" len="med"/>
                      <a:tailEnd type="none" w="med" len="med"/>
                    </a:lnT>
                  </a:tcPr>
                </a:tc>
                <a:tc>
                  <a:txBody>
                    <a:bodyPr/>
                    <a:lstStyle/>
                    <a:p>
                      <a:pPr algn="ctr"/>
                      <a:r>
                        <a:rPr lang="en-US" sz="1600" dirty="0"/>
                        <a:t>17%</a:t>
                      </a:r>
                    </a:p>
                  </a:txBody>
                  <a:tcPr marL="91448" marR="91448" anchor="ct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9"/>
                  </a:ext>
                </a:extLst>
              </a:tr>
              <a:tr h="238760">
                <a:tc>
                  <a:txBody>
                    <a:bodyPr/>
                    <a:lstStyle/>
                    <a:p>
                      <a:r>
                        <a:rPr lang="en-US" sz="1600" dirty="0"/>
                        <a:t>Percent Elderly-Only</a:t>
                      </a:r>
                    </a:p>
                  </a:txBody>
                  <a:tcPr marL="91448" marR="91448">
                    <a:lnR w="38100" cap="flat" cmpd="sng" algn="ctr">
                      <a:solidFill>
                        <a:schemeClr val="bg1"/>
                      </a:solidFill>
                      <a:prstDash val="solid"/>
                      <a:round/>
                      <a:headEnd type="none" w="med" len="med"/>
                      <a:tailEnd type="none" w="med" len="med"/>
                    </a:lnR>
                  </a:tcPr>
                </a:tc>
                <a:tc>
                  <a:txBody>
                    <a:bodyPr/>
                    <a:lstStyle/>
                    <a:p>
                      <a:pPr algn="ctr"/>
                      <a:r>
                        <a:rPr lang="en-US" sz="1600" dirty="0"/>
                        <a:t>15%</a:t>
                      </a:r>
                    </a:p>
                  </a:txBody>
                  <a:tcPr marL="91448" marR="91448" anchor="ctr">
                    <a:lnL w="38100" cap="flat" cmpd="sng" algn="ctr">
                      <a:solidFill>
                        <a:schemeClr val="bg1"/>
                      </a:solidFill>
                      <a:prstDash val="solid"/>
                      <a:round/>
                      <a:headEnd type="none" w="med" len="med"/>
                      <a:tailEnd type="none" w="med" len="med"/>
                    </a:lnL>
                  </a:tcPr>
                </a:tc>
                <a:tc>
                  <a:txBody>
                    <a:bodyPr/>
                    <a:lstStyle/>
                    <a:p>
                      <a:pPr algn="ctr"/>
                      <a:r>
                        <a:rPr lang="en-US" sz="1600" dirty="0"/>
                        <a:t>10%</a:t>
                      </a:r>
                    </a:p>
                  </a:txBody>
                  <a:tcPr marL="91448" marR="91448" anchor="ctr"/>
                </a:tc>
                <a:tc>
                  <a:txBody>
                    <a:bodyPr/>
                    <a:lstStyle/>
                    <a:p>
                      <a:pPr algn="ctr"/>
                      <a:r>
                        <a:rPr lang="en-US" sz="1600" dirty="0"/>
                        <a:t>19%</a:t>
                      </a:r>
                    </a:p>
                  </a:txBody>
                  <a:tcPr marL="91448" marR="91448" anchor="ctr">
                    <a:solidFill>
                      <a:srgbClr val="E7F6EF"/>
                    </a:solidFill>
                  </a:tcPr>
                </a:tc>
                <a:extLst>
                  <a:ext uri="{0D108BD9-81ED-4DB2-BD59-A6C34878D82A}">
                    <a16:rowId xmlns="" xmlns:a16="http://schemas.microsoft.com/office/drawing/2014/main" val="10010"/>
                  </a:ext>
                </a:extLst>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23"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24"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25"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26"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27"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28"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29"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30"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31"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32"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33"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34"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35"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36"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37"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38"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39"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40"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41"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42"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43"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44"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45"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46"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47"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48"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49"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0"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1"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2"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3"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4"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5"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6"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7"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8"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9"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60"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33161"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2"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3"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4" name="Rectangle 44"/>
          <p:cNvSpPr>
            <a:spLocks noGrp="1" noChangeArrowheads="1"/>
          </p:cNvSpPr>
          <p:nvPr>
            <p:ph type="title"/>
          </p:nvPr>
        </p:nvSpPr>
        <p:spPr>
          <a:xfrm>
            <a:off x="92075" y="51272"/>
            <a:ext cx="7772400" cy="1143000"/>
          </a:xfrm>
        </p:spPr>
        <p:txBody>
          <a:bodyPr/>
          <a:lstStyle/>
          <a:p>
            <a:pPr algn="l" eaLnBrk="1" hangingPunct="1"/>
            <a:r>
              <a:rPr lang="en-US" altLang="en-US" sz="3300" b="1" dirty="0">
                <a:solidFill>
                  <a:schemeClr val="tx1"/>
                </a:solidFill>
              </a:rPr>
              <a:t>Payment Compliance Analysis </a:t>
            </a:r>
            <a:r>
              <a:rPr lang="en-US" altLang="en-US" dirty="0">
                <a:solidFill>
                  <a:schemeClr val="tx1"/>
                </a:solidFill>
              </a:rPr>
              <a:t/>
            </a:r>
            <a:br>
              <a:rPr lang="en-US" altLang="en-US" dirty="0">
                <a:solidFill>
                  <a:schemeClr val="tx1"/>
                </a:solidFill>
              </a:rPr>
            </a:br>
            <a:r>
              <a:rPr lang="en-US" altLang="en-US" sz="2400" b="1" dirty="0">
                <a:solidFill>
                  <a:schemeClr val="tx1"/>
                </a:solidFill>
              </a:rPr>
              <a:t>Segmentation Analysis of Elderly Households</a:t>
            </a:r>
            <a:endParaRPr lang="en-US" altLang="en-US" sz="3000" b="1" dirty="0">
              <a:solidFill>
                <a:schemeClr val="tx1"/>
              </a:solidFill>
            </a:endParaRPr>
          </a:p>
        </p:txBody>
      </p:sp>
      <p:sp>
        <p:nvSpPr>
          <p:cNvPr id="133165"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C5BC2F83-9BAA-45F4-B65A-9236828C1A09}" type="slidenum">
              <a:rPr lang="en-US" altLang="en-US" sz="1000"/>
              <a:pPr eaLnBrk="1" hangingPunct="1">
                <a:spcBef>
                  <a:spcPct val="50000"/>
                </a:spcBef>
                <a:buFontTx/>
                <a:buNone/>
              </a:pPr>
              <a:t>77</a:t>
            </a:fld>
            <a:endParaRPr lang="en-US" altLang="en-US" sz="1000"/>
          </a:p>
        </p:txBody>
      </p:sp>
      <p:graphicFrame>
        <p:nvGraphicFramePr>
          <p:cNvPr id="6" name="Table 5"/>
          <p:cNvGraphicFramePr>
            <a:graphicFrameLocks noGrp="1"/>
          </p:cNvGraphicFramePr>
          <p:nvPr>
            <p:extLst>
              <p:ext uri="{D42A27DB-BD31-4B8C-83A1-F6EECF244321}">
                <p14:modId xmlns:p14="http://schemas.microsoft.com/office/powerpoint/2010/main" val="1895422128"/>
              </p:ext>
            </p:extLst>
          </p:nvPr>
        </p:nvGraphicFramePr>
        <p:xfrm>
          <a:off x="654050" y="1960869"/>
          <a:ext cx="7885113" cy="4079240"/>
        </p:xfrm>
        <a:graphic>
          <a:graphicData uri="http://schemas.openxmlformats.org/drawingml/2006/table">
            <a:tbl>
              <a:tblPr firstRow="1" bandRow="1">
                <a:tableStyleId>{5C22544A-7EE6-4342-B048-85BDC9FD1C3A}</a:tableStyleId>
              </a:tblPr>
              <a:tblGrid>
                <a:gridCol w="2414540">
                  <a:extLst>
                    <a:ext uri="{9D8B030D-6E8A-4147-A177-3AD203B41FA5}">
                      <a16:colId xmlns="" xmlns:a16="http://schemas.microsoft.com/office/drawing/2014/main" val="20000"/>
                    </a:ext>
                  </a:extLst>
                </a:gridCol>
                <a:gridCol w="1051731">
                  <a:extLst>
                    <a:ext uri="{9D8B030D-6E8A-4147-A177-3AD203B41FA5}">
                      <a16:colId xmlns="" xmlns:a16="http://schemas.microsoft.com/office/drawing/2014/main" val="20001"/>
                    </a:ext>
                  </a:extLst>
                </a:gridCol>
                <a:gridCol w="1051731">
                  <a:extLst>
                    <a:ext uri="{9D8B030D-6E8A-4147-A177-3AD203B41FA5}">
                      <a16:colId xmlns="" xmlns:a16="http://schemas.microsoft.com/office/drawing/2014/main" val="20002"/>
                    </a:ext>
                  </a:extLst>
                </a:gridCol>
                <a:gridCol w="1051731">
                  <a:extLst>
                    <a:ext uri="{9D8B030D-6E8A-4147-A177-3AD203B41FA5}">
                      <a16:colId xmlns="" xmlns:a16="http://schemas.microsoft.com/office/drawing/2014/main" val="20003"/>
                    </a:ext>
                  </a:extLst>
                </a:gridCol>
                <a:gridCol w="1051731">
                  <a:extLst>
                    <a:ext uri="{9D8B030D-6E8A-4147-A177-3AD203B41FA5}">
                      <a16:colId xmlns="" xmlns:a16="http://schemas.microsoft.com/office/drawing/2014/main" val="20004"/>
                    </a:ext>
                  </a:extLst>
                </a:gridCol>
                <a:gridCol w="1263649">
                  <a:extLst>
                    <a:ext uri="{9D8B030D-6E8A-4147-A177-3AD203B41FA5}">
                      <a16:colId xmlns="" xmlns:a16="http://schemas.microsoft.com/office/drawing/2014/main" val="20005"/>
                    </a:ext>
                  </a:extLst>
                </a:gridCol>
              </a:tblGrid>
              <a:tr h="370840">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Q1 &amp; Q2 2018 Recipients</a:t>
                      </a:r>
                    </a:p>
                  </a:txBody>
                  <a:tcPr>
                    <a:solidFill>
                      <a:srgbClr val="00CC99"/>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chemeClr val="bg1"/>
                        </a:solidFill>
                      </a:endParaRPr>
                    </a:p>
                  </a:txBody>
                  <a:tcPr>
                    <a:lnL w="38100" cap="flat" cmpd="sng" algn="ctr">
                      <a:solidFill>
                        <a:schemeClr val="bg1"/>
                      </a:solidFill>
                      <a:prstDash val="solid"/>
                      <a:round/>
                      <a:headEnd type="none" w="med" len="med"/>
                      <a:tailEnd type="none" w="med" len="med"/>
                    </a:lnL>
                    <a:solidFill>
                      <a:srgbClr val="00CC99"/>
                    </a:solidFill>
                  </a:tcPr>
                </a:tc>
                <a:extLst>
                  <a:ext uri="{0D108BD9-81ED-4DB2-BD59-A6C34878D82A}">
                    <a16:rowId xmlns="" xmlns:a16="http://schemas.microsoft.com/office/drawing/2014/main" val="10000"/>
                  </a:ext>
                </a:extLst>
              </a:tr>
              <a:tr h="370840">
                <a:tc>
                  <a:txBody>
                    <a:bodyPr/>
                    <a:lstStyle/>
                    <a:p>
                      <a:endParaRPr lang="en-US" sz="1800" b="1" dirty="0">
                        <a:solidFill>
                          <a:schemeClr val="bg1"/>
                        </a:solidFill>
                      </a:endParaRP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gridSpan="2">
                  <a:txBody>
                    <a:bodyPr/>
                    <a:lstStyle/>
                    <a:p>
                      <a:pPr algn="ctr"/>
                      <a:r>
                        <a:rPr lang="en-US" sz="1800" b="1" dirty="0">
                          <a:solidFill>
                            <a:schemeClr val="bg1"/>
                          </a:solidFill>
                        </a:rPr>
                        <a:t>Elderly</a:t>
                      </a:r>
                      <a:r>
                        <a:rPr lang="en-US" sz="1800" b="1" baseline="0" dirty="0">
                          <a:solidFill>
                            <a:schemeClr val="bg1"/>
                          </a:solidFill>
                        </a:rPr>
                        <a:t> Only</a:t>
                      </a:r>
                      <a:endParaRPr lang="en-US" sz="1800" b="1"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hMerge="1">
                  <a:txBody>
                    <a:bodyPr/>
                    <a:lstStyle/>
                    <a:p>
                      <a:endParaRPr lang="en-US" dirty="0"/>
                    </a:p>
                  </a:txBody>
                  <a:tcPr/>
                </a:tc>
                <a:tc gridSpan="2">
                  <a:txBody>
                    <a:bodyPr/>
                    <a:lstStyle/>
                    <a:p>
                      <a:pPr algn="ctr"/>
                      <a:r>
                        <a:rPr lang="en-US" sz="1800" b="1" dirty="0">
                          <a:solidFill>
                            <a:schemeClr val="bg1"/>
                          </a:solidFill>
                        </a:rPr>
                        <a:t>Non-Elderly Only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hMerge="1">
                  <a:txBody>
                    <a:bodyPr/>
                    <a:lstStyle/>
                    <a:p>
                      <a:endParaRPr lang="en-US" dirty="0"/>
                    </a:p>
                  </a:txBody>
                  <a:tcPr/>
                </a:tc>
                <a:tc>
                  <a:txBody>
                    <a:bodyPr/>
                    <a:lstStyle/>
                    <a:p>
                      <a:pPr algn="ctr"/>
                      <a:r>
                        <a:rPr lang="en-US" sz="1800" b="1" dirty="0">
                          <a:solidFill>
                            <a:schemeClr val="bg1"/>
                          </a:solidFill>
                        </a:rPr>
                        <a:t>Difference</a:t>
                      </a: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370840">
                <a:tc>
                  <a:txBody>
                    <a:bodyPr/>
                    <a:lstStyle/>
                    <a:p>
                      <a:r>
                        <a:rPr lang="en-US" sz="1800" dirty="0"/>
                        <a:t>Number of Customers</a:t>
                      </a:r>
                    </a:p>
                  </a:txBody>
                  <a:tcPr marL="91448" marR="91448">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gridSpan="2">
                  <a:txBody>
                    <a:bodyPr/>
                    <a:lstStyle/>
                    <a:p>
                      <a:pPr algn="ctr"/>
                      <a:r>
                        <a:rPr lang="en-US" dirty="0"/>
                        <a:t>90</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marL="0" marR="0" algn="ctr">
                        <a:lnSpc>
                          <a:spcPct val="107000"/>
                        </a:lnSpc>
                        <a:spcBef>
                          <a:spcPts val="0"/>
                        </a:spcBef>
                        <a:spcAft>
                          <a:spcPts val="0"/>
                        </a:spcAft>
                      </a:pPr>
                      <a:endParaRPr lang="en-US" sz="1800" dirty="0">
                        <a:effectLst/>
                        <a:latin typeface="+mj-lt"/>
                        <a:ea typeface="Calibri" panose="020F0502020204030204" pitchFamily="34" charset="0"/>
                        <a:cs typeface="Times New Roman" panose="02020603050405020304" pitchFamily="18" charset="0"/>
                      </a:endParaRPr>
                    </a:p>
                  </a:txBody>
                  <a:tcPr marL="68580" marR="68580" marT="0" marB="0">
                    <a:lnT w="28575" cap="flat" cmpd="sng" algn="ctr">
                      <a:solidFill>
                        <a:schemeClr val="tx1"/>
                      </a:solidFill>
                      <a:prstDash val="solid"/>
                      <a:round/>
                      <a:headEnd type="none" w="med" len="med"/>
                      <a:tailEnd type="none" w="med" len="med"/>
                    </a:lnT>
                  </a:tcPr>
                </a:tc>
                <a:tc gridSpan="2">
                  <a:txBody>
                    <a:bodyPr/>
                    <a:lstStyle/>
                    <a:p>
                      <a:pPr marL="0" marR="0" algn="ctr">
                        <a:lnSpc>
                          <a:spcPct val="107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542</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marL="0" marR="0" algn="ctr">
                        <a:lnSpc>
                          <a:spcPct val="107000"/>
                        </a:lnSpc>
                        <a:spcBef>
                          <a:spcPts val="0"/>
                        </a:spcBef>
                        <a:spcAft>
                          <a:spcPts val="0"/>
                        </a:spcAft>
                      </a:pPr>
                      <a:endParaRPr lang="en-US" sz="1800" dirty="0">
                        <a:effectLst/>
                        <a:latin typeface="+mj-lt"/>
                        <a:ea typeface="Calibri" panose="020F0502020204030204" pitchFamily="34" charset="0"/>
                        <a:cs typeface="Times New Roman" panose="02020603050405020304" pitchFamily="18" charset="0"/>
                      </a:endParaRPr>
                    </a:p>
                  </a:txBody>
                  <a:tcPr marL="68580" marR="68580" marT="0" marB="0">
                    <a:lnT w="28575"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800" dirty="0">
                          <a:effectLst/>
                        </a:rPr>
                        <a:t>--</a:t>
                      </a:r>
                      <a:endParaRPr lang="en-US" sz="18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2"/>
                  </a:ext>
                </a:extLst>
              </a:tr>
              <a:tr h="370840">
                <a:tc>
                  <a:txBody>
                    <a:bodyPr/>
                    <a:lstStyle/>
                    <a:p>
                      <a:r>
                        <a:rPr lang="en-US" sz="1800" dirty="0"/>
                        <a:t>Percent of Customers</a:t>
                      </a:r>
                    </a:p>
                  </a:txBody>
                  <a:tcPr marL="91448" marR="91448">
                    <a:lnR w="38100" cap="flat" cmpd="sng" algn="ctr">
                      <a:solidFill>
                        <a:schemeClr val="bg1"/>
                      </a:solidFill>
                      <a:prstDash val="solid"/>
                      <a:round/>
                      <a:headEnd type="none" w="med" len="med"/>
                      <a:tailEnd type="none" w="med" len="med"/>
                    </a:lnR>
                  </a:tcPr>
                </a:tc>
                <a:tc gridSpan="2">
                  <a:txBody>
                    <a:bodyPr/>
                    <a:lstStyle/>
                    <a:p>
                      <a:pPr marL="0" marR="0" algn="ctr">
                        <a:lnSpc>
                          <a:spcPct val="107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14%</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pPr marL="0" marR="0" algn="ctr">
                        <a:lnSpc>
                          <a:spcPct val="107000"/>
                        </a:lnSpc>
                        <a:spcBef>
                          <a:spcPts val="0"/>
                        </a:spcBef>
                        <a:spcAft>
                          <a:spcPts val="0"/>
                        </a:spcAft>
                      </a:pPr>
                      <a:endParaRPr lang="en-US" sz="1800" dirty="0">
                        <a:effectLst/>
                        <a:latin typeface="+mj-lt"/>
                        <a:ea typeface="Calibri" panose="020F0502020204030204" pitchFamily="34" charset="0"/>
                        <a:cs typeface="Times New Roman" panose="02020603050405020304" pitchFamily="18" charset="0"/>
                      </a:endParaRPr>
                    </a:p>
                  </a:txBody>
                  <a:tcPr marL="68580" marR="68580" marT="0" marB="0">
                    <a:lnB w="28575" cap="flat" cmpd="sng" algn="ctr">
                      <a:solidFill>
                        <a:schemeClr val="tx1"/>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86%</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pPr marL="0" marR="0" algn="ctr">
                        <a:lnSpc>
                          <a:spcPct val="107000"/>
                        </a:lnSpc>
                        <a:spcBef>
                          <a:spcPts val="0"/>
                        </a:spcBef>
                        <a:spcAft>
                          <a:spcPts val="0"/>
                        </a:spcAft>
                      </a:pPr>
                      <a:endParaRPr lang="en-US" sz="1800" dirty="0">
                        <a:effectLst/>
                        <a:latin typeface="+mj-lt"/>
                        <a:ea typeface="Calibri" panose="020F0502020204030204" pitchFamily="34" charset="0"/>
                        <a:cs typeface="Times New Roman" panose="02020603050405020304" pitchFamily="18" charset="0"/>
                      </a:endParaRPr>
                    </a:p>
                  </a:txBody>
                  <a:tcPr marL="68580" marR="68580" marT="0" marB="0">
                    <a:lnB w="28575"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rPr>
                        <a:t>--</a:t>
                      </a:r>
                      <a:endParaRPr lang="en-US" sz="18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3"/>
                  </a:ext>
                </a:extLst>
              </a:tr>
              <a:tr h="370840">
                <a:tc>
                  <a:txBody>
                    <a:bodyPr/>
                    <a:lstStyle/>
                    <a:p>
                      <a:r>
                        <a:rPr lang="en-US" sz="1800" dirty="0"/>
                        <a:t>Pre-Grant Balance</a:t>
                      </a:r>
                    </a:p>
                  </a:txBody>
                  <a:tcPr>
                    <a:lnR w="38100" cap="flat" cmpd="sng" algn="ctr">
                      <a:solidFill>
                        <a:schemeClr val="bg1"/>
                      </a:solidFill>
                      <a:prstDash val="solid"/>
                      <a:round/>
                      <a:headEnd type="none" w="med" len="med"/>
                      <a:tailEnd type="none" w="med" len="med"/>
                    </a:lnR>
                  </a:tcPr>
                </a:tc>
                <a:tc gridSpan="2">
                  <a:txBody>
                    <a:bodyPr/>
                    <a:lstStyle/>
                    <a:p>
                      <a:pPr marL="0" marR="0" algn="ctr">
                        <a:lnSpc>
                          <a:spcPct val="107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$893</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pPr marL="0" marR="0" algn="ctr">
                        <a:lnSpc>
                          <a:spcPct val="107000"/>
                        </a:lnSpc>
                        <a:spcBef>
                          <a:spcPts val="0"/>
                        </a:spcBef>
                        <a:spcAft>
                          <a:spcPts val="0"/>
                        </a:spcAft>
                      </a:pPr>
                      <a:endParaRPr lang="en-US" sz="1800" dirty="0">
                        <a:effectLst/>
                        <a:latin typeface="+mj-lt"/>
                        <a:ea typeface="Calibri" panose="020F0502020204030204" pitchFamily="34" charset="0"/>
                        <a:cs typeface="Times New Roman" panose="02020603050405020304" pitchFamily="18" charset="0"/>
                      </a:endParaRPr>
                    </a:p>
                  </a:txBody>
                  <a:tcPr marL="68580" marR="68580" marT="0" marB="0">
                    <a:lnT w="28575" cap="flat" cmpd="sng" algn="ctr">
                      <a:solidFill>
                        <a:schemeClr val="tx1"/>
                      </a:solidFill>
                      <a:prstDash val="solid"/>
                      <a:round/>
                      <a:headEnd type="none" w="med" len="med"/>
                      <a:tailEnd type="none" w="med" len="med"/>
                    </a:lnT>
                  </a:tcPr>
                </a:tc>
                <a:tc gridSpan="2">
                  <a:txBody>
                    <a:bodyPr/>
                    <a:lstStyle/>
                    <a:p>
                      <a:pPr marL="0" marR="0" algn="ctr">
                        <a:lnSpc>
                          <a:spcPct val="107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$900</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pPr marL="0" marR="0" algn="ctr">
                        <a:lnSpc>
                          <a:spcPct val="107000"/>
                        </a:lnSpc>
                        <a:spcBef>
                          <a:spcPts val="0"/>
                        </a:spcBef>
                        <a:spcAft>
                          <a:spcPts val="0"/>
                        </a:spcAft>
                      </a:pPr>
                      <a:endParaRPr lang="en-US" sz="1800" dirty="0">
                        <a:effectLst/>
                        <a:latin typeface="+mj-lt"/>
                        <a:ea typeface="Calibri" panose="020F0502020204030204" pitchFamily="34" charset="0"/>
                        <a:cs typeface="Times New Roman" panose="02020603050405020304" pitchFamily="18" charset="0"/>
                      </a:endParaRPr>
                    </a:p>
                  </a:txBody>
                  <a:tcPr marL="68580" marR="68580" marT="0" marB="0">
                    <a:lnT w="28575"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800" b="1" dirty="0">
                          <a:solidFill>
                            <a:schemeClr val="tx1"/>
                          </a:solidFill>
                          <a:effectLst/>
                          <a:latin typeface="+mj-lt"/>
                          <a:ea typeface="Calibri" panose="020F0502020204030204" pitchFamily="34" charset="0"/>
                          <a:cs typeface="Times New Roman" panose="02020603050405020304" pitchFamily="18" charset="0"/>
                        </a:rPr>
                        <a:t>-$7</a:t>
                      </a:r>
                    </a:p>
                  </a:txBody>
                  <a:tcPr marL="68580" marR="68580" marT="0" marB="0"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4"/>
                  </a:ext>
                </a:extLst>
              </a:tr>
              <a:tr h="370840">
                <a:tc>
                  <a:txBody>
                    <a:bodyPr/>
                    <a:lstStyle/>
                    <a:p>
                      <a:r>
                        <a:rPr lang="en-US" sz="1800" dirty="0"/>
                        <a:t>Grant Amount</a:t>
                      </a:r>
                    </a:p>
                  </a:txBody>
                  <a:tcPr>
                    <a:lnR w="38100" cap="flat" cmpd="sng" algn="ctr">
                      <a:solidFill>
                        <a:schemeClr val="bg1"/>
                      </a:solidFill>
                      <a:prstDash val="solid"/>
                      <a:round/>
                      <a:headEnd type="none" w="med" len="med"/>
                      <a:tailEnd type="none" w="med" len="med"/>
                    </a:lnR>
                  </a:tcPr>
                </a:tc>
                <a:tc gridSpan="2">
                  <a:txBody>
                    <a:bodyPr/>
                    <a:lstStyle/>
                    <a:p>
                      <a:pPr marL="0" marR="0" algn="ctr">
                        <a:lnSpc>
                          <a:spcPct val="107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$664</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pPr marL="0" marR="0" algn="ctr">
                        <a:lnSpc>
                          <a:spcPct val="107000"/>
                        </a:lnSpc>
                        <a:spcBef>
                          <a:spcPts val="0"/>
                        </a:spcBef>
                        <a:spcAft>
                          <a:spcPts val="0"/>
                        </a:spcAft>
                      </a:pP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$659</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pPr marL="0" marR="0" algn="ctr">
                        <a:lnSpc>
                          <a:spcPct val="107000"/>
                        </a:lnSpc>
                        <a:spcBef>
                          <a:spcPts val="0"/>
                        </a:spcBef>
                        <a:spcAft>
                          <a:spcPts val="0"/>
                        </a:spcAft>
                      </a:pP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tx1"/>
                          </a:solidFill>
                          <a:effectLst/>
                          <a:latin typeface="+mj-lt"/>
                          <a:ea typeface="Calibri" panose="020F0502020204030204" pitchFamily="34" charset="0"/>
                          <a:cs typeface="Times New Roman" panose="02020603050405020304" pitchFamily="18" charset="0"/>
                        </a:rPr>
                        <a:t>-$5</a:t>
                      </a:r>
                    </a:p>
                  </a:txBody>
                  <a:tcPr marL="68580" marR="68580" marT="0" marB="0"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5"/>
                  </a:ext>
                </a:extLst>
              </a:tr>
              <a:tr h="370840">
                <a:tc>
                  <a:txBody>
                    <a:bodyPr/>
                    <a:lstStyle/>
                    <a:p>
                      <a:r>
                        <a:rPr lang="en-US" sz="1800" dirty="0"/>
                        <a:t>Post-Grant Balance</a:t>
                      </a: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$238</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FFFF00"/>
                    </a:solidFill>
                  </a:tcPr>
                </a:tc>
                <a:tc hMerge="1">
                  <a:txBody>
                    <a:bodyPr/>
                    <a:lstStyle/>
                    <a:p>
                      <a:pPr marL="0" marR="0" algn="ctr">
                        <a:lnSpc>
                          <a:spcPct val="107000"/>
                        </a:lnSpc>
                        <a:spcBef>
                          <a:spcPts val="0"/>
                        </a:spcBef>
                        <a:spcAft>
                          <a:spcPts val="0"/>
                        </a:spcAft>
                      </a:pPr>
                      <a:endParaRPr lang="en-US" sz="1800" dirty="0">
                        <a:effectLst/>
                        <a:latin typeface="+mj-lt"/>
                        <a:ea typeface="Calibri" panose="020F0502020204030204" pitchFamily="34" charset="0"/>
                        <a:cs typeface="Times New Roman" panose="02020603050405020304" pitchFamily="18" charset="0"/>
                      </a:endParaRPr>
                    </a:p>
                  </a:txBody>
                  <a:tcPr marL="68580" marR="68580" marT="0" marB="0">
                    <a:lnB w="28575" cap="flat" cmpd="sng" algn="ctr">
                      <a:solidFill>
                        <a:schemeClr val="tx1"/>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$243</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FFFF00"/>
                    </a:solidFill>
                  </a:tcPr>
                </a:tc>
                <a:tc hMerge="1">
                  <a:txBody>
                    <a:bodyPr/>
                    <a:lstStyle/>
                    <a:p>
                      <a:pPr marL="0" marR="0" algn="ctr">
                        <a:lnSpc>
                          <a:spcPct val="107000"/>
                        </a:lnSpc>
                        <a:spcBef>
                          <a:spcPts val="0"/>
                        </a:spcBef>
                        <a:spcAft>
                          <a:spcPts val="0"/>
                        </a:spcAft>
                      </a:pPr>
                      <a:endParaRPr lang="en-US" sz="1800" dirty="0">
                        <a:effectLst/>
                        <a:latin typeface="+mj-lt"/>
                        <a:ea typeface="Calibri" panose="020F0502020204030204" pitchFamily="34" charset="0"/>
                        <a:cs typeface="Times New Roman" panose="02020603050405020304" pitchFamily="18" charset="0"/>
                      </a:endParaRPr>
                    </a:p>
                  </a:txBody>
                  <a:tcPr marL="68580" marR="68580" marT="0" marB="0">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tx1"/>
                          </a:solidFill>
                          <a:effectLst/>
                          <a:latin typeface="+mn-lt"/>
                          <a:ea typeface="Calibri" panose="020F0502020204030204" pitchFamily="34" charset="0"/>
                          <a:cs typeface="Times New Roman" panose="02020603050405020304" pitchFamily="18" charset="0"/>
                        </a:rPr>
                        <a:t>-$5</a:t>
                      </a:r>
                    </a:p>
                  </a:txBody>
                  <a:tcPr marL="68580" marR="68580" marT="0" marB="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6"/>
                  </a:ext>
                </a:extLst>
              </a:tr>
              <a:tr h="370840">
                <a:tc>
                  <a:txBody>
                    <a:bodyPr/>
                    <a:lstStyle/>
                    <a:p>
                      <a:endParaRPr lang="en-US" sz="1800" b="1" kern="1200" dirty="0">
                        <a:solidFill>
                          <a:schemeClr val="bg1"/>
                        </a:solidFill>
                        <a:latin typeface="+mn-lt"/>
                        <a:ea typeface="+mn-ea"/>
                        <a:cs typeface="+mn-cs"/>
                      </a:endParaRP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Difference</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7"/>
                  </a:ext>
                </a:extLst>
              </a:tr>
              <a:tr h="370840">
                <a:tc>
                  <a:txBody>
                    <a:bodyPr/>
                    <a:lstStyle/>
                    <a:p>
                      <a:r>
                        <a:rPr lang="en-US" sz="1800" dirty="0"/>
                        <a:t>Success</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36</a:t>
                      </a:r>
                    </a:p>
                  </a:txBody>
                  <a:tcPr marL="68580" marR="6858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40%</a:t>
                      </a:r>
                    </a:p>
                  </a:txBody>
                  <a:tcPr marL="68580" marR="6858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FFF00"/>
                    </a:solidFill>
                  </a:tcPr>
                </a:tc>
                <a:tc>
                  <a:txBody>
                    <a:bodyPr/>
                    <a:lstStyle/>
                    <a:p>
                      <a:pPr marL="0" marR="0" algn="ctr">
                        <a:lnSpc>
                          <a:spcPct val="107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169</a:t>
                      </a:r>
                    </a:p>
                  </a:txBody>
                  <a:tcPr marL="68580" marR="6858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5">
                        <a:lumMod val="40000"/>
                        <a:lumOff val="60000"/>
                      </a:schemeClr>
                    </a:solidFill>
                  </a:tcPr>
                </a:tc>
                <a:tc>
                  <a:txBody>
                    <a:bodyPr/>
                    <a:lstStyle/>
                    <a:p>
                      <a:pPr marL="0" marR="0" algn="ctr">
                        <a:lnSpc>
                          <a:spcPct val="107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31%</a:t>
                      </a:r>
                    </a:p>
                  </a:txBody>
                  <a:tcPr marL="68580" marR="6858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FFF00"/>
                    </a:solidFill>
                  </a:tcPr>
                </a:tc>
                <a:tc>
                  <a:txBody>
                    <a:bodyPr/>
                    <a:lstStyle/>
                    <a:p>
                      <a:pPr marL="0" marR="0" algn="ctr">
                        <a:lnSpc>
                          <a:spcPct val="107000"/>
                        </a:lnSpc>
                        <a:spcBef>
                          <a:spcPts val="0"/>
                        </a:spcBef>
                        <a:spcAft>
                          <a:spcPts val="0"/>
                        </a:spcAft>
                      </a:pPr>
                      <a:r>
                        <a:rPr lang="en-US" sz="1800" b="1" dirty="0">
                          <a:solidFill>
                            <a:schemeClr val="tx1"/>
                          </a:solidFill>
                          <a:effectLst/>
                          <a:latin typeface="+mj-lt"/>
                          <a:ea typeface="Calibri" panose="020F0502020204030204" pitchFamily="34" charset="0"/>
                          <a:cs typeface="Times New Roman" panose="02020603050405020304" pitchFamily="18" charset="0"/>
                        </a:rPr>
                        <a:t>9%*</a:t>
                      </a:r>
                    </a:p>
                  </a:txBody>
                  <a:tcPr marL="68580" marR="6858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8"/>
                  </a:ext>
                </a:extLst>
              </a:tr>
              <a:tr h="370840">
                <a:tc>
                  <a:txBody>
                    <a:bodyPr/>
                    <a:lstStyle/>
                    <a:p>
                      <a:r>
                        <a:rPr lang="en-US" sz="1800" dirty="0"/>
                        <a:t>Marginal Success</a:t>
                      </a:r>
                    </a:p>
                  </a:txBody>
                  <a:tcPr>
                    <a:lnR w="38100" cap="flat" cmpd="sng" algn="ctr">
                      <a:solidFill>
                        <a:schemeClr val="bg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2</a:t>
                      </a:r>
                    </a:p>
                  </a:txBody>
                  <a:tcPr marL="68580" marR="68580" marT="0" marB="0" anchor="ctr">
                    <a:lnL w="38100" cap="flat" cmpd="sng" algn="ctr">
                      <a:solidFill>
                        <a:schemeClr val="bg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2%</a:t>
                      </a:r>
                    </a:p>
                  </a:txBody>
                  <a:tcPr marL="68580" marR="68580" marT="0" marB="0" anchor="ctr">
                    <a:lnR w="38100" cap="flat" cmpd="sng" algn="ctr">
                      <a:solidFill>
                        <a:schemeClr val="bg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32</a:t>
                      </a:r>
                    </a:p>
                  </a:txBody>
                  <a:tcPr marL="68580" marR="68580" marT="0" marB="0" anchor="ctr">
                    <a:lnL w="38100" cap="flat" cmpd="sng" algn="ctr">
                      <a:solidFill>
                        <a:schemeClr val="bg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6%</a:t>
                      </a:r>
                    </a:p>
                  </a:txBody>
                  <a:tcPr marL="68580" marR="68580" marT="0" marB="0" anchor="ctr">
                    <a:lnR w="38100" cap="flat" cmpd="sng" algn="ctr">
                      <a:solidFill>
                        <a:schemeClr val="bg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800" b="1" dirty="0">
                          <a:solidFill>
                            <a:schemeClr val="tx1"/>
                          </a:solidFill>
                          <a:effectLst/>
                          <a:latin typeface="+mj-lt"/>
                          <a:ea typeface="Calibri" panose="020F0502020204030204" pitchFamily="34" charset="0"/>
                          <a:cs typeface="Times New Roman" panose="02020603050405020304" pitchFamily="18" charset="0"/>
                        </a:rPr>
                        <a:t>4%</a:t>
                      </a:r>
                    </a:p>
                  </a:txBody>
                  <a:tcPr marL="68580" marR="68580" marT="0" marB="0"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9"/>
                  </a:ext>
                </a:extLst>
              </a:tr>
              <a:tr h="370840">
                <a:tc>
                  <a:txBody>
                    <a:bodyPr/>
                    <a:lstStyle/>
                    <a:p>
                      <a:r>
                        <a:rPr lang="en-US" sz="1800" dirty="0"/>
                        <a:t>Needs More</a:t>
                      </a:r>
                      <a:r>
                        <a:rPr lang="en-US" sz="1800" baseline="0" dirty="0"/>
                        <a:t> Help</a:t>
                      </a:r>
                      <a:endParaRPr lang="en-US" sz="1800" dirty="0"/>
                    </a:p>
                  </a:txBody>
                  <a:tcPr>
                    <a:lnR w="38100" cap="flat" cmpd="sng" algn="ctr">
                      <a:solidFill>
                        <a:schemeClr val="bg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52</a:t>
                      </a:r>
                    </a:p>
                  </a:txBody>
                  <a:tcPr marL="68580" marR="68580" marT="0" marB="0" anchor="ctr">
                    <a:lnL w="38100" cap="flat" cmpd="sng" algn="ctr">
                      <a:solidFill>
                        <a:schemeClr val="bg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58%</a:t>
                      </a:r>
                    </a:p>
                  </a:txBody>
                  <a:tcPr marL="68580" marR="68580" marT="0" marB="0" anchor="ctr">
                    <a:lnR w="38100" cap="flat" cmpd="sng" algn="ctr">
                      <a:solidFill>
                        <a:schemeClr val="bg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341</a:t>
                      </a:r>
                    </a:p>
                  </a:txBody>
                  <a:tcPr marL="68580" marR="68580" marT="0" marB="0" anchor="ctr">
                    <a:lnL w="38100" cap="flat" cmpd="sng" algn="ctr">
                      <a:solidFill>
                        <a:schemeClr val="bg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800" dirty="0">
                          <a:solidFill>
                            <a:schemeClr val="tx1"/>
                          </a:solidFill>
                          <a:effectLst/>
                          <a:latin typeface="+mj-lt"/>
                          <a:ea typeface="Calibri" panose="020F0502020204030204" pitchFamily="34" charset="0"/>
                          <a:cs typeface="Times New Roman" panose="02020603050405020304" pitchFamily="18" charset="0"/>
                        </a:rPr>
                        <a:t>63%</a:t>
                      </a:r>
                    </a:p>
                  </a:txBody>
                  <a:tcPr marL="68580" marR="68580" marT="0" marB="0" anchor="ctr">
                    <a:lnR w="38100" cap="flat" cmpd="sng" algn="ctr">
                      <a:solidFill>
                        <a:schemeClr val="bg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800" b="1" dirty="0">
                          <a:solidFill>
                            <a:schemeClr val="tx1"/>
                          </a:solidFill>
                          <a:effectLst/>
                          <a:latin typeface="+mj-lt"/>
                          <a:ea typeface="Calibri" panose="020F0502020204030204" pitchFamily="34" charset="0"/>
                          <a:cs typeface="Times New Roman" panose="02020603050405020304" pitchFamily="18" charset="0"/>
                        </a:rPr>
                        <a:t>5%</a:t>
                      </a:r>
                    </a:p>
                  </a:txBody>
                  <a:tcPr marL="68580" marR="68580" marT="0" marB="0" anchor="ct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10"/>
                  </a:ext>
                </a:extLst>
              </a:tr>
            </a:tbl>
          </a:graphicData>
        </a:graphic>
      </p:graphicFrame>
      <p:sp>
        <p:nvSpPr>
          <p:cNvPr id="7" name="Rectangle 6"/>
          <p:cNvSpPr/>
          <p:nvPr/>
        </p:nvSpPr>
        <p:spPr>
          <a:xfrm>
            <a:off x="615806" y="6062166"/>
            <a:ext cx="4572000" cy="276999"/>
          </a:xfrm>
          <a:prstGeom prst="rect">
            <a:avLst/>
          </a:prstGeom>
        </p:spPr>
        <p:txBody>
          <a:bodyPr>
            <a:spAutoFit/>
          </a:bodyPr>
          <a:lstStyle/>
          <a:p>
            <a:pPr marL="0" marR="0">
              <a:spcBef>
                <a:spcPts val="0"/>
              </a:spcBef>
              <a:spcAft>
                <a:spcPts val="0"/>
              </a:spcAft>
            </a:pPr>
            <a:r>
              <a:rPr lang="en-US" sz="1200" baseline="30000" dirty="0">
                <a:latin typeface="+mj-lt"/>
                <a:ea typeface="Calibri" panose="020F0502020204030204" pitchFamily="34" charset="0"/>
                <a:cs typeface="Times New Roman" panose="02020603050405020304" pitchFamily="18" charset="0"/>
              </a:rPr>
              <a:t>* </a:t>
            </a:r>
            <a:r>
              <a:rPr lang="en-US" sz="1200" dirty="0">
                <a:latin typeface="+mj-lt"/>
                <a:ea typeface="Calibri" panose="020F0502020204030204" pitchFamily="34" charset="0"/>
                <a:cs typeface="Times New Roman" panose="02020603050405020304" pitchFamily="18" charset="0"/>
              </a:rPr>
              <a:t>Statistically significant at the 90% level</a:t>
            </a:r>
          </a:p>
        </p:txBody>
      </p:sp>
    </p:spTree>
    <p:extLst>
      <p:ext uri="{BB962C8B-B14F-4D97-AF65-F5344CB8AC3E}">
        <p14:creationId xmlns:p14="http://schemas.microsoft.com/office/powerpoint/2010/main" val="14371880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19"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0"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1"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2"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3"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4"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5"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6"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7"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8"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9"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30"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31"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32"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33"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34"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35"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36"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37"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38"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39"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40"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41"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42"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43"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44"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45"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46"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47"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48"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49"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50"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51"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52"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53"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54"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55"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56"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37257"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58"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59"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60" name="Rectangle 44"/>
          <p:cNvSpPr>
            <a:spLocks noGrp="1" noChangeArrowheads="1"/>
          </p:cNvSpPr>
          <p:nvPr>
            <p:ph type="title"/>
          </p:nvPr>
        </p:nvSpPr>
        <p:spPr>
          <a:xfrm>
            <a:off x="66765" y="55563"/>
            <a:ext cx="7772400" cy="1143000"/>
          </a:xfrm>
        </p:spPr>
        <p:txBody>
          <a:bodyPr/>
          <a:lstStyle/>
          <a:p>
            <a:pPr algn="l" eaLnBrk="1" hangingPunct="1"/>
            <a:r>
              <a:rPr lang="en-US" altLang="en-US" sz="3300" b="1" dirty="0">
                <a:solidFill>
                  <a:schemeClr val="tx1"/>
                </a:solidFill>
              </a:rPr>
              <a:t>Receipt of Energy Assistance</a:t>
            </a:r>
            <a:r>
              <a:rPr lang="en-US" altLang="en-US" dirty="0">
                <a:solidFill>
                  <a:schemeClr val="tx1"/>
                </a:solidFill>
              </a:rPr>
              <a:t/>
            </a:r>
            <a:br>
              <a:rPr lang="en-US" altLang="en-US" dirty="0">
                <a:solidFill>
                  <a:schemeClr val="tx1"/>
                </a:solidFill>
              </a:rPr>
            </a:br>
            <a:r>
              <a:rPr lang="en-US" altLang="en-US" sz="2600" b="1" dirty="0">
                <a:solidFill>
                  <a:schemeClr val="tx1"/>
                </a:solidFill>
              </a:rPr>
              <a:t>USF or LIHEAP</a:t>
            </a:r>
          </a:p>
        </p:txBody>
      </p:sp>
      <p:sp>
        <p:nvSpPr>
          <p:cNvPr id="137261"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CC4570C6-D04A-4575-AF56-C650796E0573}" type="slidenum">
              <a:rPr lang="en-US" altLang="en-US" sz="1000"/>
              <a:pPr eaLnBrk="1" hangingPunct="1">
                <a:spcBef>
                  <a:spcPct val="50000"/>
                </a:spcBef>
                <a:buFontTx/>
                <a:buNone/>
              </a:pPr>
              <a:t>78</a:t>
            </a:fld>
            <a:endParaRPr lang="en-US" altLang="en-US" sz="1000"/>
          </a:p>
        </p:txBody>
      </p:sp>
      <p:graphicFrame>
        <p:nvGraphicFramePr>
          <p:cNvPr id="47" name="Table 46"/>
          <p:cNvGraphicFramePr>
            <a:graphicFrameLocks noGrp="1"/>
          </p:cNvGraphicFramePr>
          <p:nvPr>
            <p:extLst>
              <p:ext uri="{D42A27DB-BD31-4B8C-83A1-F6EECF244321}">
                <p14:modId xmlns:p14="http://schemas.microsoft.com/office/powerpoint/2010/main" val="553568353"/>
              </p:ext>
            </p:extLst>
          </p:nvPr>
        </p:nvGraphicFramePr>
        <p:xfrm>
          <a:off x="242888" y="1668098"/>
          <a:ext cx="8672514" cy="4683490"/>
        </p:xfrm>
        <a:graphic>
          <a:graphicData uri="http://schemas.openxmlformats.org/drawingml/2006/table">
            <a:tbl>
              <a:tblPr firstRow="1" lastRow="1" bandRow="1">
                <a:tableStyleId>{5C22544A-7EE6-4342-B048-85BDC9FD1C3A}</a:tableStyleId>
              </a:tblPr>
              <a:tblGrid>
                <a:gridCol w="912942">
                  <a:extLst>
                    <a:ext uri="{9D8B030D-6E8A-4147-A177-3AD203B41FA5}">
                      <a16:colId xmlns="" xmlns:a16="http://schemas.microsoft.com/office/drawing/2014/main" val="20000"/>
                    </a:ext>
                  </a:extLst>
                </a:gridCol>
                <a:gridCol w="646631">
                  <a:extLst>
                    <a:ext uri="{9D8B030D-6E8A-4147-A177-3AD203B41FA5}">
                      <a16:colId xmlns="" xmlns:a16="http://schemas.microsoft.com/office/drawing/2014/main" val="20001"/>
                    </a:ext>
                  </a:extLst>
                </a:gridCol>
                <a:gridCol w="646631">
                  <a:extLst>
                    <a:ext uri="{9D8B030D-6E8A-4147-A177-3AD203B41FA5}">
                      <a16:colId xmlns="" xmlns:a16="http://schemas.microsoft.com/office/drawing/2014/main" val="20002"/>
                    </a:ext>
                  </a:extLst>
                </a:gridCol>
                <a:gridCol w="646631">
                  <a:extLst>
                    <a:ext uri="{9D8B030D-6E8A-4147-A177-3AD203B41FA5}">
                      <a16:colId xmlns="" xmlns:a16="http://schemas.microsoft.com/office/drawing/2014/main" val="20003"/>
                    </a:ext>
                  </a:extLst>
                </a:gridCol>
                <a:gridCol w="646631">
                  <a:extLst>
                    <a:ext uri="{9D8B030D-6E8A-4147-A177-3AD203B41FA5}">
                      <a16:colId xmlns="" xmlns:a16="http://schemas.microsoft.com/office/drawing/2014/main" val="20004"/>
                    </a:ext>
                  </a:extLst>
                </a:gridCol>
                <a:gridCol w="646631">
                  <a:extLst>
                    <a:ext uri="{9D8B030D-6E8A-4147-A177-3AD203B41FA5}">
                      <a16:colId xmlns="" xmlns:a16="http://schemas.microsoft.com/office/drawing/2014/main" val="20005"/>
                    </a:ext>
                  </a:extLst>
                </a:gridCol>
                <a:gridCol w="646631">
                  <a:extLst>
                    <a:ext uri="{9D8B030D-6E8A-4147-A177-3AD203B41FA5}">
                      <a16:colId xmlns="" xmlns:a16="http://schemas.microsoft.com/office/drawing/2014/main" val="20006"/>
                    </a:ext>
                  </a:extLst>
                </a:gridCol>
                <a:gridCol w="646631">
                  <a:extLst>
                    <a:ext uri="{9D8B030D-6E8A-4147-A177-3AD203B41FA5}">
                      <a16:colId xmlns="" xmlns:a16="http://schemas.microsoft.com/office/drawing/2014/main" val="20007"/>
                    </a:ext>
                  </a:extLst>
                </a:gridCol>
                <a:gridCol w="646631">
                  <a:extLst>
                    <a:ext uri="{9D8B030D-6E8A-4147-A177-3AD203B41FA5}">
                      <a16:colId xmlns="" xmlns:a16="http://schemas.microsoft.com/office/drawing/2014/main" val="20008"/>
                    </a:ext>
                  </a:extLst>
                </a:gridCol>
                <a:gridCol w="646631">
                  <a:extLst>
                    <a:ext uri="{9D8B030D-6E8A-4147-A177-3AD203B41FA5}">
                      <a16:colId xmlns="" xmlns:a16="http://schemas.microsoft.com/office/drawing/2014/main" val="20009"/>
                    </a:ext>
                  </a:extLst>
                </a:gridCol>
                <a:gridCol w="646631">
                  <a:extLst>
                    <a:ext uri="{9D8B030D-6E8A-4147-A177-3AD203B41FA5}">
                      <a16:colId xmlns="" xmlns:a16="http://schemas.microsoft.com/office/drawing/2014/main" val="20010"/>
                    </a:ext>
                  </a:extLst>
                </a:gridCol>
                <a:gridCol w="646631">
                  <a:extLst>
                    <a:ext uri="{9D8B030D-6E8A-4147-A177-3AD203B41FA5}">
                      <a16:colId xmlns="" xmlns:a16="http://schemas.microsoft.com/office/drawing/2014/main" val="3563932392"/>
                    </a:ext>
                  </a:extLst>
                </a:gridCol>
                <a:gridCol w="646631">
                  <a:extLst>
                    <a:ext uri="{9D8B030D-6E8A-4147-A177-3AD203B41FA5}">
                      <a16:colId xmlns="" xmlns:a16="http://schemas.microsoft.com/office/drawing/2014/main" val="1203898405"/>
                    </a:ext>
                  </a:extLst>
                </a:gridCol>
              </a:tblGrid>
              <a:tr h="410437">
                <a:tc rowSpan="3">
                  <a:txBody>
                    <a:bodyPr/>
                    <a:lstStyle/>
                    <a:p>
                      <a:pPr algn="ctr"/>
                      <a:r>
                        <a:rPr lang="en-US" sz="1600" b="1" dirty="0">
                          <a:solidFill>
                            <a:schemeClr val="bg1"/>
                          </a:solidFill>
                        </a:rPr>
                        <a:t>Utility</a:t>
                      </a: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gridSpan="12">
                  <a:txBody>
                    <a:bodyPr/>
                    <a:lstStyle/>
                    <a:p>
                      <a:pPr algn="ctr"/>
                      <a:r>
                        <a:rPr lang="en-US" sz="1600" baseline="0" dirty="0"/>
                        <a:t>Received USF or LIHEAP in 12 Months Following Grant Receipt</a:t>
                      </a:r>
                      <a:endParaRPr lang="en-US" sz="1600" dirty="0"/>
                    </a:p>
                  </a:txBody>
                  <a:tcPr anchor="ctr">
                    <a:lnL w="38100" cap="flat" cmpd="sng" algn="ctr">
                      <a:solidFill>
                        <a:schemeClr val="bg1"/>
                      </a:solidFill>
                      <a:prstDash val="solid"/>
                      <a:round/>
                      <a:headEnd type="none" w="med" len="med"/>
                      <a:tailEnd type="none" w="med" len="med"/>
                    </a:lnL>
                    <a:solidFill>
                      <a:srgbClr val="00CC99"/>
                    </a:solidFill>
                  </a:tcPr>
                </a:tc>
                <a:tc hMerge="1">
                  <a:txBody>
                    <a:bodyPr/>
                    <a:lstStyle/>
                    <a:p>
                      <a:endParaRPr lang="en-US"/>
                    </a:p>
                  </a:txBody>
                  <a:tcPr/>
                </a:tc>
                <a:tc hMerge="1">
                  <a:txBody>
                    <a:bodyPr/>
                    <a:lstStyle/>
                    <a:p>
                      <a:endParaRPr lang="en-US"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endParaRPr lang="en-US"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endParaRPr lang="en-US"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endParaRPr lang="en-US"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endParaRPr lang="en-US" dirty="0"/>
                    </a:p>
                  </a:txBody>
                  <a:tcPr anchor="ctr">
                    <a:lnL w="38100" cap="flat" cmpd="sng" algn="ctr">
                      <a:solidFill>
                        <a:schemeClr val="bg1"/>
                      </a:solidFill>
                      <a:prstDash val="solid"/>
                      <a:round/>
                      <a:headEnd type="none" w="med" len="med"/>
                      <a:tailEnd type="none" w="med" len="med"/>
                    </a:lnL>
                    <a:solidFill>
                      <a:srgbClr val="00CC99"/>
                    </a:solidFill>
                  </a:tcPr>
                </a:tc>
                <a:tc hMerge="1">
                  <a:txBody>
                    <a:bodyPr/>
                    <a:lstStyle/>
                    <a:p>
                      <a:pPr algn="ctr"/>
                      <a:endParaRPr lang="en-US" sz="1800" dirty="0"/>
                    </a:p>
                  </a:txBody>
                  <a:tcPr anchor="ctr"/>
                </a:tc>
                <a:tc hMerge="1">
                  <a:txBody>
                    <a:bodyPr/>
                    <a:lstStyle/>
                    <a:p>
                      <a:pPr algn="ctr"/>
                      <a:endParaRPr lang="en-US"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pPr algn="ctr"/>
                      <a:endParaRPr lang="en-US" dirty="0"/>
                    </a:p>
                  </a:txBody>
                  <a:tcPr anchor="ctr">
                    <a:lnL w="38100" cap="flat" cmpd="sng" algn="ctr">
                      <a:solidFill>
                        <a:schemeClr val="bg1"/>
                      </a:solidFill>
                      <a:prstDash val="solid"/>
                      <a:round/>
                      <a:headEnd type="none" w="med" len="med"/>
                      <a:tailEnd type="none" w="med" len="med"/>
                    </a:lnL>
                    <a:solidFill>
                      <a:srgbClr val="00CC99"/>
                    </a:solidFill>
                  </a:tcPr>
                </a:tc>
                <a:tc hMerge="1">
                  <a:txBody>
                    <a:bodyPr/>
                    <a:lstStyle/>
                    <a:p>
                      <a:pPr algn="ctr"/>
                      <a:endParaRPr lang="en-US" sz="16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pPr algn="ctr"/>
                      <a:endParaRPr lang="en-US" sz="1600" dirty="0"/>
                    </a:p>
                  </a:txBody>
                  <a:tcPr anchor="ctr">
                    <a:lnL w="38100" cap="flat" cmpd="sng" algn="ctr">
                      <a:solidFill>
                        <a:schemeClr val="bg1"/>
                      </a:solidFill>
                      <a:prstDash val="solid"/>
                      <a:round/>
                      <a:headEnd type="none" w="med" len="med"/>
                      <a:tailEnd type="none" w="med" len="med"/>
                    </a:lnL>
                    <a:solidFill>
                      <a:srgbClr val="00CC99"/>
                    </a:solidFill>
                  </a:tcPr>
                </a:tc>
                <a:extLst>
                  <a:ext uri="{0D108BD9-81ED-4DB2-BD59-A6C34878D82A}">
                    <a16:rowId xmlns="" xmlns:a16="http://schemas.microsoft.com/office/drawing/2014/main" val="10000"/>
                  </a:ext>
                </a:extLst>
              </a:tr>
              <a:tr h="410437">
                <a:tc vMerge="1">
                  <a:txBody>
                    <a:bodyPr/>
                    <a:lstStyle/>
                    <a:p>
                      <a:endParaRPr lang="en-US"/>
                    </a:p>
                  </a:txBody>
                  <a:tcPr/>
                </a:tc>
                <a:tc gridSpan="2">
                  <a:txBody>
                    <a:bodyPr/>
                    <a:lstStyle/>
                    <a:p>
                      <a:pPr algn="ctr"/>
                      <a:r>
                        <a:rPr lang="en-US" sz="1600" b="1" baseline="0" dirty="0">
                          <a:solidFill>
                            <a:schemeClr val="bg1"/>
                          </a:solidFill>
                        </a:rPr>
                        <a:t>Q1 2013</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pPr algn="ctr"/>
                      <a:endParaRPr lang="en-US" sz="1800" b="1" baseline="0" dirty="0">
                        <a:solidFill>
                          <a:schemeClr val="bg1"/>
                        </a:solidFill>
                      </a:endParaRP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gridSpan="2">
                  <a:txBody>
                    <a:bodyPr/>
                    <a:lstStyle/>
                    <a:p>
                      <a:pPr algn="ctr"/>
                      <a:r>
                        <a:rPr lang="en-US" sz="1600" b="1" baseline="0" dirty="0">
                          <a:solidFill>
                            <a:schemeClr val="bg1"/>
                          </a:solidFill>
                        </a:rPr>
                        <a:t>Q1 &amp; Q2 2014</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pPr algn="ctr"/>
                      <a:endParaRPr lang="en-US" sz="1800" b="1" baseline="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baseline="0" dirty="0">
                          <a:solidFill>
                            <a:schemeClr val="bg1"/>
                          </a:solidFill>
                        </a:rPr>
                        <a:t>Q1 &amp; Q2 2015</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pPr algn="ctr"/>
                      <a:endParaRPr lang="en-US" sz="1800" b="1" baseline="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gridSpan="2">
                  <a:txBody>
                    <a:bodyPr/>
                    <a:lstStyle/>
                    <a:p>
                      <a:pPr algn="ctr"/>
                      <a:r>
                        <a:rPr lang="en-US" sz="1600" b="1" baseline="0" dirty="0">
                          <a:solidFill>
                            <a:schemeClr val="bg1"/>
                          </a:solidFill>
                        </a:rPr>
                        <a:t>Q1 &amp; Q2 2016</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pPr algn="ctr"/>
                      <a:endParaRPr lang="en-US" sz="1800" b="1" dirty="0">
                        <a:solidFill>
                          <a:schemeClr val="bg1"/>
                        </a:solidFill>
                      </a:endParaRPr>
                    </a:p>
                  </a:txBody>
                  <a:tcPr anchor="ctr">
                    <a:solidFill>
                      <a:srgbClr val="00CC99"/>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baseline="0" dirty="0">
                          <a:solidFill>
                            <a:schemeClr val="bg1"/>
                          </a:solidFill>
                        </a:rPr>
                        <a:t>Q1 &amp; Q2 2017</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pPr algn="ctr"/>
                      <a:endParaRPr lang="en-US" sz="1600" b="1" baseline="0" dirty="0">
                        <a:solidFill>
                          <a:schemeClr val="bg1"/>
                        </a:solidFill>
                      </a:endParaRPr>
                    </a:p>
                  </a:txBody>
                  <a:tcPr anchor="ctr">
                    <a:lnL w="38100" cap="flat" cmpd="sng" algn="ctr">
                      <a:solidFill>
                        <a:schemeClr val="bg1"/>
                      </a:solidFill>
                      <a:prstDash val="solid"/>
                      <a:round/>
                      <a:headEnd type="none" w="med" len="med"/>
                      <a:tailEnd type="none" w="med" len="med"/>
                    </a:lnL>
                    <a:solidFill>
                      <a:srgbClr val="00CC99"/>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baseline="0" dirty="0">
                          <a:solidFill>
                            <a:schemeClr val="bg1"/>
                          </a:solidFill>
                        </a:rPr>
                        <a:t>Q1 &amp; Q2 2018</a:t>
                      </a:r>
                    </a:p>
                  </a:txBody>
                  <a:tcPr anchor="ctr">
                    <a:lnL w="38100" cap="flat" cmpd="sng" algn="ctr">
                      <a:solidFill>
                        <a:schemeClr val="bg1"/>
                      </a:solidFill>
                      <a:prstDash val="solid"/>
                      <a:round/>
                      <a:headEnd type="none" w="med" len="med"/>
                      <a:tailEnd type="none" w="med" len="med"/>
                    </a:lnL>
                    <a:solidFill>
                      <a:srgbClr val="00CC99"/>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baseline="0" dirty="0">
                        <a:solidFill>
                          <a:schemeClr val="bg1"/>
                        </a:solidFill>
                      </a:endParaRPr>
                    </a:p>
                  </a:txBody>
                  <a:tcPr anchor="ctr">
                    <a:lnL w="38100" cap="flat" cmpd="sng" algn="ctr">
                      <a:solidFill>
                        <a:schemeClr val="bg1"/>
                      </a:solidFill>
                      <a:prstDash val="solid"/>
                      <a:round/>
                      <a:headEnd type="none" w="med" len="med"/>
                      <a:tailEnd type="none" w="med" len="med"/>
                    </a:lnL>
                    <a:solidFill>
                      <a:srgbClr val="00CC99"/>
                    </a:solidFill>
                  </a:tcPr>
                </a:tc>
                <a:extLst>
                  <a:ext uri="{0D108BD9-81ED-4DB2-BD59-A6C34878D82A}">
                    <a16:rowId xmlns="" xmlns:a16="http://schemas.microsoft.com/office/drawing/2014/main" val="10001"/>
                  </a:ext>
                </a:extLst>
              </a:tr>
              <a:tr h="410437">
                <a:tc vMerge="1">
                  <a:txBody>
                    <a:bodyPr/>
                    <a:lstStyle/>
                    <a:p>
                      <a:pPr algn="ctr"/>
                      <a:endParaRPr lang="en-US" sz="1800" b="1" dirty="0">
                        <a:solidFill>
                          <a:schemeClr val="bg1"/>
                        </a:solidFill>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N</a:t>
                      </a:r>
                      <a:endParaRPr lang="en-US" sz="1600" b="1" baseline="0" dirty="0">
                        <a:solidFill>
                          <a:schemeClr val="bg1"/>
                        </a:solidFill>
                      </a:endParaRP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a:t>
                      </a: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N</a:t>
                      </a:r>
                      <a:endParaRPr lang="en-US" sz="1600" b="1" baseline="0" dirty="0">
                        <a:solidFill>
                          <a:schemeClr val="bg1"/>
                        </a:solidFill>
                      </a:endParaRP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a:t>
                      </a: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N</a:t>
                      </a:r>
                      <a:endParaRPr lang="en-US" sz="1600" b="1" baseline="0" dirty="0">
                        <a:solidFill>
                          <a:schemeClr val="bg1"/>
                        </a:solidFill>
                      </a:endParaRP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a:t>
                      </a: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N</a:t>
                      </a:r>
                      <a:endParaRPr lang="en-US" sz="1600" b="1" baseline="0" dirty="0">
                        <a:solidFill>
                          <a:schemeClr val="bg1"/>
                        </a:solidFill>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a:t>
                      </a: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N</a:t>
                      </a: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a:t>
                      </a: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N</a:t>
                      </a: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a:t>
                      </a:r>
                    </a:p>
                  </a:txBody>
                  <a:tcPr anchor="ctr">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2"/>
                  </a:ext>
                </a:extLst>
              </a:tr>
              <a:tr h="410437">
                <a:tc>
                  <a:txBody>
                    <a:bodyPr/>
                    <a:lstStyle/>
                    <a:p>
                      <a:r>
                        <a:rPr lang="en-US" sz="1600" dirty="0"/>
                        <a:t>ACE</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BECDE"/>
                    </a:solidFill>
                  </a:tcPr>
                </a:tc>
                <a:tc>
                  <a:txBody>
                    <a:bodyPr/>
                    <a:lstStyle/>
                    <a:p>
                      <a:pPr algn="ctr"/>
                      <a:r>
                        <a:rPr lang="en-US" sz="1600" dirty="0"/>
                        <a:t>35</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BECDE"/>
                    </a:solidFill>
                  </a:tcPr>
                </a:tc>
                <a:tc>
                  <a:txBody>
                    <a:bodyPr/>
                    <a:lstStyle/>
                    <a:p>
                      <a:pPr marL="0" algn="ctr" defTabSz="914400" rtl="0" eaLnBrk="1" latinLnBrk="0" hangingPunct="1"/>
                      <a:r>
                        <a:rPr lang="en-US" sz="1600" kern="1200" dirty="0">
                          <a:solidFill>
                            <a:schemeClr val="dk1"/>
                          </a:solidFill>
                          <a:latin typeface="+mn-lt"/>
                          <a:ea typeface="+mn-ea"/>
                          <a:cs typeface="+mn-cs"/>
                        </a:rPr>
                        <a:t>11%</a:t>
                      </a: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BECDE"/>
                    </a:solidFill>
                  </a:tcPr>
                </a:tc>
                <a:tc>
                  <a:txBody>
                    <a:bodyPr/>
                    <a:lstStyle/>
                    <a:p>
                      <a:pPr algn="ctr"/>
                      <a:r>
                        <a:rPr lang="en-US" sz="1600" dirty="0"/>
                        <a:t>-</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BECDE"/>
                    </a:solidFill>
                  </a:tcPr>
                </a:tc>
                <a:tc>
                  <a:txBody>
                    <a:bodyPr/>
                    <a:lstStyle/>
                    <a:p>
                      <a:pPr algn="ctr"/>
                      <a:r>
                        <a:rPr lang="en-US" sz="1600" dirty="0"/>
                        <a:t>-</a:t>
                      </a: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BECDE"/>
                    </a:solidFill>
                  </a:tcPr>
                </a:tc>
                <a:tc>
                  <a:txBody>
                    <a:bodyPr/>
                    <a:lstStyle/>
                    <a:p>
                      <a:pPr marL="0" algn="ctr" defTabSz="914400" rtl="0" eaLnBrk="1" latinLnBrk="0" hangingPunct="1"/>
                      <a:r>
                        <a:rPr lang="en-US" sz="1600" kern="1200" dirty="0">
                          <a:solidFill>
                            <a:schemeClr val="dk1"/>
                          </a:solidFill>
                          <a:latin typeface="+mn-lt"/>
                          <a:ea typeface="+mn-ea"/>
                          <a:cs typeface="+mn-cs"/>
                        </a:rPr>
                        <a:t>25</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BECDE"/>
                    </a:solidFill>
                  </a:tcPr>
                </a:tc>
                <a:tc>
                  <a:txBody>
                    <a:bodyPr/>
                    <a:lstStyle/>
                    <a:p>
                      <a:pPr marL="0" algn="ctr" defTabSz="914400" rtl="0" eaLnBrk="1" latinLnBrk="0" hangingPunct="1"/>
                      <a:r>
                        <a:rPr lang="en-US" sz="1600" kern="1200" dirty="0">
                          <a:solidFill>
                            <a:schemeClr val="dk1"/>
                          </a:solidFill>
                          <a:latin typeface="+mn-lt"/>
                          <a:ea typeface="+mn-ea"/>
                          <a:cs typeface="+mn-cs"/>
                        </a:rPr>
                        <a:t>16%</a:t>
                      </a: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BECDE"/>
                    </a:solidFill>
                  </a:tcPr>
                </a:tc>
                <a:tc>
                  <a:txBody>
                    <a:bodyPr/>
                    <a:lstStyle/>
                    <a:p>
                      <a:pPr algn="ctr"/>
                      <a:r>
                        <a:rPr lang="en-US" sz="1600" dirty="0"/>
                        <a:t>92</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5">
                        <a:lumMod val="60000"/>
                        <a:lumOff val="40000"/>
                      </a:schemeClr>
                    </a:solidFill>
                  </a:tcPr>
                </a:tc>
                <a:tc>
                  <a:txBody>
                    <a:bodyPr/>
                    <a:lstStyle/>
                    <a:p>
                      <a:pPr marL="0" algn="ctr" defTabSz="914400" rtl="0" eaLnBrk="1" latinLnBrk="0" hangingPunct="1"/>
                      <a:r>
                        <a:rPr lang="en-US" sz="1600" kern="1200" dirty="0"/>
                        <a:t>17%</a:t>
                      </a:r>
                      <a:endParaRPr lang="en-US" sz="1600" kern="1200" dirty="0">
                        <a:solidFill>
                          <a:schemeClr val="dk1"/>
                        </a:solidFill>
                        <a:latin typeface="+mn-lt"/>
                        <a:ea typeface="+mn-ea"/>
                        <a:cs typeface="+mn-cs"/>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FFF00"/>
                    </a:solidFill>
                  </a:tcPr>
                </a:tc>
                <a:tc>
                  <a:txBody>
                    <a:bodyPr/>
                    <a:lstStyle/>
                    <a:p>
                      <a:pPr marL="0" algn="ctr" defTabSz="914400" rtl="0" eaLnBrk="1" latinLnBrk="0" hangingPunct="1"/>
                      <a:r>
                        <a:rPr lang="en-US" sz="1600" kern="1200" dirty="0">
                          <a:solidFill>
                            <a:schemeClr val="dk1"/>
                          </a:solidFill>
                          <a:latin typeface="+mn-lt"/>
                          <a:ea typeface="+mn-ea"/>
                          <a:cs typeface="+mn-cs"/>
                        </a:rPr>
                        <a:t>73</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CBECDE"/>
                    </a:solidFill>
                  </a:tcPr>
                </a:tc>
                <a:tc>
                  <a:txBody>
                    <a:bodyPr/>
                    <a:lstStyle/>
                    <a:p>
                      <a:pPr marL="0" algn="ctr" defTabSz="914400" rtl="0" eaLnBrk="1" latinLnBrk="0" hangingPunct="1"/>
                      <a:r>
                        <a:rPr lang="en-US" sz="1600" kern="1200" dirty="0">
                          <a:solidFill>
                            <a:schemeClr val="dk1"/>
                          </a:solidFill>
                          <a:latin typeface="+mn-lt"/>
                          <a:ea typeface="+mn-ea"/>
                          <a:cs typeface="+mn-cs"/>
                        </a:rPr>
                        <a:t>4%</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FFF00"/>
                    </a:solidFill>
                  </a:tcPr>
                </a:tc>
                <a:tc>
                  <a:txBody>
                    <a:bodyPr/>
                    <a:lstStyle/>
                    <a:p>
                      <a:pPr marL="0" algn="ctr" defTabSz="914400" rtl="0" eaLnBrk="1" latinLnBrk="0" hangingPunct="1"/>
                      <a:r>
                        <a:rPr lang="en-US" sz="1600" kern="1200" dirty="0">
                          <a:solidFill>
                            <a:schemeClr val="dk1"/>
                          </a:solidFill>
                          <a:latin typeface="+mn-lt"/>
                          <a:ea typeface="+mn-ea"/>
                          <a:cs typeface="+mn-cs"/>
                        </a:rPr>
                        <a:t>32</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CBECDE"/>
                    </a:solidFill>
                  </a:tcPr>
                </a:tc>
                <a:tc>
                  <a:txBody>
                    <a:bodyPr/>
                    <a:lstStyle/>
                    <a:p>
                      <a:pPr marL="0" algn="ctr" defTabSz="914400" rtl="0" eaLnBrk="1" latinLnBrk="0" hangingPunct="1"/>
                      <a:r>
                        <a:rPr lang="en-US" sz="1600" kern="1200" dirty="0">
                          <a:solidFill>
                            <a:schemeClr val="dk1"/>
                          </a:solidFill>
                          <a:latin typeface="+mn-lt"/>
                          <a:ea typeface="+mn-ea"/>
                          <a:cs typeface="+mn-cs"/>
                        </a:rPr>
                        <a:t>3%</a:t>
                      </a:r>
                    </a:p>
                  </a:txBody>
                  <a:tcPr anchor="ctr">
                    <a:lnT w="38100" cap="flat" cmpd="sng" algn="ctr">
                      <a:solidFill>
                        <a:schemeClr val="bg1"/>
                      </a:solidFill>
                      <a:prstDash val="solid"/>
                      <a:round/>
                      <a:headEnd type="none" w="med" len="med"/>
                      <a:tailEnd type="none" w="med" len="med"/>
                    </a:lnT>
                    <a:solidFill>
                      <a:srgbClr val="FFFF00"/>
                    </a:solidFill>
                  </a:tcPr>
                </a:tc>
                <a:extLst>
                  <a:ext uri="{0D108BD9-81ED-4DB2-BD59-A6C34878D82A}">
                    <a16:rowId xmlns="" xmlns:a16="http://schemas.microsoft.com/office/drawing/2014/main" val="10003"/>
                  </a:ext>
                </a:extLst>
              </a:tr>
              <a:tr h="410437">
                <a:tc>
                  <a:txBody>
                    <a:bodyPr/>
                    <a:lstStyle/>
                    <a:p>
                      <a:r>
                        <a:rPr lang="en-US" sz="1600" dirty="0"/>
                        <a:t>ETG</a:t>
                      </a:r>
                    </a:p>
                  </a:txBody>
                  <a:tcPr anchor="ctr">
                    <a:lnR w="38100" cap="flat" cmpd="sng" algn="ctr">
                      <a:solidFill>
                        <a:schemeClr val="bg1"/>
                      </a:solidFill>
                      <a:prstDash val="solid"/>
                      <a:round/>
                      <a:headEnd type="none" w="med" len="med"/>
                      <a:tailEnd type="none" w="med" len="med"/>
                    </a:lnR>
                  </a:tcPr>
                </a:tc>
                <a:tc>
                  <a:txBody>
                    <a:bodyPr/>
                    <a:lstStyle/>
                    <a:p>
                      <a:pPr algn="ctr"/>
                      <a:r>
                        <a:rPr lang="en-US" sz="1600" dirty="0"/>
                        <a:t>17</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24%</a:t>
                      </a: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a:t>
                      </a: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a:t>
                      </a: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a:t>
                      </a:r>
                    </a:p>
                  </a:txBody>
                  <a:tcPr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a:t>
                      </a:r>
                    </a:p>
                  </a:txBody>
                  <a:tcPr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a:t>
                      </a:r>
                    </a:p>
                  </a:txBody>
                  <a:tcPr anchor="ctr"/>
                </a:tc>
                <a:extLst>
                  <a:ext uri="{0D108BD9-81ED-4DB2-BD59-A6C34878D82A}">
                    <a16:rowId xmlns="" xmlns:a16="http://schemas.microsoft.com/office/drawing/2014/main" val="10004"/>
                  </a:ext>
                </a:extLst>
              </a:tr>
              <a:tr h="410437">
                <a:tc>
                  <a:txBody>
                    <a:bodyPr/>
                    <a:lstStyle/>
                    <a:p>
                      <a:r>
                        <a:rPr lang="en-US" sz="1600" dirty="0"/>
                        <a:t>JCP&amp;L</a:t>
                      </a:r>
                    </a:p>
                  </a:txBody>
                  <a:tcPr anchor="ctr">
                    <a:lnR w="38100" cap="flat" cmpd="sng" algn="ctr">
                      <a:solidFill>
                        <a:schemeClr val="bg1"/>
                      </a:solidFill>
                      <a:prstDash val="solid"/>
                      <a:round/>
                      <a:headEnd type="none" w="med" len="med"/>
                      <a:tailEnd type="none" w="med" len="med"/>
                    </a:lnR>
                  </a:tcPr>
                </a:tc>
                <a:tc>
                  <a:txBody>
                    <a:bodyPr/>
                    <a:lstStyle/>
                    <a:p>
                      <a:pPr algn="ctr"/>
                      <a:r>
                        <a:rPr lang="en-US" sz="1600" dirty="0"/>
                        <a:t>49</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6%</a:t>
                      </a: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34</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t>6%</a:t>
                      </a:r>
                      <a:endParaRPr lang="en-US" sz="1600" kern="1200" dirty="0">
                        <a:solidFill>
                          <a:schemeClr val="dk1"/>
                        </a:solidFill>
                        <a:latin typeface="+mn-lt"/>
                        <a:ea typeface="+mn-ea"/>
                        <a:cs typeface="+mn-cs"/>
                      </a:endParaRP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49</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t>8%</a:t>
                      </a:r>
                      <a:endParaRPr lang="en-US" sz="1600" kern="1200" dirty="0">
                        <a:solidFill>
                          <a:schemeClr val="dk1"/>
                        </a:solidFill>
                        <a:latin typeface="+mn-lt"/>
                        <a:ea typeface="+mn-ea"/>
                        <a:cs typeface="+mn-cs"/>
                      </a:endParaRP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86</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t>9%</a:t>
                      </a:r>
                      <a:endParaRPr lang="en-US" sz="1600" kern="1200" dirty="0">
                        <a:solidFill>
                          <a:schemeClr val="dk1"/>
                        </a:solidFill>
                        <a:latin typeface="+mn-lt"/>
                        <a:ea typeface="+mn-ea"/>
                        <a:cs typeface="+mn-cs"/>
                      </a:endParaRPr>
                    </a:p>
                  </a:txBody>
                  <a:tcPr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113</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6%</a:t>
                      </a:r>
                    </a:p>
                  </a:txBody>
                  <a:tcPr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186</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4%</a:t>
                      </a:r>
                    </a:p>
                  </a:txBody>
                  <a:tcPr anchor="ctr"/>
                </a:tc>
                <a:extLst>
                  <a:ext uri="{0D108BD9-81ED-4DB2-BD59-A6C34878D82A}">
                    <a16:rowId xmlns="" xmlns:a16="http://schemas.microsoft.com/office/drawing/2014/main" val="10005"/>
                  </a:ext>
                </a:extLst>
              </a:tr>
              <a:tr h="410437">
                <a:tc>
                  <a:txBody>
                    <a:bodyPr/>
                    <a:lstStyle/>
                    <a:p>
                      <a:r>
                        <a:rPr lang="en-US" sz="1600" kern="1200" dirty="0">
                          <a:solidFill>
                            <a:schemeClr val="dk1"/>
                          </a:solidFill>
                          <a:latin typeface="+mn-lt"/>
                          <a:ea typeface="+mn-ea"/>
                          <a:cs typeface="+mn-cs"/>
                        </a:rPr>
                        <a:t>NJNG</a:t>
                      </a:r>
                    </a:p>
                  </a:txBody>
                  <a:tcPr anchor="ctr">
                    <a:lnR w="38100" cap="flat" cmpd="sng" algn="ctr">
                      <a:solidFill>
                        <a:schemeClr val="bg1"/>
                      </a:solidFill>
                      <a:prstDash val="solid"/>
                      <a:round/>
                      <a:headEnd type="none" w="med" len="med"/>
                      <a:tailEnd type="none" w="med" len="med"/>
                    </a:lnR>
                    <a:solidFill>
                      <a:srgbClr val="E7F6EF"/>
                    </a:solidFill>
                  </a:tcPr>
                </a:tc>
                <a:tc>
                  <a:txBody>
                    <a:bodyPr/>
                    <a:lstStyle/>
                    <a:p>
                      <a:pPr algn="ctr"/>
                      <a:r>
                        <a:rPr lang="en-US" sz="1600" dirty="0"/>
                        <a:t>33</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rgbClr val="E7F6EF"/>
                    </a:solidFill>
                  </a:tcPr>
                </a:tc>
                <a:tc>
                  <a:txBody>
                    <a:bodyPr/>
                    <a:lstStyle/>
                    <a:p>
                      <a:pPr marL="0" algn="ctr" defTabSz="914400" rtl="0" eaLnBrk="1" latinLnBrk="0" hangingPunct="1"/>
                      <a:r>
                        <a:rPr lang="en-US" sz="1600" kern="1200" dirty="0">
                          <a:solidFill>
                            <a:schemeClr val="dk1"/>
                          </a:solidFill>
                          <a:latin typeface="+mn-lt"/>
                          <a:ea typeface="+mn-ea"/>
                          <a:cs typeface="+mn-cs"/>
                        </a:rPr>
                        <a:t>9%</a:t>
                      </a: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F6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17</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rgbClr val="E7F6EF"/>
                    </a:solidFill>
                  </a:tcPr>
                </a:tc>
                <a:tc>
                  <a:txBody>
                    <a:bodyPr/>
                    <a:lstStyle/>
                    <a:p>
                      <a:pPr marL="0" algn="ctr" defTabSz="914400" rtl="0" eaLnBrk="1" latinLnBrk="0" hangingPunct="1"/>
                      <a:r>
                        <a:rPr lang="en-US" sz="1600" kern="1200" dirty="0"/>
                        <a:t>12%</a:t>
                      </a:r>
                      <a:endParaRPr lang="en-US" sz="1600" kern="1200" dirty="0">
                        <a:solidFill>
                          <a:schemeClr val="dk1"/>
                        </a:solidFill>
                        <a:latin typeface="+mn-lt"/>
                        <a:ea typeface="+mn-ea"/>
                        <a:cs typeface="+mn-cs"/>
                      </a:endParaRP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F6EF"/>
                    </a:solidFill>
                  </a:tcPr>
                </a:tc>
                <a:tc>
                  <a:txBody>
                    <a:bodyPr/>
                    <a:lstStyle/>
                    <a:p>
                      <a:pPr algn="ctr"/>
                      <a:r>
                        <a:rPr lang="en-US" sz="1600" dirty="0"/>
                        <a:t>21</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rgbClr val="E7F6EF"/>
                    </a:solidFill>
                  </a:tcPr>
                </a:tc>
                <a:tc>
                  <a:txBody>
                    <a:bodyPr/>
                    <a:lstStyle/>
                    <a:p>
                      <a:pPr marL="0" algn="ctr" defTabSz="914400" rtl="0" eaLnBrk="1" latinLnBrk="0" hangingPunct="1"/>
                      <a:r>
                        <a:rPr lang="en-US" sz="1600" kern="1200" dirty="0"/>
                        <a:t>5%</a:t>
                      </a:r>
                      <a:endParaRPr lang="en-US" sz="1600" kern="1200" dirty="0">
                        <a:solidFill>
                          <a:schemeClr val="dk1"/>
                        </a:solidFill>
                        <a:latin typeface="+mn-lt"/>
                        <a:ea typeface="+mn-ea"/>
                        <a:cs typeface="+mn-cs"/>
                      </a:endParaRP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F6EF"/>
                    </a:solidFill>
                  </a:tcPr>
                </a:tc>
                <a:tc>
                  <a:txBody>
                    <a:bodyPr/>
                    <a:lstStyle/>
                    <a:p>
                      <a:pPr algn="ctr"/>
                      <a:r>
                        <a:rPr lang="en-US" sz="1600" kern="1200" dirty="0">
                          <a:solidFill>
                            <a:schemeClr val="dk1"/>
                          </a:solidFill>
                          <a:latin typeface="+mn-lt"/>
                          <a:ea typeface="+mn-ea"/>
                          <a:cs typeface="+mn-cs"/>
                        </a:rPr>
                        <a:t>34</a:t>
                      </a:r>
                    </a:p>
                  </a:txBody>
                  <a:tcPr anchor="ctr">
                    <a:lnL w="38100" cap="flat" cmpd="sng" algn="ctr">
                      <a:solidFill>
                        <a:schemeClr val="bg1"/>
                      </a:solidFill>
                      <a:prstDash val="solid"/>
                      <a:round/>
                      <a:headEnd type="none" w="med" len="med"/>
                      <a:tailEnd type="none" w="med" len="med"/>
                    </a:lnL>
                    <a:solidFill>
                      <a:srgbClr val="E7F6EF"/>
                    </a:solidFill>
                  </a:tcPr>
                </a:tc>
                <a:tc>
                  <a:txBody>
                    <a:bodyPr/>
                    <a:lstStyle/>
                    <a:p>
                      <a:pPr marL="0" algn="ctr" defTabSz="914400" rtl="0" eaLnBrk="1" latinLnBrk="0" hangingPunct="1"/>
                      <a:r>
                        <a:rPr lang="en-US" sz="1600" kern="1200" dirty="0">
                          <a:solidFill>
                            <a:schemeClr val="dk1"/>
                          </a:solidFill>
                          <a:latin typeface="+mn-lt"/>
                          <a:ea typeface="+mn-ea"/>
                          <a:cs typeface="+mn-cs"/>
                        </a:rPr>
                        <a:t>14%</a:t>
                      </a:r>
                    </a:p>
                  </a:txBody>
                  <a:tcPr anchor="ctr">
                    <a:lnR w="38100" cap="flat" cmpd="sng" algn="ctr">
                      <a:solidFill>
                        <a:schemeClr val="bg1"/>
                      </a:solidFill>
                      <a:prstDash val="solid"/>
                      <a:round/>
                      <a:headEnd type="none" w="med" len="med"/>
                      <a:tailEnd type="none" w="med" len="med"/>
                    </a:lnR>
                    <a:solidFill>
                      <a:srgbClr val="FFFF00"/>
                    </a:solidFill>
                  </a:tcPr>
                </a:tc>
                <a:tc>
                  <a:txBody>
                    <a:bodyPr/>
                    <a:lstStyle/>
                    <a:p>
                      <a:pPr marL="0" algn="ctr" defTabSz="914400" rtl="0" eaLnBrk="1" latinLnBrk="0" hangingPunct="1"/>
                      <a:r>
                        <a:rPr lang="en-US" sz="1600" kern="1200" dirty="0">
                          <a:solidFill>
                            <a:schemeClr val="dk1"/>
                          </a:solidFill>
                          <a:latin typeface="+mn-lt"/>
                          <a:ea typeface="+mn-ea"/>
                          <a:cs typeface="+mn-cs"/>
                        </a:rPr>
                        <a:t>65</a:t>
                      </a:r>
                    </a:p>
                  </a:txBody>
                  <a:tcPr anchor="ctr">
                    <a:lnL w="38100" cap="flat" cmpd="sng" algn="ctr">
                      <a:solidFill>
                        <a:schemeClr val="bg1"/>
                      </a:solidFill>
                      <a:prstDash val="solid"/>
                      <a:round/>
                      <a:headEnd type="none" w="med" len="med"/>
                      <a:tailEnd type="none" w="med" len="med"/>
                    </a:lnL>
                    <a:solidFill>
                      <a:srgbClr val="E7F6EF"/>
                    </a:solidFill>
                  </a:tcPr>
                </a:tc>
                <a:tc>
                  <a:txBody>
                    <a:bodyPr/>
                    <a:lstStyle/>
                    <a:p>
                      <a:pPr marL="0" algn="ctr" defTabSz="914400" rtl="0" eaLnBrk="1" latinLnBrk="0" hangingPunct="1"/>
                      <a:r>
                        <a:rPr lang="en-US" sz="1600" kern="1200" dirty="0">
                          <a:solidFill>
                            <a:schemeClr val="dk1"/>
                          </a:solidFill>
                          <a:latin typeface="+mn-lt"/>
                          <a:ea typeface="+mn-ea"/>
                          <a:cs typeface="+mn-cs"/>
                        </a:rPr>
                        <a:t>6%</a:t>
                      </a:r>
                    </a:p>
                  </a:txBody>
                  <a:tcPr anchor="ctr">
                    <a:lnR w="38100" cap="flat" cmpd="sng" algn="ctr">
                      <a:solidFill>
                        <a:schemeClr val="bg1"/>
                      </a:solidFill>
                      <a:prstDash val="solid"/>
                      <a:round/>
                      <a:headEnd type="none" w="med" len="med"/>
                      <a:tailEnd type="none" w="med" len="med"/>
                    </a:lnR>
                    <a:solidFill>
                      <a:srgbClr val="FFFF00"/>
                    </a:solidFill>
                  </a:tcPr>
                </a:tc>
                <a:tc>
                  <a:txBody>
                    <a:bodyPr/>
                    <a:lstStyle/>
                    <a:p>
                      <a:pPr marL="0" algn="ctr" defTabSz="914400" rtl="0" eaLnBrk="1" latinLnBrk="0" hangingPunct="1"/>
                      <a:r>
                        <a:rPr lang="en-US" sz="1600" kern="1200" dirty="0">
                          <a:solidFill>
                            <a:schemeClr val="dk1"/>
                          </a:solidFill>
                          <a:latin typeface="+mn-lt"/>
                          <a:ea typeface="+mn-ea"/>
                          <a:cs typeface="+mn-cs"/>
                        </a:rPr>
                        <a:t>122</a:t>
                      </a:r>
                    </a:p>
                  </a:txBody>
                  <a:tcPr anchor="ctr">
                    <a:lnL w="38100" cap="flat" cmpd="sng" algn="ctr">
                      <a:solidFill>
                        <a:schemeClr val="bg1"/>
                      </a:solidFill>
                      <a:prstDash val="solid"/>
                      <a:round/>
                      <a:headEnd type="none" w="med" len="med"/>
                      <a:tailEnd type="none" w="med" len="med"/>
                    </a:lnL>
                    <a:solidFill>
                      <a:srgbClr val="E7F6EF"/>
                    </a:solidFill>
                  </a:tcPr>
                </a:tc>
                <a:tc>
                  <a:txBody>
                    <a:bodyPr/>
                    <a:lstStyle/>
                    <a:p>
                      <a:pPr marL="0" algn="ctr" defTabSz="914400" rtl="0" eaLnBrk="1" latinLnBrk="0" hangingPunct="1"/>
                      <a:r>
                        <a:rPr lang="en-US" sz="1600" kern="1200" dirty="0">
                          <a:solidFill>
                            <a:schemeClr val="dk1"/>
                          </a:solidFill>
                          <a:latin typeface="+mn-lt"/>
                          <a:ea typeface="+mn-ea"/>
                          <a:cs typeface="+mn-cs"/>
                        </a:rPr>
                        <a:t>7%</a:t>
                      </a:r>
                    </a:p>
                  </a:txBody>
                  <a:tcPr anchor="ctr">
                    <a:solidFill>
                      <a:srgbClr val="FFFF00"/>
                    </a:solidFill>
                  </a:tcPr>
                </a:tc>
                <a:extLst>
                  <a:ext uri="{0D108BD9-81ED-4DB2-BD59-A6C34878D82A}">
                    <a16:rowId xmlns="" xmlns:a16="http://schemas.microsoft.com/office/drawing/2014/main" val="10006"/>
                  </a:ext>
                </a:extLst>
              </a:tr>
              <a:tr h="410437">
                <a:tc>
                  <a:txBody>
                    <a:bodyPr/>
                    <a:lstStyle/>
                    <a:p>
                      <a:r>
                        <a:rPr lang="en-US" sz="1600" dirty="0"/>
                        <a:t>PSE&amp;G</a:t>
                      </a:r>
                    </a:p>
                  </a:txBody>
                  <a:tcPr anchor="ctr">
                    <a:lnR w="38100" cap="flat" cmpd="sng" algn="ctr">
                      <a:solidFill>
                        <a:schemeClr val="bg1"/>
                      </a:solidFill>
                      <a:prstDash val="solid"/>
                      <a:round/>
                      <a:headEnd type="none" w="med" len="med"/>
                      <a:tailEnd type="none" w="med" len="med"/>
                    </a:lnR>
                  </a:tcPr>
                </a:tc>
                <a:tc>
                  <a:txBody>
                    <a:bodyPr/>
                    <a:lstStyle/>
                    <a:p>
                      <a:pPr algn="ctr"/>
                      <a:r>
                        <a:rPr lang="en-US" sz="1600" dirty="0"/>
                        <a:t>334</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7%</a:t>
                      </a: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265</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t>8%</a:t>
                      </a:r>
                      <a:endParaRPr lang="en-US" sz="1600" kern="1200" dirty="0">
                        <a:solidFill>
                          <a:schemeClr val="dk1"/>
                        </a:solidFill>
                        <a:latin typeface="+mn-lt"/>
                        <a:ea typeface="+mn-ea"/>
                        <a:cs typeface="+mn-cs"/>
                      </a:endParaRP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364</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6%</a:t>
                      </a: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586</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6%</a:t>
                      </a:r>
                    </a:p>
                  </a:txBody>
                  <a:tcPr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482</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5%</a:t>
                      </a:r>
                    </a:p>
                  </a:txBody>
                  <a:tcPr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277</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6%</a:t>
                      </a:r>
                    </a:p>
                  </a:txBody>
                  <a:tcPr anchor="ctr"/>
                </a:tc>
                <a:extLst>
                  <a:ext uri="{0D108BD9-81ED-4DB2-BD59-A6C34878D82A}">
                    <a16:rowId xmlns="" xmlns:a16="http://schemas.microsoft.com/office/drawing/2014/main" val="10007"/>
                  </a:ext>
                </a:extLst>
              </a:tr>
              <a:tr h="410437">
                <a:tc>
                  <a:txBody>
                    <a:bodyPr/>
                    <a:lstStyle/>
                    <a:p>
                      <a:r>
                        <a:rPr lang="en-US" sz="1600" dirty="0"/>
                        <a:t>RECO</a:t>
                      </a:r>
                    </a:p>
                  </a:txBody>
                  <a:tcPr anchor="ctr">
                    <a:lnR w="38100" cap="flat" cmpd="sng" algn="ctr">
                      <a:solidFill>
                        <a:schemeClr val="bg1"/>
                      </a:solidFill>
                      <a:prstDash val="solid"/>
                      <a:round/>
                      <a:headEnd type="none" w="med" len="med"/>
                      <a:tailEnd type="none" w="med" len="med"/>
                    </a:lnR>
                  </a:tcPr>
                </a:tc>
                <a:tc>
                  <a:txBody>
                    <a:bodyPr/>
                    <a:lstStyle/>
                    <a:p>
                      <a:pPr algn="ctr"/>
                      <a:r>
                        <a:rPr lang="en-US" sz="1600" dirty="0"/>
                        <a:t>1</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0%</a:t>
                      </a: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algn="ctr"/>
                      <a:r>
                        <a:rPr lang="en-US" sz="1600" dirty="0"/>
                        <a:t>-</a:t>
                      </a: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2</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0%</a:t>
                      </a: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2</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0%</a:t>
                      </a:r>
                    </a:p>
                  </a:txBody>
                  <a:tcPr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3</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0%</a:t>
                      </a:r>
                    </a:p>
                  </a:txBody>
                  <a:tcPr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1</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0%</a:t>
                      </a:r>
                    </a:p>
                  </a:txBody>
                  <a:tcPr anchor="ctr"/>
                </a:tc>
                <a:extLst>
                  <a:ext uri="{0D108BD9-81ED-4DB2-BD59-A6C34878D82A}">
                    <a16:rowId xmlns="" xmlns:a16="http://schemas.microsoft.com/office/drawing/2014/main" val="10008"/>
                  </a:ext>
                </a:extLst>
              </a:tr>
              <a:tr h="410437">
                <a:tc>
                  <a:txBody>
                    <a:bodyPr/>
                    <a:lstStyle/>
                    <a:p>
                      <a:r>
                        <a:rPr lang="en-US" sz="1600" dirty="0"/>
                        <a:t>SJG</a:t>
                      </a:r>
                    </a:p>
                  </a:txBody>
                  <a:tcPr anchor="ctr">
                    <a:lnR w="38100" cap="flat" cmpd="sng" algn="ctr">
                      <a:solidFill>
                        <a:schemeClr val="bg1"/>
                      </a:solidFill>
                      <a:prstDash val="solid"/>
                      <a:round/>
                      <a:headEnd type="none" w="med" len="med"/>
                      <a:tailEnd type="none" w="med" len="med"/>
                    </a:lnR>
                  </a:tcPr>
                </a:tc>
                <a:tc>
                  <a:txBody>
                    <a:bodyPr/>
                    <a:lstStyle/>
                    <a:p>
                      <a:pPr algn="ctr"/>
                      <a:r>
                        <a:rPr lang="en-US" sz="1600" dirty="0"/>
                        <a:t>28</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4%</a:t>
                      </a: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algn="ctr"/>
                      <a:r>
                        <a:rPr lang="en-US" sz="1600" dirty="0"/>
                        <a:t>-</a:t>
                      </a: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13</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8%</a:t>
                      </a: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28</a:t>
                      </a:r>
                    </a:p>
                  </a:txBody>
                  <a:tcPr anchor="ctr">
                    <a:lnL w="38100" cap="flat" cmpd="sng" algn="ctr">
                      <a:solidFill>
                        <a:schemeClr val="bg1"/>
                      </a:solidFill>
                      <a:prstDash val="solid"/>
                      <a:round/>
                      <a:headEnd type="none" w="med" len="med"/>
                      <a:tailEnd type="none" w="med" len="med"/>
                    </a:lnL>
                    <a:solidFill>
                      <a:schemeClr val="accent5">
                        <a:lumMod val="60000"/>
                        <a:lumOff val="40000"/>
                      </a:schemeClr>
                    </a:solidFill>
                  </a:tcPr>
                </a:tc>
                <a:tc>
                  <a:txBody>
                    <a:bodyPr/>
                    <a:lstStyle/>
                    <a:p>
                      <a:pPr marL="0" algn="ctr" defTabSz="914400" rtl="0" eaLnBrk="1" latinLnBrk="0" hangingPunct="1"/>
                      <a:r>
                        <a:rPr lang="en-US" sz="1600" kern="1200" dirty="0">
                          <a:solidFill>
                            <a:schemeClr val="dk1"/>
                          </a:solidFill>
                          <a:latin typeface="+mn-lt"/>
                          <a:ea typeface="+mn-ea"/>
                          <a:cs typeface="+mn-cs"/>
                        </a:rPr>
                        <a:t>14%</a:t>
                      </a:r>
                    </a:p>
                  </a:txBody>
                  <a:tcPr anchor="ctr">
                    <a:lnR w="38100" cap="flat" cmpd="sng" algn="ctr">
                      <a:solidFill>
                        <a:schemeClr val="bg1"/>
                      </a:solidFill>
                      <a:prstDash val="solid"/>
                      <a:round/>
                      <a:headEnd type="none" w="med" len="med"/>
                      <a:tailEnd type="none" w="med" len="med"/>
                    </a:lnR>
                    <a:solidFill>
                      <a:srgbClr val="FFFF00"/>
                    </a:solidFill>
                  </a:tcPr>
                </a:tc>
                <a:tc>
                  <a:txBody>
                    <a:bodyPr/>
                    <a:lstStyle/>
                    <a:p>
                      <a:pPr marL="0" algn="ctr" defTabSz="914400" rtl="0" eaLnBrk="1" latinLnBrk="0" hangingPunct="1"/>
                      <a:r>
                        <a:rPr lang="en-US" sz="1600" kern="1200" dirty="0">
                          <a:solidFill>
                            <a:schemeClr val="dk1"/>
                          </a:solidFill>
                          <a:latin typeface="+mn-lt"/>
                          <a:ea typeface="+mn-ea"/>
                          <a:cs typeface="+mn-cs"/>
                        </a:rPr>
                        <a:t>20</a:t>
                      </a:r>
                    </a:p>
                  </a:txBody>
                  <a:tcPr anchor="ctr">
                    <a:lnL w="38100" cap="flat" cmpd="sng" algn="ctr">
                      <a:solidFill>
                        <a:schemeClr val="bg1"/>
                      </a:solidFill>
                      <a:prstDash val="solid"/>
                      <a:round/>
                      <a:headEnd type="none" w="med" len="med"/>
                      <a:tailEnd type="none" w="med" len="med"/>
                    </a:lnL>
                    <a:solidFill>
                      <a:srgbClr val="CBECDE"/>
                    </a:solidFill>
                  </a:tcPr>
                </a:tc>
                <a:tc>
                  <a:txBody>
                    <a:bodyPr/>
                    <a:lstStyle/>
                    <a:p>
                      <a:pPr marL="0" algn="ctr" defTabSz="914400" rtl="0" eaLnBrk="1" latinLnBrk="0" hangingPunct="1"/>
                      <a:r>
                        <a:rPr lang="en-US" sz="1600" kern="1200" dirty="0">
                          <a:solidFill>
                            <a:schemeClr val="dk1"/>
                          </a:solidFill>
                          <a:latin typeface="+mn-lt"/>
                          <a:ea typeface="+mn-ea"/>
                          <a:cs typeface="+mn-cs"/>
                        </a:rPr>
                        <a:t>5%</a:t>
                      </a:r>
                    </a:p>
                  </a:txBody>
                  <a:tcPr anchor="ctr">
                    <a:lnR w="38100" cap="flat" cmpd="sng" algn="ctr">
                      <a:solidFill>
                        <a:schemeClr val="bg1"/>
                      </a:solidFill>
                      <a:prstDash val="solid"/>
                      <a:round/>
                      <a:headEnd type="none" w="med" len="med"/>
                      <a:tailEnd type="none" w="med" len="med"/>
                    </a:lnR>
                    <a:solidFill>
                      <a:srgbClr val="FFFF00"/>
                    </a:solidFill>
                  </a:tcPr>
                </a:tc>
                <a:tc>
                  <a:txBody>
                    <a:bodyPr/>
                    <a:lstStyle/>
                    <a:p>
                      <a:pPr marL="0" algn="ctr" defTabSz="914400" rtl="0" eaLnBrk="1" latinLnBrk="0" hangingPunct="1"/>
                      <a:r>
                        <a:rPr lang="en-US" sz="1600" kern="1200" dirty="0">
                          <a:solidFill>
                            <a:schemeClr val="dk1"/>
                          </a:solidFill>
                          <a:latin typeface="+mn-lt"/>
                          <a:ea typeface="+mn-ea"/>
                          <a:cs typeface="+mn-cs"/>
                        </a:rPr>
                        <a:t>14</a:t>
                      </a:r>
                    </a:p>
                  </a:txBody>
                  <a:tcPr anchor="ctr">
                    <a:lnL w="38100" cap="flat" cmpd="sng" algn="ctr">
                      <a:solidFill>
                        <a:schemeClr val="bg1"/>
                      </a:solidFill>
                      <a:prstDash val="solid"/>
                      <a:round/>
                      <a:headEnd type="none" w="med" len="med"/>
                      <a:tailEnd type="none" w="med" len="med"/>
                    </a:lnL>
                    <a:solidFill>
                      <a:srgbClr val="CBECDE"/>
                    </a:solidFill>
                  </a:tcPr>
                </a:tc>
                <a:tc>
                  <a:txBody>
                    <a:bodyPr/>
                    <a:lstStyle/>
                    <a:p>
                      <a:pPr marL="0" algn="ctr" defTabSz="914400" rtl="0" eaLnBrk="1" latinLnBrk="0" hangingPunct="1"/>
                      <a:r>
                        <a:rPr lang="en-US" sz="1600" kern="1200" dirty="0">
                          <a:solidFill>
                            <a:schemeClr val="dk1"/>
                          </a:solidFill>
                          <a:latin typeface="+mn-lt"/>
                          <a:ea typeface="+mn-ea"/>
                          <a:cs typeface="+mn-cs"/>
                        </a:rPr>
                        <a:t>0%</a:t>
                      </a:r>
                    </a:p>
                  </a:txBody>
                  <a:tcPr anchor="ctr">
                    <a:solidFill>
                      <a:srgbClr val="FFFF00"/>
                    </a:solidFill>
                  </a:tcPr>
                </a:tc>
                <a:extLst>
                  <a:ext uri="{0D108BD9-81ED-4DB2-BD59-A6C34878D82A}">
                    <a16:rowId xmlns="" xmlns:a16="http://schemas.microsoft.com/office/drawing/2014/main" val="10009"/>
                  </a:ext>
                </a:extLst>
              </a:tr>
              <a:tr h="410437">
                <a:tc>
                  <a:txBody>
                    <a:bodyPr/>
                    <a:lstStyle/>
                    <a:p>
                      <a:r>
                        <a:rPr lang="en-US" sz="1600" dirty="0"/>
                        <a:t>TOTAL</a:t>
                      </a:r>
                      <a:endParaRPr lang="en-US" sz="1600" b="0" dirty="0"/>
                    </a:p>
                  </a:txBody>
                  <a:tcPr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b="1" kern="1200" dirty="0">
                          <a:solidFill>
                            <a:schemeClr val="lt1"/>
                          </a:solidFill>
                          <a:latin typeface="+mn-lt"/>
                          <a:ea typeface="+mn-ea"/>
                          <a:cs typeface="+mn-cs"/>
                        </a:rPr>
                        <a:t>497</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b="1" kern="1200" dirty="0">
                          <a:solidFill>
                            <a:schemeClr val="lt1"/>
                          </a:solidFill>
                          <a:latin typeface="+mn-lt"/>
                          <a:ea typeface="+mn-ea"/>
                          <a:cs typeface="+mn-cs"/>
                        </a:rPr>
                        <a:t>8%</a:t>
                      </a: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316</a:t>
                      </a:r>
                      <a:endParaRPr lang="en-US" sz="1600" b="1" dirty="0"/>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t>8%</a:t>
                      </a:r>
                      <a:endParaRPr lang="en-US" sz="1600" b="1" kern="1200" dirty="0">
                        <a:solidFill>
                          <a:schemeClr val="dk1"/>
                        </a:solidFill>
                        <a:latin typeface="+mn-lt"/>
                        <a:ea typeface="+mn-ea"/>
                        <a:cs typeface="+mn-cs"/>
                      </a:endParaRP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b="1" dirty="0"/>
                        <a:t>474</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t>7%</a:t>
                      </a:r>
                      <a:endParaRPr lang="en-US" sz="1600" b="1" kern="1200" dirty="0">
                        <a:solidFill>
                          <a:schemeClr val="dk1"/>
                        </a:solidFill>
                        <a:latin typeface="+mn-lt"/>
                        <a:ea typeface="+mn-ea"/>
                        <a:cs typeface="+mn-cs"/>
                      </a:endParaRP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b="1" dirty="0"/>
                        <a:t>828</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t>8%</a:t>
                      </a:r>
                      <a:endParaRPr lang="en-US" sz="1600" b="1" kern="1200" dirty="0">
                        <a:solidFill>
                          <a:schemeClr val="dk1"/>
                        </a:solidFill>
                        <a:latin typeface="+mn-lt"/>
                        <a:ea typeface="+mn-ea"/>
                        <a:cs typeface="+mn-cs"/>
                      </a:endParaRPr>
                    </a:p>
                  </a:txBody>
                  <a:tcPr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b="1" kern="1200" dirty="0">
                          <a:solidFill>
                            <a:schemeClr val="bg1"/>
                          </a:solidFill>
                          <a:latin typeface="+mn-lt"/>
                          <a:ea typeface="+mn-ea"/>
                          <a:cs typeface="+mn-cs"/>
                        </a:rPr>
                        <a:t>756</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b="1" kern="1200" dirty="0">
                          <a:solidFill>
                            <a:schemeClr val="bg1"/>
                          </a:solidFill>
                          <a:latin typeface="+mn-lt"/>
                          <a:ea typeface="+mn-ea"/>
                          <a:cs typeface="+mn-cs"/>
                        </a:rPr>
                        <a:t>5%</a:t>
                      </a:r>
                    </a:p>
                  </a:txBody>
                  <a:tcPr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b="1" kern="1200" dirty="0">
                          <a:solidFill>
                            <a:schemeClr val="bg1"/>
                          </a:solidFill>
                          <a:latin typeface="+mn-lt"/>
                          <a:ea typeface="+mn-ea"/>
                          <a:cs typeface="+mn-cs"/>
                        </a:rPr>
                        <a:t>632</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b="1" kern="1200" dirty="0">
                          <a:solidFill>
                            <a:schemeClr val="bg1"/>
                          </a:solidFill>
                          <a:latin typeface="+mn-lt"/>
                          <a:ea typeface="+mn-ea"/>
                          <a:cs typeface="+mn-cs"/>
                        </a:rPr>
                        <a:t>5%</a:t>
                      </a:r>
                    </a:p>
                  </a:txBody>
                  <a:tcPr anchor="ct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11861521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19"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0"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1"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2"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3"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4"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5"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6"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7"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8"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9"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30"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31"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32"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33"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34"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35"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36"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37"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38"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39"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40"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41"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42"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43"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44"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45"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46"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47"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48"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49"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50"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51"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52"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53"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54"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55"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56"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37257"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58"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59"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60" name="Rectangle 44"/>
          <p:cNvSpPr>
            <a:spLocks noGrp="1" noChangeArrowheads="1"/>
          </p:cNvSpPr>
          <p:nvPr>
            <p:ph type="title"/>
          </p:nvPr>
        </p:nvSpPr>
        <p:spPr>
          <a:xfrm>
            <a:off x="85725" y="75255"/>
            <a:ext cx="7772400" cy="1143000"/>
          </a:xfrm>
        </p:spPr>
        <p:txBody>
          <a:bodyPr/>
          <a:lstStyle/>
          <a:p>
            <a:pPr algn="l" eaLnBrk="1" hangingPunct="1"/>
            <a:r>
              <a:rPr lang="en-US" altLang="en-US" sz="3300" b="1" dirty="0">
                <a:solidFill>
                  <a:schemeClr val="tx1"/>
                </a:solidFill>
              </a:rPr>
              <a:t>Receipt of Energy Assistance</a:t>
            </a:r>
            <a:r>
              <a:rPr lang="en-US" altLang="en-US" dirty="0">
                <a:solidFill>
                  <a:schemeClr val="tx1"/>
                </a:solidFill>
              </a:rPr>
              <a:t/>
            </a:r>
            <a:br>
              <a:rPr lang="en-US" altLang="en-US" dirty="0">
                <a:solidFill>
                  <a:schemeClr val="tx1"/>
                </a:solidFill>
              </a:rPr>
            </a:br>
            <a:r>
              <a:rPr lang="en-US" altLang="en-US" sz="2600" b="1" dirty="0">
                <a:solidFill>
                  <a:schemeClr val="tx1"/>
                </a:solidFill>
              </a:rPr>
              <a:t>USF or LIHEAP Recipients</a:t>
            </a:r>
          </a:p>
        </p:txBody>
      </p:sp>
      <p:sp>
        <p:nvSpPr>
          <p:cNvPr id="137261"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CC4570C6-D04A-4575-AF56-C650796E0573}" type="slidenum">
              <a:rPr lang="en-US" altLang="en-US" sz="1000"/>
              <a:pPr eaLnBrk="1" hangingPunct="1">
                <a:spcBef>
                  <a:spcPct val="50000"/>
                </a:spcBef>
                <a:buFontTx/>
                <a:buNone/>
              </a:pPr>
              <a:t>79</a:t>
            </a:fld>
            <a:endParaRPr lang="en-US" altLang="en-US" sz="1000"/>
          </a:p>
        </p:txBody>
      </p:sp>
      <p:graphicFrame>
        <p:nvGraphicFramePr>
          <p:cNvPr id="47" name="Table 46"/>
          <p:cNvGraphicFramePr>
            <a:graphicFrameLocks noGrp="1"/>
          </p:cNvGraphicFramePr>
          <p:nvPr>
            <p:extLst>
              <p:ext uri="{D42A27DB-BD31-4B8C-83A1-F6EECF244321}">
                <p14:modId xmlns:p14="http://schemas.microsoft.com/office/powerpoint/2010/main" val="2521776852"/>
              </p:ext>
            </p:extLst>
          </p:nvPr>
        </p:nvGraphicFramePr>
        <p:xfrm>
          <a:off x="372669" y="1676400"/>
          <a:ext cx="8331987" cy="4683490"/>
        </p:xfrm>
        <a:graphic>
          <a:graphicData uri="http://schemas.openxmlformats.org/drawingml/2006/table">
            <a:tbl>
              <a:tblPr firstRow="1" lastRow="1" bandRow="1">
                <a:tableStyleId>{5C22544A-7EE6-4342-B048-85BDC9FD1C3A}</a:tableStyleId>
              </a:tblPr>
              <a:tblGrid>
                <a:gridCol w="877095">
                  <a:extLst>
                    <a:ext uri="{9D8B030D-6E8A-4147-A177-3AD203B41FA5}">
                      <a16:colId xmlns="" xmlns:a16="http://schemas.microsoft.com/office/drawing/2014/main" val="20000"/>
                    </a:ext>
                  </a:extLst>
                </a:gridCol>
                <a:gridCol w="621241">
                  <a:extLst>
                    <a:ext uri="{9D8B030D-6E8A-4147-A177-3AD203B41FA5}">
                      <a16:colId xmlns="" xmlns:a16="http://schemas.microsoft.com/office/drawing/2014/main" val="20001"/>
                    </a:ext>
                  </a:extLst>
                </a:gridCol>
                <a:gridCol w="621241">
                  <a:extLst>
                    <a:ext uri="{9D8B030D-6E8A-4147-A177-3AD203B41FA5}">
                      <a16:colId xmlns="" xmlns:a16="http://schemas.microsoft.com/office/drawing/2014/main" val="20002"/>
                    </a:ext>
                  </a:extLst>
                </a:gridCol>
                <a:gridCol w="621241">
                  <a:extLst>
                    <a:ext uri="{9D8B030D-6E8A-4147-A177-3AD203B41FA5}">
                      <a16:colId xmlns="" xmlns:a16="http://schemas.microsoft.com/office/drawing/2014/main" val="20003"/>
                    </a:ext>
                  </a:extLst>
                </a:gridCol>
                <a:gridCol w="621241">
                  <a:extLst>
                    <a:ext uri="{9D8B030D-6E8A-4147-A177-3AD203B41FA5}">
                      <a16:colId xmlns="" xmlns:a16="http://schemas.microsoft.com/office/drawing/2014/main" val="20004"/>
                    </a:ext>
                  </a:extLst>
                </a:gridCol>
                <a:gridCol w="621241">
                  <a:extLst>
                    <a:ext uri="{9D8B030D-6E8A-4147-A177-3AD203B41FA5}">
                      <a16:colId xmlns="" xmlns:a16="http://schemas.microsoft.com/office/drawing/2014/main" val="20005"/>
                    </a:ext>
                  </a:extLst>
                </a:gridCol>
                <a:gridCol w="621241">
                  <a:extLst>
                    <a:ext uri="{9D8B030D-6E8A-4147-A177-3AD203B41FA5}">
                      <a16:colId xmlns="" xmlns:a16="http://schemas.microsoft.com/office/drawing/2014/main" val="20006"/>
                    </a:ext>
                  </a:extLst>
                </a:gridCol>
                <a:gridCol w="621241">
                  <a:extLst>
                    <a:ext uri="{9D8B030D-6E8A-4147-A177-3AD203B41FA5}">
                      <a16:colId xmlns="" xmlns:a16="http://schemas.microsoft.com/office/drawing/2014/main" val="20007"/>
                    </a:ext>
                  </a:extLst>
                </a:gridCol>
                <a:gridCol w="621241">
                  <a:extLst>
                    <a:ext uri="{9D8B030D-6E8A-4147-A177-3AD203B41FA5}">
                      <a16:colId xmlns="" xmlns:a16="http://schemas.microsoft.com/office/drawing/2014/main" val="20008"/>
                    </a:ext>
                  </a:extLst>
                </a:gridCol>
                <a:gridCol w="621241">
                  <a:extLst>
                    <a:ext uri="{9D8B030D-6E8A-4147-A177-3AD203B41FA5}">
                      <a16:colId xmlns="" xmlns:a16="http://schemas.microsoft.com/office/drawing/2014/main" val="20009"/>
                    </a:ext>
                  </a:extLst>
                </a:gridCol>
                <a:gridCol w="621241">
                  <a:extLst>
                    <a:ext uri="{9D8B030D-6E8A-4147-A177-3AD203B41FA5}">
                      <a16:colId xmlns="" xmlns:a16="http://schemas.microsoft.com/office/drawing/2014/main" val="20010"/>
                    </a:ext>
                  </a:extLst>
                </a:gridCol>
                <a:gridCol w="621241">
                  <a:extLst>
                    <a:ext uri="{9D8B030D-6E8A-4147-A177-3AD203B41FA5}">
                      <a16:colId xmlns="" xmlns:a16="http://schemas.microsoft.com/office/drawing/2014/main" val="2008462486"/>
                    </a:ext>
                  </a:extLst>
                </a:gridCol>
                <a:gridCol w="621241">
                  <a:extLst>
                    <a:ext uri="{9D8B030D-6E8A-4147-A177-3AD203B41FA5}">
                      <a16:colId xmlns="" xmlns:a16="http://schemas.microsoft.com/office/drawing/2014/main" val="2405443523"/>
                    </a:ext>
                  </a:extLst>
                </a:gridCol>
              </a:tblGrid>
              <a:tr h="410437">
                <a:tc rowSpan="3">
                  <a:txBody>
                    <a:bodyPr/>
                    <a:lstStyle/>
                    <a:p>
                      <a:pPr algn="ctr"/>
                      <a:r>
                        <a:rPr lang="en-US" sz="1600" b="1" dirty="0">
                          <a:solidFill>
                            <a:schemeClr val="bg1"/>
                          </a:solidFill>
                        </a:rPr>
                        <a:t>Utility</a:t>
                      </a: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gridSpan="12">
                  <a:txBody>
                    <a:bodyPr/>
                    <a:lstStyle/>
                    <a:p>
                      <a:pPr algn="ctr"/>
                      <a:r>
                        <a:rPr lang="en-US" sz="1600" baseline="0" dirty="0"/>
                        <a:t>Received USF or LIHEAP in “Good Faith” Period</a:t>
                      </a:r>
                      <a:endParaRPr lang="en-US" sz="1600" dirty="0"/>
                    </a:p>
                  </a:txBody>
                  <a:tcPr anchor="ctr">
                    <a:lnL w="38100" cap="flat" cmpd="sng" algn="ctr">
                      <a:solidFill>
                        <a:schemeClr val="bg1"/>
                      </a:solidFill>
                      <a:prstDash val="solid"/>
                      <a:round/>
                      <a:headEnd type="none" w="med" len="med"/>
                      <a:tailEnd type="none" w="med" len="med"/>
                    </a:lnL>
                    <a:solidFill>
                      <a:srgbClr val="00CC99"/>
                    </a:solidFill>
                  </a:tcPr>
                </a:tc>
                <a:tc hMerge="1">
                  <a:txBody>
                    <a:bodyPr/>
                    <a:lstStyle/>
                    <a:p>
                      <a:endParaRPr lang="en-US"/>
                    </a:p>
                  </a:txBody>
                  <a:tcPr/>
                </a:tc>
                <a:tc hMerge="1">
                  <a:txBody>
                    <a:bodyPr/>
                    <a:lstStyle/>
                    <a:p>
                      <a:endParaRPr lang="en-US"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endParaRPr lang="en-US"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endParaRPr lang="en-US"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endParaRPr lang="en-US"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endParaRPr lang="en-US" dirty="0"/>
                    </a:p>
                  </a:txBody>
                  <a:tcPr anchor="ctr">
                    <a:lnL w="38100" cap="flat" cmpd="sng" algn="ctr">
                      <a:solidFill>
                        <a:schemeClr val="bg1"/>
                      </a:solidFill>
                      <a:prstDash val="solid"/>
                      <a:round/>
                      <a:headEnd type="none" w="med" len="med"/>
                      <a:tailEnd type="none" w="med" len="med"/>
                    </a:lnL>
                    <a:solidFill>
                      <a:srgbClr val="00CC99"/>
                    </a:solidFill>
                  </a:tcPr>
                </a:tc>
                <a:tc hMerge="1">
                  <a:txBody>
                    <a:bodyPr/>
                    <a:lstStyle/>
                    <a:p>
                      <a:pPr algn="ctr"/>
                      <a:endParaRPr lang="en-US" sz="1800" dirty="0"/>
                    </a:p>
                  </a:txBody>
                  <a:tcPr anchor="ctr"/>
                </a:tc>
                <a:tc hMerge="1">
                  <a:txBody>
                    <a:bodyPr/>
                    <a:lstStyle/>
                    <a:p>
                      <a:pPr algn="ctr"/>
                      <a:endParaRPr lang="en-US"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pPr algn="ctr"/>
                      <a:endParaRPr lang="en-US" dirty="0"/>
                    </a:p>
                  </a:txBody>
                  <a:tcPr anchor="ctr">
                    <a:lnL w="38100" cap="flat" cmpd="sng" algn="ctr">
                      <a:solidFill>
                        <a:schemeClr val="bg1"/>
                      </a:solidFill>
                      <a:prstDash val="solid"/>
                      <a:round/>
                      <a:headEnd type="none" w="med" len="med"/>
                      <a:tailEnd type="none" w="med" len="med"/>
                    </a:lnL>
                    <a:solidFill>
                      <a:srgbClr val="00CC99"/>
                    </a:solidFill>
                  </a:tcPr>
                </a:tc>
                <a:tc hMerge="1">
                  <a:txBody>
                    <a:bodyPr/>
                    <a:lstStyle/>
                    <a:p>
                      <a:pPr algn="ctr"/>
                      <a:endParaRPr lang="en-US" sz="16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pPr algn="ctr"/>
                      <a:endParaRPr lang="en-US" sz="1600" dirty="0"/>
                    </a:p>
                  </a:txBody>
                  <a:tcPr anchor="ctr">
                    <a:lnL w="38100" cap="flat" cmpd="sng" algn="ctr">
                      <a:solidFill>
                        <a:schemeClr val="bg1"/>
                      </a:solidFill>
                      <a:prstDash val="solid"/>
                      <a:round/>
                      <a:headEnd type="none" w="med" len="med"/>
                      <a:tailEnd type="none" w="med" len="med"/>
                    </a:lnL>
                    <a:solidFill>
                      <a:srgbClr val="00CC99"/>
                    </a:solidFill>
                  </a:tcPr>
                </a:tc>
                <a:extLst>
                  <a:ext uri="{0D108BD9-81ED-4DB2-BD59-A6C34878D82A}">
                    <a16:rowId xmlns="" xmlns:a16="http://schemas.microsoft.com/office/drawing/2014/main" val="10000"/>
                  </a:ext>
                </a:extLst>
              </a:tr>
              <a:tr h="410437">
                <a:tc vMerge="1">
                  <a:txBody>
                    <a:bodyPr/>
                    <a:lstStyle/>
                    <a:p>
                      <a:endParaRPr lang="en-US"/>
                    </a:p>
                  </a:txBody>
                  <a:tcPr/>
                </a:tc>
                <a:tc gridSpan="2">
                  <a:txBody>
                    <a:bodyPr/>
                    <a:lstStyle/>
                    <a:p>
                      <a:pPr algn="ctr"/>
                      <a:r>
                        <a:rPr lang="en-US" sz="1600" b="1" baseline="0" dirty="0">
                          <a:solidFill>
                            <a:schemeClr val="bg1"/>
                          </a:solidFill>
                        </a:rPr>
                        <a:t>Q1 2013</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pPr algn="ctr"/>
                      <a:endParaRPr lang="en-US" sz="1800" b="1" baseline="0" dirty="0">
                        <a:solidFill>
                          <a:schemeClr val="bg1"/>
                        </a:solidFill>
                      </a:endParaRP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gridSpan="2">
                  <a:txBody>
                    <a:bodyPr/>
                    <a:lstStyle/>
                    <a:p>
                      <a:pPr algn="ctr"/>
                      <a:r>
                        <a:rPr lang="en-US" sz="1600" b="1" baseline="0" dirty="0">
                          <a:solidFill>
                            <a:schemeClr val="bg1"/>
                          </a:solidFill>
                        </a:rPr>
                        <a:t>Q1 &amp; Q2 2014</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pPr algn="ctr"/>
                      <a:endParaRPr lang="en-US" sz="1800" b="1" baseline="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baseline="0" dirty="0">
                          <a:solidFill>
                            <a:schemeClr val="bg1"/>
                          </a:solidFill>
                        </a:rPr>
                        <a:t>Q1 &amp; Q2 2015</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pPr algn="ctr"/>
                      <a:endParaRPr lang="en-US" sz="1800" b="1" baseline="0"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gridSpan="2">
                  <a:txBody>
                    <a:bodyPr/>
                    <a:lstStyle/>
                    <a:p>
                      <a:pPr algn="ctr"/>
                      <a:r>
                        <a:rPr lang="en-US" sz="1600" b="1" baseline="0" dirty="0">
                          <a:solidFill>
                            <a:schemeClr val="bg1"/>
                          </a:solidFill>
                        </a:rPr>
                        <a:t>Q1 &amp; Q2 2016</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pPr algn="ctr"/>
                      <a:endParaRPr lang="en-US" sz="1800" b="1" dirty="0">
                        <a:solidFill>
                          <a:schemeClr val="bg1"/>
                        </a:solidFill>
                      </a:endParaRPr>
                    </a:p>
                  </a:txBody>
                  <a:tcPr anchor="ctr">
                    <a:solidFill>
                      <a:srgbClr val="00CC99"/>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baseline="0" dirty="0">
                          <a:solidFill>
                            <a:schemeClr val="bg1"/>
                          </a:solidFill>
                        </a:rPr>
                        <a:t>Q1 &amp; Q2 2017</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99"/>
                    </a:solidFill>
                  </a:tcPr>
                </a:tc>
                <a:tc hMerge="1">
                  <a:txBody>
                    <a:bodyPr/>
                    <a:lstStyle/>
                    <a:p>
                      <a:pPr algn="ctr"/>
                      <a:endParaRPr lang="en-US" sz="1600" b="1" baseline="0" dirty="0">
                        <a:solidFill>
                          <a:schemeClr val="bg1"/>
                        </a:solidFill>
                      </a:endParaRPr>
                    </a:p>
                  </a:txBody>
                  <a:tcPr anchor="ctr">
                    <a:lnL w="38100" cap="flat" cmpd="sng" algn="ctr">
                      <a:solidFill>
                        <a:schemeClr val="bg1"/>
                      </a:solidFill>
                      <a:prstDash val="solid"/>
                      <a:round/>
                      <a:headEnd type="none" w="med" len="med"/>
                      <a:tailEnd type="none" w="med" len="med"/>
                    </a:lnL>
                    <a:solidFill>
                      <a:srgbClr val="00CC99"/>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baseline="0" dirty="0">
                          <a:solidFill>
                            <a:schemeClr val="bg1"/>
                          </a:solidFill>
                        </a:rPr>
                        <a:t>Q1 &amp; Q2 2018</a:t>
                      </a:r>
                    </a:p>
                  </a:txBody>
                  <a:tcPr anchor="ctr">
                    <a:lnL w="38100" cap="flat" cmpd="sng" algn="ctr">
                      <a:solidFill>
                        <a:schemeClr val="bg1"/>
                      </a:solidFill>
                      <a:prstDash val="solid"/>
                      <a:round/>
                      <a:headEnd type="none" w="med" len="med"/>
                      <a:tailEnd type="none" w="med" len="med"/>
                    </a:lnL>
                    <a:solidFill>
                      <a:srgbClr val="00CC99"/>
                    </a:solidFill>
                  </a:tcPr>
                </a:tc>
                <a:tc hMerge="1">
                  <a:txBody>
                    <a:bodyPr/>
                    <a:lstStyle/>
                    <a:p>
                      <a:pPr algn="ctr"/>
                      <a:endParaRPr lang="en-US" sz="1600" b="1" baseline="0" dirty="0">
                        <a:solidFill>
                          <a:schemeClr val="bg1"/>
                        </a:solidFill>
                      </a:endParaRPr>
                    </a:p>
                  </a:txBody>
                  <a:tcPr anchor="ctr">
                    <a:lnL w="38100" cap="flat" cmpd="sng" algn="ctr">
                      <a:solidFill>
                        <a:schemeClr val="bg1"/>
                      </a:solidFill>
                      <a:prstDash val="solid"/>
                      <a:round/>
                      <a:headEnd type="none" w="med" len="med"/>
                      <a:tailEnd type="none" w="med" len="med"/>
                    </a:lnL>
                    <a:solidFill>
                      <a:srgbClr val="00CC99"/>
                    </a:solidFill>
                  </a:tcPr>
                </a:tc>
                <a:extLst>
                  <a:ext uri="{0D108BD9-81ED-4DB2-BD59-A6C34878D82A}">
                    <a16:rowId xmlns="" xmlns:a16="http://schemas.microsoft.com/office/drawing/2014/main" val="10001"/>
                  </a:ext>
                </a:extLst>
              </a:tr>
              <a:tr h="410437">
                <a:tc vMerge="1">
                  <a:txBody>
                    <a:bodyPr/>
                    <a:lstStyle/>
                    <a:p>
                      <a:pPr algn="ctr"/>
                      <a:endParaRPr lang="en-US" sz="1800" b="1" dirty="0">
                        <a:solidFill>
                          <a:schemeClr val="bg1"/>
                        </a:solidFill>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N</a:t>
                      </a:r>
                      <a:endParaRPr lang="en-US" sz="1600" b="1" baseline="0" dirty="0">
                        <a:solidFill>
                          <a:schemeClr val="bg1"/>
                        </a:solidFill>
                      </a:endParaRP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a:t>
                      </a: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N</a:t>
                      </a:r>
                      <a:endParaRPr lang="en-US" sz="1600" b="1" baseline="0" dirty="0">
                        <a:solidFill>
                          <a:schemeClr val="bg1"/>
                        </a:solidFill>
                      </a:endParaRP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a:t>
                      </a: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N</a:t>
                      </a:r>
                      <a:endParaRPr lang="en-US" sz="1600" b="1" baseline="0" dirty="0">
                        <a:solidFill>
                          <a:schemeClr val="bg1"/>
                        </a:solidFill>
                      </a:endParaRP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a:t>
                      </a: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N</a:t>
                      </a:r>
                      <a:endParaRPr lang="en-US" sz="1600" b="1" baseline="0" dirty="0">
                        <a:solidFill>
                          <a:schemeClr val="bg1"/>
                        </a:solidFill>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a:t>
                      </a: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N</a:t>
                      </a: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a:t>
                      </a: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600" b="1" dirty="0">
                          <a:solidFill>
                            <a:schemeClr val="bg1"/>
                          </a:solidFill>
                        </a:rPr>
                        <a:t>N</a:t>
                      </a: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a:t>
                      </a:r>
                    </a:p>
                  </a:txBody>
                  <a:tcPr anchor="ctr">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2"/>
                  </a:ext>
                </a:extLst>
              </a:tr>
              <a:tr h="410437">
                <a:tc>
                  <a:txBody>
                    <a:bodyPr/>
                    <a:lstStyle/>
                    <a:p>
                      <a:r>
                        <a:rPr lang="en-US" sz="1600" dirty="0"/>
                        <a:t>ACE</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BECDE"/>
                    </a:solidFill>
                  </a:tcPr>
                </a:tc>
                <a:tc>
                  <a:txBody>
                    <a:bodyPr/>
                    <a:lstStyle/>
                    <a:p>
                      <a:pPr algn="ctr"/>
                      <a:r>
                        <a:rPr lang="en-US" sz="1600" dirty="0"/>
                        <a:t>35</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BECDE"/>
                    </a:solidFill>
                  </a:tcPr>
                </a:tc>
                <a:tc>
                  <a:txBody>
                    <a:bodyPr/>
                    <a:lstStyle/>
                    <a:p>
                      <a:pPr marL="0" algn="ctr" defTabSz="914400" rtl="0" eaLnBrk="1" latinLnBrk="0" hangingPunct="1"/>
                      <a:r>
                        <a:rPr lang="en-US" sz="1600" kern="1200" dirty="0">
                          <a:solidFill>
                            <a:schemeClr val="dk1"/>
                          </a:solidFill>
                          <a:latin typeface="+mn-lt"/>
                          <a:ea typeface="+mn-ea"/>
                          <a:cs typeface="+mn-cs"/>
                        </a:rPr>
                        <a:t>3%</a:t>
                      </a:r>
                    </a:p>
                  </a:txBody>
                  <a:tcPr marT="45711" marB="45711"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BECDE"/>
                    </a:solidFill>
                  </a:tcPr>
                </a:tc>
                <a:tc>
                  <a:txBody>
                    <a:bodyPr/>
                    <a:lstStyle/>
                    <a:p>
                      <a:pPr algn="ctr"/>
                      <a:r>
                        <a:rPr lang="en-US" sz="1600" dirty="0"/>
                        <a:t>-</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BECDE"/>
                    </a:solidFill>
                  </a:tcPr>
                </a:tc>
                <a:tc>
                  <a:txBody>
                    <a:bodyPr/>
                    <a:lstStyle/>
                    <a:p>
                      <a:pPr algn="ctr"/>
                      <a:r>
                        <a:rPr lang="en-US" sz="1600" dirty="0"/>
                        <a:t>-</a:t>
                      </a: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BECDE"/>
                    </a:solidFill>
                  </a:tcPr>
                </a:tc>
                <a:tc>
                  <a:txBody>
                    <a:bodyPr/>
                    <a:lstStyle/>
                    <a:p>
                      <a:pPr algn="ctr"/>
                      <a:r>
                        <a:rPr lang="en-US" sz="1600" dirty="0"/>
                        <a:t>25</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BECDE"/>
                    </a:solidFill>
                  </a:tcPr>
                </a:tc>
                <a:tc>
                  <a:txBody>
                    <a:bodyPr/>
                    <a:lstStyle/>
                    <a:p>
                      <a:pPr marL="0" algn="ctr" defTabSz="914400" rtl="0" eaLnBrk="1" latinLnBrk="0" hangingPunct="1"/>
                      <a:r>
                        <a:rPr lang="en-US" sz="1600" kern="1200" dirty="0"/>
                        <a:t>8%</a:t>
                      </a:r>
                      <a:endParaRPr lang="en-US" sz="1600" kern="1200" dirty="0">
                        <a:solidFill>
                          <a:schemeClr val="dk1"/>
                        </a:solidFill>
                        <a:latin typeface="+mn-lt"/>
                        <a:ea typeface="+mn-ea"/>
                        <a:cs typeface="+mn-cs"/>
                      </a:endParaRPr>
                    </a:p>
                  </a:txBody>
                  <a:tcPr marT="45711" marB="45711"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BECDE"/>
                    </a:solidFill>
                  </a:tcPr>
                </a:tc>
                <a:tc>
                  <a:txBody>
                    <a:bodyPr/>
                    <a:lstStyle/>
                    <a:p>
                      <a:pPr algn="ctr"/>
                      <a:r>
                        <a:rPr lang="en-US" sz="1600" dirty="0"/>
                        <a:t>92</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5">
                        <a:lumMod val="60000"/>
                        <a:lumOff val="40000"/>
                      </a:schemeClr>
                    </a:solidFill>
                  </a:tcPr>
                </a:tc>
                <a:tc>
                  <a:txBody>
                    <a:bodyPr/>
                    <a:lstStyle/>
                    <a:p>
                      <a:pPr marL="0" algn="ctr" defTabSz="914400" rtl="0" eaLnBrk="1" latinLnBrk="0" hangingPunct="1"/>
                      <a:r>
                        <a:rPr lang="en-US" sz="1600" kern="1200" dirty="0"/>
                        <a:t>4%</a:t>
                      </a:r>
                      <a:endParaRPr lang="en-US" sz="1600" kern="1200" dirty="0">
                        <a:solidFill>
                          <a:schemeClr val="dk1"/>
                        </a:solidFill>
                        <a:latin typeface="+mn-lt"/>
                        <a:ea typeface="+mn-ea"/>
                        <a:cs typeface="+mn-cs"/>
                      </a:endParaRPr>
                    </a:p>
                  </a:txBody>
                  <a:tcPr marT="45711" marB="45711"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5">
                        <a:lumMod val="60000"/>
                        <a:lumOff val="40000"/>
                      </a:schemeClr>
                    </a:solidFill>
                  </a:tcPr>
                </a:tc>
                <a:tc>
                  <a:txBody>
                    <a:bodyPr/>
                    <a:lstStyle/>
                    <a:p>
                      <a:pPr marL="0" algn="ctr" defTabSz="914400" rtl="0" eaLnBrk="1" latinLnBrk="0" hangingPunct="1"/>
                      <a:r>
                        <a:rPr lang="en-US" sz="1600" kern="1200" dirty="0">
                          <a:solidFill>
                            <a:schemeClr val="dk1"/>
                          </a:solidFill>
                          <a:latin typeface="+mn-lt"/>
                          <a:ea typeface="+mn-ea"/>
                          <a:cs typeface="+mn-cs"/>
                        </a:rPr>
                        <a:t>73</a:t>
                      </a:r>
                    </a:p>
                  </a:txBody>
                  <a:tcPr marT="45711" marB="45711"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5">
                        <a:lumMod val="60000"/>
                        <a:lumOff val="40000"/>
                      </a:schemeClr>
                    </a:solidFill>
                  </a:tcPr>
                </a:tc>
                <a:tc>
                  <a:txBody>
                    <a:bodyPr/>
                    <a:lstStyle/>
                    <a:p>
                      <a:pPr marL="0" algn="ctr" defTabSz="914400" rtl="0" eaLnBrk="1" latinLnBrk="0" hangingPunct="1"/>
                      <a:r>
                        <a:rPr lang="en-US" sz="1600" kern="1200" dirty="0">
                          <a:solidFill>
                            <a:schemeClr val="dk1"/>
                          </a:solidFill>
                          <a:latin typeface="+mn-lt"/>
                          <a:ea typeface="+mn-ea"/>
                          <a:cs typeface="+mn-cs"/>
                        </a:rPr>
                        <a:t>4%</a:t>
                      </a:r>
                    </a:p>
                  </a:txBody>
                  <a:tcPr marT="45711" marB="45711"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5">
                        <a:lumMod val="60000"/>
                        <a:lumOff val="40000"/>
                      </a:schemeClr>
                    </a:solidFill>
                  </a:tcPr>
                </a:tc>
                <a:tc>
                  <a:txBody>
                    <a:bodyPr/>
                    <a:lstStyle/>
                    <a:p>
                      <a:pPr marL="0" algn="ctr" defTabSz="914400" rtl="0" eaLnBrk="1" latinLnBrk="0" hangingPunct="1"/>
                      <a:r>
                        <a:rPr lang="en-US" sz="1600" kern="1200" dirty="0">
                          <a:solidFill>
                            <a:schemeClr val="dk1"/>
                          </a:solidFill>
                          <a:latin typeface="+mn-lt"/>
                          <a:ea typeface="+mn-ea"/>
                          <a:cs typeface="+mn-cs"/>
                        </a:rPr>
                        <a:t>32</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5">
                        <a:lumMod val="60000"/>
                        <a:lumOff val="40000"/>
                      </a:schemeClr>
                    </a:solidFill>
                  </a:tcPr>
                </a:tc>
                <a:tc>
                  <a:txBody>
                    <a:bodyPr/>
                    <a:lstStyle/>
                    <a:p>
                      <a:pPr marL="0" algn="ctr" defTabSz="914400" rtl="0" eaLnBrk="1" latinLnBrk="0" hangingPunct="1"/>
                      <a:r>
                        <a:rPr lang="en-US" sz="1600" kern="1200" dirty="0">
                          <a:solidFill>
                            <a:schemeClr val="dk1"/>
                          </a:solidFill>
                          <a:latin typeface="+mn-lt"/>
                          <a:ea typeface="+mn-ea"/>
                          <a:cs typeface="+mn-cs"/>
                        </a:rPr>
                        <a:t>3%</a:t>
                      </a:r>
                    </a:p>
                  </a:txBody>
                  <a:tcPr marT="45711" marB="45711" anchor="ctr">
                    <a:lnT w="38100" cap="flat" cmpd="sng" algn="ctr">
                      <a:solidFill>
                        <a:schemeClr val="bg1"/>
                      </a:solidFill>
                      <a:prstDash val="solid"/>
                      <a:round/>
                      <a:headEnd type="none" w="med" len="med"/>
                      <a:tailEnd type="none" w="med" len="med"/>
                    </a:lnT>
                    <a:solidFill>
                      <a:schemeClr val="accent5">
                        <a:lumMod val="60000"/>
                        <a:lumOff val="40000"/>
                      </a:schemeClr>
                    </a:solidFill>
                  </a:tcPr>
                </a:tc>
                <a:extLst>
                  <a:ext uri="{0D108BD9-81ED-4DB2-BD59-A6C34878D82A}">
                    <a16:rowId xmlns="" xmlns:a16="http://schemas.microsoft.com/office/drawing/2014/main" val="10003"/>
                  </a:ext>
                </a:extLst>
              </a:tr>
              <a:tr h="410437">
                <a:tc>
                  <a:txBody>
                    <a:bodyPr/>
                    <a:lstStyle/>
                    <a:p>
                      <a:r>
                        <a:rPr lang="en-US" sz="1600" dirty="0"/>
                        <a:t>ETG</a:t>
                      </a:r>
                    </a:p>
                  </a:txBody>
                  <a:tcPr anchor="ctr">
                    <a:lnR w="38100" cap="flat" cmpd="sng" algn="ctr">
                      <a:solidFill>
                        <a:schemeClr val="bg1"/>
                      </a:solidFill>
                      <a:prstDash val="solid"/>
                      <a:round/>
                      <a:headEnd type="none" w="med" len="med"/>
                      <a:tailEnd type="none" w="med" len="med"/>
                    </a:lnR>
                  </a:tcPr>
                </a:tc>
                <a:tc>
                  <a:txBody>
                    <a:bodyPr/>
                    <a:lstStyle/>
                    <a:p>
                      <a:pPr algn="ctr"/>
                      <a:r>
                        <a:rPr lang="en-US" sz="1600" dirty="0"/>
                        <a:t>17</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0%</a:t>
                      </a:r>
                    </a:p>
                  </a:txBody>
                  <a:tcPr marT="45711" marB="45711"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a:t>
                      </a: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a:t>
                      </a: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a:t>
                      </a:r>
                    </a:p>
                  </a:txBody>
                  <a:tcPr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a:t>
                      </a:r>
                    </a:p>
                  </a:txBody>
                  <a:tcPr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a:t>
                      </a:r>
                    </a:p>
                  </a:txBody>
                  <a:tcPr anchor="ctr"/>
                </a:tc>
                <a:extLst>
                  <a:ext uri="{0D108BD9-81ED-4DB2-BD59-A6C34878D82A}">
                    <a16:rowId xmlns="" xmlns:a16="http://schemas.microsoft.com/office/drawing/2014/main" val="10004"/>
                  </a:ext>
                </a:extLst>
              </a:tr>
              <a:tr h="410437">
                <a:tc>
                  <a:txBody>
                    <a:bodyPr/>
                    <a:lstStyle/>
                    <a:p>
                      <a:r>
                        <a:rPr lang="en-US" sz="1600" dirty="0"/>
                        <a:t>JCP&amp;L</a:t>
                      </a:r>
                    </a:p>
                  </a:txBody>
                  <a:tcPr anchor="ctr">
                    <a:lnR w="38100" cap="flat" cmpd="sng" algn="ctr">
                      <a:solidFill>
                        <a:schemeClr val="bg1"/>
                      </a:solidFill>
                      <a:prstDash val="solid"/>
                      <a:round/>
                      <a:headEnd type="none" w="med" len="med"/>
                      <a:tailEnd type="none" w="med" len="med"/>
                    </a:lnR>
                  </a:tcPr>
                </a:tc>
                <a:tc>
                  <a:txBody>
                    <a:bodyPr/>
                    <a:lstStyle/>
                    <a:p>
                      <a:pPr algn="ctr"/>
                      <a:r>
                        <a:rPr lang="en-US" sz="1600" dirty="0"/>
                        <a:t>47</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0%</a:t>
                      </a:r>
                    </a:p>
                  </a:txBody>
                  <a:tcPr marT="45711" marB="45711"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34</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3%</a:t>
                      </a: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49</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t>2%</a:t>
                      </a:r>
                      <a:endParaRPr lang="en-US" sz="1600" kern="1200" dirty="0">
                        <a:solidFill>
                          <a:schemeClr val="dk1"/>
                        </a:solidFill>
                        <a:latin typeface="+mn-lt"/>
                        <a:ea typeface="+mn-ea"/>
                        <a:cs typeface="+mn-cs"/>
                      </a:endParaRPr>
                    </a:p>
                  </a:txBody>
                  <a:tcPr marT="45711" marB="45711"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86</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t>0%</a:t>
                      </a:r>
                      <a:endParaRPr lang="en-US" sz="1600" kern="1200" dirty="0">
                        <a:solidFill>
                          <a:schemeClr val="dk1"/>
                        </a:solidFill>
                        <a:latin typeface="+mn-lt"/>
                        <a:ea typeface="+mn-ea"/>
                        <a:cs typeface="+mn-cs"/>
                      </a:endParaRPr>
                    </a:p>
                  </a:txBody>
                  <a:tcPr marT="45711" marB="45711"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113</a:t>
                      </a:r>
                    </a:p>
                  </a:txBody>
                  <a:tcPr marT="45711" marB="45711"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4%</a:t>
                      </a:r>
                    </a:p>
                  </a:txBody>
                  <a:tcPr marT="45711" marB="45711"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186</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2%</a:t>
                      </a:r>
                    </a:p>
                  </a:txBody>
                  <a:tcPr marT="45711" marB="45711" anchor="ctr"/>
                </a:tc>
                <a:extLst>
                  <a:ext uri="{0D108BD9-81ED-4DB2-BD59-A6C34878D82A}">
                    <a16:rowId xmlns="" xmlns:a16="http://schemas.microsoft.com/office/drawing/2014/main" val="10005"/>
                  </a:ext>
                </a:extLst>
              </a:tr>
              <a:tr h="410437">
                <a:tc>
                  <a:txBody>
                    <a:bodyPr/>
                    <a:lstStyle/>
                    <a:p>
                      <a:r>
                        <a:rPr lang="en-US" sz="1600" kern="1200" dirty="0">
                          <a:solidFill>
                            <a:schemeClr val="dk1"/>
                          </a:solidFill>
                          <a:latin typeface="+mn-lt"/>
                          <a:ea typeface="+mn-ea"/>
                          <a:cs typeface="+mn-cs"/>
                        </a:rPr>
                        <a:t>NJNG</a:t>
                      </a:r>
                    </a:p>
                  </a:txBody>
                  <a:tcPr anchor="ctr">
                    <a:lnR w="38100" cap="flat" cmpd="sng" algn="ctr">
                      <a:solidFill>
                        <a:schemeClr val="bg1"/>
                      </a:solidFill>
                      <a:prstDash val="solid"/>
                      <a:round/>
                      <a:headEnd type="none" w="med" len="med"/>
                      <a:tailEnd type="none" w="med" len="med"/>
                    </a:lnR>
                    <a:solidFill>
                      <a:srgbClr val="E7F6EF"/>
                    </a:solidFill>
                  </a:tcPr>
                </a:tc>
                <a:tc>
                  <a:txBody>
                    <a:bodyPr/>
                    <a:lstStyle/>
                    <a:p>
                      <a:pPr algn="ctr"/>
                      <a:r>
                        <a:rPr lang="en-US" sz="1600" dirty="0"/>
                        <a:t>33</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rgbClr val="E7F6EF"/>
                    </a:solidFill>
                  </a:tcPr>
                </a:tc>
                <a:tc>
                  <a:txBody>
                    <a:bodyPr/>
                    <a:lstStyle/>
                    <a:p>
                      <a:pPr marL="0" algn="ctr" defTabSz="914400" rtl="0" eaLnBrk="1" latinLnBrk="0" hangingPunct="1"/>
                      <a:r>
                        <a:rPr lang="en-US" sz="1600" kern="1200" dirty="0">
                          <a:solidFill>
                            <a:schemeClr val="dk1"/>
                          </a:solidFill>
                          <a:latin typeface="+mn-lt"/>
                          <a:ea typeface="+mn-ea"/>
                          <a:cs typeface="+mn-cs"/>
                        </a:rPr>
                        <a:t>0%</a:t>
                      </a:r>
                    </a:p>
                  </a:txBody>
                  <a:tcPr marT="45711" marB="45711"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F6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17</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rgbClr val="E7F6EF"/>
                    </a:solidFill>
                  </a:tcPr>
                </a:tc>
                <a:tc>
                  <a:txBody>
                    <a:bodyPr/>
                    <a:lstStyle/>
                    <a:p>
                      <a:pPr marL="0" algn="ctr" defTabSz="914400" rtl="0" eaLnBrk="1" latinLnBrk="0" hangingPunct="1"/>
                      <a:r>
                        <a:rPr lang="en-US" sz="1600" kern="1200" dirty="0"/>
                        <a:t>0%</a:t>
                      </a:r>
                      <a:endParaRPr lang="en-US" sz="1600" kern="1200" dirty="0">
                        <a:solidFill>
                          <a:schemeClr val="dk1"/>
                        </a:solidFill>
                        <a:latin typeface="+mn-lt"/>
                        <a:ea typeface="+mn-ea"/>
                        <a:cs typeface="+mn-cs"/>
                      </a:endParaRP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F6EF"/>
                    </a:solidFill>
                  </a:tcPr>
                </a:tc>
                <a:tc>
                  <a:txBody>
                    <a:bodyPr/>
                    <a:lstStyle/>
                    <a:p>
                      <a:pPr algn="ctr"/>
                      <a:r>
                        <a:rPr lang="en-US" sz="1600" dirty="0"/>
                        <a:t>12</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rgbClr val="E7F6EF"/>
                    </a:solidFill>
                  </a:tcPr>
                </a:tc>
                <a:tc>
                  <a:txBody>
                    <a:bodyPr/>
                    <a:lstStyle/>
                    <a:p>
                      <a:pPr marL="0" algn="ctr" defTabSz="914400" rtl="0" eaLnBrk="1" latinLnBrk="0" hangingPunct="1"/>
                      <a:r>
                        <a:rPr lang="en-US" sz="1600" kern="1200" dirty="0">
                          <a:solidFill>
                            <a:schemeClr val="dk1"/>
                          </a:solidFill>
                          <a:latin typeface="+mn-lt"/>
                          <a:ea typeface="+mn-ea"/>
                          <a:cs typeface="+mn-cs"/>
                        </a:rPr>
                        <a:t>0%</a:t>
                      </a:r>
                    </a:p>
                  </a:txBody>
                  <a:tcPr marT="45711" marB="45711"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F6EF"/>
                    </a:solidFill>
                  </a:tcPr>
                </a:tc>
                <a:tc>
                  <a:txBody>
                    <a:bodyPr/>
                    <a:lstStyle/>
                    <a:p>
                      <a:pPr algn="ctr"/>
                      <a:r>
                        <a:rPr lang="en-US" sz="1600" dirty="0"/>
                        <a:t>34</a:t>
                      </a:r>
                    </a:p>
                  </a:txBody>
                  <a:tcPr anchor="ctr">
                    <a:lnL w="38100" cap="flat" cmpd="sng" algn="ctr">
                      <a:solidFill>
                        <a:schemeClr val="bg1"/>
                      </a:solidFill>
                      <a:prstDash val="solid"/>
                      <a:round/>
                      <a:headEnd type="none" w="med" len="med"/>
                      <a:tailEnd type="none" w="med" len="med"/>
                    </a:lnL>
                    <a:solidFill>
                      <a:srgbClr val="E7F6EF"/>
                    </a:solidFill>
                  </a:tcPr>
                </a:tc>
                <a:tc>
                  <a:txBody>
                    <a:bodyPr/>
                    <a:lstStyle/>
                    <a:p>
                      <a:pPr marL="0" algn="ctr" defTabSz="914400" rtl="0" eaLnBrk="1" latinLnBrk="0" hangingPunct="1"/>
                      <a:r>
                        <a:rPr lang="en-US" sz="1600" kern="1200" dirty="0">
                          <a:solidFill>
                            <a:schemeClr val="dk1"/>
                          </a:solidFill>
                          <a:latin typeface="+mn-lt"/>
                          <a:ea typeface="+mn-ea"/>
                          <a:cs typeface="+mn-cs"/>
                        </a:rPr>
                        <a:t>0%</a:t>
                      </a:r>
                    </a:p>
                  </a:txBody>
                  <a:tcPr marT="45711" marB="45711" anchor="ctr">
                    <a:lnR w="38100" cap="flat" cmpd="sng" algn="ctr">
                      <a:solidFill>
                        <a:schemeClr val="bg1"/>
                      </a:solidFill>
                      <a:prstDash val="solid"/>
                      <a:round/>
                      <a:headEnd type="none" w="med" len="med"/>
                      <a:tailEnd type="none" w="med" len="med"/>
                    </a:lnR>
                    <a:solidFill>
                      <a:srgbClr val="E7F6EF"/>
                    </a:solidFill>
                  </a:tcPr>
                </a:tc>
                <a:tc>
                  <a:txBody>
                    <a:bodyPr/>
                    <a:lstStyle/>
                    <a:p>
                      <a:pPr marL="0" algn="ctr" defTabSz="914400" rtl="0" eaLnBrk="1" latinLnBrk="0" hangingPunct="1"/>
                      <a:r>
                        <a:rPr lang="en-US" sz="1600" kern="1200" dirty="0">
                          <a:solidFill>
                            <a:schemeClr val="dk1"/>
                          </a:solidFill>
                          <a:latin typeface="+mn-lt"/>
                          <a:ea typeface="+mn-ea"/>
                          <a:cs typeface="+mn-cs"/>
                        </a:rPr>
                        <a:t>65</a:t>
                      </a:r>
                    </a:p>
                  </a:txBody>
                  <a:tcPr marT="45711" marB="45711" anchor="ctr">
                    <a:lnL w="38100" cap="flat" cmpd="sng" algn="ctr">
                      <a:solidFill>
                        <a:schemeClr val="bg1"/>
                      </a:solidFill>
                      <a:prstDash val="solid"/>
                      <a:round/>
                      <a:headEnd type="none" w="med" len="med"/>
                      <a:tailEnd type="none" w="med" len="med"/>
                    </a:lnL>
                    <a:solidFill>
                      <a:srgbClr val="E7F6EF"/>
                    </a:solidFill>
                  </a:tcPr>
                </a:tc>
                <a:tc>
                  <a:txBody>
                    <a:bodyPr/>
                    <a:lstStyle/>
                    <a:p>
                      <a:pPr marL="0" algn="ctr" defTabSz="914400" rtl="0" eaLnBrk="1" latinLnBrk="0" hangingPunct="1"/>
                      <a:r>
                        <a:rPr lang="en-US" sz="1600" kern="1200" dirty="0">
                          <a:solidFill>
                            <a:schemeClr val="dk1"/>
                          </a:solidFill>
                          <a:latin typeface="+mn-lt"/>
                          <a:ea typeface="+mn-ea"/>
                          <a:cs typeface="+mn-cs"/>
                        </a:rPr>
                        <a:t>3%</a:t>
                      </a:r>
                    </a:p>
                  </a:txBody>
                  <a:tcPr marT="45711" marB="45711" anchor="ctr">
                    <a:lnR w="38100" cap="flat" cmpd="sng" algn="ctr">
                      <a:solidFill>
                        <a:schemeClr val="bg1"/>
                      </a:solidFill>
                      <a:prstDash val="solid"/>
                      <a:round/>
                      <a:headEnd type="none" w="med" len="med"/>
                      <a:tailEnd type="none" w="med" len="med"/>
                    </a:lnR>
                    <a:solidFill>
                      <a:srgbClr val="E7F6EF"/>
                    </a:solidFill>
                  </a:tcPr>
                </a:tc>
                <a:tc>
                  <a:txBody>
                    <a:bodyPr/>
                    <a:lstStyle/>
                    <a:p>
                      <a:pPr marL="0" algn="ctr" defTabSz="914400" rtl="0" eaLnBrk="1" latinLnBrk="0" hangingPunct="1"/>
                      <a:r>
                        <a:rPr lang="en-US" sz="1600" kern="1200" dirty="0">
                          <a:solidFill>
                            <a:schemeClr val="dk1"/>
                          </a:solidFill>
                          <a:latin typeface="+mn-lt"/>
                          <a:ea typeface="+mn-ea"/>
                          <a:cs typeface="+mn-cs"/>
                        </a:rPr>
                        <a:t>122</a:t>
                      </a:r>
                    </a:p>
                  </a:txBody>
                  <a:tcPr anchor="ctr">
                    <a:lnL w="38100" cap="flat" cmpd="sng" algn="ctr">
                      <a:solidFill>
                        <a:schemeClr val="bg1"/>
                      </a:solidFill>
                      <a:prstDash val="solid"/>
                      <a:round/>
                      <a:headEnd type="none" w="med" len="med"/>
                      <a:tailEnd type="none" w="med" len="med"/>
                    </a:lnL>
                    <a:solidFill>
                      <a:srgbClr val="E7F6EF"/>
                    </a:solidFill>
                  </a:tcPr>
                </a:tc>
                <a:tc>
                  <a:txBody>
                    <a:bodyPr/>
                    <a:lstStyle/>
                    <a:p>
                      <a:pPr marL="0" algn="ctr" defTabSz="914400" rtl="0" eaLnBrk="1" latinLnBrk="0" hangingPunct="1"/>
                      <a:r>
                        <a:rPr lang="en-US" sz="1600" kern="1200" dirty="0">
                          <a:solidFill>
                            <a:schemeClr val="dk1"/>
                          </a:solidFill>
                          <a:latin typeface="+mn-lt"/>
                          <a:ea typeface="+mn-ea"/>
                          <a:cs typeface="+mn-cs"/>
                        </a:rPr>
                        <a:t>1%</a:t>
                      </a:r>
                    </a:p>
                  </a:txBody>
                  <a:tcPr marT="45711" marB="45711" anchor="ctr">
                    <a:solidFill>
                      <a:srgbClr val="E7F6EF"/>
                    </a:solidFill>
                  </a:tcPr>
                </a:tc>
                <a:extLst>
                  <a:ext uri="{0D108BD9-81ED-4DB2-BD59-A6C34878D82A}">
                    <a16:rowId xmlns="" xmlns:a16="http://schemas.microsoft.com/office/drawing/2014/main" val="10006"/>
                  </a:ext>
                </a:extLst>
              </a:tr>
              <a:tr h="410437">
                <a:tc>
                  <a:txBody>
                    <a:bodyPr/>
                    <a:lstStyle/>
                    <a:p>
                      <a:r>
                        <a:rPr lang="en-US" sz="1600" dirty="0"/>
                        <a:t>PSE&amp;G</a:t>
                      </a:r>
                    </a:p>
                  </a:txBody>
                  <a:tcPr anchor="ctr">
                    <a:lnR w="38100" cap="flat" cmpd="sng" algn="ctr">
                      <a:solidFill>
                        <a:schemeClr val="bg1"/>
                      </a:solidFill>
                      <a:prstDash val="solid"/>
                      <a:round/>
                      <a:headEnd type="none" w="med" len="med"/>
                      <a:tailEnd type="none" w="med" len="med"/>
                    </a:lnR>
                  </a:tcPr>
                </a:tc>
                <a:tc>
                  <a:txBody>
                    <a:bodyPr/>
                    <a:lstStyle/>
                    <a:p>
                      <a:pPr algn="ctr"/>
                      <a:r>
                        <a:rPr lang="en-US" sz="1600" dirty="0"/>
                        <a:t>295</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1%</a:t>
                      </a:r>
                    </a:p>
                  </a:txBody>
                  <a:tcPr marT="45711" marB="45711"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265</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t>3%</a:t>
                      </a:r>
                      <a:endParaRPr lang="en-US" sz="1600" kern="1200" dirty="0">
                        <a:solidFill>
                          <a:schemeClr val="dk1"/>
                        </a:solidFill>
                        <a:latin typeface="+mn-lt"/>
                        <a:ea typeface="+mn-ea"/>
                        <a:cs typeface="+mn-cs"/>
                      </a:endParaRP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364</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2%</a:t>
                      </a:r>
                    </a:p>
                  </a:txBody>
                  <a:tcPr marT="45711" marB="45711"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586</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1%</a:t>
                      </a:r>
                    </a:p>
                  </a:txBody>
                  <a:tcPr marT="45711" marB="45711"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482</a:t>
                      </a:r>
                    </a:p>
                  </a:txBody>
                  <a:tcPr marT="45711" marB="45711"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&lt;1%</a:t>
                      </a:r>
                    </a:p>
                  </a:txBody>
                  <a:tcPr marT="45711" marB="45711"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277</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1%</a:t>
                      </a:r>
                    </a:p>
                  </a:txBody>
                  <a:tcPr marT="45711" marB="45711" anchor="ctr"/>
                </a:tc>
                <a:extLst>
                  <a:ext uri="{0D108BD9-81ED-4DB2-BD59-A6C34878D82A}">
                    <a16:rowId xmlns="" xmlns:a16="http://schemas.microsoft.com/office/drawing/2014/main" val="10007"/>
                  </a:ext>
                </a:extLst>
              </a:tr>
              <a:tr h="410437">
                <a:tc>
                  <a:txBody>
                    <a:bodyPr/>
                    <a:lstStyle/>
                    <a:p>
                      <a:r>
                        <a:rPr lang="en-US" sz="1600" dirty="0"/>
                        <a:t>RECO</a:t>
                      </a:r>
                    </a:p>
                  </a:txBody>
                  <a:tcPr anchor="ctr">
                    <a:lnR w="38100" cap="flat" cmpd="sng" algn="ctr">
                      <a:solidFill>
                        <a:schemeClr val="bg1"/>
                      </a:solidFill>
                      <a:prstDash val="solid"/>
                      <a:round/>
                      <a:headEnd type="none" w="med" len="med"/>
                      <a:tailEnd type="none" w="med" len="med"/>
                    </a:lnR>
                  </a:tcPr>
                </a:tc>
                <a:tc>
                  <a:txBody>
                    <a:bodyPr/>
                    <a:lstStyle/>
                    <a:p>
                      <a:pPr algn="ctr"/>
                      <a:r>
                        <a:rPr lang="en-US" sz="1600" dirty="0"/>
                        <a:t>1</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0%</a:t>
                      </a:r>
                    </a:p>
                  </a:txBody>
                  <a:tcPr marT="45711" marB="45711"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algn="ctr"/>
                      <a:r>
                        <a:rPr lang="en-US" sz="1600" dirty="0"/>
                        <a:t>-</a:t>
                      </a: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2</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0%</a:t>
                      </a:r>
                    </a:p>
                  </a:txBody>
                  <a:tcPr marT="45711" marB="45711"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2</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0%</a:t>
                      </a:r>
                    </a:p>
                  </a:txBody>
                  <a:tcPr marT="45711" marB="45711"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3</a:t>
                      </a:r>
                    </a:p>
                  </a:txBody>
                  <a:tcPr marT="45711" marB="45711"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0%</a:t>
                      </a:r>
                    </a:p>
                  </a:txBody>
                  <a:tcPr marT="45711" marB="45711"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1</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solidFill>
                            <a:schemeClr val="dk1"/>
                          </a:solidFill>
                          <a:latin typeface="+mn-lt"/>
                          <a:ea typeface="+mn-ea"/>
                          <a:cs typeface="+mn-cs"/>
                        </a:rPr>
                        <a:t>0%</a:t>
                      </a:r>
                    </a:p>
                  </a:txBody>
                  <a:tcPr marT="45711" marB="45711" anchor="ctr"/>
                </a:tc>
                <a:extLst>
                  <a:ext uri="{0D108BD9-81ED-4DB2-BD59-A6C34878D82A}">
                    <a16:rowId xmlns="" xmlns:a16="http://schemas.microsoft.com/office/drawing/2014/main" val="10008"/>
                  </a:ext>
                </a:extLst>
              </a:tr>
              <a:tr h="410437">
                <a:tc>
                  <a:txBody>
                    <a:bodyPr/>
                    <a:lstStyle/>
                    <a:p>
                      <a:r>
                        <a:rPr lang="en-US" sz="1600" dirty="0"/>
                        <a:t>SJG</a:t>
                      </a:r>
                    </a:p>
                  </a:txBody>
                  <a:tcPr anchor="ctr">
                    <a:lnR w="38100" cap="flat" cmpd="sng" algn="ctr">
                      <a:solidFill>
                        <a:schemeClr val="bg1"/>
                      </a:solidFill>
                      <a:prstDash val="solid"/>
                      <a:round/>
                      <a:headEnd type="none" w="med" len="med"/>
                      <a:tailEnd type="none" w="med" len="med"/>
                    </a:lnR>
                  </a:tcPr>
                </a:tc>
                <a:tc>
                  <a:txBody>
                    <a:bodyPr/>
                    <a:lstStyle/>
                    <a:p>
                      <a:pPr algn="ctr"/>
                      <a:r>
                        <a:rPr lang="en-US" sz="1600" dirty="0"/>
                        <a:t>26</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solidFill>
                            <a:schemeClr val="dk1"/>
                          </a:solidFill>
                          <a:latin typeface="+mn-lt"/>
                          <a:ea typeface="+mn-ea"/>
                          <a:cs typeface="+mn-cs"/>
                        </a:rPr>
                        <a:t>0%</a:t>
                      </a:r>
                    </a:p>
                  </a:txBody>
                  <a:tcPr marT="45711" marB="45711"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algn="ctr"/>
                      <a:r>
                        <a:rPr lang="en-US" sz="1600" dirty="0"/>
                        <a:t>-</a:t>
                      </a:r>
                    </a:p>
                  </a:txBody>
                  <a:tcPr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13</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t>0%</a:t>
                      </a:r>
                      <a:endParaRPr lang="en-US" sz="1600" kern="1200" dirty="0">
                        <a:solidFill>
                          <a:schemeClr val="dk1"/>
                        </a:solidFill>
                        <a:latin typeface="+mn-lt"/>
                        <a:ea typeface="+mn-ea"/>
                        <a:cs typeface="+mn-cs"/>
                      </a:endParaRPr>
                    </a:p>
                  </a:txBody>
                  <a:tcPr marT="45711" marB="45711"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28</a:t>
                      </a:r>
                    </a:p>
                  </a:txBody>
                  <a:tcPr anchor="ctr">
                    <a:lnL w="38100" cap="flat" cmpd="sng" algn="ctr">
                      <a:solidFill>
                        <a:schemeClr val="bg1"/>
                      </a:solidFill>
                      <a:prstDash val="solid"/>
                      <a:round/>
                      <a:headEnd type="none" w="med" len="med"/>
                      <a:tailEnd type="none" w="med" len="med"/>
                    </a:lnL>
                    <a:solidFill>
                      <a:srgbClr val="CBECDE"/>
                    </a:solidFill>
                  </a:tcPr>
                </a:tc>
                <a:tc>
                  <a:txBody>
                    <a:bodyPr/>
                    <a:lstStyle/>
                    <a:p>
                      <a:pPr marL="0" algn="ctr" defTabSz="914400" rtl="0" eaLnBrk="1" latinLnBrk="0" hangingPunct="1"/>
                      <a:r>
                        <a:rPr lang="en-US" sz="1600" kern="1200" dirty="0"/>
                        <a:t>0%</a:t>
                      </a:r>
                      <a:endParaRPr lang="en-US" sz="1600" kern="1200" dirty="0">
                        <a:solidFill>
                          <a:schemeClr val="dk1"/>
                        </a:solidFill>
                        <a:latin typeface="+mn-lt"/>
                        <a:ea typeface="+mn-ea"/>
                        <a:cs typeface="+mn-cs"/>
                      </a:endParaRPr>
                    </a:p>
                  </a:txBody>
                  <a:tcPr marT="45711" marB="45711" anchor="ctr">
                    <a:lnR w="38100" cap="flat" cmpd="sng" algn="ctr">
                      <a:solidFill>
                        <a:schemeClr val="bg1"/>
                      </a:solidFill>
                      <a:prstDash val="solid"/>
                      <a:round/>
                      <a:headEnd type="none" w="med" len="med"/>
                      <a:tailEnd type="none" w="med" len="med"/>
                    </a:lnR>
                    <a:solidFill>
                      <a:srgbClr val="CBECDE"/>
                    </a:solidFill>
                  </a:tcPr>
                </a:tc>
                <a:tc>
                  <a:txBody>
                    <a:bodyPr/>
                    <a:lstStyle/>
                    <a:p>
                      <a:pPr marL="0" algn="ctr" defTabSz="914400" rtl="0" eaLnBrk="1" latinLnBrk="0" hangingPunct="1"/>
                      <a:r>
                        <a:rPr lang="en-US" sz="1600" kern="1200" dirty="0">
                          <a:solidFill>
                            <a:schemeClr val="dk1"/>
                          </a:solidFill>
                          <a:latin typeface="+mn-lt"/>
                          <a:ea typeface="+mn-ea"/>
                          <a:cs typeface="+mn-cs"/>
                        </a:rPr>
                        <a:t>20</a:t>
                      </a:r>
                    </a:p>
                  </a:txBody>
                  <a:tcPr marT="45711" marB="45711" anchor="ctr">
                    <a:lnL w="38100" cap="flat" cmpd="sng" algn="ctr">
                      <a:solidFill>
                        <a:schemeClr val="bg1"/>
                      </a:solidFill>
                      <a:prstDash val="solid"/>
                      <a:round/>
                      <a:headEnd type="none" w="med" len="med"/>
                      <a:tailEnd type="none" w="med" len="med"/>
                    </a:lnL>
                    <a:solidFill>
                      <a:srgbClr val="CBECDE"/>
                    </a:solidFill>
                  </a:tcPr>
                </a:tc>
                <a:tc>
                  <a:txBody>
                    <a:bodyPr/>
                    <a:lstStyle/>
                    <a:p>
                      <a:pPr marL="0" algn="ctr" defTabSz="914400" rtl="0" eaLnBrk="1" latinLnBrk="0" hangingPunct="1"/>
                      <a:r>
                        <a:rPr lang="en-US" sz="1600" kern="1200" dirty="0">
                          <a:solidFill>
                            <a:schemeClr val="dk1"/>
                          </a:solidFill>
                          <a:latin typeface="+mn-lt"/>
                          <a:ea typeface="+mn-ea"/>
                          <a:cs typeface="+mn-cs"/>
                        </a:rPr>
                        <a:t>0%</a:t>
                      </a:r>
                    </a:p>
                  </a:txBody>
                  <a:tcPr marT="45711" marB="45711" anchor="ctr">
                    <a:lnR w="38100" cap="flat" cmpd="sng" algn="ctr">
                      <a:solidFill>
                        <a:schemeClr val="bg1"/>
                      </a:solidFill>
                      <a:prstDash val="solid"/>
                      <a:round/>
                      <a:headEnd type="none" w="med" len="med"/>
                      <a:tailEnd type="none" w="med" len="med"/>
                    </a:lnR>
                    <a:solidFill>
                      <a:srgbClr val="CBECDE"/>
                    </a:solidFill>
                  </a:tcPr>
                </a:tc>
                <a:tc>
                  <a:txBody>
                    <a:bodyPr/>
                    <a:lstStyle/>
                    <a:p>
                      <a:pPr marL="0" algn="ctr" defTabSz="914400" rtl="0" eaLnBrk="1" latinLnBrk="0" hangingPunct="1"/>
                      <a:r>
                        <a:rPr lang="en-US" sz="1600" kern="1200" dirty="0">
                          <a:solidFill>
                            <a:schemeClr val="dk1"/>
                          </a:solidFill>
                          <a:latin typeface="+mn-lt"/>
                          <a:ea typeface="+mn-ea"/>
                          <a:cs typeface="+mn-cs"/>
                        </a:rPr>
                        <a:t>14</a:t>
                      </a:r>
                    </a:p>
                  </a:txBody>
                  <a:tcPr anchor="ctr">
                    <a:lnL w="38100" cap="flat" cmpd="sng" algn="ctr">
                      <a:solidFill>
                        <a:schemeClr val="bg1"/>
                      </a:solidFill>
                      <a:prstDash val="solid"/>
                      <a:round/>
                      <a:headEnd type="none" w="med" len="med"/>
                      <a:tailEnd type="none" w="med" len="med"/>
                    </a:lnL>
                    <a:solidFill>
                      <a:srgbClr val="CBECDE"/>
                    </a:solidFill>
                  </a:tcPr>
                </a:tc>
                <a:tc>
                  <a:txBody>
                    <a:bodyPr/>
                    <a:lstStyle/>
                    <a:p>
                      <a:pPr marL="0" algn="ctr" defTabSz="914400" rtl="0" eaLnBrk="1" latinLnBrk="0" hangingPunct="1"/>
                      <a:r>
                        <a:rPr lang="en-US" sz="1600" kern="1200" dirty="0">
                          <a:solidFill>
                            <a:schemeClr val="dk1"/>
                          </a:solidFill>
                          <a:latin typeface="+mn-lt"/>
                          <a:ea typeface="+mn-ea"/>
                          <a:cs typeface="+mn-cs"/>
                        </a:rPr>
                        <a:t>0%</a:t>
                      </a:r>
                    </a:p>
                  </a:txBody>
                  <a:tcPr marT="45711" marB="45711" anchor="ctr">
                    <a:solidFill>
                      <a:srgbClr val="CBECDE"/>
                    </a:solidFill>
                  </a:tcPr>
                </a:tc>
                <a:extLst>
                  <a:ext uri="{0D108BD9-81ED-4DB2-BD59-A6C34878D82A}">
                    <a16:rowId xmlns="" xmlns:a16="http://schemas.microsoft.com/office/drawing/2014/main" val="10009"/>
                  </a:ext>
                </a:extLst>
              </a:tr>
              <a:tr h="410437">
                <a:tc>
                  <a:txBody>
                    <a:bodyPr/>
                    <a:lstStyle/>
                    <a:p>
                      <a:r>
                        <a:rPr lang="en-US" sz="1600" dirty="0"/>
                        <a:t>TOTAL</a:t>
                      </a:r>
                      <a:endParaRPr lang="en-US" sz="1600" b="0" dirty="0"/>
                    </a:p>
                  </a:txBody>
                  <a:tcPr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b="1" kern="1200" dirty="0">
                          <a:solidFill>
                            <a:schemeClr val="lt1"/>
                          </a:solidFill>
                          <a:latin typeface="+mn-lt"/>
                          <a:ea typeface="+mn-ea"/>
                          <a:cs typeface="+mn-cs"/>
                        </a:rPr>
                        <a:t>454</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b="1" kern="1200" dirty="0">
                          <a:solidFill>
                            <a:schemeClr val="lt1"/>
                          </a:solidFill>
                          <a:latin typeface="+mn-lt"/>
                          <a:ea typeface="+mn-ea"/>
                          <a:cs typeface="+mn-cs"/>
                        </a:rPr>
                        <a:t>1%</a:t>
                      </a:r>
                    </a:p>
                  </a:txBody>
                  <a:tcPr marT="45711" marB="45711"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dirty="0"/>
                        <a:t>316</a:t>
                      </a:r>
                      <a:endParaRPr lang="en-US" sz="1600" b="1" dirty="0"/>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t>3%</a:t>
                      </a:r>
                      <a:endParaRPr lang="en-US" sz="1600" b="1" kern="1200" dirty="0">
                        <a:solidFill>
                          <a:schemeClr val="dk1"/>
                        </a:solidFill>
                        <a:latin typeface="+mn-lt"/>
                        <a:ea typeface="+mn-ea"/>
                        <a:cs typeface="+mn-cs"/>
                      </a:endParaRPr>
                    </a:p>
                  </a:txBody>
                  <a:tcPr marT="45711" marB="45711"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b="1" dirty="0"/>
                        <a:t>474</a:t>
                      </a:r>
                    </a:p>
                  </a:txBody>
                  <a:tcPr anchor="ctr">
                    <a:lnL w="381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tc>
                  <a:txBody>
                    <a:bodyPr/>
                    <a:lstStyle/>
                    <a:p>
                      <a:pPr marL="0" algn="ctr" defTabSz="914400" rtl="0" eaLnBrk="1" latinLnBrk="0" hangingPunct="1"/>
                      <a:r>
                        <a:rPr lang="en-US" sz="1600" kern="1200" dirty="0"/>
                        <a:t>2%</a:t>
                      </a:r>
                      <a:endParaRPr lang="en-US" sz="1600" b="1" kern="1200" dirty="0">
                        <a:solidFill>
                          <a:schemeClr val="dk1"/>
                        </a:solidFill>
                        <a:latin typeface="+mn-lt"/>
                        <a:ea typeface="+mn-ea"/>
                        <a:cs typeface="+mn-cs"/>
                      </a:endParaRPr>
                    </a:p>
                  </a:txBody>
                  <a:tcPr marT="45711" marB="45711" anchor="ctr">
                    <a:lnL w="12700" cap="flat" cmpd="sng" algn="ctr">
                      <a:solidFill>
                        <a:schemeClr val="bg1">
                          <a:lumMod val="9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600" b="1" dirty="0"/>
                        <a:t>828</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kern="1200" dirty="0"/>
                        <a:t>2%</a:t>
                      </a:r>
                      <a:endParaRPr lang="en-US" sz="1600" b="1" kern="1200" dirty="0">
                        <a:solidFill>
                          <a:schemeClr val="dk1"/>
                        </a:solidFill>
                        <a:latin typeface="+mn-lt"/>
                        <a:ea typeface="+mn-ea"/>
                        <a:cs typeface="+mn-cs"/>
                      </a:endParaRPr>
                    </a:p>
                  </a:txBody>
                  <a:tcPr marT="45711" marB="45711"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b="1" kern="1200" dirty="0">
                          <a:solidFill>
                            <a:schemeClr val="bg1"/>
                          </a:solidFill>
                          <a:latin typeface="+mn-lt"/>
                          <a:ea typeface="+mn-ea"/>
                          <a:cs typeface="+mn-cs"/>
                        </a:rPr>
                        <a:t>756</a:t>
                      </a:r>
                    </a:p>
                  </a:txBody>
                  <a:tcPr marT="45711" marB="45711"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b="1" kern="1200" dirty="0">
                          <a:solidFill>
                            <a:schemeClr val="bg1"/>
                          </a:solidFill>
                          <a:latin typeface="+mn-lt"/>
                          <a:ea typeface="+mn-ea"/>
                          <a:cs typeface="+mn-cs"/>
                        </a:rPr>
                        <a:t>1%</a:t>
                      </a:r>
                    </a:p>
                  </a:txBody>
                  <a:tcPr marT="45711" marB="45711" anchor="ctr">
                    <a:lnR w="381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sz="1600" b="1" kern="1200" dirty="0">
                          <a:solidFill>
                            <a:schemeClr val="bg1"/>
                          </a:solidFill>
                          <a:latin typeface="+mn-lt"/>
                          <a:ea typeface="+mn-ea"/>
                          <a:cs typeface="+mn-cs"/>
                        </a:rPr>
                        <a:t>632</a:t>
                      </a:r>
                    </a:p>
                  </a:txBody>
                  <a:tcPr anchor="ctr">
                    <a:lnL w="381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en-US" sz="1600" b="1" kern="1200" dirty="0">
                          <a:solidFill>
                            <a:schemeClr val="bg1"/>
                          </a:solidFill>
                          <a:latin typeface="+mn-lt"/>
                          <a:ea typeface="+mn-ea"/>
                          <a:cs typeface="+mn-cs"/>
                        </a:rPr>
                        <a:t>2%</a:t>
                      </a:r>
                    </a:p>
                  </a:txBody>
                  <a:tcPr marT="45711" marB="45711" anchor="ct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1211709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1"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2"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3"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4"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5"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6"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7"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8"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9"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0"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1"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2"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3"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4"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5"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6"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7"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8"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9"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0"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1"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2"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3"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4"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5"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6"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7"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8"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9"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0"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1"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2"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3"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4"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5"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6"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7"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8"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2329"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706" y="42863"/>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8" name="Rectangle 44"/>
          <p:cNvSpPr>
            <a:spLocks noGrp="1" noChangeArrowheads="1"/>
          </p:cNvSpPr>
          <p:nvPr>
            <p:ph type="title"/>
          </p:nvPr>
        </p:nvSpPr>
        <p:spPr>
          <a:xfrm>
            <a:off x="85725" y="88468"/>
            <a:ext cx="7772400" cy="1143000"/>
          </a:xfrm>
        </p:spPr>
        <p:txBody>
          <a:bodyPr/>
          <a:lstStyle/>
          <a:p>
            <a:pPr algn="l" eaLnBrk="1" hangingPunct="1">
              <a:defRPr/>
            </a:pPr>
            <a:r>
              <a:rPr lang="en-US" sz="3300" b="1" dirty="0">
                <a:solidFill>
                  <a:schemeClr val="tx1"/>
                </a:solidFill>
              </a:rPr>
              <a:t>NJ SHARES Database Analysis</a:t>
            </a:r>
            <a:r>
              <a:rPr lang="en-US" sz="3300" b="1" dirty="0">
                <a:solidFill>
                  <a:schemeClr val="tx1"/>
                </a:solidFill>
                <a:effectLst>
                  <a:outerShdw blurRad="38100" dist="38100" dir="2700000" algn="tl">
                    <a:srgbClr val="000000">
                      <a:alpha val="43137"/>
                    </a:srgbClr>
                  </a:outerShdw>
                </a:effectLst>
              </a:rPr>
              <a:t/>
            </a:r>
            <a:br>
              <a:rPr lang="en-US" sz="3300" b="1" dirty="0">
                <a:solidFill>
                  <a:schemeClr val="tx1"/>
                </a:solidFill>
                <a:effectLst>
                  <a:outerShdw blurRad="38100" dist="38100" dir="2700000" algn="tl">
                    <a:srgbClr val="000000">
                      <a:alpha val="43137"/>
                    </a:srgbClr>
                  </a:outerShdw>
                </a:effectLst>
              </a:rPr>
            </a:br>
            <a:r>
              <a:rPr lang="en-US" altLang="en-US" sz="2800" b="1" dirty="0">
                <a:solidFill>
                  <a:schemeClr val="tx1"/>
                </a:solidFill>
              </a:rPr>
              <a:t>Grants Distributed by Year and Utility</a:t>
            </a:r>
            <a:endParaRPr lang="en-US" sz="2800" b="1" dirty="0">
              <a:solidFill>
                <a:schemeClr val="tx1"/>
              </a:solidFill>
            </a:endParaRPr>
          </a:p>
        </p:txBody>
      </p:sp>
      <p:sp>
        <p:nvSpPr>
          <p:cNvPr id="12333" name="Text Box 46"/>
          <p:cNvSpPr txBox="1">
            <a:spLocks noChangeArrowheads="1"/>
          </p:cNvSpPr>
          <p:nvPr/>
        </p:nvSpPr>
        <p:spPr bwMode="auto">
          <a:xfrm>
            <a:off x="8945437" y="6502606"/>
            <a:ext cx="30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F96B7926-520A-4747-9662-929C7E73F54C}" type="slidenum">
              <a:rPr lang="en-US" altLang="en-US" sz="1000"/>
              <a:pPr eaLnBrk="1" hangingPunct="1">
                <a:spcBef>
                  <a:spcPct val="50000"/>
                </a:spcBef>
                <a:buFontTx/>
                <a:buNone/>
              </a:pPr>
              <a:t>8</a:t>
            </a:fld>
            <a:endParaRPr lang="en-US" altLang="en-US" sz="1000"/>
          </a:p>
        </p:txBody>
      </p:sp>
      <p:graphicFrame>
        <p:nvGraphicFramePr>
          <p:cNvPr id="49" name="Chart 48">
            <a:extLst>
              <a:ext uri="{FF2B5EF4-FFF2-40B4-BE49-F238E27FC236}">
                <a16:creationId xmlns="" xmlns:a16="http://schemas.microsoft.com/office/drawing/2014/main" id="{95A5B16A-7CDA-4178-B7C5-149C44025C4A}"/>
              </a:ext>
            </a:extLst>
          </p:cNvPr>
          <p:cNvGraphicFramePr/>
          <p:nvPr>
            <p:extLst>
              <p:ext uri="{D42A27DB-BD31-4B8C-83A1-F6EECF244321}">
                <p14:modId xmlns:p14="http://schemas.microsoft.com/office/powerpoint/2010/main" val="353829105"/>
              </p:ext>
            </p:extLst>
          </p:nvPr>
        </p:nvGraphicFramePr>
        <p:xfrm>
          <a:off x="1976946" y="1578699"/>
          <a:ext cx="5335364" cy="44430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444963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15"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16"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17"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18"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19"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20"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21"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22"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23"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24"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25"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26"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27"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28"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29"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30"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31"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32"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33"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34"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35"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36"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37"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38"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39"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40"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41"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42"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43"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44"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45"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46"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47"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48"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49"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50"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51"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52"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41353"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54"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56" name="Rectangle 45"/>
          <p:cNvSpPr>
            <a:spLocks noGrp="1" noChangeArrowheads="1"/>
          </p:cNvSpPr>
          <p:nvPr>
            <p:ph type="body" idx="1"/>
          </p:nvPr>
        </p:nvSpPr>
        <p:spPr>
          <a:xfrm>
            <a:off x="242888" y="1185366"/>
            <a:ext cx="8608054" cy="5215434"/>
          </a:xfrm>
          <a:solidFill>
            <a:schemeClr val="bg1"/>
          </a:solidFill>
        </p:spPr>
        <p:txBody>
          <a:bodyPr/>
          <a:lstStyle/>
          <a:p>
            <a:pPr eaLnBrk="1" hangingPunct="1"/>
            <a:r>
              <a:rPr lang="en-US" altLang="en-US" sz="2200" dirty="0"/>
              <a:t>Decrease in grants from 2017 to 2018</a:t>
            </a:r>
          </a:p>
          <a:p>
            <a:pPr lvl="1" eaLnBrk="1" hangingPunct="1"/>
            <a:r>
              <a:rPr lang="en-US" altLang="en-US" sz="1800" dirty="0"/>
              <a:t>1,282 recipients in 2018 compared to 1,390 in 2017</a:t>
            </a:r>
          </a:p>
          <a:p>
            <a:pPr lvl="1" eaLnBrk="1" hangingPunct="1"/>
            <a:r>
              <a:rPr lang="en-US" altLang="en-US" sz="1800" dirty="0"/>
              <a:t>$799,435 grant dollars in 2018 compared to $842,290 in 2017</a:t>
            </a:r>
          </a:p>
          <a:p>
            <a:pPr eaLnBrk="1" hangingPunct="1"/>
            <a:r>
              <a:rPr lang="en-US" altLang="en-US" sz="2200" dirty="0"/>
              <a:t>NJ SHARES serves needy households</a:t>
            </a:r>
          </a:p>
          <a:p>
            <a:pPr lvl="1" eaLnBrk="1" hangingPunct="1"/>
            <a:r>
              <a:rPr lang="en-US" altLang="en-US" sz="1800" dirty="0"/>
              <a:t>Children under the age of six: 19%</a:t>
            </a:r>
          </a:p>
          <a:p>
            <a:pPr lvl="1" eaLnBrk="1" hangingPunct="1"/>
            <a:r>
              <a:rPr lang="en-US" altLang="en-US" sz="1800" dirty="0"/>
              <a:t>Family member over 60: 26%</a:t>
            </a:r>
          </a:p>
          <a:p>
            <a:pPr lvl="1" eaLnBrk="1" hangingPunct="1"/>
            <a:r>
              <a:rPr lang="en-US" altLang="en-US" sz="1800" dirty="0"/>
              <a:t>Single parent households:  18%</a:t>
            </a:r>
          </a:p>
          <a:p>
            <a:pPr lvl="1" eaLnBrk="1" hangingPunct="1"/>
            <a:r>
              <a:rPr lang="en-US" altLang="en-US" sz="1800" dirty="0"/>
              <a:t>Annual income below $50,000:  50%</a:t>
            </a:r>
          </a:p>
          <a:p>
            <a:pPr eaLnBrk="1" hangingPunct="1"/>
            <a:r>
              <a:rPr lang="en-US" altLang="en-US" sz="2200" dirty="0"/>
              <a:t>NJ SHARES serves the working poor</a:t>
            </a:r>
          </a:p>
          <a:p>
            <a:pPr lvl="1" eaLnBrk="1" hangingPunct="1"/>
            <a:r>
              <a:rPr lang="en-US" altLang="en-US" sz="1800" dirty="0"/>
              <a:t>80% of households have employment income</a:t>
            </a:r>
          </a:p>
          <a:p>
            <a:pPr eaLnBrk="1" hangingPunct="1"/>
            <a:r>
              <a:rPr lang="en-US" altLang="en-US" sz="2200" dirty="0"/>
              <a:t>NJ SHARES provides grants to those in temporary need of assistance</a:t>
            </a:r>
          </a:p>
          <a:p>
            <a:pPr lvl="1" eaLnBrk="1" hangingPunct="1"/>
            <a:r>
              <a:rPr lang="en-US" altLang="en-US" sz="1800" dirty="0"/>
              <a:t>78% received a grant in only one of the past 10 years</a:t>
            </a:r>
          </a:p>
          <a:p>
            <a:pPr lvl="1" eaLnBrk="1" hangingPunct="1"/>
            <a:r>
              <a:rPr lang="en-US" altLang="en-US" sz="1800" dirty="0"/>
              <a:t>8% received a grant in more than two of the past 10 years</a:t>
            </a:r>
          </a:p>
          <a:p>
            <a:pPr lvl="1" eaLnBrk="1" hangingPunct="1">
              <a:spcBef>
                <a:spcPts val="0"/>
              </a:spcBef>
            </a:pPr>
            <a:r>
              <a:rPr lang="en-US" altLang="en-US" sz="1800" dirty="0"/>
              <a:t>In 90 days before grant, 2019 recipients averaged 2.4 payments and $351 in payments</a:t>
            </a:r>
          </a:p>
          <a:p>
            <a:pPr marL="457200" lvl="1" indent="0" eaLnBrk="1" hangingPunct="1">
              <a:buNone/>
            </a:pPr>
            <a:endParaRPr lang="en-US" altLang="en-US" sz="1800" dirty="0"/>
          </a:p>
          <a:p>
            <a:pPr lvl="1" eaLnBrk="1" hangingPunct="1"/>
            <a:endParaRPr lang="en-US" altLang="en-US" sz="1800" dirty="0"/>
          </a:p>
          <a:p>
            <a:pPr lvl="1" eaLnBrk="1" hangingPunct="1"/>
            <a:endParaRPr lang="en-US" altLang="en-US" sz="1800" dirty="0"/>
          </a:p>
          <a:p>
            <a:pPr eaLnBrk="1" hangingPunct="1">
              <a:buFontTx/>
              <a:buNone/>
            </a:pPr>
            <a:endParaRPr lang="en-US" altLang="en-US" sz="1800" dirty="0"/>
          </a:p>
        </p:txBody>
      </p:sp>
      <p:sp>
        <p:nvSpPr>
          <p:cNvPr id="141357"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E83AD1F2-0100-4307-8E3C-E5DFC50316F7}" type="slidenum">
              <a:rPr lang="en-US" altLang="en-US" sz="1000"/>
              <a:pPr eaLnBrk="1" hangingPunct="1">
                <a:spcBef>
                  <a:spcPct val="50000"/>
                </a:spcBef>
                <a:buFontTx/>
                <a:buNone/>
              </a:pPr>
              <a:t>80</a:t>
            </a:fld>
            <a:endParaRPr lang="en-US" altLang="en-US" sz="1000"/>
          </a:p>
        </p:txBody>
      </p:sp>
      <p:pic>
        <p:nvPicPr>
          <p:cNvPr id="141358"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8763" y="174998"/>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44"/>
          <p:cNvSpPr txBox="1">
            <a:spLocks noChangeArrowheads="1"/>
          </p:cNvSpPr>
          <p:nvPr/>
        </p:nvSpPr>
        <p:spPr bwMode="auto">
          <a:xfrm>
            <a:off x="72067" y="138934"/>
            <a:ext cx="7772400" cy="64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a:lstStyle>
          <a:p>
            <a:pPr algn="l" eaLnBrk="1" hangingPunct="1"/>
            <a:r>
              <a:rPr lang="en-US" altLang="en-US" sz="3300" b="1" kern="0" dirty="0">
                <a:solidFill>
                  <a:schemeClr val="tx1"/>
                </a:solidFill>
              </a:rPr>
              <a:t>Key Findings</a:t>
            </a:r>
          </a:p>
        </p:txBody>
      </p:sp>
    </p:spTree>
    <p:extLst>
      <p:ext uri="{BB962C8B-B14F-4D97-AF65-F5344CB8AC3E}">
        <p14:creationId xmlns:p14="http://schemas.microsoft.com/office/powerpoint/2010/main" val="32389335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15"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16"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17"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18"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19"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20"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21"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22"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23"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24"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25"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26"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27"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28"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29"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30"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31"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32"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33"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34"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35"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36"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37"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38"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39"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40"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41"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42"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43"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44"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45"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46"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47"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48"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49"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50"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51"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52"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41353"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54"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56" name="Rectangle 45"/>
          <p:cNvSpPr>
            <a:spLocks noGrp="1" noChangeArrowheads="1"/>
          </p:cNvSpPr>
          <p:nvPr>
            <p:ph type="body" idx="1"/>
          </p:nvPr>
        </p:nvSpPr>
        <p:spPr>
          <a:xfrm>
            <a:off x="447676" y="1295400"/>
            <a:ext cx="8543924" cy="5105400"/>
          </a:xfrm>
          <a:solidFill>
            <a:schemeClr val="bg1"/>
          </a:solidFill>
        </p:spPr>
        <p:txBody>
          <a:bodyPr/>
          <a:lstStyle/>
          <a:p>
            <a:pPr eaLnBrk="1" hangingPunct="1"/>
            <a:r>
              <a:rPr lang="en-US" altLang="en-US" sz="2400" dirty="0"/>
              <a:t>Clients coming in for help earlier</a:t>
            </a:r>
          </a:p>
          <a:p>
            <a:pPr lvl="1" eaLnBrk="1" hangingPunct="1"/>
            <a:r>
              <a:rPr lang="en-US" altLang="en-US" sz="1800" dirty="0"/>
              <a:t>Fewer have service shut off when they come in</a:t>
            </a:r>
          </a:p>
          <a:p>
            <a:pPr lvl="2" eaLnBrk="1" hangingPunct="1"/>
            <a:r>
              <a:rPr lang="en-US" altLang="en-US" sz="1600" dirty="0"/>
              <a:t>4% of clients with service shut off at grant application in 2018</a:t>
            </a:r>
          </a:p>
          <a:p>
            <a:pPr lvl="2" eaLnBrk="1" hangingPunct="1"/>
            <a:r>
              <a:rPr lang="en-US" altLang="en-US" sz="1600" dirty="0"/>
              <a:t>Compared to peak of 13% in 2015</a:t>
            </a:r>
          </a:p>
          <a:p>
            <a:pPr lvl="1" eaLnBrk="1" hangingPunct="1"/>
            <a:r>
              <a:rPr lang="en-US" altLang="en-US" sz="1800" dirty="0"/>
              <a:t>Lower balance at grant application </a:t>
            </a:r>
          </a:p>
          <a:p>
            <a:pPr lvl="2" eaLnBrk="1" hangingPunct="1"/>
            <a:r>
              <a:rPr lang="en-US" altLang="en-US" sz="1600" dirty="0"/>
              <a:t>Mean recipient-reported balance declined to $789 in 2018</a:t>
            </a:r>
          </a:p>
          <a:p>
            <a:pPr lvl="2" eaLnBrk="1" hangingPunct="1"/>
            <a:r>
              <a:rPr lang="en-US" altLang="en-US" sz="1600" dirty="0"/>
              <a:t>From $1,248 in 2014, $1,082 in 2015, $996 in 2016, and $897 in 2017</a:t>
            </a:r>
          </a:p>
          <a:p>
            <a:pPr eaLnBrk="1" hangingPunct="1">
              <a:defRPr/>
            </a:pPr>
            <a:r>
              <a:rPr lang="en-US" altLang="en-US" sz="2400" dirty="0"/>
              <a:t>Electric grants still show greater unmet need</a:t>
            </a:r>
          </a:p>
          <a:p>
            <a:pPr lvl="1" eaLnBrk="1" hangingPunct="1">
              <a:defRPr/>
            </a:pPr>
            <a:r>
              <a:rPr lang="en-US" sz="1800" dirty="0"/>
              <a:t>58% of electric heat and 42% of electric-only 2018 grant recipients received max grant</a:t>
            </a:r>
          </a:p>
          <a:p>
            <a:pPr lvl="1" eaLnBrk="1" hangingPunct="1">
              <a:defRPr/>
            </a:pPr>
            <a:r>
              <a:rPr lang="en-US" sz="1800" dirty="0"/>
              <a:t>Compared to 35% of gas-only grants and 25% of electric and gas grants</a:t>
            </a:r>
          </a:p>
          <a:p>
            <a:pPr eaLnBrk="1" hangingPunct="1">
              <a:defRPr/>
            </a:pPr>
            <a:r>
              <a:rPr lang="en-US" altLang="en-US" sz="2400" dirty="0"/>
              <a:t>Opportunity for </a:t>
            </a:r>
            <a:r>
              <a:rPr lang="en-US" altLang="en-US" sz="2400" dirty="0" smtClean="0"/>
              <a:t>referrals to Comfort Partners</a:t>
            </a:r>
            <a:endParaRPr lang="en-US" altLang="en-US" sz="2400" dirty="0"/>
          </a:p>
          <a:p>
            <a:pPr lvl="1" eaLnBrk="1" hangingPunct="1">
              <a:defRPr/>
            </a:pPr>
            <a:r>
              <a:rPr lang="en-US" altLang="en-US" sz="1800" dirty="0"/>
              <a:t>19% of 2018 grant recipients have income below 225% of poverty </a:t>
            </a:r>
            <a:endParaRPr lang="en-US" altLang="en-US" sz="1800" dirty="0" smtClean="0"/>
          </a:p>
          <a:p>
            <a:pPr lvl="1" eaLnBrk="1" hangingPunct="1">
              <a:defRPr/>
            </a:pPr>
            <a:r>
              <a:rPr lang="en-US" altLang="en-US" sz="1800" dirty="0" smtClean="0"/>
              <a:t>35</a:t>
            </a:r>
            <a:r>
              <a:rPr lang="en-US" altLang="en-US" sz="1800" dirty="0"/>
              <a:t>% of 2018 grant recipients have income below 250% of poverty </a:t>
            </a:r>
          </a:p>
          <a:p>
            <a:pPr lvl="1" eaLnBrk="1" hangingPunct="1"/>
            <a:endParaRPr lang="en-US" altLang="en-US" sz="1800" dirty="0"/>
          </a:p>
          <a:p>
            <a:pPr eaLnBrk="1" hangingPunct="1">
              <a:buFontTx/>
              <a:buNone/>
            </a:pPr>
            <a:endParaRPr lang="en-US" altLang="en-US" sz="1800" dirty="0"/>
          </a:p>
        </p:txBody>
      </p:sp>
      <p:sp>
        <p:nvSpPr>
          <p:cNvPr id="141357"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E83AD1F2-0100-4307-8E3C-E5DFC50316F7}" type="slidenum">
              <a:rPr lang="en-US" altLang="en-US" sz="1000"/>
              <a:pPr eaLnBrk="1" hangingPunct="1">
                <a:spcBef>
                  <a:spcPct val="50000"/>
                </a:spcBef>
                <a:buFontTx/>
                <a:buNone/>
              </a:pPr>
              <a:t>81</a:t>
            </a:fld>
            <a:endParaRPr lang="en-US" altLang="en-US" sz="1000"/>
          </a:p>
        </p:txBody>
      </p:sp>
      <p:pic>
        <p:nvPicPr>
          <p:cNvPr id="141358"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44"/>
          <p:cNvSpPr txBox="1">
            <a:spLocks noChangeArrowheads="1"/>
          </p:cNvSpPr>
          <p:nvPr/>
        </p:nvSpPr>
        <p:spPr bwMode="auto">
          <a:xfrm>
            <a:off x="155575" y="310261"/>
            <a:ext cx="7772400" cy="64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a:lstStyle>
          <a:p>
            <a:pPr algn="l" eaLnBrk="1" hangingPunct="1"/>
            <a:r>
              <a:rPr lang="en-US" altLang="en-US" sz="3300" b="1" kern="0" dirty="0">
                <a:solidFill>
                  <a:schemeClr val="tx1"/>
                </a:solidFill>
              </a:rPr>
              <a:t>Key Findings</a:t>
            </a:r>
          </a:p>
        </p:txBody>
      </p:sp>
    </p:spTree>
    <p:extLst>
      <p:ext uri="{BB962C8B-B14F-4D97-AF65-F5344CB8AC3E}">
        <p14:creationId xmlns:p14="http://schemas.microsoft.com/office/powerpoint/2010/main" val="28943675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15"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16"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17"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18"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19"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20"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21"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22"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23"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24"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25"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26"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27"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28"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29"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30"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31"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32"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33"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34"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35"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36"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37"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38"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39"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40"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41"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42"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43"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44"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45"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46"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47"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48"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49"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50"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51"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52"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41353"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57" name="Text Box 46"/>
          <p:cNvSpPr txBox="1">
            <a:spLocks noChangeArrowheads="1"/>
          </p:cNvSpPr>
          <p:nvPr/>
        </p:nvSpPr>
        <p:spPr bwMode="auto">
          <a:xfrm>
            <a:off x="8382000" y="6400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E83AD1F2-0100-4307-8E3C-E5DFC50316F7}" type="slidenum">
              <a:rPr lang="en-US" altLang="en-US" sz="1000"/>
              <a:pPr eaLnBrk="1" hangingPunct="1">
                <a:spcBef>
                  <a:spcPct val="50000"/>
                </a:spcBef>
                <a:buFontTx/>
                <a:buNone/>
              </a:pPr>
              <a:t>82</a:t>
            </a:fld>
            <a:endParaRPr lang="en-US" altLang="en-US" sz="1000"/>
          </a:p>
        </p:txBody>
      </p:sp>
      <p:sp>
        <p:nvSpPr>
          <p:cNvPr id="47" name="Rectangle 44"/>
          <p:cNvSpPr txBox="1">
            <a:spLocks noChangeArrowheads="1"/>
          </p:cNvSpPr>
          <p:nvPr/>
        </p:nvSpPr>
        <p:spPr bwMode="auto">
          <a:xfrm>
            <a:off x="87313" y="218919"/>
            <a:ext cx="7772400" cy="64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a:lstStyle>
          <a:p>
            <a:pPr algn="l" eaLnBrk="1" hangingPunct="1"/>
            <a:r>
              <a:rPr lang="en-US" altLang="en-US" sz="3300" b="1" kern="0" dirty="0">
                <a:solidFill>
                  <a:schemeClr val="tx1"/>
                </a:solidFill>
              </a:rPr>
              <a:t>Key Findings</a:t>
            </a:r>
          </a:p>
        </p:txBody>
      </p:sp>
      <p:pic>
        <p:nvPicPr>
          <p:cNvPr id="141358"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9605" y="80962"/>
            <a:ext cx="2597468" cy="1443038"/>
          </a:xfrm>
          <a:prstGeom prst="rect">
            <a:avLst/>
          </a:prstGeom>
          <a:solidFill>
            <a:schemeClr val="bg1">
              <a:alpha val="0"/>
            </a:schemeClr>
          </a:solidFill>
          <a:ln>
            <a:noFill/>
          </a:ln>
        </p:spPr>
      </p:pic>
      <p:pic>
        <p:nvPicPr>
          <p:cNvPr id="141354"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56" name="Rectangle 45"/>
          <p:cNvSpPr>
            <a:spLocks noGrp="1" noChangeArrowheads="1"/>
          </p:cNvSpPr>
          <p:nvPr>
            <p:ph type="body" idx="1"/>
          </p:nvPr>
        </p:nvSpPr>
        <p:spPr>
          <a:xfrm>
            <a:off x="373061" y="1338263"/>
            <a:ext cx="8764011" cy="5105400"/>
          </a:xfrm>
          <a:solidFill>
            <a:schemeClr val="bg1"/>
          </a:solidFill>
        </p:spPr>
        <p:txBody>
          <a:bodyPr/>
          <a:lstStyle/>
          <a:p>
            <a:pPr eaLnBrk="1" hangingPunct="1"/>
            <a:r>
              <a:rPr lang="en-US" altLang="en-US" sz="2400" dirty="0"/>
              <a:t>Provide training to elderly agencies and encourage additional outreach to increase elderly recipients</a:t>
            </a:r>
          </a:p>
          <a:p>
            <a:pPr lvl="1" eaLnBrk="1" hangingPunct="1"/>
            <a:r>
              <a:rPr lang="en-US" altLang="en-US" sz="2000" dirty="0"/>
              <a:t>Households who receive grants at elderly agencies is declining</a:t>
            </a:r>
          </a:p>
          <a:p>
            <a:pPr lvl="2" eaLnBrk="1" hangingPunct="1"/>
            <a:r>
              <a:rPr lang="en-US" altLang="en-US" sz="1600" dirty="0"/>
              <a:t>From 9% in 2015 to 5% in 2016 to 4% in 2017 to 2% in 2018</a:t>
            </a:r>
          </a:p>
          <a:p>
            <a:pPr lvl="1" eaLnBrk="1" hangingPunct="1"/>
            <a:r>
              <a:rPr lang="en-US" altLang="en-US" sz="2000" dirty="0" smtClean="0"/>
              <a:t>Only small decline in percent </a:t>
            </a:r>
            <a:r>
              <a:rPr lang="en-US" altLang="en-US" sz="2000" dirty="0"/>
              <a:t>of elderly </a:t>
            </a:r>
            <a:r>
              <a:rPr lang="en-US" altLang="en-US" sz="2000" dirty="0" smtClean="0"/>
              <a:t>recipients</a:t>
            </a:r>
            <a:endParaRPr lang="en-US" altLang="en-US" sz="2000" dirty="0"/>
          </a:p>
          <a:p>
            <a:pPr lvl="2" eaLnBrk="1" hangingPunct="1"/>
            <a:r>
              <a:rPr lang="en-US" altLang="en-US" sz="1600" dirty="0"/>
              <a:t>From 28% in 2017 to 26% in 2018</a:t>
            </a:r>
          </a:p>
          <a:p>
            <a:pPr eaLnBrk="1" hangingPunct="1"/>
            <a:r>
              <a:rPr lang="en-US" altLang="en-US" sz="2400" dirty="0"/>
              <a:t>Payment compliance in 1</a:t>
            </a:r>
            <a:r>
              <a:rPr lang="en-US" altLang="en-US" sz="2400" baseline="30000" dirty="0"/>
              <a:t>st</a:t>
            </a:r>
            <a:r>
              <a:rPr lang="en-US" altLang="en-US" sz="2400" dirty="0"/>
              <a:t> year after grant continues to be lower than historical levels</a:t>
            </a:r>
          </a:p>
          <a:p>
            <a:pPr lvl="1" eaLnBrk="1" hangingPunct="1"/>
            <a:r>
              <a:rPr lang="en-US" altLang="en-US" sz="2000" dirty="0"/>
              <a:t>32% of Q1 &amp; Q2 2018 grant recipients were successful </a:t>
            </a:r>
          </a:p>
          <a:p>
            <a:pPr lvl="1" eaLnBrk="1" hangingPunct="1"/>
            <a:r>
              <a:rPr lang="en-US" altLang="en-US" sz="2000" dirty="0"/>
              <a:t>Compared to 38% in Q1 &amp; Q2 2014 and 2015, and 34% in 2016</a:t>
            </a:r>
          </a:p>
          <a:p>
            <a:pPr eaLnBrk="1" hangingPunct="1"/>
            <a:r>
              <a:rPr lang="en-US" altLang="en-US" sz="2400" dirty="0"/>
              <a:t>Payment compliance in 2</a:t>
            </a:r>
            <a:r>
              <a:rPr lang="en-US" altLang="en-US" sz="2400" baseline="30000" dirty="0"/>
              <a:t>nd</a:t>
            </a:r>
            <a:r>
              <a:rPr lang="en-US" altLang="en-US" sz="2400" dirty="0"/>
              <a:t> year after grant is improving</a:t>
            </a:r>
          </a:p>
          <a:p>
            <a:pPr lvl="1" eaLnBrk="1" hangingPunct="1"/>
            <a:r>
              <a:rPr lang="en-US" altLang="en-US" sz="2000" dirty="0"/>
              <a:t>60% of Q1 &amp; Q2 2017 recipients were successful in 2</a:t>
            </a:r>
            <a:r>
              <a:rPr lang="en-US" altLang="en-US" sz="2000" baseline="30000" dirty="0"/>
              <a:t>nd</a:t>
            </a:r>
            <a:r>
              <a:rPr lang="en-US" altLang="en-US" sz="2000" dirty="0"/>
              <a:t> year after grant, compared to 57% in 2017</a:t>
            </a:r>
          </a:p>
          <a:p>
            <a:pPr lvl="1" eaLnBrk="1" hangingPunct="1"/>
            <a:r>
              <a:rPr lang="en-US" altLang="en-US" sz="2000" dirty="0"/>
              <a:t>Compared to peak of 69% in 2014 and 67% in 2013</a:t>
            </a:r>
          </a:p>
          <a:p>
            <a:pPr eaLnBrk="1" hangingPunct="1">
              <a:buFontTx/>
              <a:buNone/>
            </a:pPr>
            <a:endParaRPr lang="en-US" altLang="en-US" sz="1800" b="1" dirty="0"/>
          </a:p>
        </p:txBody>
      </p:sp>
    </p:spTree>
    <p:extLst>
      <p:ext uri="{BB962C8B-B14F-4D97-AF65-F5344CB8AC3E}">
        <p14:creationId xmlns:p14="http://schemas.microsoft.com/office/powerpoint/2010/main" val="2596761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87"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88"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89"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0"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1"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2"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3"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4"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5"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6"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7"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8"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9"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0"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1"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2"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3"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4"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5"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6"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7"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8"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9"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0"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1"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2"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3"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4"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5"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6"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7"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8"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9"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20"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21"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22"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23"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24"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6425"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6"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7"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8" name="Rectangle 44"/>
          <p:cNvSpPr>
            <a:spLocks noGrp="1" noChangeArrowheads="1"/>
          </p:cNvSpPr>
          <p:nvPr>
            <p:ph type="title"/>
          </p:nvPr>
        </p:nvSpPr>
        <p:spPr>
          <a:xfrm>
            <a:off x="85725" y="47473"/>
            <a:ext cx="7772400" cy="1143000"/>
          </a:xfrm>
        </p:spPr>
        <p:txBody>
          <a:bodyPr/>
          <a:lstStyle/>
          <a:p>
            <a:pPr algn="l" eaLnBrk="1" hangingPunct="1"/>
            <a:r>
              <a:rPr lang="en-US" altLang="en-US" sz="3300" b="1" dirty="0">
                <a:solidFill>
                  <a:schemeClr val="tx1"/>
                </a:solidFill>
              </a:rPr>
              <a:t>NJ SHARES Database Analysis </a:t>
            </a:r>
            <a:br>
              <a:rPr lang="en-US" altLang="en-US" sz="3300" b="1" dirty="0">
                <a:solidFill>
                  <a:schemeClr val="tx1"/>
                </a:solidFill>
              </a:rPr>
            </a:br>
            <a:r>
              <a:rPr lang="en-US" altLang="en-US" sz="2800" b="1" dirty="0">
                <a:solidFill>
                  <a:schemeClr val="tx1"/>
                </a:solidFill>
              </a:rPr>
              <a:t>Grants Distributed by Grant Type</a:t>
            </a:r>
          </a:p>
        </p:txBody>
      </p:sp>
      <p:sp>
        <p:nvSpPr>
          <p:cNvPr id="16429" name="Text Box 46"/>
          <p:cNvSpPr txBox="1">
            <a:spLocks noChangeArrowheads="1"/>
          </p:cNvSpPr>
          <p:nvPr/>
        </p:nvSpPr>
        <p:spPr bwMode="auto">
          <a:xfrm>
            <a:off x="8610600" y="6400800"/>
            <a:ext cx="30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2C78D2DD-585C-4586-984E-0F8E4191F4F5}" type="slidenum">
              <a:rPr lang="en-US" altLang="en-US" sz="1000"/>
              <a:pPr eaLnBrk="1" hangingPunct="1">
                <a:spcBef>
                  <a:spcPct val="50000"/>
                </a:spcBef>
                <a:buFontTx/>
                <a:buNone/>
              </a:pPr>
              <a:t>9</a:t>
            </a:fld>
            <a:endParaRPr lang="en-US" altLang="en-US" sz="1000"/>
          </a:p>
        </p:txBody>
      </p:sp>
      <p:graphicFrame>
        <p:nvGraphicFramePr>
          <p:cNvPr id="48" name="Table 47"/>
          <p:cNvGraphicFramePr>
            <a:graphicFrameLocks noGrp="1"/>
          </p:cNvGraphicFramePr>
          <p:nvPr>
            <p:extLst>
              <p:ext uri="{D42A27DB-BD31-4B8C-83A1-F6EECF244321}">
                <p14:modId xmlns:p14="http://schemas.microsoft.com/office/powerpoint/2010/main" val="1021251348"/>
              </p:ext>
            </p:extLst>
          </p:nvPr>
        </p:nvGraphicFramePr>
        <p:xfrm>
          <a:off x="377581" y="1645329"/>
          <a:ext cx="8382000" cy="3635831"/>
        </p:xfrm>
        <a:graphic>
          <a:graphicData uri="http://schemas.openxmlformats.org/drawingml/2006/table">
            <a:tbl>
              <a:tblPr firstRow="1" lastRow="1" bandRow="1">
                <a:tableStyleId>{5C22544A-7EE6-4342-B048-85BDC9FD1C3A}</a:tableStyleId>
              </a:tblPr>
              <a:tblGrid>
                <a:gridCol w="1676400">
                  <a:extLst>
                    <a:ext uri="{9D8B030D-6E8A-4147-A177-3AD203B41FA5}">
                      <a16:colId xmlns="" xmlns:a16="http://schemas.microsoft.com/office/drawing/2014/main" val="20000"/>
                    </a:ext>
                  </a:extLst>
                </a:gridCol>
                <a:gridCol w="1676400">
                  <a:extLst>
                    <a:ext uri="{9D8B030D-6E8A-4147-A177-3AD203B41FA5}">
                      <a16:colId xmlns="" xmlns:a16="http://schemas.microsoft.com/office/drawing/2014/main" val="20001"/>
                    </a:ext>
                  </a:extLst>
                </a:gridCol>
                <a:gridCol w="1676400">
                  <a:extLst>
                    <a:ext uri="{9D8B030D-6E8A-4147-A177-3AD203B41FA5}">
                      <a16:colId xmlns="" xmlns:a16="http://schemas.microsoft.com/office/drawing/2014/main" val="20002"/>
                    </a:ext>
                  </a:extLst>
                </a:gridCol>
                <a:gridCol w="1676400">
                  <a:extLst>
                    <a:ext uri="{9D8B030D-6E8A-4147-A177-3AD203B41FA5}">
                      <a16:colId xmlns="" xmlns:a16="http://schemas.microsoft.com/office/drawing/2014/main" val="20003"/>
                    </a:ext>
                  </a:extLst>
                </a:gridCol>
                <a:gridCol w="1676400">
                  <a:extLst>
                    <a:ext uri="{9D8B030D-6E8A-4147-A177-3AD203B41FA5}">
                      <a16:colId xmlns="" xmlns:a16="http://schemas.microsoft.com/office/drawing/2014/main" val="20004"/>
                    </a:ext>
                  </a:extLst>
                </a:gridCol>
              </a:tblGrid>
              <a:tr h="323970">
                <a:tc gridSpan="5">
                  <a:txBody>
                    <a:bodyPr/>
                    <a:lstStyle/>
                    <a:p>
                      <a:pPr algn="ctr"/>
                      <a:r>
                        <a:rPr lang="en-US" sz="1800" dirty="0">
                          <a:solidFill>
                            <a:schemeClr val="bg1"/>
                          </a:solidFill>
                        </a:rPr>
                        <a:t>2018 Grants</a:t>
                      </a:r>
                      <a:endParaRPr lang="en-US" sz="1800" b="1" dirty="0">
                        <a:solidFill>
                          <a:schemeClr val="bg1"/>
                        </a:solidFill>
                      </a:endParaRPr>
                    </a:p>
                  </a:txBody>
                  <a:tcPr marT="45689" marB="45689" anchor="ctr">
                    <a:solidFill>
                      <a:srgbClr val="00CC99"/>
                    </a:solidFill>
                  </a:tcPr>
                </a:tc>
                <a:tc hMerge="1">
                  <a:txBody>
                    <a:bodyPr/>
                    <a:lstStyle/>
                    <a:p>
                      <a:pPr algn="ctr"/>
                      <a:endParaRPr lang="en-US" sz="1600" dirty="0"/>
                    </a:p>
                  </a:txBody>
                  <a:tcPr anchor="ctr"/>
                </a:tc>
                <a:tc hMerge="1">
                  <a:txBody>
                    <a:bodyPr/>
                    <a:lstStyle/>
                    <a:p>
                      <a:pPr algn="ctr"/>
                      <a:endParaRPr lang="en-US" sz="1600" dirty="0"/>
                    </a:p>
                  </a:txBody>
                  <a:tcPr anchor="ctr"/>
                </a:tc>
                <a:tc hMerge="1">
                  <a:txBody>
                    <a:bodyPr/>
                    <a:lstStyle/>
                    <a:p>
                      <a:pPr algn="ctr"/>
                      <a:endParaRPr lang="en-US" sz="1600" dirty="0"/>
                    </a:p>
                  </a:txBody>
                  <a:tcPr anchor="ctr"/>
                </a:tc>
                <a:tc hMerge="1">
                  <a:txBody>
                    <a:bodyPr/>
                    <a:lstStyle/>
                    <a:p>
                      <a:pPr algn="ctr"/>
                      <a:endParaRPr lang="en-US" sz="1600" dirty="0"/>
                    </a:p>
                  </a:txBody>
                  <a:tcPr anchor="ctr"/>
                </a:tc>
                <a:extLst>
                  <a:ext uri="{0D108BD9-81ED-4DB2-BD59-A6C34878D82A}">
                    <a16:rowId xmlns="" xmlns:a16="http://schemas.microsoft.com/office/drawing/2014/main" val="10000"/>
                  </a:ext>
                </a:extLst>
              </a:tr>
              <a:tr h="566990">
                <a:tc>
                  <a:txBody>
                    <a:bodyPr/>
                    <a:lstStyle/>
                    <a:p>
                      <a:pPr algn="ctr"/>
                      <a:r>
                        <a:rPr lang="en-US" sz="1800" b="1">
                          <a:solidFill>
                            <a:schemeClr val="bg1"/>
                          </a:solidFill>
                        </a:rPr>
                        <a:t>Grant Type</a:t>
                      </a:r>
                      <a:endParaRPr lang="en-US" sz="1800" b="1" dirty="0">
                        <a:solidFill>
                          <a:schemeClr val="bg1"/>
                        </a:solidFill>
                      </a:endParaRPr>
                    </a:p>
                  </a:txBody>
                  <a:tcPr marT="45689" marB="45689"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a:solidFill>
                            <a:schemeClr val="bg1"/>
                          </a:solidFill>
                        </a:rPr>
                        <a:t>Number of Grants</a:t>
                      </a:r>
                      <a:endParaRPr lang="en-US" sz="1800" b="1" dirty="0">
                        <a:solidFill>
                          <a:schemeClr val="bg1"/>
                        </a:solidFill>
                      </a:endParaRPr>
                    </a:p>
                  </a:txBody>
                  <a:tcPr marT="45689" marB="45689"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a:solidFill>
                            <a:schemeClr val="bg1"/>
                          </a:solidFill>
                        </a:rPr>
                        <a:t>Percent of All Grants</a:t>
                      </a:r>
                      <a:endParaRPr lang="en-US" sz="1800" b="1" dirty="0">
                        <a:solidFill>
                          <a:schemeClr val="bg1"/>
                        </a:solidFill>
                      </a:endParaRPr>
                    </a:p>
                  </a:txBody>
                  <a:tcPr marT="45689" marB="45689"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a:solidFill>
                            <a:schemeClr val="bg1"/>
                          </a:solidFill>
                        </a:rPr>
                        <a:t>Grant Dollars</a:t>
                      </a:r>
                      <a:endParaRPr lang="en-US" sz="1800" b="1" dirty="0">
                        <a:solidFill>
                          <a:schemeClr val="bg1"/>
                        </a:solidFill>
                      </a:endParaRPr>
                    </a:p>
                  </a:txBody>
                  <a:tcPr marT="45689" marB="45689" anchor="ctr">
                    <a:lnB w="38100" cap="flat" cmpd="sng" algn="ctr">
                      <a:solidFill>
                        <a:schemeClr val="bg1"/>
                      </a:solidFill>
                      <a:prstDash val="solid"/>
                      <a:round/>
                      <a:headEnd type="none" w="med" len="med"/>
                      <a:tailEnd type="none" w="med" len="med"/>
                    </a:lnB>
                    <a:solidFill>
                      <a:srgbClr val="00CC99"/>
                    </a:solidFill>
                  </a:tcPr>
                </a:tc>
                <a:tc>
                  <a:txBody>
                    <a:bodyPr/>
                    <a:lstStyle/>
                    <a:p>
                      <a:pPr algn="ctr"/>
                      <a:r>
                        <a:rPr lang="en-US" sz="1800" b="1" dirty="0">
                          <a:solidFill>
                            <a:schemeClr val="bg1"/>
                          </a:solidFill>
                        </a:rPr>
                        <a:t>Percent of Grant Dollars</a:t>
                      </a:r>
                    </a:p>
                  </a:txBody>
                  <a:tcPr marT="45689" marB="45689" anchor="ctr">
                    <a:lnB w="38100" cap="flat" cmpd="sng" algn="ctr">
                      <a:solidFill>
                        <a:schemeClr val="bg1"/>
                      </a:solidFill>
                      <a:prstDash val="solid"/>
                      <a:round/>
                      <a:headEnd type="none" w="med" len="med"/>
                      <a:tailEnd type="none" w="med" len="med"/>
                    </a:lnB>
                    <a:solidFill>
                      <a:srgbClr val="00CC99"/>
                    </a:solidFill>
                  </a:tcPr>
                </a:tc>
                <a:extLst>
                  <a:ext uri="{0D108BD9-81ED-4DB2-BD59-A6C34878D82A}">
                    <a16:rowId xmlns="" xmlns:a16="http://schemas.microsoft.com/office/drawing/2014/main" val="10001"/>
                  </a:ext>
                </a:extLst>
              </a:tr>
              <a:tr h="526023">
                <a:tc>
                  <a:txBody>
                    <a:bodyPr/>
                    <a:lstStyle/>
                    <a:p>
                      <a:r>
                        <a:rPr lang="en-US" sz="1800" dirty="0"/>
                        <a:t>Electric Only</a:t>
                      </a:r>
                    </a:p>
                  </a:txBody>
                  <a:tcPr marT="45689" marB="45689"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800" dirty="0"/>
                        <a:t>438</a:t>
                      </a:r>
                    </a:p>
                  </a:txBody>
                  <a:tcPr marT="45689" marB="45689"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800" dirty="0"/>
                        <a:t>34%</a:t>
                      </a:r>
                    </a:p>
                  </a:txBody>
                  <a:tcPr marT="45689" marB="45689" anchor="ctr">
                    <a:lnT w="38100" cap="flat" cmpd="sng" algn="ctr">
                      <a:solidFill>
                        <a:schemeClr val="bg1"/>
                      </a:solidFill>
                      <a:prstDash val="solid"/>
                      <a:round/>
                      <a:headEnd type="none" w="med" len="med"/>
                      <a:tailEnd type="none" w="med" len="med"/>
                    </a:lnT>
                  </a:tcPr>
                </a:tc>
                <a:tc>
                  <a:txBody>
                    <a:bodyPr/>
                    <a:lstStyle/>
                    <a:p>
                      <a:pPr algn="ctr"/>
                      <a:r>
                        <a:rPr lang="en-US" sz="1800" dirty="0"/>
                        <a:t>$230,469</a:t>
                      </a:r>
                    </a:p>
                  </a:txBody>
                  <a:tcPr marT="45689" marB="45689" anchor="ctr">
                    <a:lnT w="38100" cap="flat" cmpd="sng" algn="ctr">
                      <a:solidFill>
                        <a:schemeClr val="bg1"/>
                      </a:solidFill>
                      <a:prstDash val="solid"/>
                      <a:round/>
                      <a:headEnd type="none" w="med" len="med"/>
                      <a:tailEnd type="none" w="med" len="med"/>
                    </a:lnT>
                  </a:tcPr>
                </a:tc>
                <a:tc>
                  <a:txBody>
                    <a:bodyPr/>
                    <a:lstStyle/>
                    <a:p>
                      <a:pPr algn="ctr"/>
                      <a:r>
                        <a:rPr lang="en-US" sz="1800" dirty="0"/>
                        <a:t>29%</a:t>
                      </a:r>
                    </a:p>
                  </a:txBody>
                  <a:tcPr marT="45689" marB="45689" anchor="ctr">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2"/>
                  </a:ext>
                </a:extLst>
              </a:tr>
              <a:tr h="526023">
                <a:tc>
                  <a:txBody>
                    <a:bodyPr/>
                    <a:lstStyle/>
                    <a:p>
                      <a:r>
                        <a:rPr lang="en-US" sz="1800" dirty="0"/>
                        <a:t>Gas Only</a:t>
                      </a:r>
                    </a:p>
                  </a:txBody>
                  <a:tcPr marT="45689" marB="45689" anchor="ctr">
                    <a:lnR w="38100" cap="flat" cmpd="sng" algn="ctr">
                      <a:solidFill>
                        <a:schemeClr val="bg1"/>
                      </a:solidFill>
                      <a:prstDash val="solid"/>
                      <a:round/>
                      <a:headEnd type="none" w="med" len="med"/>
                      <a:tailEnd type="none" w="med" len="med"/>
                    </a:lnR>
                  </a:tcPr>
                </a:tc>
                <a:tc>
                  <a:txBody>
                    <a:bodyPr/>
                    <a:lstStyle/>
                    <a:p>
                      <a:pPr algn="ctr"/>
                      <a:r>
                        <a:rPr lang="en-US" sz="1800" dirty="0"/>
                        <a:t>389</a:t>
                      </a:r>
                    </a:p>
                  </a:txBody>
                  <a:tcPr marT="45689" marB="45689" anchor="ctr">
                    <a:lnL w="38100" cap="flat" cmpd="sng" algn="ctr">
                      <a:solidFill>
                        <a:schemeClr val="bg1"/>
                      </a:solidFill>
                      <a:prstDash val="solid"/>
                      <a:round/>
                      <a:headEnd type="none" w="med" len="med"/>
                      <a:tailEnd type="none" w="med" len="med"/>
                    </a:lnL>
                  </a:tcPr>
                </a:tc>
                <a:tc>
                  <a:txBody>
                    <a:bodyPr/>
                    <a:lstStyle/>
                    <a:p>
                      <a:pPr algn="ctr"/>
                      <a:r>
                        <a:rPr lang="en-US" sz="1800" dirty="0"/>
                        <a:t>30%</a:t>
                      </a:r>
                    </a:p>
                  </a:txBody>
                  <a:tcPr marT="45689" marB="45689" anchor="ctr"/>
                </a:tc>
                <a:tc>
                  <a:txBody>
                    <a:bodyPr/>
                    <a:lstStyle/>
                    <a:p>
                      <a:pPr algn="ctr"/>
                      <a:r>
                        <a:rPr lang="en-US" sz="1800" dirty="0"/>
                        <a:t>$201,080</a:t>
                      </a:r>
                    </a:p>
                  </a:txBody>
                  <a:tcPr marT="45689" marB="45689" anchor="ctr"/>
                </a:tc>
                <a:tc>
                  <a:txBody>
                    <a:bodyPr/>
                    <a:lstStyle/>
                    <a:p>
                      <a:pPr algn="ctr"/>
                      <a:r>
                        <a:rPr lang="en-US" sz="1800" dirty="0"/>
                        <a:t>25%</a:t>
                      </a:r>
                    </a:p>
                  </a:txBody>
                  <a:tcPr marT="45689" marB="45689" anchor="ctr"/>
                </a:tc>
                <a:extLst>
                  <a:ext uri="{0D108BD9-81ED-4DB2-BD59-A6C34878D82A}">
                    <a16:rowId xmlns="" xmlns:a16="http://schemas.microsoft.com/office/drawing/2014/main" val="10003"/>
                  </a:ext>
                </a:extLst>
              </a:tr>
              <a:tr h="526023">
                <a:tc>
                  <a:txBody>
                    <a:bodyPr/>
                    <a:lstStyle/>
                    <a:p>
                      <a:r>
                        <a:rPr lang="en-US" sz="1800" dirty="0"/>
                        <a:t>Electric &amp; Gas</a:t>
                      </a:r>
                    </a:p>
                  </a:txBody>
                  <a:tcPr marT="45689" marB="45689" anchor="ctr">
                    <a:lnR w="38100" cap="flat" cmpd="sng" algn="ctr">
                      <a:solidFill>
                        <a:schemeClr val="bg1"/>
                      </a:solidFill>
                      <a:prstDash val="solid"/>
                      <a:round/>
                      <a:headEnd type="none" w="med" len="med"/>
                      <a:tailEnd type="none" w="med" len="med"/>
                    </a:lnR>
                  </a:tcPr>
                </a:tc>
                <a:tc>
                  <a:txBody>
                    <a:bodyPr/>
                    <a:lstStyle/>
                    <a:p>
                      <a:pPr algn="ctr"/>
                      <a:r>
                        <a:rPr lang="en-US" sz="1800" dirty="0"/>
                        <a:t>289</a:t>
                      </a:r>
                    </a:p>
                  </a:txBody>
                  <a:tcPr marT="45689" marB="45689" anchor="ctr">
                    <a:lnL w="38100" cap="flat" cmpd="sng" algn="ctr">
                      <a:solidFill>
                        <a:schemeClr val="bg1"/>
                      </a:solidFill>
                      <a:prstDash val="solid"/>
                      <a:round/>
                      <a:headEnd type="none" w="med" len="med"/>
                      <a:tailEnd type="none" w="med" len="med"/>
                    </a:lnL>
                  </a:tcPr>
                </a:tc>
                <a:tc>
                  <a:txBody>
                    <a:bodyPr/>
                    <a:lstStyle/>
                    <a:p>
                      <a:pPr algn="ctr"/>
                      <a:r>
                        <a:rPr lang="en-US" sz="1800" dirty="0"/>
                        <a:t>23%</a:t>
                      </a:r>
                    </a:p>
                  </a:txBody>
                  <a:tcPr marT="45689" marB="45689" anchor="ctr"/>
                </a:tc>
                <a:tc>
                  <a:txBody>
                    <a:bodyPr/>
                    <a:lstStyle/>
                    <a:p>
                      <a:pPr algn="ctr"/>
                      <a:r>
                        <a:rPr lang="en-US" sz="1800" dirty="0"/>
                        <a:t>$268,431</a:t>
                      </a:r>
                    </a:p>
                  </a:txBody>
                  <a:tcPr marT="45689" marB="45689" anchor="ctr"/>
                </a:tc>
                <a:tc>
                  <a:txBody>
                    <a:bodyPr/>
                    <a:lstStyle/>
                    <a:p>
                      <a:pPr algn="ctr"/>
                      <a:r>
                        <a:rPr lang="en-US" sz="1800" dirty="0"/>
                        <a:t>34%</a:t>
                      </a:r>
                    </a:p>
                  </a:txBody>
                  <a:tcPr marT="45689" marB="45689" anchor="ctr"/>
                </a:tc>
                <a:extLst>
                  <a:ext uri="{0D108BD9-81ED-4DB2-BD59-A6C34878D82A}">
                    <a16:rowId xmlns="" xmlns:a16="http://schemas.microsoft.com/office/drawing/2014/main" val="10004"/>
                  </a:ext>
                </a:extLst>
              </a:tr>
              <a:tr h="526023">
                <a:tc>
                  <a:txBody>
                    <a:bodyPr/>
                    <a:lstStyle/>
                    <a:p>
                      <a:r>
                        <a:rPr lang="en-US" sz="1800" dirty="0"/>
                        <a:t>Electric Heat</a:t>
                      </a:r>
                    </a:p>
                  </a:txBody>
                  <a:tcPr marT="45689" marB="45689" anchor="ctr">
                    <a:lnR w="38100" cap="flat" cmpd="sng" algn="ctr">
                      <a:solidFill>
                        <a:schemeClr val="bg1"/>
                      </a:solidFill>
                      <a:prstDash val="solid"/>
                      <a:round/>
                      <a:headEnd type="none" w="med" len="med"/>
                      <a:tailEnd type="none" w="med" len="med"/>
                    </a:lnR>
                  </a:tcPr>
                </a:tc>
                <a:tc>
                  <a:txBody>
                    <a:bodyPr/>
                    <a:lstStyle/>
                    <a:p>
                      <a:pPr algn="ctr"/>
                      <a:r>
                        <a:rPr lang="en-US" sz="1800" dirty="0"/>
                        <a:t>166</a:t>
                      </a:r>
                    </a:p>
                  </a:txBody>
                  <a:tcPr marT="45689" marB="45689" anchor="ctr">
                    <a:lnL w="38100" cap="flat" cmpd="sng" algn="ctr">
                      <a:solidFill>
                        <a:schemeClr val="bg1"/>
                      </a:solidFill>
                      <a:prstDash val="solid"/>
                      <a:round/>
                      <a:headEnd type="none" w="med" len="med"/>
                      <a:tailEnd type="none" w="med" len="med"/>
                    </a:lnL>
                  </a:tcPr>
                </a:tc>
                <a:tc>
                  <a:txBody>
                    <a:bodyPr/>
                    <a:lstStyle/>
                    <a:p>
                      <a:pPr algn="ctr"/>
                      <a:r>
                        <a:rPr lang="en-US" sz="1800" dirty="0"/>
                        <a:t>13%</a:t>
                      </a:r>
                    </a:p>
                  </a:txBody>
                  <a:tcPr marT="45689" marB="45689" anchor="ctr"/>
                </a:tc>
                <a:tc>
                  <a:txBody>
                    <a:bodyPr/>
                    <a:lstStyle/>
                    <a:p>
                      <a:pPr algn="ctr"/>
                      <a:r>
                        <a:rPr lang="en-US" sz="1800" dirty="0"/>
                        <a:t>$99,455</a:t>
                      </a:r>
                    </a:p>
                  </a:txBody>
                  <a:tcPr marT="45689" marB="45689" anchor="ctr"/>
                </a:tc>
                <a:tc>
                  <a:txBody>
                    <a:bodyPr/>
                    <a:lstStyle/>
                    <a:p>
                      <a:pPr algn="ctr"/>
                      <a:r>
                        <a:rPr lang="en-US" sz="1800" dirty="0"/>
                        <a:t>12%</a:t>
                      </a:r>
                    </a:p>
                  </a:txBody>
                  <a:tcPr marT="45689" marB="45689" anchor="ctr"/>
                </a:tc>
                <a:extLst>
                  <a:ext uri="{0D108BD9-81ED-4DB2-BD59-A6C34878D82A}">
                    <a16:rowId xmlns="" xmlns:a16="http://schemas.microsoft.com/office/drawing/2014/main" val="10005"/>
                  </a:ext>
                </a:extLst>
              </a:tr>
              <a:tr h="526023">
                <a:tc>
                  <a:txBody>
                    <a:bodyPr/>
                    <a:lstStyle/>
                    <a:p>
                      <a:r>
                        <a:rPr lang="en-US" sz="1800" dirty="0"/>
                        <a:t>TOTAL</a:t>
                      </a:r>
                      <a:endParaRPr lang="en-US" sz="1800" b="1" dirty="0"/>
                    </a:p>
                  </a:txBody>
                  <a:tcPr marT="45689" marB="45689" anchor="ctr">
                    <a:lnR w="38100" cap="flat" cmpd="sng" algn="ctr">
                      <a:solidFill>
                        <a:schemeClr val="bg1"/>
                      </a:solidFill>
                      <a:prstDash val="solid"/>
                      <a:round/>
                      <a:headEnd type="none" w="med" len="med"/>
                      <a:tailEnd type="none" w="med" len="med"/>
                    </a:lnR>
                  </a:tcPr>
                </a:tc>
                <a:tc>
                  <a:txBody>
                    <a:bodyPr/>
                    <a:lstStyle/>
                    <a:p>
                      <a:pPr algn="ctr"/>
                      <a:r>
                        <a:rPr lang="en-US" sz="1800" b="1" dirty="0"/>
                        <a:t>1,282</a:t>
                      </a:r>
                    </a:p>
                  </a:txBody>
                  <a:tcPr marT="45689" marB="45689" anchor="ctr">
                    <a:lnL w="38100" cap="flat" cmpd="sng" algn="ctr">
                      <a:solidFill>
                        <a:schemeClr val="bg1"/>
                      </a:solidFill>
                      <a:prstDash val="solid"/>
                      <a:round/>
                      <a:headEnd type="none" w="med" len="med"/>
                      <a:tailEnd type="none" w="med" len="med"/>
                    </a:lnL>
                  </a:tcPr>
                </a:tc>
                <a:tc>
                  <a:txBody>
                    <a:bodyPr/>
                    <a:lstStyle/>
                    <a:p>
                      <a:pPr algn="ctr"/>
                      <a:r>
                        <a:rPr lang="en-US" sz="1800" b="1" dirty="0"/>
                        <a:t>100%</a:t>
                      </a:r>
                    </a:p>
                  </a:txBody>
                  <a:tcPr marT="45689" marB="45689" anchor="ctr"/>
                </a:tc>
                <a:tc>
                  <a:txBody>
                    <a:bodyPr/>
                    <a:lstStyle/>
                    <a:p>
                      <a:pPr algn="ctr"/>
                      <a:r>
                        <a:rPr lang="en-US" sz="1800" b="1" dirty="0"/>
                        <a:t>$799,435</a:t>
                      </a:r>
                    </a:p>
                  </a:txBody>
                  <a:tcPr marT="45689" marB="45689" anchor="ctr"/>
                </a:tc>
                <a:tc>
                  <a:txBody>
                    <a:bodyPr/>
                    <a:lstStyle/>
                    <a:p>
                      <a:pPr algn="ctr"/>
                      <a:r>
                        <a:rPr lang="en-US" sz="1800" b="1" dirty="0"/>
                        <a:t>100%</a:t>
                      </a:r>
                    </a:p>
                  </a:txBody>
                  <a:tcPr marT="45689" marB="45689" anchor="ctr"/>
                </a:tc>
                <a:extLst>
                  <a:ext uri="{0D108BD9-81ED-4DB2-BD59-A6C34878D82A}">
                    <a16:rowId xmlns="" xmlns:a16="http://schemas.microsoft.com/office/drawing/2014/main" val="10006"/>
                  </a:ext>
                </a:extLst>
              </a:tr>
            </a:tbl>
          </a:graphicData>
        </a:graphic>
      </p:graphicFrame>
      <p:sp>
        <p:nvSpPr>
          <p:cNvPr id="47" name="TextBox 1">
            <a:extLst>
              <a:ext uri="{FF2B5EF4-FFF2-40B4-BE49-F238E27FC236}">
                <a16:creationId xmlns="" xmlns:a16="http://schemas.microsoft.com/office/drawing/2014/main" id="{66070980-D0BA-4690-9904-7C74C9136AFA}"/>
              </a:ext>
            </a:extLst>
          </p:cNvPr>
          <p:cNvSpPr txBox="1">
            <a:spLocks noChangeArrowheads="1"/>
          </p:cNvSpPr>
          <p:nvPr/>
        </p:nvSpPr>
        <p:spPr bwMode="auto">
          <a:xfrm>
            <a:off x="91065" y="5559562"/>
            <a:ext cx="8905137" cy="646331"/>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en-US" altLang="en-US" sz="1800" dirty="0"/>
              <a:t>Electric Only and Gas Only grants made up a larger </a:t>
            </a:r>
            <a:r>
              <a:rPr lang="en-US" altLang="en-US" sz="1800" dirty="0" smtClean="0"/>
              <a:t>percentage of </a:t>
            </a:r>
            <a:r>
              <a:rPr lang="en-US" altLang="en-US" sz="1800" dirty="0"/>
              <a:t>grants </a:t>
            </a:r>
            <a:r>
              <a:rPr lang="en-US" altLang="en-US" sz="1800" dirty="0" smtClean="0"/>
              <a:t>and Electric &amp; Gas grants made up a smaller percentage of grants in 2018 than in previous years.</a:t>
            </a:r>
            <a:endParaRPr lang="en-US" altLang="en-US" sz="1800" dirty="0"/>
          </a:p>
        </p:txBody>
      </p:sp>
    </p:spTree>
  </p:cSld>
  <p:clrMapOvr>
    <a:masterClrMapping/>
  </p:clrMapOvr>
</p:sld>
</file>

<file path=ppt/theme/theme1.xml><?xml version="1.0" encoding="utf-8"?>
<a:theme xmlns:a="http://schemas.openxmlformats.org/drawingml/2006/main" name="Power Point Template - Cover and Page">
  <a:themeElements>
    <a:clrScheme name="Power Point Template - Cover and Pa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 Point Template - Cover and Pa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 Point Template - Cover and Pag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 Point Template - Cover and Pa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 Point Template - Cover and Pag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 Point Template - Cover and Pag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 Point Template - Cover and Pa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 Point Template - Cover and Pa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 Point Template - Cover and Pa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ower Point Template - Cover and Pa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Power Point Template - Cover and Pa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Power Point Template - Cover and Pa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28668</TotalTime>
  <Words>7602</Words>
  <Application>Microsoft Office PowerPoint</Application>
  <PresentationFormat>On-screen Show (4:3)</PresentationFormat>
  <Paragraphs>3153</Paragraphs>
  <Slides>82</Slides>
  <Notes>82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82</vt:i4>
      </vt:variant>
    </vt:vector>
  </HeadingPairs>
  <TitlesOfParts>
    <vt:vector size="87" baseType="lpstr">
      <vt:lpstr>Arial</vt:lpstr>
      <vt:lpstr>Calibri</vt:lpstr>
      <vt:lpstr>Courier New</vt:lpstr>
      <vt:lpstr>Times New Roman</vt:lpstr>
      <vt:lpstr>Power Point Template - Cover and Page</vt:lpstr>
      <vt:lpstr>NJ SHARES  2019 Evaluation Presentation</vt:lpstr>
      <vt:lpstr>Evaluation Goals</vt:lpstr>
      <vt:lpstr>PowerPoint Presentation</vt:lpstr>
      <vt:lpstr>NJ SHARES Database Analysis Grants Distributed</vt:lpstr>
      <vt:lpstr>NJ SHARES Database Analysis Grants Distributed by Utility</vt:lpstr>
      <vt:lpstr>NJ SHARES Database Analysis  Grants Distributed by Year and Utility</vt:lpstr>
      <vt:lpstr>NJ SHARES Database Analysis Grants Distributed by Year and Utility</vt:lpstr>
      <vt:lpstr>NJ SHARES Database Analysis Grants Distributed by Year and Utility</vt:lpstr>
      <vt:lpstr>NJ SHARES Database Analysis  Grants Distributed by Grant Type</vt:lpstr>
      <vt:lpstr>NJ SHARES Database Analysis  Grants Distributed by County</vt:lpstr>
      <vt:lpstr>NJ SHARES Database Analysis  Grants Distributed by Legislative Offices</vt:lpstr>
      <vt:lpstr>NJ SHARES Database Analysis  Repeat NJ SHARES Recipients</vt:lpstr>
      <vt:lpstr>NJ SHARES Database Analysis  Recipient Income Sources</vt:lpstr>
      <vt:lpstr>NJ SHARES Database Analysis  Annual Household Income</vt:lpstr>
      <vt:lpstr>NJ SHARES Database Analysis  Recipient Poverty Level</vt:lpstr>
      <vt:lpstr>NJ SHARES Database Analysis  Household Composition</vt:lpstr>
      <vt:lpstr>NJ SHARES Database Analysis  Household Composition</vt:lpstr>
      <vt:lpstr>NJ SHARES Database Analysis  Agencies Focused on Seniors  by Household Composition</vt:lpstr>
      <vt:lpstr>NJ SHARES Database Analysis  Agencies Focused on Seniors</vt:lpstr>
      <vt:lpstr>NJ SHARES Database Analysis  Main Heating Fuel</vt:lpstr>
      <vt:lpstr>NJ SHARES Database Analysis  Recipient-Reported  Bill Balance at Grant Application</vt:lpstr>
      <vt:lpstr>NJ SHARES Database Analysis  Mean Reported  Bill Balance at Grant Application</vt:lpstr>
      <vt:lpstr>NJ SHARES Database Analysis  Collections Actions Pending at Application</vt:lpstr>
      <vt:lpstr>NJ SHARES Database Analysis  Collections Actions Pending at Application</vt:lpstr>
      <vt:lpstr>NJ SHARES Database Analysis  Reason for Grant Application</vt:lpstr>
      <vt:lpstr>NJ SHARES Database Analysis  Recipients with Unemployment</vt:lpstr>
      <vt:lpstr>NJ SHARES Database Analysis  Detailed 2018 Recipients’ “Other”  Reasons for Grant Application</vt:lpstr>
      <vt:lpstr>NJ SHARES Database Analysis  Grant Guidelines - Maximum Grant Amounts</vt:lpstr>
      <vt:lpstr>NJ SHARES Database Analysis  Grant Amounts</vt:lpstr>
      <vt:lpstr>NJ SHARES Database Analysis  % Received Max Grant</vt:lpstr>
      <vt:lpstr>NJ SHARES Database Analysis  Mean Grant Amount By Utility</vt:lpstr>
      <vt:lpstr>PART 2: Utility Data Analysis  Methodology</vt:lpstr>
      <vt:lpstr>PowerPoint Presentation</vt:lpstr>
      <vt:lpstr>Utility Data Analysis  Group Definitions</vt:lpstr>
      <vt:lpstr>Good Faith Payment Analysis Good Faith Period Definition </vt:lpstr>
      <vt:lpstr>Good Faith Payment Analysis Attrition Analysis</vt:lpstr>
      <vt:lpstr>Good Faith Payment Analysis Percent With Good Faith Payment </vt:lpstr>
      <vt:lpstr>Good Faith Payment Analysis Percent Made Good Faith Payment   </vt:lpstr>
      <vt:lpstr>Good Faith Payment Analysis  Amount of Good Faith Payments Made</vt:lpstr>
      <vt:lpstr>Good Faith Payment Analysis  Amount of Good Faith Payments Made By Utility</vt:lpstr>
      <vt:lpstr>Good Faith Payment Analysis Amount of Good Faith Payments Made By Poverty Level </vt:lpstr>
      <vt:lpstr>Good Faith Payment Analysis  Number of Payments for Those  Paying at Least $100</vt:lpstr>
      <vt:lpstr>Grant Coverage Analysis Attrition Analysis</vt:lpstr>
      <vt:lpstr>Grant Coverage Analysis Accounts Eligible for Analysis, by Utility</vt:lpstr>
      <vt:lpstr>Grant Coverage Analysis Grant Coverage </vt:lpstr>
      <vt:lpstr>Grant Coverage Analysis  Grant Coverage By Utility</vt:lpstr>
      <vt:lpstr>Grant Coverage Analysis  ACE Grant Coverage by Grant Type</vt:lpstr>
      <vt:lpstr>Grant Coverage Analysis  ACE Historical Grant Coverage</vt:lpstr>
      <vt:lpstr>Grant Coverage Analysis  Balance Exceeds Max Grant Amount</vt:lpstr>
      <vt:lpstr>Grant Coverage Analysis  ACE Historical Balance vs. Maximum  Grant Amount</vt:lpstr>
      <vt:lpstr>Grant Coverage Analysis  ACE Balance &gt; Maximum Grant Amount by Grant Type</vt:lpstr>
      <vt:lpstr>Grant Coverage Analysis  Balance Exceeds Max Grant Amount</vt:lpstr>
      <vt:lpstr>Grant Coverage Analysis  Grant Coverage By Grant Type</vt:lpstr>
      <vt:lpstr>Grant Coverage Analysis  Grant Coverage By Main Heating Fuel</vt:lpstr>
      <vt:lpstr>Payment Compliance Analysis Attrition Analysis</vt:lpstr>
      <vt:lpstr>Payment Compliance Analysis Accounts with 12 Months of Data, by Utility</vt:lpstr>
      <vt:lpstr>Payment Compliance Analysis  Mean Percent of Bills Paid </vt:lpstr>
      <vt:lpstr>Payment Compliance Analysis  Mean Percent of Bills Paid </vt:lpstr>
      <vt:lpstr>Payment Compliance Analysis  Mean Percent of Bills Paid By Utility </vt:lpstr>
      <vt:lpstr>Payment Compliance Analysis  Percent That Paid More Than  90 and 100 Percent of Billed Amount </vt:lpstr>
      <vt:lpstr>Payment Compliance Analysis  Percent That Paid More Than 100 Percent of Billed Amount  </vt:lpstr>
      <vt:lpstr>Payment Compliance Analysis  Percent That Paid More Than 90 Percent of Billed Amount  </vt:lpstr>
      <vt:lpstr>Payment Compliance Analysis  By Utility</vt:lpstr>
      <vt:lpstr>Payment Compliance Analysis  Bill Balance Following Grant Receipt </vt:lpstr>
      <vt:lpstr>Payment Compliance Analysis  Segmentation Analysis</vt:lpstr>
      <vt:lpstr>Payment Compliance Analysis  Segmentation Analysis </vt:lpstr>
      <vt:lpstr>Payment Compliance Analysis  Segmentation Analysis</vt:lpstr>
      <vt:lpstr>Payment Compliance Analysis  Segmentation Analysis</vt:lpstr>
      <vt:lpstr>Payment Compliance Analysis  Segmentation Analysis </vt:lpstr>
      <vt:lpstr>Payment Compliance Analysis  Segmentation Analysis By Utility</vt:lpstr>
      <vt:lpstr>Payment Compliance Analysis  Segmentation Analysis</vt:lpstr>
      <vt:lpstr>Payment Compliance Analysis  Segmentation Analysis</vt:lpstr>
      <vt:lpstr>Payment Compliance Analysis  Segmentation Analysis</vt:lpstr>
      <vt:lpstr>Payment Compliance Analysis  Segmentation Analysis</vt:lpstr>
      <vt:lpstr>Payment Compliance Analysis  Segmentation Analysis</vt:lpstr>
      <vt:lpstr>Payment Compliance Analysis  Segmentation Analysis</vt:lpstr>
      <vt:lpstr>Payment Compliance Analysis  Segmentation Analysis of Elderly Households</vt:lpstr>
      <vt:lpstr>Receipt of Energy Assistance USF or LIHEAP</vt:lpstr>
      <vt:lpstr>Receipt of Energy Assistance USF or LIHEAP Recipients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erin-cochran</dc:creator>
  <cp:lastModifiedBy>Jackie-Berger</cp:lastModifiedBy>
  <cp:revision>2948</cp:revision>
  <cp:lastPrinted>2018-09-07T12:55:06Z</cp:lastPrinted>
  <dcterms:created xsi:type="dcterms:W3CDTF">2007-10-17T13:25:57Z</dcterms:created>
  <dcterms:modified xsi:type="dcterms:W3CDTF">2019-11-11T16:04:54Z</dcterms:modified>
</cp:coreProperties>
</file>