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65" r:id="rId2"/>
    <p:sldId id="379" r:id="rId3"/>
    <p:sldId id="374" r:id="rId4"/>
    <p:sldId id="375" r:id="rId5"/>
    <p:sldId id="338" r:id="rId6"/>
    <p:sldId id="380" r:id="rId7"/>
    <p:sldId id="376" r:id="rId8"/>
    <p:sldId id="381" r:id="rId9"/>
    <p:sldId id="377" r:id="rId10"/>
    <p:sldId id="383" r:id="rId11"/>
    <p:sldId id="384" r:id="rId12"/>
    <p:sldId id="385" r:id="rId13"/>
    <p:sldId id="386" r:id="rId14"/>
    <p:sldId id="387" r:id="rId15"/>
    <p:sldId id="388" r:id="rId16"/>
    <p:sldId id="391" r:id="rId17"/>
    <p:sldId id="389" r:id="rId18"/>
    <p:sldId id="390" r:id="rId19"/>
    <p:sldId id="319" r:id="rId20"/>
    <p:sldId id="371"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88" autoAdjust="0"/>
    <p:restoredTop sz="96433" autoAdjust="0"/>
  </p:normalViewPr>
  <p:slideViewPr>
    <p:cSldViewPr snapToGrid="0">
      <p:cViewPr varScale="1">
        <p:scale>
          <a:sx n="112" d="100"/>
          <a:sy n="112" d="100"/>
        </p:scale>
        <p:origin x="13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300"/>
            </a:lvl1pPr>
          </a:lstStyle>
          <a:p>
            <a:fld id="{616E8A74-F89F-4934-8AAB-BEAC22030327}" type="datetimeFigureOut">
              <a:rPr lang="en-US" smtClean="0"/>
              <a:t>7/2/2018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300"/>
            </a:lvl1pPr>
          </a:lstStyle>
          <a:p>
            <a:fld id="{C64C1C96-6CC9-42E2-9675-96543E86358A}" type="slidenum">
              <a:rPr lang="en-US" smtClean="0"/>
              <a:t>‹#›</a:t>
            </a:fld>
            <a:endParaRPr lang="en-US"/>
          </a:p>
        </p:txBody>
      </p:sp>
    </p:spTree>
    <p:extLst>
      <p:ext uri="{BB962C8B-B14F-4D97-AF65-F5344CB8AC3E}">
        <p14:creationId xmlns:p14="http://schemas.microsoft.com/office/powerpoint/2010/main" val="2478059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vl1pPr>
          </a:lstStyle>
          <a:p>
            <a:fld id="{F1897C01-7D75-4392-97AD-98001B37326B}" type="datetimeFigureOut">
              <a:rPr lang="en-US" smtClean="0"/>
              <a:t>7/2/2018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vl1pPr>
          </a:lstStyle>
          <a:p>
            <a:fld id="{B2908F29-7334-4776-AA39-E2F0C6705A44}" type="slidenum">
              <a:rPr lang="en-US" smtClean="0"/>
              <a:t>‹#›</a:t>
            </a:fld>
            <a:endParaRPr lang="en-US"/>
          </a:p>
        </p:txBody>
      </p:sp>
    </p:spTree>
    <p:extLst>
      <p:ext uri="{BB962C8B-B14F-4D97-AF65-F5344CB8AC3E}">
        <p14:creationId xmlns:p14="http://schemas.microsoft.com/office/powerpoint/2010/main" val="3885116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48190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417092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70775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543000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6202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61009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72124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05615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22471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543771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823A3BD-D6B1-4A3E-906B-882F0A098F2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33406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BA21F263-3D89-45E3-819A-8B557F9D3D6B}" type="datetime1">
              <a:rPr kumimoji="0" lang="en-US" sz="2000" b="0" i="0" u="none" strike="noStrike" kern="1200" cap="none" spc="0" normalizeH="0" baseline="0" noProof="0" smtClean="0">
                <a:ln>
                  <a:noFill/>
                </a:ln>
                <a:solidFill>
                  <a:srgbClr val="FFFFFF"/>
                </a:solidFill>
                <a:effectLst/>
                <a:uLnTx/>
                <a:uFillTx/>
                <a:latin typeface="Tw Cen M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7/2/2018</a:t>
            </a:fld>
            <a:endParaRPr kumimoji="0" lang="en-US" sz="2000" b="0" i="0" u="none" strike="noStrike" kern="1200" cap="none" spc="0" normalizeH="0" baseline="0" noProof="0">
              <a:ln>
                <a:noFill/>
              </a:ln>
              <a:solidFill>
                <a:srgbClr val="FFFFFF"/>
              </a:solidFill>
              <a:effectLst/>
              <a:uLnTx/>
              <a:uFillTx/>
              <a:latin typeface="Tw Cen MT"/>
              <a:ea typeface="+mn-ea"/>
              <a:cs typeface="+mn-cs"/>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EBDDC3"/>
              </a:solidFill>
              <a:effectLst/>
              <a:uLnTx/>
              <a:uFillTx/>
              <a:latin typeface="Tw Cen MT"/>
              <a:ea typeface="+mn-ea"/>
              <a:cs typeface="+mn-cs"/>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EBDDC3"/>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EBDDC3"/>
              </a:solidFill>
              <a:effectLst/>
              <a:uLnTx/>
              <a:uFillTx/>
              <a:latin typeface="Calibri" pitchFamily="34" charset="0"/>
              <a:ea typeface="+mn-ea"/>
              <a:cs typeface="+mn-cs"/>
            </a:endParaRPr>
          </a:p>
        </p:txBody>
      </p:sp>
    </p:spTree>
    <p:extLst>
      <p:ext uri="{BB962C8B-B14F-4D97-AF65-F5344CB8AC3E}">
        <p14:creationId xmlns:p14="http://schemas.microsoft.com/office/powerpoint/2010/main" val="40557667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D7B6EDD-6C9C-4BA5-B10C-468D13BD258F}"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7/2/2018</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6" name="Slide Number Placehold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Tree>
    <p:extLst>
      <p:ext uri="{BB962C8B-B14F-4D97-AF65-F5344CB8AC3E}">
        <p14:creationId xmlns:p14="http://schemas.microsoft.com/office/powerpoint/2010/main" val="2390644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3D49CF4-9A9D-4C63-BB0E-F541EA6A7A26}"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7/2/2018</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5" name="Footer Placeholder 4"/>
          <p:cNvSpPr>
            <a:spLocks noGrp="1"/>
          </p:cNvSpPr>
          <p:nvPr>
            <p:ph type="ftr" sz="quarter" idx="11"/>
          </p:nvPr>
        </p:nvSpPr>
        <p:spPr>
          <a:xfrm>
            <a:off x="457201" y="6248207"/>
            <a:ext cx="5573483"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6" name="Slide Number Placeholder 5"/>
          <p:cNvSpPr>
            <a:spLocks noGrp="1"/>
          </p:cNvSpPr>
          <p:nvPr>
            <p:ph type="sldNum" sz="quarter" idx="12"/>
          </p:nvPr>
        </p:nvSpPr>
        <p:spPr>
          <a:xfrm rot="5400000">
            <a:off x="5989638" y="144462"/>
            <a:ext cx="533400" cy="244476"/>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Tree>
    <p:extLst>
      <p:ext uri="{BB962C8B-B14F-4D97-AF65-F5344CB8AC3E}">
        <p14:creationId xmlns:p14="http://schemas.microsoft.com/office/powerpoint/2010/main" val="513319954"/>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31FB3AF-ECDD-4881-9F64-F3D5850997B4}"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7/2/2018</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5" name="Slide Number Placeholder 4"/>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Tree>
    <p:extLst>
      <p:ext uri="{BB962C8B-B14F-4D97-AF65-F5344CB8AC3E}">
        <p14:creationId xmlns:p14="http://schemas.microsoft.com/office/powerpoint/2010/main" val="407353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defRPr>
                <a:latin typeface="Calibri" panose="020F0502020204030204" pitchFamily="34" charset="0"/>
                <a:cs typeface="Calibri" panose="020F0502020204030204" pitchFamily="34" charset="0"/>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9A20B0D-C8A7-48BC-88D0-D774B8372AE6}"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7/2/2018</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6" name="Slide Number Placeholder 5"/>
          <p:cNvSpPr>
            <a:spLocks noGrp="1"/>
          </p:cNvSpPr>
          <p:nvPr>
            <p:ph type="sldNum" sz="quarter" idx="12"/>
          </p:nvPr>
        </p:nvSpPr>
        <p:spPr/>
        <p:txBody>
          <a:bodyPr/>
          <a:lstStyle>
            <a:lvl1pPr>
              <a:defRPr sz="2000">
                <a:solidFill>
                  <a:srgbClr val="FFFFFF"/>
                </a:solidFill>
                <a:latin typeface="Calibri"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8" name="Content Placeholder 7"/>
          <p:cNvSpPr>
            <a:spLocks noGrp="1"/>
          </p:cNvSpPr>
          <p:nvPr>
            <p:ph sz="quarter" idx="1"/>
          </p:nvPr>
        </p:nvSpPr>
        <p:spPr>
          <a:xfrm>
            <a:off x="612648" y="1600200"/>
            <a:ext cx="8153400" cy="4495800"/>
          </a:xfrm>
        </p:spPr>
        <p:txBody>
          <a:bodyPr/>
          <a:lstStyle>
            <a:lvl1pPr marL="320040" indent="-320040">
              <a:buSzPct val="75000"/>
              <a:buFont typeface="Arial" panose="020B0604020202020204" pitchFamily="34" charset="0"/>
              <a:buChar char="•"/>
              <a:defRPr>
                <a:latin typeface="Calibri" panose="020F0502020204030204" pitchFamily="34" charset="0"/>
                <a:cs typeface="Calibri" panose="020F0502020204030204" pitchFamily="34" charset="0"/>
              </a:defRPr>
            </a:lvl1pPr>
            <a:lvl2pPr marL="640080" indent="-274320">
              <a:buClr>
                <a:schemeClr val="accent1">
                  <a:lumMod val="50000"/>
                </a:schemeClr>
              </a:buClr>
              <a:buSzPct val="75000"/>
              <a:buFont typeface="Wingdings" panose="05000000000000000000" pitchFamily="2" charset="2"/>
              <a:buChar char="Ø"/>
              <a:defRPr>
                <a:latin typeface="Calibri" panose="020F0502020204030204" pitchFamily="34" charset="0"/>
                <a:cs typeface="Calibri" panose="020F0502020204030204" pitchFamily="34" charset="0"/>
              </a:defRPr>
            </a:lvl2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341088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458BFA8-150E-455E-BE50-7F4CFFF844EB}"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7/2/2018</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4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400" b="1" i="0" u="none" strike="noStrike" kern="1200" cap="none" spc="0" normalizeH="0" baseline="0" noProof="0">
              <a:ln>
                <a:noFill/>
              </a:ln>
              <a:solidFill>
                <a:srgbClr val="FFFFFF"/>
              </a:solidFill>
              <a:effectLst/>
              <a:uLnTx/>
              <a:uFillTx/>
              <a:latin typeface="Calibri" pitchFamily="34" charset="0"/>
              <a:ea typeface="+mn-ea"/>
              <a:cs typeface="+mn-cs"/>
            </a:endParaRPr>
          </a:p>
        </p:txBody>
      </p:sp>
      <p:sp>
        <p:nvSpPr>
          <p:cNvPr id="14" name="Footer Placeholder 13"/>
          <p:cNvSpPr>
            <a:spLocks noGrp="1"/>
          </p:cNvSpPr>
          <p:nvPr>
            <p:ph type="ftr"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Tree>
    <p:extLst>
      <p:ext uri="{BB962C8B-B14F-4D97-AF65-F5344CB8AC3E}">
        <p14:creationId xmlns:p14="http://schemas.microsoft.com/office/powerpoint/2010/main" val="210868519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F3D19AF4-25F4-4110-B65A-FDEE47C177F4}"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7/2/2018</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10" name="Slide Number Placeholder 9"/>
          <p:cNvSpPr>
            <a:spLocks noGrp="1"/>
          </p:cNvSpPr>
          <p:nvPr>
            <p:ph type="sldNum" sz="quarter" idx="16"/>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
        <p:nvSpPr>
          <p:cNvPr id="12" name="Footer Placeholder 11"/>
          <p:cNvSpPr>
            <a:spLocks noGrp="1"/>
          </p:cNvSpPr>
          <p:nvPr>
            <p:ph type="ftr" sz="quarter" idx="17"/>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Tree>
    <p:extLst>
      <p:ext uri="{BB962C8B-B14F-4D97-AF65-F5344CB8AC3E}">
        <p14:creationId xmlns:p14="http://schemas.microsoft.com/office/powerpoint/2010/main" val="1167703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DF84C8B9-BCCB-420E-B88B-ADCF1422A012}"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7/2/2018</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12" name="Slide Number Placeholder 11"/>
          <p:cNvSpPr>
            <a:spLocks noGrp="1"/>
          </p:cNvSpPr>
          <p:nvPr>
            <p:ph type="sldNum" sz="quarter" idx="16"/>
          </p:nvPr>
        </p:nvSpPr>
        <p:spPr/>
        <p:txBody>
          <a:bodyPr rtlCol="0"/>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
        <p:nvSpPr>
          <p:cNvPr id="14" name="Footer Placeholder 13"/>
          <p:cNvSpPr>
            <a:spLocks noGrp="1"/>
          </p:cNvSpPr>
          <p:nvPr>
            <p:ph type="ftr" sz="quarter" idx="17"/>
          </p:nvPr>
        </p:nvSpPr>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3428788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F48391F-8493-4F3F-B293-088F5754AF2C}"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7/2/2018</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Tree>
    <p:extLst>
      <p:ext uri="{BB962C8B-B14F-4D97-AF65-F5344CB8AC3E}">
        <p14:creationId xmlns:p14="http://schemas.microsoft.com/office/powerpoint/2010/main" val="1011196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363CE8A-5554-49D4-9AD9-B7622FC7AF1C}"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7/2/2018</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3" name="Footer Placeholder 2"/>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775F55"/>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775F55"/>
              </a:solidFill>
              <a:effectLst/>
              <a:uLnTx/>
              <a:uFillTx/>
              <a:latin typeface="Calibri" pitchFamily="34" charset="0"/>
              <a:ea typeface="+mn-ea"/>
              <a:cs typeface="+mn-cs"/>
            </a:endParaRPr>
          </a:p>
        </p:txBody>
      </p:sp>
    </p:spTree>
    <p:extLst>
      <p:ext uri="{BB962C8B-B14F-4D97-AF65-F5344CB8AC3E}">
        <p14:creationId xmlns:p14="http://schemas.microsoft.com/office/powerpoint/2010/main" val="173501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08ED677-D1AE-4B37-8A4C-202BCA3A9EA7}"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7/2/2018</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a:ln>
                <a:noFill/>
              </a:ln>
              <a:solidFill>
                <a:srgbClr val="FFFFFF"/>
              </a:solidFill>
              <a:effectLst/>
              <a:uLnTx/>
              <a:uFillTx/>
              <a:latin typeface="Calibri" pitchFamily="34" charset="0"/>
              <a:ea typeface="+mn-ea"/>
              <a:cs typeface="+mn-cs"/>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196401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12" name="Date Placeholder 11"/>
          <p:cNvSpPr>
            <a:spLocks noGrp="1"/>
          </p:cNvSpPr>
          <p:nvPr>
            <p:ph type="dt" sz="half" idx="10"/>
          </p:nvPr>
        </p:nvSpPr>
        <p:spPr>
          <a:xfrm>
            <a:off x="6248400" y="6248400"/>
            <a:ext cx="2667000" cy="365125"/>
          </a:xfrm>
        </p:spPr>
        <p:txBody>
          <a:bodyPr rtlCol="0"/>
          <a:lstStyle/>
          <a:p>
            <a:pPr marL="0" marR="0" lvl="0" indent="0" algn="l" defTabSz="914400" rtl="0" eaLnBrk="1" fontAlgn="auto" latinLnBrk="0" hangingPunct="1">
              <a:lnSpc>
                <a:spcPct val="100000"/>
              </a:lnSpc>
              <a:spcBef>
                <a:spcPts val="0"/>
              </a:spcBef>
              <a:spcAft>
                <a:spcPts val="0"/>
              </a:spcAft>
              <a:buClrTx/>
              <a:buSzTx/>
              <a:buFontTx/>
              <a:buNone/>
              <a:tabLst/>
              <a:defRPr/>
            </a:pPr>
            <a:fld id="{9A7EC3D8-DC37-4CE1-80F5-1B9330360C95}"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7/2/2018</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8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800" b="1" i="0" u="none" strike="noStrike" kern="1200" cap="none" spc="0" normalizeH="0" baseline="0" noProof="0">
              <a:ln>
                <a:noFill/>
              </a:ln>
              <a:solidFill>
                <a:srgbClr val="FFFFFF"/>
              </a:solidFill>
              <a:effectLst/>
              <a:uLnTx/>
              <a:uFillTx/>
              <a:latin typeface="Calibri" pitchFamily="34" charset="0"/>
              <a:ea typeface="+mn-ea"/>
              <a:cs typeface="+mn-cs"/>
            </a:endParaRPr>
          </a:p>
        </p:txBody>
      </p:sp>
      <p:sp>
        <p:nvSpPr>
          <p:cNvPr id="14" name="Footer Placeholder 13"/>
          <p:cNvSpPr>
            <a:spLocks noGrp="1"/>
          </p:cNvSpPr>
          <p:nvPr>
            <p:ph type="ftr" sz="quarter" idx="12"/>
          </p:nvPr>
        </p:nvSpPr>
        <p:spPr>
          <a:xfrm>
            <a:off x="1600200" y="6248206"/>
            <a:ext cx="4572000" cy="365125"/>
          </a:xfr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extLst>
      <p:ext uri="{BB962C8B-B14F-4D97-AF65-F5344CB8AC3E}">
        <p14:creationId xmlns:p14="http://schemas.microsoft.com/office/powerpoint/2010/main" val="218631550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31FB3AF-ECDD-4881-9F64-F3D5850997B4}" type="datetime1">
              <a:rPr kumimoji="0" lang="en-US" sz="1400" b="0" i="0" u="none" strike="noStrike" kern="1200" cap="none" spc="0" normalizeH="0" baseline="0" noProof="0" smtClean="0">
                <a:ln>
                  <a:noFill/>
                </a:ln>
                <a:solidFill>
                  <a:srgbClr val="775F55"/>
                </a:solidFill>
                <a:effectLst/>
                <a:uLnTx/>
                <a:uFillTx/>
                <a:latin typeface="Tw Cen MT"/>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7/2/2018</a:t>
            </a:fld>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a:ln>
                <a:noFill/>
              </a:ln>
              <a:solidFill>
                <a:srgbClr val="775F55"/>
              </a:solidFill>
              <a:effectLst/>
              <a:uLnTx/>
              <a:uFillTx/>
              <a:latin typeface="Tw Cen MT"/>
              <a:ea typeface="+mn-ea"/>
              <a:cs typeface="+mn-cs"/>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a:ea typeface="+mn-ea"/>
              <a:cs typeface="+mn-cs"/>
            </a:endParaRPr>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2000" b="1">
                <a:solidFill>
                  <a:srgbClr val="FFFFFF"/>
                </a:solidFill>
                <a:latin typeface="Calibri" pitchFamily="34" charset="0"/>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Tree>
    <p:extLst>
      <p:ext uri="{BB962C8B-B14F-4D97-AF65-F5344CB8AC3E}">
        <p14:creationId xmlns:p14="http://schemas.microsoft.com/office/powerpoint/2010/main" val="8270467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Kevin-McGrath@appriseinc.org" TargetMode="External"/><Relationship Id="rId2" Type="http://schemas.openxmlformats.org/officeDocument/2006/relationships/hyperlink" Target="mailto:Melissa@verveassociates.net" TargetMode="External"/><Relationship Id="rId1" Type="http://schemas.openxmlformats.org/officeDocument/2006/relationships/slideLayout" Target="../slideLayouts/slideLayout2.xml"/><Relationship Id="rId4" Type="http://schemas.openxmlformats.org/officeDocument/2006/relationships/hyperlink" Target="mailto:Daniel-Bausch@appriseinc.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09569"/>
            <a:ext cx="9144000" cy="1652016"/>
          </a:xfrm>
        </p:spPr>
        <p:txBody>
          <a:bodyPr lIns="0" tIns="0" rIns="0" bIns="0">
            <a:noAutofit/>
          </a:bodyPr>
          <a:lstStyle/>
          <a:p>
            <a:pPr algn="ctr">
              <a:lnSpc>
                <a:spcPct val="80000"/>
              </a:lnSpc>
            </a:pPr>
            <a:r>
              <a:rPr lang="en-US" sz="2800" b="1" dirty="0">
                <a:latin typeface="Calibri" pitchFamily="34" charset="0"/>
              </a:rPr>
              <a:t/>
            </a:r>
            <a:br>
              <a:rPr lang="en-US" sz="2800" b="1" dirty="0">
                <a:latin typeface="Calibri" pitchFamily="34" charset="0"/>
              </a:rPr>
            </a:br>
            <a:r>
              <a:rPr lang="en-US" sz="4000" b="1" dirty="0">
                <a:solidFill>
                  <a:schemeClr val="tx1"/>
                </a:solidFill>
                <a:latin typeface="Calibri" pitchFamily="34" charset="0"/>
              </a:rPr>
              <a:t/>
            </a:r>
            <a:br>
              <a:rPr lang="en-US" sz="4000" b="1" dirty="0">
                <a:solidFill>
                  <a:schemeClr val="tx1"/>
                </a:solidFill>
                <a:latin typeface="Calibri" pitchFamily="34" charset="0"/>
              </a:rPr>
            </a:br>
            <a:r>
              <a:rPr lang="en-US" sz="4000" b="1" dirty="0">
                <a:solidFill>
                  <a:schemeClr val="tx1"/>
                </a:solidFill>
                <a:latin typeface="Calibri" pitchFamily="34" charset="0"/>
              </a:rPr>
              <a:t/>
            </a:r>
            <a:br>
              <a:rPr lang="en-US" sz="4000" b="1" dirty="0">
                <a:solidFill>
                  <a:schemeClr val="tx1"/>
                </a:solidFill>
                <a:latin typeface="Calibri" pitchFamily="34" charset="0"/>
              </a:rPr>
            </a:br>
            <a:r>
              <a:rPr lang="en-US" sz="4000" b="1" dirty="0">
                <a:latin typeface="Calibri" panose="020F0502020204030204" pitchFamily="34" charset="0"/>
                <a:cs typeface="Calibri" panose="020F0502020204030204" pitchFamily="34" charset="0"/>
              </a:rPr>
              <a:t>LIHEAP Performance Measures – What Tribal Program Managers Need to Know</a:t>
            </a:r>
            <a:r>
              <a:rPr lang="en-US" dirty="0">
                <a:latin typeface="Calibri" panose="020F0502020204030204" pitchFamily="34" charset="0"/>
                <a:cs typeface="Calibri" panose="020F0502020204030204" pitchFamily="34" charset="0"/>
              </a:rPr>
              <a:t/>
            </a:r>
            <a:br>
              <a:rPr lang="en-US" dirty="0">
                <a:latin typeface="Calibri" panose="020F0502020204030204" pitchFamily="34" charset="0"/>
                <a:cs typeface="Calibri" panose="020F0502020204030204" pitchFamily="34" charset="0"/>
              </a:rPr>
            </a:br>
            <a:r>
              <a:rPr lang="en-US" sz="3200" b="1" dirty="0">
                <a:latin typeface="Calibri" panose="020F0502020204030204" pitchFamily="34" charset="0"/>
                <a:cs typeface="Calibri" panose="020F0502020204030204" pitchFamily="34" charset="0"/>
              </a:rPr>
              <a:t/>
            </a:r>
            <a:br>
              <a:rPr lang="en-US" sz="3200" b="1" dirty="0">
                <a:latin typeface="Calibri" panose="020F0502020204030204" pitchFamily="34" charset="0"/>
                <a:cs typeface="Calibri" panose="020F0502020204030204" pitchFamily="34" charset="0"/>
              </a:rPr>
            </a:br>
            <a:r>
              <a:rPr lang="en-US" sz="3200" b="1" dirty="0">
                <a:latin typeface="Calibri" pitchFamily="34" charset="0"/>
              </a:rPr>
              <a:t/>
            </a:r>
            <a:br>
              <a:rPr lang="en-US" sz="3200" b="1" dirty="0">
                <a:latin typeface="Calibri" pitchFamily="34" charset="0"/>
              </a:rPr>
            </a:br>
            <a:r>
              <a:rPr lang="en-US" sz="3200" b="1" dirty="0">
                <a:latin typeface="Calibri" pitchFamily="34" charset="0"/>
              </a:rPr>
              <a:t>NEUAC 2018</a:t>
            </a:r>
            <a:endParaRPr lang="en-US" sz="3000" b="1" dirty="0">
              <a:solidFill>
                <a:schemeClr val="tx1"/>
              </a:solidFill>
              <a:latin typeface="Calibri" pitchFamily="34" charset="0"/>
            </a:endParaRPr>
          </a:p>
        </p:txBody>
      </p:sp>
      <p:sp>
        <p:nvSpPr>
          <p:cNvPr id="4" name="Rectangle 3"/>
          <p:cNvSpPr/>
          <p:nvPr/>
        </p:nvSpPr>
        <p:spPr>
          <a:xfrm>
            <a:off x="1196602" y="4240605"/>
            <a:ext cx="7512812" cy="1869999"/>
          </a:xfrm>
          <a:prstGeom prst="rect">
            <a:avLst/>
          </a:prstGeom>
        </p:spPr>
        <p:txBody>
          <a:bodyPr wrap="square">
            <a:spAutoFit/>
          </a:bodyPr>
          <a:lstStyle/>
          <a:p>
            <a:pPr algn="r">
              <a:lnSpc>
                <a:spcPct val="80000"/>
              </a:lnSpc>
            </a:pPr>
            <a:endParaRPr lang="en-US" sz="1600" b="1" dirty="0">
              <a:latin typeface="Calibri" pitchFamily="34" charset="0"/>
            </a:endParaRPr>
          </a:p>
          <a:p>
            <a:pPr algn="r">
              <a:lnSpc>
                <a:spcPct val="80000"/>
              </a:lnSpc>
            </a:pPr>
            <a:r>
              <a:rPr lang="en-US" sz="1600" b="1" dirty="0">
                <a:latin typeface="Calibri" pitchFamily="34" charset="0"/>
              </a:rPr>
              <a:t>David Carroll</a:t>
            </a:r>
          </a:p>
          <a:p>
            <a:pPr algn="r">
              <a:lnSpc>
                <a:spcPct val="80000"/>
              </a:lnSpc>
            </a:pPr>
            <a:r>
              <a:rPr lang="en-US" sz="1600" i="1" dirty="0">
                <a:latin typeface="Calibri" pitchFamily="34" charset="0"/>
              </a:rPr>
              <a:t>APPRISE</a:t>
            </a:r>
          </a:p>
          <a:p>
            <a:pPr algn="r">
              <a:lnSpc>
                <a:spcPct val="80000"/>
              </a:lnSpc>
            </a:pPr>
            <a:endParaRPr lang="en-US" sz="1600" b="1" dirty="0">
              <a:latin typeface="Calibri" pitchFamily="34" charset="0"/>
            </a:endParaRPr>
          </a:p>
          <a:p>
            <a:pPr algn="r">
              <a:lnSpc>
                <a:spcPct val="80000"/>
              </a:lnSpc>
            </a:pPr>
            <a:r>
              <a:rPr lang="en-US" sz="1600" b="1" dirty="0">
                <a:latin typeface="Calibri" pitchFamily="34" charset="0"/>
              </a:rPr>
              <a:t>Brenda Ilg</a:t>
            </a:r>
            <a:br>
              <a:rPr lang="en-US" sz="1600" b="1" dirty="0">
                <a:latin typeface="Calibri" pitchFamily="34" charset="0"/>
              </a:rPr>
            </a:br>
            <a:r>
              <a:rPr lang="en-US" sz="1600" i="1" dirty="0">
                <a:latin typeface="Calibri" pitchFamily="34" charset="0"/>
              </a:rPr>
              <a:t>Wyoming Department of Family Services</a:t>
            </a:r>
            <a:r>
              <a:rPr lang="en-US" sz="1600" b="1" dirty="0">
                <a:latin typeface="Calibri" pitchFamily="34" charset="0"/>
              </a:rPr>
              <a:t/>
            </a:r>
            <a:br>
              <a:rPr lang="en-US" sz="1600" b="1" dirty="0">
                <a:latin typeface="Calibri" pitchFamily="34" charset="0"/>
              </a:rPr>
            </a:br>
            <a:r>
              <a:rPr lang="en-US" sz="1600" b="1" dirty="0">
                <a:latin typeface="Calibri" pitchFamily="34" charset="0"/>
              </a:rPr>
              <a:t/>
            </a:r>
            <a:br>
              <a:rPr lang="en-US" sz="1600" b="1" dirty="0">
                <a:latin typeface="Calibri" pitchFamily="34" charset="0"/>
              </a:rPr>
            </a:br>
            <a:r>
              <a:rPr lang="en-US" sz="1600" b="1" dirty="0">
                <a:latin typeface="Calibri" pitchFamily="34" charset="0"/>
              </a:rPr>
              <a:t>Monica Toya</a:t>
            </a:r>
          </a:p>
          <a:p>
            <a:pPr algn="r">
              <a:lnSpc>
                <a:spcPct val="80000"/>
              </a:lnSpc>
            </a:pPr>
            <a:r>
              <a:rPr lang="en-US" sz="1600" i="1" dirty="0">
                <a:latin typeface="Calibri" pitchFamily="34" charset="0"/>
              </a:rPr>
              <a:t>Jemez Pueblo</a:t>
            </a:r>
          </a:p>
        </p:txBody>
      </p:sp>
    </p:spTree>
    <p:extLst>
      <p:ext uri="{BB962C8B-B14F-4D97-AF65-F5344CB8AC3E}">
        <p14:creationId xmlns:p14="http://schemas.microsoft.com/office/powerpoint/2010/main" val="1075322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28600"/>
            <a:ext cx="9124144" cy="990600"/>
          </a:xfrm>
        </p:spPr>
        <p:txBody>
          <a:bodyPr anchor="ctr">
            <a:normAutofit/>
          </a:bodyPr>
          <a:lstStyle/>
          <a:p>
            <a:pPr>
              <a:lnSpc>
                <a:spcPct val="90000"/>
              </a:lnSpc>
            </a:pPr>
            <a:r>
              <a:rPr lang="en-US" sz="2800" i="1" dirty="0">
                <a:solidFill>
                  <a:srgbClr val="775F55"/>
                </a:solidFill>
              </a:rPr>
              <a:t>LIHEAP Performance Measures: Tribal Program Managers</a:t>
            </a:r>
            <a:br>
              <a:rPr lang="en-US" sz="2800" i="1" dirty="0">
                <a:solidFill>
                  <a:srgbClr val="775F55"/>
                </a:solidFill>
              </a:rPr>
            </a:br>
            <a:r>
              <a:rPr lang="en-US" sz="2700" b="1" dirty="0">
                <a:solidFill>
                  <a:srgbClr val="775F55"/>
                </a:solidFill>
              </a:rPr>
              <a:t>LIHEAP Performance Measurement System: Purposes</a:t>
            </a:r>
            <a:endParaRPr lang="en-US" sz="2700" dirty="0"/>
          </a:p>
        </p:txBody>
      </p:sp>
      <p:sp>
        <p:nvSpPr>
          <p:cNvPr id="8" name="Content Placeholder 7"/>
          <p:cNvSpPr>
            <a:spLocks noGrp="1"/>
          </p:cNvSpPr>
          <p:nvPr>
            <p:ph sz="quarter" idx="1"/>
          </p:nvPr>
        </p:nvSpPr>
        <p:spPr>
          <a:xfrm>
            <a:off x="325397" y="1873753"/>
            <a:ext cx="8159496" cy="4457700"/>
          </a:xfrm>
        </p:spPr>
        <p:txBody>
          <a:bodyPr>
            <a:normAutofit/>
          </a:bodyPr>
          <a:lstStyle/>
          <a:p>
            <a:pPr marL="0" lvl="0" indent="0">
              <a:spcBef>
                <a:spcPts val="0"/>
              </a:spcBef>
              <a:buNone/>
            </a:pPr>
            <a:r>
              <a:rPr lang="en-US" sz="2800" b="1" dirty="0"/>
              <a:t>Improved Benefit Assignment Procedures: </a:t>
            </a:r>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a:p>
            <a:pPr>
              <a:spcBef>
                <a:spcPts val="0"/>
              </a:spcBef>
              <a:buClr>
                <a:schemeClr val="accent6"/>
              </a:buClr>
            </a:pPr>
            <a:r>
              <a:rPr lang="en-US" sz="2400" b="1" dirty="0"/>
              <a:t>Bills Credits / Payment Problems – </a:t>
            </a:r>
            <a:r>
              <a:rPr lang="en-US" sz="2400" i="1" dirty="0"/>
              <a:t>Some households end the year with bill credits while others still have serious payment problems. The new performance data helps grantees address those problems.</a:t>
            </a:r>
          </a:p>
          <a:p>
            <a:pPr>
              <a:spcBef>
                <a:spcPts val="0"/>
              </a:spcBef>
              <a:buClr>
                <a:schemeClr val="accent6"/>
              </a:buClr>
            </a:pPr>
            <a:endParaRPr lang="en-US" sz="2400" b="1" i="1" dirty="0">
              <a:solidFill>
                <a:schemeClr val="accent6"/>
              </a:solidFill>
            </a:endParaRPr>
          </a:p>
          <a:p>
            <a:pPr>
              <a:spcBef>
                <a:spcPts val="0"/>
              </a:spcBef>
              <a:buClr>
                <a:schemeClr val="accent6"/>
              </a:buClr>
            </a:pPr>
            <a:r>
              <a:rPr lang="en-US" sz="2400" b="1" dirty="0"/>
              <a:t>Statutory Requirements – </a:t>
            </a:r>
            <a:r>
              <a:rPr lang="en-US" sz="2400" i="1" dirty="0"/>
              <a:t>Grantees are required to give the highest benefits to those households with the greatest needs. The new performance data helps grantees to ensure that they are meeting this statutory requirement.</a:t>
            </a:r>
          </a:p>
          <a:p>
            <a:pPr marL="0" indent="0">
              <a:spcBef>
                <a:spcPts val="0"/>
              </a:spcBef>
              <a:buClr>
                <a:schemeClr val="accent6"/>
              </a:buClr>
              <a:buNone/>
            </a:pPr>
            <a:endParaRPr lang="en-US" sz="2400" dirty="0">
              <a:solidFill>
                <a:schemeClr val="accent6"/>
              </a:solidFill>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2257298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28600"/>
            <a:ext cx="9124144" cy="990600"/>
          </a:xfrm>
        </p:spPr>
        <p:txBody>
          <a:bodyPr anchor="ctr">
            <a:normAutofit/>
          </a:bodyPr>
          <a:lstStyle/>
          <a:p>
            <a:pPr>
              <a:lnSpc>
                <a:spcPct val="90000"/>
              </a:lnSpc>
            </a:pPr>
            <a:r>
              <a:rPr lang="en-US" sz="2800" i="1" dirty="0">
                <a:solidFill>
                  <a:srgbClr val="775F55"/>
                </a:solidFill>
              </a:rPr>
              <a:t>LIHEAP Performance Measures: Tribal Program Managers</a:t>
            </a:r>
            <a:br>
              <a:rPr lang="en-US" sz="2800" i="1" dirty="0">
                <a:solidFill>
                  <a:srgbClr val="775F55"/>
                </a:solidFill>
              </a:rPr>
            </a:br>
            <a:r>
              <a:rPr lang="en-US" sz="2700" b="1" dirty="0">
                <a:solidFill>
                  <a:srgbClr val="775F55"/>
                </a:solidFill>
              </a:rPr>
              <a:t>LIHEAP Performance Measurement System: Purposes</a:t>
            </a:r>
            <a:endParaRPr lang="en-US" sz="2700" dirty="0"/>
          </a:p>
        </p:txBody>
      </p:sp>
      <p:sp>
        <p:nvSpPr>
          <p:cNvPr id="8" name="Content Placeholder 7"/>
          <p:cNvSpPr>
            <a:spLocks noGrp="1"/>
          </p:cNvSpPr>
          <p:nvPr>
            <p:ph sz="quarter" idx="1"/>
          </p:nvPr>
        </p:nvSpPr>
        <p:spPr>
          <a:xfrm>
            <a:off x="325397" y="1873753"/>
            <a:ext cx="8159496" cy="4457700"/>
          </a:xfrm>
        </p:spPr>
        <p:txBody>
          <a:bodyPr>
            <a:normAutofit/>
          </a:bodyPr>
          <a:lstStyle/>
          <a:p>
            <a:pPr marL="0" lvl="0" indent="0">
              <a:spcBef>
                <a:spcPts val="0"/>
              </a:spcBef>
              <a:buNone/>
            </a:pPr>
            <a:r>
              <a:rPr lang="en-US" sz="2800" b="1" dirty="0"/>
              <a:t>Improved Weatherization Targeting: </a:t>
            </a:r>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a:p>
            <a:pPr>
              <a:spcBef>
                <a:spcPts val="0"/>
              </a:spcBef>
              <a:buClr>
                <a:schemeClr val="accent6"/>
              </a:buClr>
            </a:pPr>
            <a:r>
              <a:rPr lang="en-US" sz="2400" b="1" dirty="0"/>
              <a:t>High Usage = High Savings – </a:t>
            </a:r>
            <a:r>
              <a:rPr lang="en-US" sz="2400" i="1" dirty="0"/>
              <a:t>Research demonstrates that targeting weatherization to high usage households furnishes the best value per dollar in terms of both energy savings and non-energy benefits.</a:t>
            </a:r>
          </a:p>
          <a:p>
            <a:pPr>
              <a:spcBef>
                <a:spcPts val="0"/>
              </a:spcBef>
              <a:buClr>
                <a:schemeClr val="accent6"/>
              </a:buClr>
            </a:pPr>
            <a:endParaRPr lang="en-US" sz="2400" b="1" i="1" dirty="0">
              <a:solidFill>
                <a:schemeClr val="accent6"/>
              </a:solidFill>
            </a:endParaRPr>
          </a:p>
          <a:p>
            <a:pPr>
              <a:spcBef>
                <a:spcPts val="0"/>
              </a:spcBef>
              <a:buClr>
                <a:schemeClr val="accent6"/>
              </a:buClr>
            </a:pPr>
            <a:r>
              <a:rPr lang="en-US" sz="2400" b="1" dirty="0"/>
              <a:t>High Savings = Energy Sustainability – </a:t>
            </a:r>
            <a:r>
              <a:rPr lang="en-US" sz="2400" i="1" dirty="0"/>
              <a:t>Better targeting can yield energy savings of 25% or more and contribute to long-term energy solutions for low-income households.</a:t>
            </a:r>
          </a:p>
          <a:p>
            <a:pPr marL="0" indent="0">
              <a:spcBef>
                <a:spcPts val="0"/>
              </a:spcBef>
              <a:buClr>
                <a:schemeClr val="accent6"/>
              </a:buClr>
              <a:buNone/>
            </a:pPr>
            <a:endParaRPr lang="en-US" sz="2400" dirty="0">
              <a:solidFill>
                <a:schemeClr val="accent6"/>
              </a:solidFill>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11</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2599392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28600"/>
            <a:ext cx="9124144" cy="990600"/>
          </a:xfrm>
        </p:spPr>
        <p:txBody>
          <a:bodyPr anchor="ctr">
            <a:normAutofit/>
          </a:bodyPr>
          <a:lstStyle/>
          <a:p>
            <a:pPr>
              <a:lnSpc>
                <a:spcPct val="90000"/>
              </a:lnSpc>
            </a:pPr>
            <a:r>
              <a:rPr lang="en-US" sz="2800" i="1" dirty="0">
                <a:solidFill>
                  <a:srgbClr val="775F55"/>
                </a:solidFill>
              </a:rPr>
              <a:t>LIHEAP Performance Measures: Tribal Program Managers</a:t>
            </a:r>
            <a:br>
              <a:rPr lang="en-US" sz="2800" i="1" dirty="0">
                <a:solidFill>
                  <a:srgbClr val="775F55"/>
                </a:solidFill>
              </a:rPr>
            </a:br>
            <a:r>
              <a:rPr lang="en-US" sz="2700" b="1" dirty="0">
                <a:solidFill>
                  <a:srgbClr val="775F55"/>
                </a:solidFill>
              </a:rPr>
              <a:t>LIHEAP Performance Measurement System: Purposes</a:t>
            </a:r>
            <a:endParaRPr lang="en-US" sz="2700" dirty="0"/>
          </a:p>
        </p:txBody>
      </p:sp>
      <p:sp>
        <p:nvSpPr>
          <p:cNvPr id="8" name="Content Placeholder 7"/>
          <p:cNvSpPr>
            <a:spLocks noGrp="1"/>
          </p:cNvSpPr>
          <p:nvPr>
            <p:ph sz="quarter" idx="1"/>
          </p:nvPr>
        </p:nvSpPr>
        <p:spPr>
          <a:xfrm>
            <a:off x="325397" y="1873753"/>
            <a:ext cx="8159496" cy="4457700"/>
          </a:xfrm>
        </p:spPr>
        <p:txBody>
          <a:bodyPr>
            <a:normAutofit/>
          </a:bodyPr>
          <a:lstStyle/>
          <a:p>
            <a:pPr marL="0" lvl="0" indent="0">
              <a:spcBef>
                <a:spcPts val="0"/>
              </a:spcBef>
              <a:buNone/>
            </a:pPr>
            <a:r>
              <a:rPr lang="en-US" sz="2800" b="1" dirty="0"/>
              <a:t>Improved Energy Case Management: </a:t>
            </a:r>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a:p>
            <a:pPr>
              <a:spcBef>
                <a:spcPts val="0"/>
              </a:spcBef>
              <a:buClr>
                <a:schemeClr val="accent6"/>
              </a:buClr>
            </a:pPr>
            <a:r>
              <a:rPr lang="en-US" sz="2400" b="1" dirty="0"/>
              <a:t>Better Benefit Targeting – </a:t>
            </a:r>
            <a:r>
              <a:rPr lang="en-US" sz="2400" i="1" dirty="0"/>
              <a:t>When bill payment problems are caused by high energy burden, start by giving the client an adequate benefit, and then counsel the client on how to pay their energy bill. </a:t>
            </a:r>
            <a:endParaRPr lang="en-US" sz="2400" b="1" dirty="0"/>
          </a:p>
          <a:p>
            <a:pPr>
              <a:spcBef>
                <a:spcPts val="0"/>
              </a:spcBef>
              <a:buClr>
                <a:schemeClr val="accent6"/>
              </a:buClr>
            </a:pPr>
            <a:endParaRPr lang="en-US" sz="2400" b="1" dirty="0"/>
          </a:p>
          <a:p>
            <a:pPr>
              <a:spcBef>
                <a:spcPts val="0"/>
              </a:spcBef>
              <a:buClr>
                <a:schemeClr val="accent6"/>
              </a:buClr>
            </a:pPr>
            <a:r>
              <a:rPr lang="en-US" sz="2400" b="1" dirty="0"/>
              <a:t>High Usage Households – </a:t>
            </a:r>
            <a:r>
              <a:rPr lang="en-US" sz="2400" i="1" dirty="0"/>
              <a:t>When bill payment problems are caused by high usage, start by working toward reducing an usage, and then counsel the client on how to pay the new “affordable” bills.</a:t>
            </a:r>
          </a:p>
          <a:p>
            <a:pPr>
              <a:spcBef>
                <a:spcPts val="0"/>
              </a:spcBef>
              <a:buClr>
                <a:schemeClr val="accent6"/>
              </a:buClr>
            </a:pPr>
            <a:endParaRPr lang="en-US" sz="2400" b="1" i="1" dirty="0">
              <a:solidFill>
                <a:schemeClr val="accent6"/>
              </a:solidFill>
            </a:endParaRPr>
          </a:p>
          <a:p>
            <a:pPr marL="0" indent="0">
              <a:spcBef>
                <a:spcPts val="0"/>
              </a:spcBef>
              <a:buClr>
                <a:schemeClr val="accent6"/>
              </a:buClr>
              <a:buNone/>
            </a:pPr>
            <a:endParaRPr lang="en-US" sz="2400" dirty="0">
              <a:solidFill>
                <a:schemeClr val="accent6"/>
              </a:solidFill>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1747689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7972" y="228600"/>
            <a:ext cx="9048427" cy="990600"/>
          </a:xfrm>
        </p:spPr>
        <p:txBody>
          <a:bodyPr>
            <a:noAutofit/>
          </a:bodyPr>
          <a:lstStyle/>
          <a:p>
            <a:pPr marL="111125">
              <a:tabLst>
                <a:tab pos="111125" algn="l"/>
              </a:tabLst>
            </a:pPr>
            <a:r>
              <a:rPr lang="en-US" sz="2800" i="1" dirty="0">
                <a:solidFill>
                  <a:srgbClr val="775F55"/>
                </a:solidFill>
              </a:rPr>
              <a:t>LIHEAP Performance Measures – Tribal Program Managers</a:t>
            </a:r>
            <a:br>
              <a:rPr lang="en-US" sz="2800" i="1" dirty="0">
                <a:solidFill>
                  <a:srgbClr val="775F55"/>
                </a:solidFill>
              </a:rPr>
            </a:br>
            <a:r>
              <a:rPr lang="en-US" sz="2400" b="1" dirty="0">
                <a:solidFill>
                  <a:srgbClr val="775F55"/>
                </a:solidFill>
              </a:rPr>
              <a:t>LIHEAP Performance Measurement Information: So What?</a:t>
            </a:r>
            <a:endParaRPr lang="en-US" sz="24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7" name="TextBox 6"/>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
        <p:nvSpPr>
          <p:cNvPr id="6" name="TextBox 5"/>
          <p:cNvSpPr txBox="1"/>
          <p:nvPr/>
        </p:nvSpPr>
        <p:spPr>
          <a:xfrm>
            <a:off x="65714" y="2739737"/>
            <a:ext cx="9144000" cy="1666610"/>
          </a:xfrm>
          <a:prstGeom prst="rect">
            <a:avLst/>
          </a:prstGeom>
          <a:noFill/>
        </p:spPr>
        <p:txBody>
          <a:bodyPr wrap="square" rtlCol="0">
            <a:spAutoFit/>
          </a:bodyPr>
          <a:lstStyle/>
          <a:p>
            <a:pPr algn="ctr">
              <a:lnSpc>
                <a:spcPct val="85000"/>
              </a:lnSpc>
            </a:pPr>
            <a:r>
              <a:rPr lang="en-US" sz="4000" b="1" dirty="0">
                <a:solidFill>
                  <a:schemeClr val="accent2">
                    <a:lumMod val="75000"/>
                  </a:schemeClr>
                </a:solidFill>
                <a:latin typeface="Calibri" panose="020F0502020204030204" pitchFamily="34" charset="0"/>
              </a:rPr>
              <a:t>LIHEAP Performance Measurement Information: </a:t>
            </a:r>
            <a:r>
              <a:rPr lang="en-US" sz="4000" b="1" i="1" dirty="0">
                <a:solidFill>
                  <a:schemeClr val="accent2">
                    <a:lumMod val="75000"/>
                  </a:schemeClr>
                </a:solidFill>
                <a:latin typeface="Calibri" panose="020F0502020204030204" pitchFamily="34" charset="0"/>
              </a:rPr>
              <a:t>So What?</a:t>
            </a:r>
          </a:p>
          <a:p>
            <a:pPr algn="ctr">
              <a:lnSpc>
                <a:spcPct val="85000"/>
              </a:lnSpc>
            </a:pPr>
            <a:endParaRPr lang="en-US" sz="4000" b="1" i="1" dirty="0">
              <a:latin typeface="Calibri" panose="020F0502020204030204" pitchFamily="34" charset="0"/>
            </a:endParaRPr>
          </a:p>
        </p:txBody>
      </p:sp>
    </p:spTree>
    <p:extLst>
      <p:ext uri="{BB962C8B-B14F-4D97-AF65-F5344CB8AC3E}">
        <p14:creationId xmlns:p14="http://schemas.microsoft.com/office/powerpoint/2010/main" val="2898431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28600"/>
            <a:ext cx="9124144" cy="990600"/>
          </a:xfrm>
        </p:spPr>
        <p:txBody>
          <a:bodyPr anchor="ctr">
            <a:normAutofit/>
          </a:bodyPr>
          <a:lstStyle/>
          <a:p>
            <a:pPr>
              <a:lnSpc>
                <a:spcPct val="90000"/>
              </a:lnSpc>
            </a:pPr>
            <a:r>
              <a:rPr lang="en-US" sz="2800" i="1" dirty="0">
                <a:solidFill>
                  <a:srgbClr val="775F55"/>
                </a:solidFill>
              </a:rPr>
              <a:t>LIHEAP Performance Measures: Tribal Program Managers</a:t>
            </a:r>
            <a:br>
              <a:rPr lang="en-US" sz="2800" i="1" dirty="0">
                <a:solidFill>
                  <a:srgbClr val="775F55"/>
                </a:solidFill>
              </a:rPr>
            </a:br>
            <a:r>
              <a:rPr lang="en-US" sz="2700" b="1" dirty="0">
                <a:solidFill>
                  <a:srgbClr val="775F55"/>
                </a:solidFill>
              </a:rPr>
              <a:t>LIHEAP Performance Measurement System: So What?</a:t>
            </a:r>
            <a:endParaRPr lang="en-US" sz="2700" dirty="0"/>
          </a:p>
        </p:txBody>
      </p:sp>
      <p:sp>
        <p:nvSpPr>
          <p:cNvPr id="8" name="Content Placeholder 7"/>
          <p:cNvSpPr>
            <a:spLocks noGrp="1"/>
          </p:cNvSpPr>
          <p:nvPr>
            <p:ph sz="quarter" idx="1"/>
          </p:nvPr>
        </p:nvSpPr>
        <p:spPr>
          <a:xfrm>
            <a:off x="325397" y="1873753"/>
            <a:ext cx="8159496" cy="4457700"/>
          </a:xfrm>
        </p:spPr>
        <p:txBody>
          <a:bodyPr>
            <a:normAutofit/>
          </a:bodyPr>
          <a:lstStyle/>
          <a:p>
            <a:pPr marL="0" lvl="0" indent="0">
              <a:spcBef>
                <a:spcPts val="0"/>
              </a:spcBef>
              <a:buNone/>
            </a:pPr>
            <a:r>
              <a:rPr lang="en-US" sz="2800" b="1" dirty="0"/>
              <a:t>Ideas: </a:t>
            </a:r>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a:p>
            <a:pPr>
              <a:spcBef>
                <a:spcPts val="0"/>
              </a:spcBef>
              <a:buClr>
                <a:schemeClr val="accent6"/>
              </a:buClr>
            </a:pPr>
            <a:r>
              <a:rPr lang="en-US" sz="2400" b="1" dirty="0"/>
              <a:t>State Information Technology – </a:t>
            </a:r>
            <a:r>
              <a:rPr lang="en-US" sz="2400" i="1" dirty="0"/>
              <a:t>States have invested a lot in improving their information technology. Is there are way for them to make those resources accessible to you? Would that have value for your program?</a:t>
            </a:r>
          </a:p>
          <a:p>
            <a:pPr>
              <a:spcBef>
                <a:spcPts val="0"/>
              </a:spcBef>
              <a:buClr>
                <a:schemeClr val="accent6"/>
              </a:buClr>
            </a:pPr>
            <a:endParaRPr lang="en-US" sz="2400" b="1" i="1" dirty="0">
              <a:solidFill>
                <a:schemeClr val="accent6"/>
              </a:solidFill>
            </a:endParaRPr>
          </a:p>
          <a:p>
            <a:pPr>
              <a:spcBef>
                <a:spcPts val="0"/>
              </a:spcBef>
              <a:buClr>
                <a:schemeClr val="accent6"/>
              </a:buClr>
            </a:pPr>
            <a:r>
              <a:rPr lang="en-US" sz="2400" b="1" dirty="0"/>
              <a:t>Vendor Information Exchange – </a:t>
            </a:r>
            <a:r>
              <a:rPr lang="en-US" sz="2400" i="1" dirty="0"/>
              <a:t>States and energy vendors have invested a lot in developing information exchanges. Is there are way for them to make those resources accessible to you? Would have value for your program.</a:t>
            </a:r>
          </a:p>
          <a:p>
            <a:pPr marL="0" indent="0">
              <a:spcBef>
                <a:spcPts val="0"/>
              </a:spcBef>
              <a:buClr>
                <a:schemeClr val="accent6"/>
              </a:buClr>
              <a:buNone/>
            </a:pPr>
            <a:endParaRPr lang="en-US" sz="2400" dirty="0">
              <a:solidFill>
                <a:schemeClr val="accent6"/>
              </a:solidFill>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13834863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28600"/>
            <a:ext cx="9124144" cy="990600"/>
          </a:xfrm>
        </p:spPr>
        <p:txBody>
          <a:bodyPr anchor="ctr">
            <a:normAutofit/>
          </a:bodyPr>
          <a:lstStyle/>
          <a:p>
            <a:pPr>
              <a:lnSpc>
                <a:spcPct val="90000"/>
              </a:lnSpc>
            </a:pPr>
            <a:r>
              <a:rPr lang="en-US" sz="2800" i="1" dirty="0">
                <a:solidFill>
                  <a:srgbClr val="775F55"/>
                </a:solidFill>
              </a:rPr>
              <a:t>LIHEAP Performance Measures: Tribal Program Managers</a:t>
            </a:r>
            <a:br>
              <a:rPr lang="en-US" sz="2800" i="1" dirty="0">
                <a:solidFill>
                  <a:srgbClr val="775F55"/>
                </a:solidFill>
              </a:rPr>
            </a:br>
            <a:r>
              <a:rPr lang="en-US" sz="2700" b="1" dirty="0">
                <a:solidFill>
                  <a:srgbClr val="775F55"/>
                </a:solidFill>
              </a:rPr>
              <a:t>LIHEAP Performance Measurement System: So What?</a:t>
            </a:r>
            <a:endParaRPr lang="en-US" sz="2700" dirty="0"/>
          </a:p>
        </p:txBody>
      </p:sp>
      <p:sp>
        <p:nvSpPr>
          <p:cNvPr id="8" name="Content Placeholder 7"/>
          <p:cNvSpPr>
            <a:spLocks noGrp="1"/>
          </p:cNvSpPr>
          <p:nvPr>
            <p:ph sz="quarter" idx="1"/>
          </p:nvPr>
        </p:nvSpPr>
        <p:spPr>
          <a:xfrm>
            <a:off x="325397" y="1873753"/>
            <a:ext cx="8159496" cy="4457700"/>
          </a:xfrm>
        </p:spPr>
        <p:txBody>
          <a:bodyPr>
            <a:normAutofit/>
          </a:bodyPr>
          <a:lstStyle/>
          <a:p>
            <a:pPr marL="0" lvl="0" indent="0">
              <a:spcBef>
                <a:spcPts val="0"/>
              </a:spcBef>
              <a:buNone/>
            </a:pPr>
            <a:r>
              <a:rPr lang="en-US" sz="2800" b="1" dirty="0"/>
              <a:t>Ideas: </a:t>
            </a:r>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a:p>
            <a:pPr>
              <a:spcBef>
                <a:spcPts val="0"/>
              </a:spcBef>
              <a:buClr>
                <a:schemeClr val="accent6"/>
              </a:buClr>
            </a:pPr>
            <a:r>
              <a:rPr lang="en-US" sz="2400" b="1" dirty="0"/>
              <a:t>Benefit Determination Procedures – </a:t>
            </a:r>
            <a:r>
              <a:rPr lang="en-US" sz="2400" i="1" dirty="0"/>
              <a:t>States are working to improve their benefit determination procedures. Are you interested in leaning how that changes the effectiveness of their programs?</a:t>
            </a:r>
          </a:p>
          <a:p>
            <a:pPr>
              <a:spcBef>
                <a:spcPts val="0"/>
              </a:spcBef>
              <a:buClr>
                <a:schemeClr val="accent6"/>
              </a:buClr>
            </a:pPr>
            <a:endParaRPr lang="en-US" sz="2400" b="1" i="1" dirty="0">
              <a:solidFill>
                <a:schemeClr val="accent6"/>
              </a:solidFill>
            </a:endParaRPr>
          </a:p>
          <a:p>
            <a:pPr>
              <a:spcBef>
                <a:spcPts val="0"/>
              </a:spcBef>
              <a:buClr>
                <a:schemeClr val="accent6"/>
              </a:buClr>
            </a:pPr>
            <a:r>
              <a:rPr lang="en-US" sz="2400" b="1" dirty="0"/>
              <a:t>Weatherization Targeting – </a:t>
            </a:r>
            <a:r>
              <a:rPr lang="en-US" sz="2400" i="1" dirty="0"/>
              <a:t>States are working to improve their weatherization targeting. Are those of you who operate weatherization programs  interest in learning how that changes the effectiveness of their programs.</a:t>
            </a:r>
          </a:p>
          <a:p>
            <a:pPr marL="0" indent="0">
              <a:spcBef>
                <a:spcPts val="0"/>
              </a:spcBef>
              <a:buClr>
                <a:schemeClr val="accent6"/>
              </a:buClr>
              <a:buNone/>
            </a:pPr>
            <a:endParaRPr lang="en-US" sz="2400" dirty="0">
              <a:solidFill>
                <a:schemeClr val="accent6"/>
              </a:solidFill>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1638000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234950">
              <a:lnSpc>
                <a:spcPct val="80000"/>
              </a:lnSpc>
            </a:pPr>
            <a:r>
              <a:rPr lang="en-US" sz="3000" i="1" dirty="0">
                <a:latin typeface="Calibri" pitchFamily="34" charset="0"/>
              </a:rPr>
              <a:t>How Performance Management Can Improve LIHEAP</a:t>
            </a:r>
            <a:br>
              <a:rPr lang="en-US" sz="3000" i="1" dirty="0">
                <a:latin typeface="Calibri" pitchFamily="34" charset="0"/>
              </a:rPr>
            </a:br>
            <a:endParaRPr lang="en-US" sz="26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2" name="TextBox 1"/>
          <p:cNvSpPr txBox="1"/>
          <p:nvPr/>
        </p:nvSpPr>
        <p:spPr>
          <a:xfrm>
            <a:off x="1107115" y="2862842"/>
            <a:ext cx="7075918" cy="707886"/>
          </a:xfrm>
          <a:prstGeom prst="rect">
            <a:avLst/>
          </a:prstGeom>
          <a:solidFill>
            <a:schemeClr val="accent2"/>
          </a:solidFill>
        </p:spPr>
        <p:txBody>
          <a:bodyPr wrap="square" rtlCol="0">
            <a:spAutoFit/>
          </a:bodyPr>
          <a:lstStyle/>
          <a:p>
            <a:pPr algn="ctr"/>
            <a:r>
              <a:rPr lang="en-US" sz="4000" dirty="0">
                <a:solidFill>
                  <a:schemeClr val="bg1"/>
                </a:solidFill>
                <a:latin typeface="Calibri" panose="020F0502020204030204" pitchFamily="34" charset="0"/>
              </a:rPr>
              <a:t>Questions / Discussions</a:t>
            </a:r>
          </a:p>
        </p:txBody>
      </p:sp>
    </p:spTree>
    <p:extLst>
      <p:ext uri="{BB962C8B-B14F-4D97-AF65-F5344CB8AC3E}">
        <p14:creationId xmlns:p14="http://schemas.microsoft.com/office/powerpoint/2010/main" val="95680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7972" y="228600"/>
            <a:ext cx="9048427" cy="990600"/>
          </a:xfrm>
        </p:spPr>
        <p:txBody>
          <a:bodyPr>
            <a:noAutofit/>
          </a:bodyPr>
          <a:lstStyle/>
          <a:p>
            <a:pPr marL="111125">
              <a:tabLst>
                <a:tab pos="111125" algn="l"/>
              </a:tabLst>
            </a:pPr>
            <a:r>
              <a:rPr lang="en-US" sz="2800" i="1" dirty="0">
                <a:solidFill>
                  <a:srgbClr val="775F55"/>
                </a:solidFill>
              </a:rPr>
              <a:t>LIHEAP Performance Measures – Tribal Program Managers</a:t>
            </a:r>
            <a:br>
              <a:rPr lang="en-US" sz="2800" i="1" dirty="0">
                <a:solidFill>
                  <a:srgbClr val="775F55"/>
                </a:solidFill>
              </a:rPr>
            </a:br>
            <a:r>
              <a:rPr lang="en-US" sz="2000" b="1" dirty="0">
                <a:solidFill>
                  <a:srgbClr val="775F55"/>
                </a:solidFill>
              </a:rPr>
              <a:t>LIHEAP Performance Measurement Information: Wyoming Experience</a:t>
            </a:r>
            <a:endParaRPr lang="en-US" sz="20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7" name="TextBox 6"/>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Brenda Ilg</a:t>
            </a:r>
          </a:p>
        </p:txBody>
      </p:sp>
      <p:sp>
        <p:nvSpPr>
          <p:cNvPr id="6" name="TextBox 5"/>
          <p:cNvSpPr txBox="1"/>
          <p:nvPr/>
        </p:nvSpPr>
        <p:spPr>
          <a:xfrm>
            <a:off x="65714" y="2739737"/>
            <a:ext cx="9144000" cy="1666610"/>
          </a:xfrm>
          <a:prstGeom prst="rect">
            <a:avLst/>
          </a:prstGeom>
          <a:noFill/>
        </p:spPr>
        <p:txBody>
          <a:bodyPr wrap="square" rtlCol="0">
            <a:spAutoFit/>
          </a:bodyPr>
          <a:lstStyle/>
          <a:p>
            <a:pPr algn="ctr">
              <a:lnSpc>
                <a:spcPct val="85000"/>
              </a:lnSpc>
            </a:pPr>
            <a:r>
              <a:rPr lang="en-US" sz="4000" b="1" dirty="0">
                <a:solidFill>
                  <a:schemeClr val="accent2">
                    <a:lumMod val="75000"/>
                  </a:schemeClr>
                </a:solidFill>
                <a:latin typeface="Calibri" panose="020F0502020204030204" pitchFamily="34" charset="0"/>
              </a:rPr>
              <a:t>LIHEAP Performance Measurement Information: Wyoming Experience</a:t>
            </a:r>
            <a:endParaRPr lang="en-US" sz="4000" b="1" i="1" dirty="0">
              <a:solidFill>
                <a:schemeClr val="accent2">
                  <a:lumMod val="75000"/>
                </a:schemeClr>
              </a:solidFill>
              <a:latin typeface="Calibri" panose="020F0502020204030204" pitchFamily="34" charset="0"/>
            </a:endParaRPr>
          </a:p>
          <a:p>
            <a:pPr algn="ctr">
              <a:lnSpc>
                <a:spcPct val="85000"/>
              </a:lnSpc>
            </a:pPr>
            <a:endParaRPr lang="en-US" sz="4000" b="1" i="1" dirty="0">
              <a:latin typeface="Calibri" panose="020F0502020204030204" pitchFamily="34" charset="0"/>
            </a:endParaRPr>
          </a:p>
        </p:txBody>
      </p:sp>
    </p:spTree>
    <p:extLst>
      <p:ext uri="{BB962C8B-B14F-4D97-AF65-F5344CB8AC3E}">
        <p14:creationId xmlns:p14="http://schemas.microsoft.com/office/powerpoint/2010/main" val="3098328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28600"/>
            <a:ext cx="9124144" cy="990600"/>
          </a:xfrm>
        </p:spPr>
        <p:txBody>
          <a:bodyPr anchor="ctr">
            <a:normAutofit fontScale="90000"/>
          </a:bodyPr>
          <a:lstStyle/>
          <a:p>
            <a:pPr>
              <a:lnSpc>
                <a:spcPct val="90000"/>
              </a:lnSpc>
            </a:pPr>
            <a:r>
              <a:rPr lang="en-US" sz="2800" i="1" dirty="0">
                <a:solidFill>
                  <a:srgbClr val="775F55"/>
                </a:solidFill>
              </a:rPr>
              <a:t>LIHEAP Performance Measures: Tribal Program Managers</a:t>
            </a:r>
            <a:br>
              <a:rPr lang="en-US" sz="2800" i="1" dirty="0">
                <a:solidFill>
                  <a:srgbClr val="775F55"/>
                </a:solidFill>
              </a:rPr>
            </a:br>
            <a:r>
              <a:rPr lang="en-US" sz="2700" b="1" dirty="0">
                <a:solidFill>
                  <a:srgbClr val="775F55"/>
                </a:solidFill>
              </a:rPr>
              <a:t>LIHEAP Performance Measurement System: Wyoming Experience</a:t>
            </a:r>
            <a:endParaRPr lang="en-US" sz="2700" dirty="0"/>
          </a:p>
        </p:txBody>
      </p:sp>
      <p:sp>
        <p:nvSpPr>
          <p:cNvPr id="8" name="Content Placeholder 7"/>
          <p:cNvSpPr>
            <a:spLocks noGrp="1"/>
          </p:cNvSpPr>
          <p:nvPr>
            <p:ph sz="quarter" idx="1"/>
          </p:nvPr>
        </p:nvSpPr>
        <p:spPr>
          <a:xfrm>
            <a:off x="325397" y="1873753"/>
            <a:ext cx="8159496" cy="4457700"/>
          </a:xfrm>
        </p:spPr>
        <p:txBody>
          <a:bodyPr>
            <a:normAutofit/>
          </a:bodyPr>
          <a:lstStyle/>
          <a:p>
            <a:pPr marL="0" lvl="0" indent="0">
              <a:spcBef>
                <a:spcPts val="0"/>
              </a:spcBef>
              <a:buNone/>
            </a:pPr>
            <a:r>
              <a:rPr lang="en-US" sz="2800" b="1" dirty="0"/>
              <a:t>Sitting Down and Working Together: </a:t>
            </a:r>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a:p>
            <a:pPr>
              <a:spcBef>
                <a:spcPts val="0"/>
              </a:spcBef>
              <a:buClr>
                <a:schemeClr val="accent6"/>
              </a:buClr>
            </a:pPr>
            <a:r>
              <a:rPr lang="en-US" sz="2400" b="1" dirty="0"/>
              <a:t>State / Tribal Agreement – </a:t>
            </a:r>
            <a:r>
              <a:rPr lang="en-US" sz="2400" i="1" dirty="0"/>
              <a:t>Updated state-tribal agreement to find ways to make it work better for both parties.</a:t>
            </a:r>
          </a:p>
          <a:p>
            <a:pPr>
              <a:spcBef>
                <a:spcPts val="0"/>
              </a:spcBef>
              <a:buClr>
                <a:schemeClr val="accent6"/>
              </a:buClr>
            </a:pPr>
            <a:endParaRPr lang="en-US" sz="2400" b="1" i="1" dirty="0">
              <a:solidFill>
                <a:schemeClr val="accent6"/>
              </a:solidFill>
            </a:endParaRPr>
          </a:p>
          <a:p>
            <a:pPr>
              <a:spcBef>
                <a:spcPts val="0"/>
              </a:spcBef>
              <a:buClr>
                <a:schemeClr val="accent6"/>
              </a:buClr>
            </a:pPr>
            <a:r>
              <a:rPr lang="en-US" sz="2400" b="1" dirty="0"/>
              <a:t>Client Service Issues – </a:t>
            </a:r>
            <a:r>
              <a:rPr lang="en-US" sz="2400" i="1" dirty="0"/>
              <a:t>Working together to ensure that all income-eligible households have access to benefits.</a:t>
            </a:r>
          </a:p>
          <a:p>
            <a:pPr>
              <a:spcBef>
                <a:spcPts val="0"/>
              </a:spcBef>
              <a:buClr>
                <a:schemeClr val="accent6"/>
              </a:buClr>
            </a:pPr>
            <a:endParaRPr lang="en-US" sz="2400" i="1" dirty="0">
              <a:solidFill>
                <a:schemeClr val="accent6"/>
              </a:solidFill>
            </a:endParaRPr>
          </a:p>
          <a:p>
            <a:pPr>
              <a:spcBef>
                <a:spcPts val="0"/>
              </a:spcBef>
              <a:buClr>
                <a:schemeClr val="accent6"/>
              </a:buClr>
            </a:pPr>
            <a:r>
              <a:rPr lang="en-US" sz="2400" b="1" dirty="0"/>
              <a:t>Next Steps – </a:t>
            </a:r>
            <a:r>
              <a:rPr lang="en-US" sz="2400" i="1" dirty="0"/>
              <a:t>Working together on energy vendor issues, information technology issues, and other ways to improve programs.</a:t>
            </a:r>
          </a:p>
          <a:p>
            <a:pPr>
              <a:spcBef>
                <a:spcPts val="0"/>
              </a:spcBef>
              <a:buClr>
                <a:schemeClr val="accent6"/>
              </a:buClr>
            </a:pPr>
            <a:endParaRPr lang="en-US" sz="2400" i="1" dirty="0">
              <a:solidFill>
                <a:schemeClr val="accent6"/>
              </a:solidFill>
            </a:endParaRPr>
          </a:p>
          <a:p>
            <a:pPr>
              <a:spcBef>
                <a:spcPts val="0"/>
              </a:spcBef>
              <a:buClr>
                <a:schemeClr val="accent6"/>
              </a:buClr>
            </a:pPr>
            <a:endParaRPr lang="en-US" sz="2400" dirty="0">
              <a:solidFill>
                <a:schemeClr val="accent6"/>
              </a:solidFill>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Brenda Ilg</a:t>
            </a:r>
          </a:p>
        </p:txBody>
      </p:sp>
    </p:spTree>
    <p:extLst>
      <p:ext uri="{BB962C8B-B14F-4D97-AF65-F5344CB8AC3E}">
        <p14:creationId xmlns:p14="http://schemas.microsoft.com/office/powerpoint/2010/main" val="4279465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234950">
              <a:lnSpc>
                <a:spcPct val="80000"/>
              </a:lnSpc>
            </a:pPr>
            <a:r>
              <a:rPr lang="en-US" sz="3000" i="1" dirty="0">
                <a:latin typeface="Calibri" pitchFamily="34" charset="0"/>
              </a:rPr>
              <a:t>How Performance Management Can Improve LIHEAP</a:t>
            </a:r>
            <a:br>
              <a:rPr lang="en-US" sz="3000" i="1" dirty="0">
                <a:latin typeface="Calibri" pitchFamily="34" charset="0"/>
              </a:rPr>
            </a:br>
            <a:endParaRPr lang="en-US" sz="26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19</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2" name="TextBox 1"/>
          <p:cNvSpPr txBox="1"/>
          <p:nvPr/>
        </p:nvSpPr>
        <p:spPr>
          <a:xfrm>
            <a:off x="1107115" y="2862842"/>
            <a:ext cx="7075918" cy="707886"/>
          </a:xfrm>
          <a:prstGeom prst="rect">
            <a:avLst/>
          </a:prstGeom>
          <a:solidFill>
            <a:schemeClr val="accent2"/>
          </a:solidFill>
        </p:spPr>
        <p:txBody>
          <a:bodyPr wrap="square" rtlCol="0">
            <a:spAutoFit/>
          </a:bodyPr>
          <a:lstStyle/>
          <a:p>
            <a:pPr algn="ctr"/>
            <a:r>
              <a:rPr lang="en-US" sz="4000" dirty="0">
                <a:solidFill>
                  <a:schemeClr val="bg1"/>
                </a:solidFill>
                <a:latin typeface="Calibri" panose="020F0502020204030204" pitchFamily="34" charset="0"/>
              </a:rPr>
              <a:t>Questions / Discussions</a:t>
            </a:r>
          </a:p>
        </p:txBody>
      </p:sp>
    </p:spTree>
    <p:extLst>
      <p:ext uri="{BB962C8B-B14F-4D97-AF65-F5344CB8AC3E}">
        <p14:creationId xmlns:p14="http://schemas.microsoft.com/office/powerpoint/2010/main" val="3455093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7972" y="228600"/>
            <a:ext cx="9048427" cy="990600"/>
          </a:xfrm>
        </p:spPr>
        <p:txBody>
          <a:bodyPr>
            <a:noAutofit/>
          </a:bodyPr>
          <a:lstStyle/>
          <a:p>
            <a:pPr marL="111125">
              <a:tabLst>
                <a:tab pos="111125" algn="l"/>
              </a:tabLst>
            </a:pPr>
            <a:r>
              <a:rPr lang="en-US" sz="2800" i="1" dirty="0">
                <a:solidFill>
                  <a:srgbClr val="775F55"/>
                </a:solidFill>
              </a:rPr>
              <a:t>LIHEAP Performance Measures – Tribal Program Managers</a:t>
            </a:r>
            <a:br>
              <a:rPr lang="en-US" sz="2800" i="1" dirty="0">
                <a:solidFill>
                  <a:srgbClr val="775F55"/>
                </a:solidFill>
              </a:rPr>
            </a:br>
            <a:r>
              <a:rPr lang="en-US" sz="2400" b="1" dirty="0">
                <a:solidFill>
                  <a:srgbClr val="775F55"/>
                </a:solidFill>
              </a:rPr>
              <a:t>LIHEAP Performance Measurement Information System: Background</a:t>
            </a:r>
            <a:endParaRPr lang="en-US" sz="24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7" name="TextBox 6"/>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
        <p:nvSpPr>
          <p:cNvPr id="6" name="TextBox 5"/>
          <p:cNvSpPr txBox="1"/>
          <p:nvPr/>
        </p:nvSpPr>
        <p:spPr>
          <a:xfrm>
            <a:off x="65714" y="2739737"/>
            <a:ext cx="9144000" cy="2922338"/>
          </a:xfrm>
          <a:prstGeom prst="rect">
            <a:avLst/>
          </a:prstGeom>
          <a:noFill/>
        </p:spPr>
        <p:txBody>
          <a:bodyPr wrap="square" rtlCol="0">
            <a:spAutoFit/>
          </a:bodyPr>
          <a:lstStyle/>
          <a:p>
            <a:pPr algn="ctr">
              <a:lnSpc>
                <a:spcPct val="85000"/>
              </a:lnSpc>
            </a:pPr>
            <a:r>
              <a:rPr lang="en-US" sz="4000" b="1" dirty="0">
                <a:solidFill>
                  <a:schemeClr val="accent2">
                    <a:lumMod val="75000"/>
                  </a:schemeClr>
                </a:solidFill>
                <a:latin typeface="Calibri" panose="020F0502020204030204" pitchFamily="34" charset="0"/>
              </a:rPr>
              <a:t>LIHEAP Performance Measurement Tribal Reporting Requirements</a:t>
            </a:r>
          </a:p>
          <a:p>
            <a:pPr algn="ctr">
              <a:lnSpc>
                <a:spcPct val="85000"/>
              </a:lnSpc>
            </a:pPr>
            <a:endParaRPr lang="en-US" sz="4000" b="1" i="1" dirty="0">
              <a:solidFill>
                <a:schemeClr val="accent2">
                  <a:lumMod val="75000"/>
                </a:schemeClr>
              </a:solidFill>
              <a:latin typeface="Calibri" panose="020F0502020204030204" pitchFamily="34" charset="0"/>
            </a:endParaRPr>
          </a:p>
          <a:p>
            <a:pPr algn="ctr">
              <a:lnSpc>
                <a:spcPct val="85000"/>
              </a:lnSpc>
            </a:pPr>
            <a:r>
              <a:rPr lang="en-US" sz="2800" b="1" i="1" dirty="0">
                <a:solidFill>
                  <a:schemeClr val="accent2">
                    <a:lumMod val="75000"/>
                  </a:schemeClr>
                </a:solidFill>
                <a:latin typeface="Calibri" panose="020F0502020204030204" pitchFamily="34" charset="0"/>
              </a:rPr>
              <a:t>There are no plans to require Tribal Grantees to report on LIHEAP Performance Measures!!!</a:t>
            </a:r>
          </a:p>
          <a:p>
            <a:pPr algn="ctr">
              <a:lnSpc>
                <a:spcPct val="85000"/>
              </a:lnSpc>
            </a:pPr>
            <a:endParaRPr lang="en-US" sz="4000" b="1" i="1" dirty="0">
              <a:latin typeface="Calibri" panose="020F0502020204030204" pitchFamily="34" charset="0"/>
            </a:endParaRPr>
          </a:p>
        </p:txBody>
      </p:sp>
    </p:spTree>
    <p:extLst>
      <p:ext uri="{BB962C8B-B14F-4D97-AF65-F5344CB8AC3E}">
        <p14:creationId xmlns:p14="http://schemas.microsoft.com/office/powerpoint/2010/main" val="41833858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296400" cy="990600"/>
          </a:xfrm>
        </p:spPr>
        <p:txBody>
          <a:bodyPr>
            <a:noAutofit/>
          </a:bodyPr>
          <a:lstStyle/>
          <a:p>
            <a:pPr marL="234950"/>
            <a:r>
              <a:rPr lang="en-US" sz="2800" i="1" dirty="0">
                <a:solidFill>
                  <a:srgbClr val="775F55"/>
                </a:solidFill>
              </a:rPr>
              <a:t>Understanding LIHEAP Performance Measures</a:t>
            </a:r>
            <a:r>
              <a:rPr lang="en-US" sz="3000" i="1" dirty="0"/>
              <a:t/>
            </a:r>
            <a:br>
              <a:rPr lang="en-US" sz="3000" i="1" dirty="0"/>
            </a:br>
            <a:r>
              <a:rPr lang="en-US" sz="2400" b="1" dirty="0"/>
              <a:t>Contact Information</a:t>
            </a: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20</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6" name="Content Placeholder 2"/>
          <p:cNvSpPr>
            <a:spLocks noGrp="1"/>
          </p:cNvSpPr>
          <p:nvPr>
            <p:ph sz="quarter" idx="1"/>
          </p:nvPr>
        </p:nvSpPr>
        <p:spPr>
          <a:xfrm>
            <a:off x="266700" y="1741339"/>
            <a:ext cx="8678482" cy="5046134"/>
          </a:xfrm>
        </p:spPr>
        <p:txBody>
          <a:bodyPr>
            <a:normAutofit/>
          </a:bodyPr>
          <a:lstStyle/>
          <a:p>
            <a:pPr marL="0" indent="0">
              <a:buClrTx/>
              <a:buSzPct val="85000"/>
              <a:buNone/>
            </a:pPr>
            <a:endParaRPr lang="en-US" sz="2000" dirty="0">
              <a:latin typeface="Calibri" pitchFamily="34" charset="0"/>
            </a:endParaRPr>
          </a:p>
          <a:p>
            <a:pPr marL="0" indent="0">
              <a:buNone/>
            </a:pPr>
            <a:endParaRPr lang="en-US" sz="2000" dirty="0">
              <a:latin typeface="Calibri" pitchFamily="34" charset="0"/>
            </a:endParaRPr>
          </a:p>
          <a:p>
            <a:pPr lvl="0">
              <a:lnSpc>
                <a:spcPct val="150000"/>
              </a:lnSpc>
              <a:buSzPct val="85000"/>
              <a:buFont typeface="Arial" pitchFamily="34" charset="0"/>
              <a:buChar char="•"/>
            </a:pPr>
            <a:endParaRPr lang="en-US" sz="2400" dirty="0">
              <a:latin typeface="Calibri" pitchFamily="34" charset="0"/>
            </a:endParaRPr>
          </a:p>
        </p:txBody>
      </p:sp>
      <p:sp>
        <p:nvSpPr>
          <p:cNvPr id="3" name="TextBox 2"/>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Melissa Torgerson</a:t>
            </a:r>
          </a:p>
        </p:txBody>
      </p:sp>
      <p:sp>
        <p:nvSpPr>
          <p:cNvPr id="2" name="Rectangle 1"/>
          <p:cNvSpPr/>
          <p:nvPr/>
        </p:nvSpPr>
        <p:spPr>
          <a:xfrm>
            <a:off x="266700" y="1614109"/>
            <a:ext cx="8547103" cy="4573560"/>
          </a:xfrm>
          <a:prstGeom prst="rect">
            <a:avLst/>
          </a:prstGeom>
        </p:spPr>
        <p:txBody>
          <a:bodyPr wrap="square">
            <a:spAutoFit/>
          </a:bodyPr>
          <a:lstStyle/>
          <a:p>
            <a:pPr lvl="0">
              <a:defRPr/>
            </a:pPr>
            <a:endParaRPr lang="en-US" sz="1400" b="1" dirty="0">
              <a:solidFill>
                <a:srgbClr val="264A64"/>
              </a:solidFill>
              <a:latin typeface="Calibri" panose="020F0502020204030204" pitchFamily="34" charset="0"/>
              <a:cs typeface="Calibri" panose="020F0502020204030204" pitchFamily="34" charset="0"/>
            </a:endParaRPr>
          </a:p>
          <a:p>
            <a:pPr marL="319088">
              <a:lnSpc>
                <a:spcPct val="90000"/>
              </a:lnSpc>
              <a:spcBef>
                <a:spcPts val="0"/>
              </a:spcBef>
              <a:buSzPct val="100000"/>
            </a:pPr>
            <a:r>
              <a:rPr lang="en-US" sz="2800" b="1" dirty="0">
                <a:latin typeface="Calibri" panose="020F0502020204030204" pitchFamily="34" charset="0"/>
                <a:cs typeface="Calibri" panose="020F0502020204030204" pitchFamily="34" charset="0"/>
              </a:rPr>
              <a:t>Melissa Torgerson</a:t>
            </a:r>
          </a:p>
          <a:p>
            <a:pPr marL="319088" lvl="1">
              <a:lnSpc>
                <a:spcPct val="90000"/>
              </a:lnSpc>
              <a:spcBef>
                <a:spcPts val="0"/>
              </a:spcBef>
              <a:buSzPct val="100000"/>
            </a:pPr>
            <a:r>
              <a:rPr lang="en-US" sz="2800" dirty="0" err="1">
                <a:latin typeface="Calibri" panose="020F0502020204030204" pitchFamily="34" charset="0"/>
                <a:cs typeface="Calibri" panose="020F0502020204030204" pitchFamily="34" charset="0"/>
                <a:hlinkClick r:id="rId2"/>
              </a:rPr>
              <a:t>Melissa@verveassociates.net</a:t>
            </a:r>
            <a:endParaRPr lang="en-US" sz="2800" dirty="0">
              <a:latin typeface="Calibri" panose="020F0502020204030204" pitchFamily="34" charset="0"/>
              <a:cs typeface="Calibri" panose="020F0502020204030204" pitchFamily="34" charset="0"/>
            </a:endParaRPr>
          </a:p>
          <a:p>
            <a:pPr marL="319088" lvl="1">
              <a:lnSpc>
                <a:spcPct val="90000"/>
              </a:lnSpc>
              <a:spcBef>
                <a:spcPts val="0"/>
              </a:spcBef>
              <a:buSzPct val="100000"/>
            </a:pPr>
            <a:r>
              <a:rPr lang="en-US" sz="2800" dirty="0">
                <a:latin typeface="Calibri" panose="020F0502020204030204" pitchFamily="34" charset="0"/>
                <a:cs typeface="Calibri" panose="020F0502020204030204" pitchFamily="34" charset="0"/>
              </a:rPr>
              <a:t>503-706-2647</a:t>
            </a:r>
          </a:p>
          <a:p>
            <a:pPr marL="319088" lvl="1">
              <a:lnSpc>
                <a:spcPct val="90000"/>
              </a:lnSpc>
              <a:spcBef>
                <a:spcPts val="0"/>
              </a:spcBef>
              <a:buSzPct val="100000"/>
            </a:pPr>
            <a:endParaRPr lang="en-US" sz="2800" dirty="0">
              <a:latin typeface="Calibri" panose="020F0502020204030204" pitchFamily="34" charset="0"/>
              <a:cs typeface="Calibri" panose="020F0502020204030204" pitchFamily="34" charset="0"/>
            </a:endParaRPr>
          </a:p>
          <a:p>
            <a:pPr marL="319088">
              <a:lnSpc>
                <a:spcPct val="90000"/>
              </a:lnSpc>
              <a:spcBef>
                <a:spcPts val="0"/>
              </a:spcBef>
              <a:buSzPct val="100000"/>
            </a:pPr>
            <a:r>
              <a:rPr lang="en-US" sz="2800" b="1" dirty="0">
                <a:latin typeface="Calibri" panose="020F0502020204030204" pitchFamily="34" charset="0"/>
                <a:cs typeface="Calibri" panose="020F0502020204030204" pitchFamily="34" charset="0"/>
              </a:rPr>
              <a:t>Kevin McGrath</a:t>
            </a:r>
          </a:p>
          <a:p>
            <a:pPr marL="319088" lvl="1">
              <a:lnSpc>
                <a:spcPct val="90000"/>
              </a:lnSpc>
              <a:spcBef>
                <a:spcPts val="0"/>
              </a:spcBef>
              <a:buSzPct val="100000"/>
            </a:pPr>
            <a:r>
              <a:rPr lang="en-US" sz="2800" dirty="0" err="1">
                <a:latin typeface="Calibri" panose="020F0502020204030204" pitchFamily="34" charset="0"/>
                <a:cs typeface="Calibri" panose="020F0502020204030204" pitchFamily="34" charset="0"/>
                <a:hlinkClick r:id="rId3"/>
              </a:rPr>
              <a:t>Kevin-McGrath@appriseinc.org</a:t>
            </a:r>
            <a:endParaRPr lang="en-US" sz="2800" dirty="0">
              <a:latin typeface="Calibri" panose="020F0502020204030204" pitchFamily="34" charset="0"/>
              <a:cs typeface="Calibri" panose="020F0502020204030204" pitchFamily="34" charset="0"/>
            </a:endParaRPr>
          </a:p>
          <a:p>
            <a:pPr marL="319088" lvl="1">
              <a:lnSpc>
                <a:spcPct val="90000"/>
              </a:lnSpc>
              <a:spcBef>
                <a:spcPts val="0"/>
              </a:spcBef>
              <a:buSzPct val="100000"/>
            </a:pPr>
            <a:r>
              <a:rPr lang="en-US" sz="2800" dirty="0">
                <a:latin typeface="Calibri" panose="020F0502020204030204" pitchFamily="34" charset="0"/>
                <a:cs typeface="Calibri" panose="020F0502020204030204" pitchFamily="34" charset="0"/>
              </a:rPr>
              <a:t>609-252-2081</a:t>
            </a:r>
          </a:p>
          <a:p>
            <a:pPr marL="319088" lvl="1">
              <a:lnSpc>
                <a:spcPct val="90000"/>
              </a:lnSpc>
              <a:spcBef>
                <a:spcPts val="0"/>
              </a:spcBef>
              <a:buSzPct val="100000"/>
              <a:buNone/>
            </a:pPr>
            <a:endParaRPr lang="en-US" sz="2800" dirty="0">
              <a:latin typeface="Calibri" panose="020F0502020204030204" pitchFamily="34" charset="0"/>
              <a:cs typeface="Calibri" panose="020F0502020204030204" pitchFamily="34" charset="0"/>
            </a:endParaRPr>
          </a:p>
          <a:p>
            <a:pPr marL="319088">
              <a:lnSpc>
                <a:spcPct val="90000"/>
              </a:lnSpc>
              <a:spcBef>
                <a:spcPts val="0"/>
              </a:spcBef>
              <a:buSzPct val="100000"/>
            </a:pPr>
            <a:r>
              <a:rPr lang="en-US" sz="2800" b="1" dirty="0">
                <a:latin typeface="Calibri" panose="020F0502020204030204" pitchFamily="34" charset="0"/>
                <a:cs typeface="Calibri" panose="020F0502020204030204" pitchFamily="34" charset="0"/>
              </a:rPr>
              <a:t>Dan Bausch</a:t>
            </a:r>
          </a:p>
          <a:p>
            <a:pPr marL="319088" lvl="1">
              <a:lnSpc>
                <a:spcPct val="90000"/>
              </a:lnSpc>
              <a:spcBef>
                <a:spcPts val="0"/>
              </a:spcBef>
              <a:buSzPct val="100000"/>
            </a:pPr>
            <a:r>
              <a:rPr lang="en-US" sz="2800" dirty="0" err="1">
                <a:latin typeface="Calibri" panose="020F0502020204030204" pitchFamily="34" charset="0"/>
                <a:cs typeface="Calibri" panose="020F0502020204030204" pitchFamily="34" charset="0"/>
                <a:hlinkClick r:id="rId4"/>
              </a:rPr>
              <a:t>Daniel-Bausch@appriseinc.org</a:t>
            </a:r>
            <a:r>
              <a:rPr lang="en-US" sz="2800" dirty="0">
                <a:latin typeface="Calibri" panose="020F0502020204030204" pitchFamily="34" charset="0"/>
                <a:cs typeface="Calibri" panose="020F0502020204030204" pitchFamily="34" charset="0"/>
              </a:rPr>
              <a:t> </a:t>
            </a:r>
          </a:p>
          <a:p>
            <a:pPr marL="319088" lvl="1">
              <a:lnSpc>
                <a:spcPct val="90000"/>
              </a:lnSpc>
              <a:spcBef>
                <a:spcPts val="0"/>
              </a:spcBef>
              <a:buSzPct val="100000"/>
            </a:pPr>
            <a:r>
              <a:rPr lang="en-US" sz="2800" dirty="0">
                <a:latin typeface="Calibri" panose="020F0502020204030204" pitchFamily="34" charset="0"/>
                <a:cs typeface="Calibri" panose="020F0502020204030204" pitchFamily="34" charset="0"/>
              </a:rPr>
              <a:t>609-252-9050</a:t>
            </a:r>
          </a:p>
        </p:txBody>
      </p:sp>
    </p:spTree>
    <p:extLst>
      <p:ext uri="{BB962C8B-B14F-4D97-AF65-F5344CB8AC3E}">
        <p14:creationId xmlns:p14="http://schemas.microsoft.com/office/powerpoint/2010/main" val="1686953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7972" y="228600"/>
            <a:ext cx="9048427" cy="990600"/>
          </a:xfrm>
        </p:spPr>
        <p:txBody>
          <a:bodyPr>
            <a:noAutofit/>
          </a:bodyPr>
          <a:lstStyle/>
          <a:p>
            <a:pPr marL="111125">
              <a:tabLst>
                <a:tab pos="111125" algn="l"/>
              </a:tabLst>
            </a:pPr>
            <a:r>
              <a:rPr lang="en-US" sz="2800" i="1" dirty="0">
                <a:solidFill>
                  <a:srgbClr val="775F55"/>
                </a:solidFill>
              </a:rPr>
              <a:t>LIHEAP Performance Measures – Tribal Program Managers</a:t>
            </a:r>
            <a:br>
              <a:rPr lang="en-US" sz="2800" i="1" dirty="0">
                <a:solidFill>
                  <a:srgbClr val="775F55"/>
                </a:solidFill>
              </a:rPr>
            </a:br>
            <a:r>
              <a:rPr lang="en-US" sz="2400" b="1" dirty="0">
                <a:solidFill>
                  <a:srgbClr val="775F55"/>
                </a:solidFill>
              </a:rPr>
              <a:t>LIHEAP Performance Measurement Information System: Background</a:t>
            </a:r>
            <a:endParaRPr lang="en-US" sz="24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7" name="TextBox 6"/>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
        <p:nvSpPr>
          <p:cNvPr id="6" name="TextBox 5"/>
          <p:cNvSpPr txBox="1"/>
          <p:nvPr/>
        </p:nvSpPr>
        <p:spPr>
          <a:xfrm>
            <a:off x="65714" y="2739737"/>
            <a:ext cx="9144000" cy="1666610"/>
          </a:xfrm>
          <a:prstGeom prst="rect">
            <a:avLst/>
          </a:prstGeom>
          <a:noFill/>
        </p:spPr>
        <p:txBody>
          <a:bodyPr wrap="square" rtlCol="0">
            <a:spAutoFit/>
          </a:bodyPr>
          <a:lstStyle/>
          <a:p>
            <a:pPr algn="ctr">
              <a:lnSpc>
                <a:spcPct val="85000"/>
              </a:lnSpc>
            </a:pPr>
            <a:r>
              <a:rPr lang="en-US" sz="4000" b="1" dirty="0">
                <a:solidFill>
                  <a:schemeClr val="accent2">
                    <a:lumMod val="75000"/>
                  </a:schemeClr>
                </a:solidFill>
                <a:latin typeface="Calibri" panose="020F0502020204030204" pitchFamily="34" charset="0"/>
              </a:rPr>
              <a:t>LIHEAP Performance Measurement Information System: </a:t>
            </a:r>
            <a:r>
              <a:rPr lang="en-US" sz="4000" b="1" i="1" dirty="0">
                <a:solidFill>
                  <a:schemeClr val="accent2">
                    <a:lumMod val="75000"/>
                  </a:schemeClr>
                </a:solidFill>
                <a:latin typeface="Calibri" panose="020F0502020204030204" pitchFamily="34" charset="0"/>
              </a:rPr>
              <a:t>Background</a:t>
            </a:r>
          </a:p>
          <a:p>
            <a:pPr algn="ctr">
              <a:lnSpc>
                <a:spcPct val="85000"/>
              </a:lnSpc>
            </a:pPr>
            <a:endParaRPr lang="en-US" sz="4000" b="1" i="1" dirty="0">
              <a:latin typeface="Calibri" panose="020F0502020204030204" pitchFamily="34" charset="0"/>
            </a:endParaRPr>
          </a:p>
        </p:txBody>
      </p:sp>
    </p:spTree>
    <p:extLst>
      <p:ext uri="{BB962C8B-B14F-4D97-AF65-F5344CB8AC3E}">
        <p14:creationId xmlns:p14="http://schemas.microsoft.com/office/powerpoint/2010/main" val="377347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28600"/>
            <a:ext cx="9124144" cy="990600"/>
          </a:xfrm>
        </p:spPr>
        <p:txBody>
          <a:bodyPr anchor="ctr">
            <a:normAutofit fontScale="90000"/>
          </a:bodyPr>
          <a:lstStyle/>
          <a:p>
            <a:pPr>
              <a:lnSpc>
                <a:spcPct val="90000"/>
              </a:lnSpc>
            </a:pPr>
            <a:r>
              <a:rPr lang="en-US" sz="2800" i="1" dirty="0">
                <a:solidFill>
                  <a:srgbClr val="775F55"/>
                </a:solidFill>
              </a:rPr>
              <a:t>LIHEAP Performance Measures: Tribal Program Managers</a:t>
            </a:r>
            <a:br>
              <a:rPr lang="en-US" sz="2800" i="1" dirty="0">
                <a:solidFill>
                  <a:srgbClr val="775F55"/>
                </a:solidFill>
              </a:rPr>
            </a:br>
            <a:r>
              <a:rPr lang="en-US" sz="2700" b="1" dirty="0">
                <a:solidFill>
                  <a:srgbClr val="775F55"/>
                </a:solidFill>
              </a:rPr>
              <a:t>LIHEAP Performance Measurement Information System: </a:t>
            </a:r>
            <a:r>
              <a:rPr lang="en-US" sz="2700" b="1" i="1" dirty="0">
                <a:solidFill>
                  <a:srgbClr val="775F55"/>
                </a:solidFill>
              </a:rPr>
              <a:t>Background</a:t>
            </a:r>
            <a:endParaRPr lang="en-US" sz="2700" i="1" dirty="0"/>
          </a:p>
        </p:txBody>
      </p:sp>
      <p:sp>
        <p:nvSpPr>
          <p:cNvPr id="8" name="Content Placeholder 7"/>
          <p:cNvSpPr>
            <a:spLocks noGrp="1"/>
          </p:cNvSpPr>
          <p:nvPr>
            <p:ph sz="quarter" idx="1"/>
          </p:nvPr>
        </p:nvSpPr>
        <p:spPr>
          <a:xfrm>
            <a:off x="325397" y="1873753"/>
            <a:ext cx="8159496" cy="4457700"/>
          </a:xfrm>
        </p:spPr>
        <p:txBody>
          <a:bodyPr>
            <a:normAutofit fontScale="92500" lnSpcReduction="20000"/>
          </a:bodyPr>
          <a:lstStyle/>
          <a:p>
            <a:pPr marL="0" lvl="0" indent="0">
              <a:spcBef>
                <a:spcPts val="0"/>
              </a:spcBef>
              <a:buNone/>
            </a:pPr>
            <a:r>
              <a:rPr lang="en-US" sz="3000" b="1" dirty="0"/>
              <a:t>Potential Uses of LIHEAP Funds by State Grantees</a:t>
            </a:r>
          </a:p>
          <a:p>
            <a:pPr marL="0" lvl="0" indent="0">
              <a:spcBef>
                <a:spcPts val="0"/>
              </a:spcBef>
              <a:buNone/>
            </a:pPr>
            <a:endParaRPr lang="en-US" sz="2400" b="1" dirty="0">
              <a:solidFill>
                <a:schemeClr val="accent6"/>
              </a:solidFill>
              <a:cs typeface="Arial" panose="020B0604020202020204" pitchFamily="34" charset="0"/>
            </a:endParaRPr>
          </a:p>
          <a:p>
            <a:pPr lvl="0">
              <a:spcBef>
                <a:spcPts val="0"/>
              </a:spcBef>
              <a:buClr>
                <a:schemeClr val="accent6"/>
              </a:buClr>
              <a:buFont typeface="Arial" panose="020B0604020202020204" pitchFamily="34" charset="0"/>
              <a:buChar char="•"/>
            </a:pPr>
            <a:r>
              <a:rPr lang="en-US" sz="2400" b="1" dirty="0"/>
              <a:t>Heating Assistance – </a:t>
            </a:r>
            <a:r>
              <a:rPr lang="en-US" sz="2400" i="1" dirty="0"/>
              <a:t>Direct assistance with home heating bills.</a:t>
            </a:r>
          </a:p>
          <a:p>
            <a:pPr lvl="0">
              <a:spcBef>
                <a:spcPts val="0"/>
              </a:spcBef>
              <a:buClr>
                <a:schemeClr val="accent6"/>
              </a:buClr>
              <a:buFont typeface="Arial" panose="020B0604020202020204" pitchFamily="34" charset="0"/>
              <a:buChar char="•"/>
            </a:pPr>
            <a:endParaRPr lang="en-US" sz="2400" i="1" dirty="0"/>
          </a:p>
          <a:p>
            <a:pPr lvl="0">
              <a:spcBef>
                <a:spcPts val="0"/>
              </a:spcBef>
              <a:buClr>
                <a:schemeClr val="accent6"/>
              </a:buClr>
              <a:buFont typeface="Arial" panose="020B0604020202020204" pitchFamily="34" charset="0"/>
              <a:buChar char="•"/>
            </a:pPr>
            <a:r>
              <a:rPr lang="en-US" sz="2400" b="1" dirty="0"/>
              <a:t>Cooling Assistance – </a:t>
            </a:r>
            <a:r>
              <a:rPr lang="en-US" sz="2400" i="1" dirty="0"/>
              <a:t>Direct assistance with home cooling bills.</a:t>
            </a:r>
          </a:p>
          <a:p>
            <a:pPr lvl="0">
              <a:spcBef>
                <a:spcPts val="0"/>
              </a:spcBef>
              <a:buClr>
                <a:schemeClr val="accent6"/>
              </a:buClr>
              <a:buFont typeface="Arial" panose="020B0604020202020204" pitchFamily="34" charset="0"/>
              <a:buChar char="•"/>
            </a:pPr>
            <a:endParaRPr lang="en-US" sz="2400" i="1" dirty="0"/>
          </a:p>
          <a:p>
            <a:pPr>
              <a:spcBef>
                <a:spcPts val="0"/>
              </a:spcBef>
              <a:buClr>
                <a:schemeClr val="accent6"/>
              </a:buClr>
            </a:pPr>
            <a:r>
              <a:rPr lang="en-US" sz="2400" b="1" dirty="0"/>
              <a:t>Crisis Assistance – </a:t>
            </a:r>
            <a:r>
              <a:rPr lang="en-US" sz="2400" i="1" dirty="0"/>
              <a:t>Emergency assistance with home energy bills.</a:t>
            </a:r>
          </a:p>
          <a:p>
            <a:pPr>
              <a:spcBef>
                <a:spcPts val="0"/>
              </a:spcBef>
              <a:buClr>
                <a:schemeClr val="accent6"/>
              </a:buClr>
            </a:pPr>
            <a:endParaRPr lang="en-US" sz="2400" b="1" dirty="0"/>
          </a:p>
          <a:p>
            <a:pPr>
              <a:spcBef>
                <a:spcPts val="0"/>
              </a:spcBef>
              <a:buClr>
                <a:schemeClr val="accent6"/>
              </a:buClr>
            </a:pPr>
            <a:r>
              <a:rPr lang="en-US" sz="2400" b="1" dirty="0"/>
              <a:t>Equipment – </a:t>
            </a:r>
            <a:r>
              <a:rPr lang="en-US" sz="2400" i="1" dirty="0"/>
              <a:t>Repair or replacement heating or cooling equipment.</a:t>
            </a:r>
          </a:p>
          <a:p>
            <a:pPr>
              <a:spcBef>
                <a:spcPts val="0"/>
              </a:spcBef>
              <a:buClr>
                <a:schemeClr val="accent6"/>
              </a:buClr>
            </a:pPr>
            <a:endParaRPr lang="en-US" sz="2400" b="1" dirty="0"/>
          </a:p>
          <a:p>
            <a:pPr>
              <a:spcBef>
                <a:spcPts val="0"/>
              </a:spcBef>
              <a:buClr>
                <a:schemeClr val="accent6"/>
              </a:buClr>
            </a:pPr>
            <a:r>
              <a:rPr lang="en-US" sz="2400" b="1" dirty="0"/>
              <a:t>Assurance 16 – </a:t>
            </a:r>
            <a:r>
              <a:rPr lang="en-US" sz="2400" i="1" dirty="0"/>
              <a:t>Delivery of services to foster energy self-sufficiency.</a:t>
            </a:r>
          </a:p>
          <a:p>
            <a:pPr>
              <a:spcBef>
                <a:spcPts val="0"/>
              </a:spcBef>
              <a:buClr>
                <a:schemeClr val="accent6"/>
              </a:buClr>
            </a:pPr>
            <a:endParaRPr lang="en-US" sz="2400" b="1" dirty="0"/>
          </a:p>
          <a:p>
            <a:pPr>
              <a:spcBef>
                <a:spcPts val="0"/>
              </a:spcBef>
              <a:buClr>
                <a:schemeClr val="accent6"/>
              </a:buClr>
            </a:pPr>
            <a:r>
              <a:rPr lang="en-US" sz="2400" b="1" dirty="0"/>
              <a:t>Weatherization – </a:t>
            </a:r>
            <a:r>
              <a:rPr lang="en-US" sz="2400" i="1" dirty="0"/>
              <a:t>Delivery of energy efficiency to households.</a:t>
            </a:r>
          </a:p>
          <a:p>
            <a:pPr>
              <a:spcBef>
                <a:spcPts val="0"/>
              </a:spcBef>
              <a:buClr>
                <a:schemeClr val="accent6"/>
              </a:buClr>
            </a:pPr>
            <a:endParaRPr lang="en-US" sz="2400" i="1" dirty="0"/>
          </a:p>
          <a:p>
            <a:pPr>
              <a:spcBef>
                <a:spcPts val="0"/>
              </a:spcBef>
              <a:buClr>
                <a:schemeClr val="accent6"/>
              </a:buClr>
            </a:pPr>
            <a:r>
              <a:rPr lang="en-US" sz="2400" b="1" dirty="0"/>
              <a:t>Nominal Benefits – </a:t>
            </a:r>
            <a:r>
              <a:rPr lang="en-US" sz="2400" i="1" dirty="0"/>
              <a:t>Special purpose benefit.</a:t>
            </a:r>
          </a:p>
          <a:p>
            <a:pPr>
              <a:spcBef>
                <a:spcPts val="0"/>
              </a:spcBef>
              <a:buClr>
                <a:schemeClr val="accent6"/>
              </a:buClr>
            </a:pPr>
            <a:endParaRPr lang="en-US" sz="2000" i="1" dirty="0"/>
          </a:p>
          <a:p>
            <a:pPr lvl="0">
              <a:spcBef>
                <a:spcPts val="0"/>
              </a:spcBef>
              <a:buClr>
                <a:schemeClr val="accent6"/>
              </a:buClr>
              <a:buFont typeface="Arial" panose="020B0604020202020204" pitchFamily="34" charset="0"/>
              <a:buChar char="•"/>
            </a:pPr>
            <a:endParaRPr lang="en-US" sz="1600" b="1" dirty="0"/>
          </a:p>
          <a:p>
            <a:pPr lvl="1">
              <a:spcBef>
                <a:spcPts val="0"/>
              </a:spcBef>
              <a:buClr>
                <a:schemeClr val="accent6"/>
              </a:buClr>
              <a:buFont typeface="Arial" panose="020B0604020202020204" pitchFamily="34" charset="0"/>
              <a:buChar char="•"/>
            </a:pPr>
            <a:endParaRPr lang="en-US" sz="1300" b="1" dirty="0"/>
          </a:p>
          <a:p>
            <a:pPr>
              <a:spcBef>
                <a:spcPts val="0"/>
              </a:spcBef>
              <a:buClr>
                <a:schemeClr val="accent6"/>
              </a:buClr>
              <a:buFont typeface="Arial" panose="020B0604020202020204" pitchFamily="34" charset="0"/>
              <a:buChar char="•"/>
            </a:pPr>
            <a:endParaRPr lang="en-US" sz="1600" dirty="0">
              <a:solidFill>
                <a:schemeClr val="accent6"/>
              </a:solidFill>
            </a:endParaRPr>
          </a:p>
          <a:p>
            <a:pPr lvl="0">
              <a:spcBef>
                <a:spcPts val="0"/>
              </a:spcBef>
              <a:buClr>
                <a:schemeClr val="accent6"/>
              </a:buClr>
              <a:buFont typeface="Arial" panose="020B0604020202020204" pitchFamily="34" charset="0"/>
              <a:buChar char="•"/>
            </a:pPr>
            <a:endParaRPr lang="en-US" sz="1600" b="1" dirty="0"/>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1237675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28600"/>
            <a:ext cx="9124144" cy="990600"/>
          </a:xfrm>
        </p:spPr>
        <p:txBody>
          <a:bodyPr anchor="ctr">
            <a:normAutofit fontScale="90000"/>
          </a:bodyPr>
          <a:lstStyle/>
          <a:p>
            <a:pPr>
              <a:lnSpc>
                <a:spcPct val="90000"/>
              </a:lnSpc>
            </a:pPr>
            <a:r>
              <a:rPr lang="en-US" sz="2800" i="1" dirty="0">
                <a:solidFill>
                  <a:srgbClr val="775F55"/>
                </a:solidFill>
              </a:rPr>
              <a:t>LIHEAP Performance Measures: Tribal Program Managers</a:t>
            </a:r>
            <a:br>
              <a:rPr lang="en-US" sz="2800" i="1" dirty="0">
                <a:solidFill>
                  <a:srgbClr val="775F55"/>
                </a:solidFill>
              </a:rPr>
            </a:br>
            <a:r>
              <a:rPr lang="en-US" sz="2700" b="1" dirty="0">
                <a:solidFill>
                  <a:srgbClr val="775F55"/>
                </a:solidFill>
              </a:rPr>
              <a:t>LIHEAP Performance Measurement Information System: Background</a:t>
            </a:r>
            <a:endParaRPr lang="en-US" sz="2700" dirty="0"/>
          </a:p>
        </p:txBody>
      </p:sp>
      <p:sp>
        <p:nvSpPr>
          <p:cNvPr id="8" name="Content Placeholder 7"/>
          <p:cNvSpPr>
            <a:spLocks noGrp="1"/>
          </p:cNvSpPr>
          <p:nvPr>
            <p:ph sz="quarter" idx="1"/>
          </p:nvPr>
        </p:nvSpPr>
        <p:spPr>
          <a:xfrm>
            <a:off x="325397" y="1873753"/>
            <a:ext cx="8159496" cy="4457700"/>
          </a:xfrm>
        </p:spPr>
        <p:txBody>
          <a:bodyPr>
            <a:normAutofit/>
          </a:bodyPr>
          <a:lstStyle/>
          <a:p>
            <a:pPr marL="0" lvl="0" indent="0">
              <a:spcBef>
                <a:spcPts val="0"/>
              </a:spcBef>
              <a:buNone/>
            </a:pPr>
            <a:r>
              <a:rPr lang="en-US" sz="2800" b="1" dirty="0"/>
              <a:t>Performance Reports Filed by State Grantees: </a:t>
            </a:r>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a:p>
            <a:pPr lvl="0" algn="just">
              <a:spcBef>
                <a:spcPts val="0"/>
              </a:spcBef>
              <a:buClr>
                <a:schemeClr val="accent6"/>
              </a:buClr>
              <a:buFont typeface="Arial" panose="020B0604020202020204" pitchFamily="34" charset="0"/>
              <a:buChar char="•"/>
            </a:pPr>
            <a:r>
              <a:rPr lang="en-US" sz="2400" b="1" dirty="0"/>
              <a:t>Household Report – </a:t>
            </a:r>
            <a:r>
              <a:rPr lang="en-US" sz="2400" i="1" dirty="0"/>
              <a:t>Documents the number of households served with each type of program, including the number of vulnerable households and the number of households by poverty level. Furnishes and unduplicated count of households served by bill assistance and weatherization programs.</a:t>
            </a:r>
            <a:endParaRPr lang="en-US" sz="2400" b="1" dirty="0"/>
          </a:p>
          <a:p>
            <a:pPr lvl="1" algn="just">
              <a:spcBef>
                <a:spcPts val="0"/>
              </a:spcBef>
              <a:buClr>
                <a:schemeClr val="accent6"/>
              </a:buClr>
              <a:buFont typeface="Arial" panose="020B0604020202020204" pitchFamily="34" charset="0"/>
              <a:buChar char="•"/>
            </a:pPr>
            <a:endParaRPr lang="en-US" sz="2400" b="1" dirty="0"/>
          </a:p>
          <a:p>
            <a:pPr algn="just">
              <a:spcBef>
                <a:spcPts val="0"/>
              </a:spcBef>
              <a:buClr>
                <a:schemeClr val="accent6"/>
              </a:buClr>
            </a:pPr>
            <a:r>
              <a:rPr lang="en-US" sz="2400" b="1" dirty="0"/>
              <a:t>Performance Data Form / Module I – </a:t>
            </a:r>
            <a:r>
              <a:rPr lang="en-US" sz="2400" i="1" dirty="0"/>
              <a:t>Documents the sources and uses of funds, as well as the average benefits for each type of assistance.</a:t>
            </a:r>
          </a:p>
          <a:p>
            <a:pPr algn="just">
              <a:spcBef>
                <a:spcPts val="0"/>
              </a:spcBef>
              <a:buClr>
                <a:schemeClr val="accent6"/>
              </a:buClr>
            </a:pPr>
            <a:endParaRPr lang="en-US" sz="2400" b="1" i="1" dirty="0">
              <a:solidFill>
                <a:schemeClr val="accent6"/>
              </a:solidFill>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2872309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28600"/>
            <a:ext cx="9124144" cy="990600"/>
          </a:xfrm>
        </p:spPr>
        <p:txBody>
          <a:bodyPr anchor="ctr">
            <a:normAutofit fontScale="90000"/>
          </a:bodyPr>
          <a:lstStyle/>
          <a:p>
            <a:pPr>
              <a:lnSpc>
                <a:spcPct val="90000"/>
              </a:lnSpc>
            </a:pPr>
            <a:r>
              <a:rPr lang="en-US" sz="2800" i="1" dirty="0">
                <a:solidFill>
                  <a:srgbClr val="775F55"/>
                </a:solidFill>
              </a:rPr>
              <a:t>LIHEAP Performance Measures: Tribal Program Managers</a:t>
            </a:r>
            <a:br>
              <a:rPr lang="en-US" sz="2800" i="1" dirty="0">
                <a:solidFill>
                  <a:srgbClr val="775F55"/>
                </a:solidFill>
              </a:rPr>
            </a:br>
            <a:r>
              <a:rPr lang="en-US" sz="2700" b="1" dirty="0">
                <a:solidFill>
                  <a:srgbClr val="775F55"/>
                </a:solidFill>
              </a:rPr>
              <a:t>LIHEAP Performance Measurement Information System: Background</a:t>
            </a:r>
            <a:endParaRPr lang="en-US" sz="2700" dirty="0"/>
          </a:p>
        </p:txBody>
      </p:sp>
      <p:sp>
        <p:nvSpPr>
          <p:cNvPr id="8" name="Content Placeholder 7"/>
          <p:cNvSpPr>
            <a:spLocks noGrp="1"/>
          </p:cNvSpPr>
          <p:nvPr>
            <p:ph sz="quarter" idx="1"/>
          </p:nvPr>
        </p:nvSpPr>
        <p:spPr>
          <a:xfrm>
            <a:off x="325397" y="1873753"/>
            <a:ext cx="8159496" cy="4457700"/>
          </a:xfrm>
        </p:spPr>
        <p:txBody>
          <a:bodyPr>
            <a:normAutofit lnSpcReduction="10000"/>
          </a:bodyPr>
          <a:lstStyle/>
          <a:p>
            <a:pPr marL="0" lvl="0" indent="0">
              <a:spcBef>
                <a:spcPts val="0"/>
              </a:spcBef>
              <a:buNone/>
            </a:pPr>
            <a:r>
              <a:rPr lang="en-US" sz="2800" b="1" dirty="0"/>
              <a:t>Performance Reports Filed by State Grantees: </a:t>
            </a:r>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a:p>
            <a:pPr algn="just">
              <a:spcBef>
                <a:spcPts val="0"/>
              </a:spcBef>
              <a:buClr>
                <a:schemeClr val="accent6"/>
              </a:buClr>
            </a:pPr>
            <a:r>
              <a:rPr lang="en-US" sz="2400" b="1" dirty="0"/>
              <a:t>Performance Data Form / Module II – </a:t>
            </a:r>
            <a:r>
              <a:rPr lang="en-US" sz="2400" i="1" dirty="0"/>
              <a:t>Reports average income, expenditures, and benefits by main heating fuel for average households and high burden households. Calculates the energy burden targeting indexes. Reports the number of households where energy services were restored and the number where service loss was prevented.</a:t>
            </a:r>
          </a:p>
          <a:p>
            <a:pPr algn="just">
              <a:spcBef>
                <a:spcPts val="0"/>
              </a:spcBef>
              <a:buClr>
                <a:schemeClr val="accent6"/>
              </a:buClr>
            </a:pPr>
            <a:endParaRPr lang="en-US" sz="2400" b="1" i="1" dirty="0">
              <a:solidFill>
                <a:schemeClr val="accent6"/>
              </a:solidFill>
            </a:endParaRPr>
          </a:p>
          <a:p>
            <a:pPr algn="just">
              <a:spcBef>
                <a:spcPts val="0"/>
              </a:spcBef>
              <a:buClr>
                <a:schemeClr val="accent6"/>
              </a:buClr>
            </a:pPr>
            <a:r>
              <a:rPr lang="en-US" sz="2400" b="1" dirty="0"/>
              <a:t>MAJOR CHALLENGES – </a:t>
            </a:r>
            <a:r>
              <a:rPr lang="en-US" sz="2400" i="1" dirty="0"/>
              <a:t>Integrating records from multiple programs to develop statistics for an unduplicated count. Collecting data from energy vendors. Working with subgrantees to get good data on prevention and restoration.</a:t>
            </a:r>
            <a:endParaRPr lang="en-US" sz="2400" dirty="0">
              <a:solidFill>
                <a:schemeClr val="accent6"/>
              </a:solidFill>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1822200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28600"/>
            <a:ext cx="9124144" cy="990600"/>
          </a:xfrm>
        </p:spPr>
        <p:txBody>
          <a:bodyPr anchor="ctr">
            <a:normAutofit fontScale="90000"/>
          </a:bodyPr>
          <a:lstStyle/>
          <a:p>
            <a:pPr>
              <a:lnSpc>
                <a:spcPct val="90000"/>
              </a:lnSpc>
            </a:pPr>
            <a:r>
              <a:rPr lang="en-US" sz="2800" i="1" dirty="0">
                <a:solidFill>
                  <a:srgbClr val="775F55"/>
                </a:solidFill>
              </a:rPr>
              <a:t>LIHEAP Performance Measures: Tribal Program Managers</a:t>
            </a:r>
            <a:br>
              <a:rPr lang="en-US" sz="2800" i="1" dirty="0">
                <a:solidFill>
                  <a:srgbClr val="775F55"/>
                </a:solidFill>
              </a:rPr>
            </a:br>
            <a:r>
              <a:rPr lang="en-US" sz="2700" b="1" dirty="0">
                <a:solidFill>
                  <a:srgbClr val="775F55"/>
                </a:solidFill>
              </a:rPr>
              <a:t>LIHEAP Performance Measurement Information System: Background</a:t>
            </a:r>
            <a:endParaRPr lang="en-US" sz="2700" dirty="0"/>
          </a:p>
        </p:txBody>
      </p:sp>
      <p:sp>
        <p:nvSpPr>
          <p:cNvPr id="8" name="Content Placeholder 7"/>
          <p:cNvSpPr>
            <a:spLocks noGrp="1"/>
          </p:cNvSpPr>
          <p:nvPr>
            <p:ph sz="quarter" idx="1"/>
          </p:nvPr>
        </p:nvSpPr>
        <p:spPr>
          <a:xfrm>
            <a:off x="325397" y="1873753"/>
            <a:ext cx="8159496" cy="4457700"/>
          </a:xfrm>
        </p:spPr>
        <p:txBody>
          <a:bodyPr>
            <a:normAutofit/>
          </a:bodyPr>
          <a:lstStyle/>
          <a:p>
            <a:pPr marL="0" lvl="0" indent="0">
              <a:spcBef>
                <a:spcPts val="0"/>
              </a:spcBef>
              <a:buNone/>
            </a:pPr>
            <a:r>
              <a:rPr lang="en-US" sz="2800" b="1" dirty="0"/>
              <a:t>Evolution of State LIHEAP Information Technology: </a:t>
            </a:r>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a:p>
            <a:pPr lvl="0">
              <a:spcBef>
                <a:spcPts val="0"/>
              </a:spcBef>
              <a:buClr>
                <a:schemeClr val="accent6"/>
              </a:buClr>
              <a:buFont typeface="Arial" panose="020B0604020202020204" pitchFamily="34" charset="0"/>
              <a:buChar char="•"/>
            </a:pPr>
            <a:r>
              <a:rPr lang="en-US" sz="2400" b="1" dirty="0"/>
              <a:t>Phase I / Centralized Processing Option – </a:t>
            </a:r>
            <a:r>
              <a:rPr lang="en-US" sz="2400" i="1" dirty="0"/>
              <a:t>All information sent to state data center for processing and payment.</a:t>
            </a:r>
            <a:endParaRPr lang="en-US" sz="2400" b="1" dirty="0"/>
          </a:p>
          <a:p>
            <a:pPr lvl="1">
              <a:spcBef>
                <a:spcPts val="0"/>
              </a:spcBef>
              <a:buClr>
                <a:schemeClr val="accent6"/>
              </a:buClr>
              <a:buFont typeface="Arial" panose="020B0604020202020204" pitchFamily="34" charset="0"/>
              <a:buChar char="•"/>
            </a:pPr>
            <a:endParaRPr lang="en-US" sz="2400" b="1" dirty="0"/>
          </a:p>
          <a:p>
            <a:pPr>
              <a:spcBef>
                <a:spcPts val="0"/>
              </a:spcBef>
              <a:buClr>
                <a:schemeClr val="accent6"/>
              </a:buClr>
            </a:pPr>
            <a:r>
              <a:rPr lang="en-US" sz="2400" b="1" dirty="0"/>
              <a:t>Phase I / Decentralized Processing Option – </a:t>
            </a:r>
            <a:r>
              <a:rPr lang="en-US" sz="2400" i="1" dirty="0"/>
              <a:t>All information processed at local agency with summary reports sent to state office.</a:t>
            </a:r>
          </a:p>
          <a:p>
            <a:pPr>
              <a:spcBef>
                <a:spcPts val="0"/>
              </a:spcBef>
              <a:buClr>
                <a:schemeClr val="accent6"/>
              </a:buClr>
            </a:pPr>
            <a:endParaRPr lang="en-US" sz="2400" i="1" dirty="0"/>
          </a:p>
          <a:p>
            <a:pPr>
              <a:spcBef>
                <a:spcPts val="0"/>
              </a:spcBef>
              <a:buClr>
                <a:schemeClr val="accent6"/>
              </a:buClr>
            </a:pPr>
            <a:r>
              <a:rPr lang="en-US" sz="2400" i="1" dirty="0"/>
              <a:t>Note: A few states are still using the “Decentralized Processing Option.” A few states still have </a:t>
            </a:r>
            <a:r>
              <a:rPr lang="en-US" sz="2400" b="1" i="1" dirty="0"/>
              <a:t>some</a:t>
            </a:r>
            <a:r>
              <a:rPr lang="en-US" sz="2400" i="1" dirty="0"/>
              <a:t> of their program components using that option.</a:t>
            </a:r>
          </a:p>
          <a:p>
            <a:pPr>
              <a:spcBef>
                <a:spcPts val="0"/>
              </a:spcBef>
              <a:buClr>
                <a:schemeClr val="accent6"/>
              </a:buClr>
            </a:pPr>
            <a:endParaRPr lang="en-US" sz="1600" b="1" i="1" dirty="0">
              <a:solidFill>
                <a:schemeClr val="accent6"/>
              </a:solidFill>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3202751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63137" y="228600"/>
            <a:ext cx="9124144" cy="990600"/>
          </a:xfrm>
        </p:spPr>
        <p:txBody>
          <a:bodyPr anchor="ctr">
            <a:normAutofit fontScale="90000"/>
          </a:bodyPr>
          <a:lstStyle/>
          <a:p>
            <a:pPr>
              <a:lnSpc>
                <a:spcPct val="90000"/>
              </a:lnSpc>
            </a:pPr>
            <a:r>
              <a:rPr lang="en-US" sz="2800" i="1" dirty="0">
                <a:solidFill>
                  <a:srgbClr val="775F55"/>
                </a:solidFill>
              </a:rPr>
              <a:t>LIHEAP Performance Measures: Tribal Program Managers</a:t>
            </a:r>
            <a:br>
              <a:rPr lang="en-US" sz="2800" i="1" dirty="0">
                <a:solidFill>
                  <a:srgbClr val="775F55"/>
                </a:solidFill>
              </a:rPr>
            </a:br>
            <a:r>
              <a:rPr lang="en-US" sz="2700" b="1" dirty="0">
                <a:solidFill>
                  <a:srgbClr val="775F55"/>
                </a:solidFill>
              </a:rPr>
              <a:t>LIHEAP Performance Measurement Information System: Background</a:t>
            </a:r>
            <a:endParaRPr lang="en-US" sz="2700" dirty="0"/>
          </a:p>
        </p:txBody>
      </p:sp>
      <p:sp>
        <p:nvSpPr>
          <p:cNvPr id="8" name="Content Placeholder 7"/>
          <p:cNvSpPr>
            <a:spLocks noGrp="1"/>
          </p:cNvSpPr>
          <p:nvPr>
            <p:ph sz="quarter" idx="1"/>
          </p:nvPr>
        </p:nvSpPr>
        <p:spPr>
          <a:xfrm>
            <a:off x="325397" y="1873753"/>
            <a:ext cx="8159496" cy="4457700"/>
          </a:xfrm>
        </p:spPr>
        <p:txBody>
          <a:bodyPr>
            <a:normAutofit/>
          </a:bodyPr>
          <a:lstStyle/>
          <a:p>
            <a:pPr marL="0" lvl="0" indent="0">
              <a:spcBef>
                <a:spcPts val="0"/>
              </a:spcBef>
              <a:buNone/>
            </a:pPr>
            <a:r>
              <a:rPr lang="en-US" sz="2800" b="1" dirty="0"/>
              <a:t>Evolution of State LIHEAP Information Technology: </a:t>
            </a:r>
          </a:p>
          <a:p>
            <a:pPr marL="0" lvl="0" indent="0">
              <a:spcBef>
                <a:spcPts val="0"/>
              </a:spcBef>
              <a:buNone/>
            </a:pPr>
            <a:endParaRPr lang="en-US" sz="1400" b="1" dirty="0">
              <a:solidFill>
                <a:schemeClr val="accent6"/>
              </a:solidFill>
              <a:latin typeface="Arial" panose="020B0604020202020204" pitchFamily="34" charset="0"/>
              <a:cs typeface="Arial" panose="020B0604020202020204" pitchFamily="34" charset="0"/>
            </a:endParaRPr>
          </a:p>
          <a:p>
            <a:pPr>
              <a:spcBef>
                <a:spcPts val="0"/>
              </a:spcBef>
              <a:buClr>
                <a:schemeClr val="accent6"/>
              </a:buClr>
            </a:pPr>
            <a:r>
              <a:rPr lang="en-US" sz="2000" b="1" dirty="0"/>
              <a:t>Phase II / State and Agency Network – </a:t>
            </a:r>
            <a:r>
              <a:rPr lang="en-US" sz="2000" i="1" dirty="0"/>
              <a:t>As on-line capabilities became available, states implemented systems where local agencies had have direct access to state database. This was accelerated by the introduction of requirements for an </a:t>
            </a:r>
            <a:r>
              <a:rPr lang="en-US" sz="2000" b="1" i="1" dirty="0"/>
              <a:t>unduplicated count </a:t>
            </a:r>
            <a:r>
              <a:rPr lang="en-US" sz="2000" i="1" dirty="0"/>
              <a:t>of recipients.</a:t>
            </a:r>
          </a:p>
          <a:p>
            <a:pPr>
              <a:spcBef>
                <a:spcPts val="0"/>
              </a:spcBef>
              <a:buClr>
                <a:schemeClr val="accent6"/>
              </a:buClr>
            </a:pPr>
            <a:endParaRPr lang="en-US" sz="2400" b="1" i="1" dirty="0">
              <a:solidFill>
                <a:schemeClr val="accent6"/>
              </a:solidFill>
            </a:endParaRPr>
          </a:p>
          <a:p>
            <a:pPr>
              <a:spcBef>
                <a:spcPts val="0"/>
              </a:spcBef>
              <a:buClr>
                <a:schemeClr val="accent6"/>
              </a:buClr>
            </a:pPr>
            <a:r>
              <a:rPr lang="en-US" sz="2000" b="1" dirty="0"/>
              <a:t>Phase III / Integration with Energy Vendors – </a:t>
            </a:r>
            <a:r>
              <a:rPr lang="en-US" sz="2000" i="1" dirty="0"/>
              <a:t>Some grantees decided to use </a:t>
            </a:r>
            <a:r>
              <a:rPr lang="en-US" sz="2000" b="1" i="1" dirty="0"/>
              <a:t>actual </a:t>
            </a:r>
            <a:r>
              <a:rPr lang="en-US" sz="2000" i="1" dirty="0"/>
              <a:t>energy bills to set benefits. They developed systems that automated information exchange with energy vendors of all types. This was accelerated by the introduction of requirements for </a:t>
            </a:r>
            <a:r>
              <a:rPr lang="en-US" sz="2000" b="1" i="1" dirty="0"/>
              <a:t>LIHEAP performance measures.</a:t>
            </a:r>
            <a:endParaRPr lang="en-US" sz="2000" dirty="0">
              <a:solidFill>
                <a:schemeClr val="accent6"/>
              </a:solidFill>
            </a:endParaRPr>
          </a:p>
        </p:txBody>
      </p:sp>
      <p:sp>
        <p:nvSpPr>
          <p:cNvPr id="4" name="Slide Number Placeholder 3"/>
          <p:cNvSpPr>
            <a:spLocks noGrp="1"/>
          </p:cNvSpPr>
          <p:nvPr>
            <p:ph type="sldNum" sz="quarter" idx="12"/>
          </p:nvPr>
        </p:nvSpPr>
        <p:spPr/>
        <p:txBody>
          <a:bodyPr>
            <a:normAutofit fontScale="8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232540F5-BE53-4980-ABDE-DC5A5DE073AE}" type="slidenum">
              <a:rPr kumimoji="0" lang="en-US" sz="1400" i="0" u="none" strike="noStrike" kern="1200" cap="none" spc="0" normalizeH="0" baseline="0" noProof="0" smtClean="0">
                <a:ln>
                  <a:noFill/>
                </a:ln>
                <a:solidFill>
                  <a:srgbClr val="FFFFFF"/>
                </a:solidFill>
                <a:effectLst/>
                <a:uLnTx/>
                <a:uFillTx/>
                <a:ea typeface="+mj-ea"/>
                <a:cs typeface="Calibri" panose="020F0502020204030204" pitchFamily="34" charset="0"/>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400" i="0" u="none" strike="noStrike" kern="1200" cap="none" spc="0" normalizeH="0" baseline="0" noProof="0" dirty="0">
              <a:ln>
                <a:noFill/>
              </a:ln>
              <a:solidFill>
                <a:srgbClr val="FFFFFF"/>
              </a:solidFill>
              <a:effectLst/>
              <a:uLnTx/>
              <a:uFillTx/>
              <a:ea typeface="+mj-ea"/>
              <a:cs typeface="Calibri" panose="020F0502020204030204" pitchFamily="34" charset="0"/>
            </a:endParaRPr>
          </a:p>
        </p:txBody>
      </p:sp>
      <p:sp>
        <p:nvSpPr>
          <p:cNvPr id="5" name="TextBox 4"/>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Tree>
    <p:extLst>
      <p:ext uri="{BB962C8B-B14F-4D97-AF65-F5344CB8AC3E}">
        <p14:creationId xmlns:p14="http://schemas.microsoft.com/office/powerpoint/2010/main" val="920780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47972" y="228600"/>
            <a:ext cx="9048427" cy="990600"/>
          </a:xfrm>
        </p:spPr>
        <p:txBody>
          <a:bodyPr>
            <a:noAutofit/>
          </a:bodyPr>
          <a:lstStyle/>
          <a:p>
            <a:pPr marL="111125">
              <a:tabLst>
                <a:tab pos="111125" algn="l"/>
              </a:tabLst>
            </a:pPr>
            <a:r>
              <a:rPr lang="en-US" sz="2800" i="1" dirty="0">
                <a:solidFill>
                  <a:srgbClr val="775F55"/>
                </a:solidFill>
              </a:rPr>
              <a:t>LIHEAP Performance Measures – Tribal Program Managers</a:t>
            </a:r>
            <a:br>
              <a:rPr lang="en-US" sz="2800" i="1" dirty="0">
                <a:solidFill>
                  <a:srgbClr val="775F55"/>
                </a:solidFill>
              </a:rPr>
            </a:br>
            <a:r>
              <a:rPr lang="en-US" sz="2400" b="1" dirty="0">
                <a:solidFill>
                  <a:srgbClr val="775F55"/>
                </a:solidFill>
              </a:rPr>
              <a:t>LIHEAP Performance Measurement Information: Purposes</a:t>
            </a:r>
            <a:endParaRPr lang="en-US" sz="24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EFE5B013-A80A-40D2-8FAE-6E44A516CF2D}" type="slidenum">
              <a:rPr kumimoji="0" lang="en-US" sz="2000" b="1" i="0" u="none" strike="noStrike" kern="1200" cap="none" spc="0" normalizeH="0" baseline="0" noProof="0" smtClean="0">
                <a:ln>
                  <a:noFill/>
                </a:ln>
                <a:solidFill>
                  <a:srgbClr val="FFFFFF"/>
                </a:solidFill>
                <a:effectLst/>
                <a:uLnTx/>
                <a:uFillTx/>
                <a:latin typeface="Calibri"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2000" b="1" i="0" u="none" strike="noStrike" kern="1200" cap="none" spc="0" normalizeH="0" baseline="0" noProof="0" dirty="0">
              <a:ln>
                <a:noFill/>
              </a:ln>
              <a:solidFill>
                <a:srgbClr val="FFFFFF"/>
              </a:solidFill>
              <a:effectLst/>
              <a:uLnTx/>
              <a:uFillTx/>
              <a:latin typeface="Calibri" pitchFamily="34" charset="0"/>
              <a:ea typeface="+mn-ea"/>
              <a:cs typeface="+mn-cs"/>
            </a:endParaRPr>
          </a:p>
        </p:txBody>
      </p:sp>
      <p:sp>
        <p:nvSpPr>
          <p:cNvPr id="7" name="TextBox 6"/>
          <p:cNvSpPr txBox="1"/>
          <p:nvPr/>
        </p:nvSpPr>
        <p:spPr>
          <a:xfrm>
            <a:off x="7374467" y="6190847"/>
            <a:ext cx="1617133" cy="523220"/>
          </a:xfrm>
          <a:prstGeom prst="rect">
            <a:avLst/>
          </a:prstGeom>
          <a:solidFill>
            <a:schemeClr val="accent1">
              <a:alpha val="66000"/>
            </a:schemeClr>
          </a:solidFill>
          <a:ln w="38100">
            <a:solidFill>
              <a:schemeClr val="accent2"/>
            </a:solidFill>
          </a:ln>
        </p:spPr>
        <p:txBody>
          <a:bodyPr wrap="square" rtlCol="0">
            <a:spAutoFit/>
          </a:bodyPr>
          <a:lstStyle/>
          <a:p>
            <a:pPr algn="ctr"/>
            <a:r>
              <a:rPr lang="en-US" sz="1400" dirty="0">
                <a:latin typeface="Calibri" panose="020F0502020204030204" pitchFamily="34" charset="0"/>
              </a:rPr>
              <a:t>Presenter:</a:t>
            </a:r>
          </a:p>
          <a:p>
            <a:pPr algn="ctr"/>
            <a:r>
              <a:rPr lang="en-US" sz="1400" dirty="0">
                <a:latin typeface="Calibri" panose="020F0502020204030204" pitchFamily="34" charset="0"/>
              </a:rPr>
              <a:t>David Carroll</a:t>
            </a:r>
          </a:p>
        </p:txBody>
      </p:sp>
      <p:sp>
        <p:nvSpPr>
          <p:cNvPr id="6" name="TextBox 5"/>
          <p:cNvSpPr txBox="1"/>
          <p:nvPr/>
        </p:nvSpPr>
        <p:spPr>
          <a:xfrm>
            <a:off x="65714" y="2739737"/>
            <a:ext cx="9144000" cy="1666610"/>
          </a:xfrm>
          <a:prstGeom prst="rect">
            <a:avLst/>
          </a:prstGeom>
          <a:noFill/>
        </p:spPr>
        <p:txBody>
          <a:bodyPr wrap="square" rtlCol="0">
            <a:spAutoFit/>
          </a:bodyPr>
          <a:lstStyle/>
          <a:p>
            <a:pPr algn="ctr">
              <a:lnSpc>
                <a:spcPct val="85000"/>
              </a:lnSpc>
            </a:pPr>
            <a:r>
              <a:rPr lang="en-US" sz="4000" b="1" dirty="0">
                <a:solidFill>
                  <a:schemeClr val="accent2">
                    <a:lumMod val="75000"/>
                  </a:schemeClr>
                </a:solidFill>
                <a:latin typeface="Calibri" panose="020F0502020204030204" pitchFamily="34" charset="0"/>
              </a:rPr>
              <a:t>LIHEAP Performance Measurement Information: </a:t>
            </a:r>
            <a:r>
              <a:rPr lang="en-US" sz="4000" b="1" i="1" dirty="0">
                <a:solidFill>
                  <a:schemeClr val="accent2">
                    <a:lumMod val="75000"/>
                  </a:schemeClr>
                </a:solidFill>
                <a:latin typeface="Calibri" panose="020F0502020204030204" pitchFamily="34" charset="0"/>
              </a:rPr>
              <a:t>Purposes</a:t>
            </a:r>
          </a:p>
          <a:p>
            <a:pPr algn="ctr">
              <a:lnSpc>
                <a:spcPct val="85000"/>
              </a:lnSpc>
            </a:pPr>
            <a:endParaRPr lang="en-US" sz="4000" b="1" i="1" dirty="0">
              <a:latin typeface="Calibri" panose="020F0502020204030204" pitchFamily="34" charset="0"/>
            </a:endParaRPr>
          </a:p>
        </p:txBody>
      </p:sp>
    </p:spTree>
    <p:extLst>
      <p:ext uri="{BB962C8B-B14F-4D97-AF65-F5344CB8AC3E}">
        <p14:creationId xmlns:p14="http://schemas.microsoft.com/office/powerpoint/2010/main" val="14335954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7030A0"/>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12218</TotalTime>
  <Words>1134</Words>
  <Application>Microsoft Office PowerPoint</Application>
  <PresentationFormat>On-screen Show (4:3)</PresentationFormat>
  <Paragraphs>184</Paragraphs>
  <Slides>20</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Tw Cen MT</vt:lpstr>
      <vt:lpstr>Wingdings</vt:lpstr>
      <vt:lpstr>Wingdings 2</vt:lpstr>
      <vt:lpstr>Median</vt:lpstr>
      <vt:lpstr>   LIHEAP Performance Measures – What Tribal Program Managers Need to Know   NEUAC 2018</vt:lpstr>
      <vt:lpstr>LIHEAP Performance Measures – Tribal Program Managers LIHEAP Performance Measurement Information System: Background</vt:lpstr>
      <vt:lpstr>LIHEAP Performance Measures – Tribal Program Managers LIHEAP Performance Measurement Information System: Background</vt:lpstr>
      <vt:lpstr>LIHEAP Performance Measures: Tribal Program Managers LIHEAP Performance Measurement Information System: Background</vt:lpstr>
      <vt:lpstr>LIHEAP Performance Measures: Tribal Program Managers LIHEAP Performance Measurement Information System: Background</vt:lpstr>
      <vt:lpstr>LIHEAP Performance Measures: Tribal Program Managers LIHEAP Performance Measurement Information System: Background</vt:lpstr>
      <vt:lpstr>LIHEAP Performance Measures: Tribal Program Managers LIHEAP Performance Measurement Information System: Background</vt:lpstr>
      <vt:lpstr>LIHEAP Performance Measures: Tribal Program Managers LIHEAP Performance Measurement Information System: Background</vt:lpstr>
      <vt:lpstr>LIHEAP Performance Measures – Tribal Program Managers LIHEAP Performance Measurement Information: Purposes</vt:lpstr>
      <vt:lpstr>LIHEAP Performance Measures: Tribal Program Managers LIHEAP Performance Measurement System: Purposes</vt:lpstr>
      <vt:lpstr>LIHEAP Performance Measures: Tribal Program Managers LIHEAP Performance Measurement System: Purposes</vt:lpstr>
      <vt:lpstr>LIHEAP Performance Measures: Tribal Program Managers LIHEAP Performance Measurement System: Purposes</vt:lpstr>
      <vt:lpstr>LIHEAP Performance Measures – Tribal Program Managers LIHEAP Performance Measurement Information: So What?</vt:lpstr>
      <vt:lpstr>LIHEAP Performance Measures: Tribal Program Managers LIHEAP Performance Measurement System: So What?</vt:lpstr>
      <vt:lpstr>LIHEAP Performance Measures: Tribal Program Managers LIHEAP Performance Measurement System: So What?</vt:lpstr>
      <vt:lpstr>How Performance Management Can Improve LIHEAP </vt:lpstr>
      <vt:lpstr>LIHEAP Performance Measures – Tribal Program Managers LIHEAP Performance Measurement Information: Wyoming Experience</vt:lpstr>
      <vt:lpstr>LIHEAP Performance Measures: Tribal Program Managers LIHEAP Performance Measurement System: Wyoming Experience</vt:lpstr>
      <vt:lpstr>How Performance Management Can Improve LIHEAP </vt:lpstr>
      <vt:lpstr>Understanding LIHEAP Performance Measures Contact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Torgerson</dc:creator>
  <cp:lastModifiedBy>Jackie-Berger</cp:lastModifiedBy>
  <cp:revision>184</cp:revision>
  <cp:lastPrinted>2018-06-18T16:18:48Z</cp:lastPrinted>
  <dcterms:created xsi:type="dcterms:W3CDTF">2017-06-14T22:39:47Z</dcterms:created>
  <dcterms:modified xsi:type="dcterms:W3CDTF">2018-07-02T20:04:17Z</dcterms:modified>
</cp:coreProperties>
</file>