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412" r:id="rId2"/>
    <p:sldId id="265" r:id="rId3"/>
    <p:sldId id="437" r:id="rId4"/>
    <p:sldId id="438" r:id="rId5"/>
    <p:sldId id="449" r:id="rId6"/>
    <p:sldId id="450" r:id="rId7"/>
    <p:sldId id="439" r:id="rId8"/>
    <p:sldId id="452" r:id="rId9"/>
    <p:sldId id="394" r:id="rId10"/>
    <p:sldId id="468" r:id="rId11"/>
    <p:sldId id="453" r:id="rId12"/>
    <p:sldId id="454" r:id="rId13"/>
    <p:sldId id="456" r:id="rId14"/>
    <p:sldId id="457" r:id="rId15"/>
    <p:sldId id="458" r:id="rId16"/>
    <p:sldId id="459" r:id="rId17"/>
    <p:sldId id="460" r:id="rId18"/>
    <p:sldId id="461" r:id="rId19"/>
    <p:sldId id="462" r:id="rId20"/>
    <p:sldId id="463" r:id="rId21"/>
    <p:sldId id="464" r:id="rId22"/>
    <p:sldId id="465" r:id="rId23"/>
    <p:sldId id="421" r:id="rId24"/>
    <p:sldId id="391" r:id="rId25"/>
    <p:sldId id="396" r:id="rId26"/>
    <p:sldId id="395" r:id="rId27"/>
    <p:sldId id="397" r:id="rId28"/>
    <p:sldId id="392" r:id="rId29"/>
    <p:sldId id="448" r:id="rId30"/>
    <p:sldId id="415" r:id="rId31"/>
    <p:sldId id="393" r:id="rId32"/>
    <p:sldId id="383" r:id="rId33"/>
    <p:sldId id="447" r:id="rId34"/>
    <p:sldId id="399" r:id="rId35"/>
    <p:sldId id="416" r:id="rId36"/>
    <p:sldId id="417" r:id="rId37"/>
    <p:sldId id="418" r:id="rId38"/>
    <p:sldId id="388" r:id="rId39"/>
    <p:sldId id="401" r:id="rId40"/>
    <p:sldId id="402" r:id="rId41"/>
    <p:sldId id="403" r:id="rId42"/>
    <p:sldId id="404" r:id="rId43"/>
    <p:sldId id="440" r:id="rId44"/>
    <p:sldId id="467" r:id="rId45"/>
    <p:sldId id="466" r:id="rId46"/>
    <p:sldId id="406" r:id="rId47"/>
    <p:sldId id="408" r:id="rId48"/>
    <p:sldId id="409" r:id="rId49"/>
    <p:sldId id="419" r:id="rId50"/>
    <p:sldId id="420" r:id="rId51"/>
    <p:sldId id="407" r:id="rId52"/>
    <p:sldId id="405" r:id="rId53"/>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44" autoAdjust="0"/>
    <p:restoredTop sz="91484" autoAdjust="0"/>
  </p:normalViewPr>
  <p:slideViewPr>
    <p:cSldViewPr>
      <p:cViewPr varScale="1">
        <p:scale>
          <a:sx n="70" d="100"/>
          <a:sy n="70" d="100"/>
        </p:scale>
        <p:origin x="66"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50"/>
    </p:cViewPr>
  </p:sorterViewPr>
  <p:notesViewPr>
    <p:cSldViewPr>
      <p:cViewPr varScale="1">
        <p:scale>
          <a:sx n="87" d="100"/>
          <a:sy n="87" d="100"/>
        </p:scale>
        <p:origin x="384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extLst>
          </p:cNvPr>
          <p:cNvSpPr>
            <a:spLocks noGrp="1" noChangeArrowheads="1"/>
          </p:cNvSpPr>
          <p:nvPr>
            <p:ph type="hdr" sz="quarter"/>
          </p:nvPr>
        </p:nvSpPr>
        <p:spPr bwMode="auto">
          <a:xfrm>
            <a:off x="0" y="0"/>
            <a:ext cx="2982119" cy="463550"/>
          </a:xfrm>
          <a:prstGeom prst="rect">
            <a:avLst/>
          </a:prstGeom>
          <a:noFill/>
          <a:ln w="9525">
            <a:noFill/>
            <a:miter lim="800000"/>
            <a:headEnd/>
            <a:tailEnd/>
          </a:ln>
          <a:effectLst/>
        </p:spPr>
        <p:txBody>
          <a:bodyPr vert="horz" wrap="square" lIns="93269" tIns="46634" rIns="93269" bIns="46634" numCol="1" anchor="t"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099" name="Rectangle 1027">
            <a:extLst>
              <a:ext uri="{FF2B5EF4-FFF2-40B4-BE49-F238E27FC236}"/>
            </a:extLst>
          </p:cNvPr>
          <p:cNvSpPr>
            <a:spLocks noGrp="1" noChangeArrowheads="1"/>
          </p:cNvSpPr>
          <p:nvPr>
            <p:ph type="dt" sz="quarter" idx="1"/>
          </p:nvPr>
        </p:nvSpPr>
        <p:spPr bwMode="auto">
          <a:xfrm>
            <a:off x="3899694" y="0"/>
            <a:ext cx="2982119" cy="463550"/>
          </a:xfrm>
          <a:prstGeom prst="rect">
            <a:avLst/>
          </a:prstGeom>
          <a:noFill/>
          <a:ln w="9525">
            <a:noFill/>
            <a:miter lim="800000"/>
            <a:headEnd/>
            <a:tailEnd/>
          </a:ln>
          <a:effectLst/>
        </p:spPr>
        <p:txBody>
          <a:bodyPr vert="horz" wrap="square" lIns="93269" tIns="46634" rIns="93269" bIns="46634" numCol="1" anchor="t" anchorCtr="0" compatLnSpc="1">
            <a:prstTxWarp prst="textNoShape">
              <a:avLst/>
            </a:prstTxWarp>
          </a:bodyPr>
          <a:lstStyle>
            <a:lvl1pPr algn="r" eaLnBrk="1" hangingPunct="1">
              <a:defRPr sz="1200">
                <a:latin typeface="Times New Roman" charset="0"/>
              </a:defRPr>
            </a:lvl1pPr>
          </a:lstStyle>
          <a:p>
            <a:pPr>
              <a:defRPr/>
            </a:pPr>
            <a:endParaRPr lang="en-US"/>
          </a:p>
        </p:txBody>
      </p:sp>
      <p:sp>
        <p:nvSpPr>
          <p:cNvPr id="4100" name="Rectangle 1028">
            <a:extLst>
              <a:ext uri="{FF2B5EF4-FFF2-40B4-BE49-F238E27FC236}"/>
            </a:extLst>
          </p:cNvPr>
          <p:cNvSpPr>
            <a:spLocks noGrp="1" noChangeArrowheads="1"/>
          </p:cNvSpPr>
          <p:nvPr>
            <p:ph type="ftr" sz="quarter" idx="2"/>
          </p:nvPr>
        </p:nvSpPr>
        <p:spPr bwMode="auto">
          <a:xfrm>
            <a:off x="0" y="8832850"/>
            <a:ext cx="2982119" cy="463550"/>
          </a:xfrm>
          <a:prstGeom prst="rect">
            <a:avLst/>
          </a:prstGeom>
          <a:noFill/>
          <a:ln w="9525">
            <a:noFill/>
            <a:miter lim="800000"/>
            <a:headEnd/>
            <a:tailEnd/>
          </a:ln>
          <a:effectLst/>
        </p:spPr>
        <p:txBody>
          <a:bodyPr vert="horz" wrap="square" lIns="93269" tIns="46634" rIns="93269" bIns="46634" numCol="1" anchor="b"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101" name="Rectangle 1029">
            <a:extLst>
              <a:ext uri="{FF2B5EF4-FFF2-40B4-BE49-F238E27FC236}"/>
            </a:extLst>
          </p:cNvPr>
          <p:cNvSpPr>
            <a:spLocks noGrp="1" noChangeArrowheads="1"/>
          </p:cNvSpPr>
          <p:nvPr>
            <p:ph type="sldNum" sz="quarter" idx="3"/>
          </p:nvPr>
        </p:nvSpPr>
        <p:spPr bwMode="auto">
          <a:xfrm>
            <a:off x="3899694" y="8832850"/>
            <a:ext cx="2982119" cy="463550"/>
          </a:xfrm>
          <a:prstGeom prst="rect">
            <a:avLst/>
          </a:prstGeom>
          <a:noFill/>
          <a:ln w="9525">
            <a:noFill/>
            <a:miter lim="800000"/>
            <a:headEnd/>
            <a:tailEnd/>
          </a:ln>
          <a:effectLst/>
        </p:spPr>
        <p:txBody>
          <a:bodyPr vert="horz" wrap="square" lIns="93269" tIns="46634" rIns="93269" bIns="46634" numCol="1" anchor="b" anchorCtr="0" compatLnSpc="1">
            <a:prstTxWarp prst="textNoShape">
              <a:avLst/>
            </a:prstTxWarp>
          </a:bodyPr>
          <a:lstStyle>
            <a:lvl1pPr algn="r" eaLnBrk="1" hangingPunct="1">
              <a:defRPr sz="1200"/>
            </a:lvl1pPr>
          </a:lstStyle>
          <a:p>
            <a:pPr>
              <a:defRPr/>
            </a:pPr>
            <a:fld id="{4A2F499E-6933-4523-BB3A-E6D344A72177}" type="slidenum">
              <a:rPr lang="en-US" altLang="en-US"/>
              <a:pPr>
                <a:defRPr/>
              </a:pPr>
              <a:t>‹#›</a:t>
            </a:fld>
            <a:endParaRPr lang="en-US" altLang="en-US"/>
          </a:p>
        </p:txBody>
      </p:sp>
    </p:spTree>
    <p:extLst>
      <p:ext uri="{BB962C8B-B14F-4D97-AF65-F5344CB8AC3E}">
        <p14:creationId xmlns:p14="http://schemas.microsoft.com/office/powerpoint/2010/main" val="1203246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extLst>
          </p:cNvPr>
          <p:cNvSpPr>
            <a:spLocks noGrp="1"/>
          </p:cNvSpPr>
          <p:nvPr>
            <p:ph type="hdr" sz="quarter"/>
          </p:nvPr>
        </p:nvSpPr>
        <p:spPr>
          <a:xfrm>
            <a:off x="0" y="0"/>
            <a:ext cx="2982119" cy="463550"/>
          </a:xfrm>
          <a:prstGeom prst="rect">
            <a:avLst/>
          </a:prstGeom>
        </p:spPr>
        <p:txBody>
          <a:bodyPr vert="horz" lIns="93269" tIns="46634" rIns="93269" bIns="46634" rtlCol="0"/>
          <a:lstStyle>
            <a:lvl1pPr algn="l" eaLnBrk="1" hangingPunct="1">
              <a:defRPr sz="1200">
                <a:latin typeface="Times New Roman" charset="0"/>
              </a:defRPr>
            </a:lvl1pPr>
          </a:lstStyle>
          <a:p>
            <a:pPr>
              <a:defRPr/>
            </a:pPr>
            <a:endParaRPr lang="en-US"/>
          </a:p>
        </p:txBody>
      </p:sp>
      <p:sp>
        <p:nvSpPr>
          <p:cNvPr id="3" name="Date Placeholder 2">
            <a:extLst>
              <a:ext uri="{FF2B5EF4-FFF2-40B4-BE49-F238E27FC236}"/>
            </a:extLst>
          </p:cNvPr>
          <p:cNvSpPr>
            <a:spLocks noGrp="1"/>
          </p:cNvSpPr>
          <p:nvPr>
            <p:ph type="dt" idx="1"/>
          </p:nvPr>
        </p:nvSpPr>
        <p:spPr>
          <a:xfrm>
            <a:off x="3898102" y="0"/>
            <a:ext cx="2982119" cy="463550"/>
          </a:xfrm>
          <a:prstGeom prst="rect">
            <a:avLst/>
          </a:prstGeom>
        </p:spPr>
        <p:txBody>
          <a:bodyPr vert="horz" lIns="93269" tIns="46634" rIns="93269" bIns="46634" rtlCol="0"/>
          <a:lstStyle>
            <a:lvl1pPr algn="r" eaLnBrk="1" hangingPunct="1">
              <a:defRPr sz="1200">
                <a:latin typeface="Times New Roman" charset="0"/>
              </a:defRPr>
            </a:lvl1pPr>
          </a:lstStyle>
          <a:p>
            <a:pPr>
              <a:defRPr/>
            </a:pPr>
            <a:fld id="{3C5F41FD-3539-4E67-9A27-6479207FFA11}" type="datetimeFigureOut">
              <a:rPr lang="en-US"/>
              <a:pPr>
                <a:defRPr/>
              </a:pPr>
              <a:t>3/5/2018</a:t>
            </a:fld>
            <a:endParaRPr lang="en-US" dirty="0"/>
          </a:p>
        </p:txBody>
      </p:sp>
      <p:sp>
        <p:nvSpPr>
          <p:cNvPr id="4" name="Slide Image Placeholder 3">
            <a:extLst>
              <a:ext uri="{FF2B5EF4-FFF2-40B4-BE49-F238E27FC236}"/>
            </a:extLst>
          </p:cNvPr>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3269" tIns="46634" rIns="93269" bIns="46634" rtlCol="0" anchor="ctr"/>
          <a:lstStyle/>
          <a:p>
            <a:pPr lvl="0"/>
            <a:endParaRPr lang="en-US" noProof="0" dirty="0"/>
          </a:p>
        </p:txBody>
      </p:sp>
      <p:sp>
        <p:nvSpPr>
          <p:cNvPr id="5" name="Notes Placeholder 4">
            <a:extLst>
              <a:ext uri="{FF2B5EF4-FFF2-40B4-BE49-F238E27FC236}"/>
            </a:extLst>
          </p:cNvPr>
          <p:cNvSpPr>
            <a:spLocks noGrp="1"/>
          </p:cNvSpPr>
          <p:nvPr>
            <p:ph type="body" sz="quarter" idx="3"/>
          </p:nvPr>
        </p:nvSpPr>
        <p:spPr>
          <a:xfrm>
            <a:off x="688182" y="4414838"/>
            <a:ext cx="5505450" cy="4184650"/>
          </a:xfrm>
          <a:prstGeom prst="rect">
            <a:avLst/>
          </a:prstGeom>
        </p:spPr>
        <p:txBody>
          <a:bodyPr vert="horz" lIns="93269" tIns="46634" rIns="93269" bIns="4663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extLst>
          </p:cNvPr>
          <p:cNvSpPr>
            <a:spLocks noGrp="1"/>
          </p:cNvSpPr>
          <p:nvPr>
            <p:ph type="ftr" sz="quarter" idx="4"/>
          </p:nvPr>
        </p:nvSpPr>
        <p:spPr>
          <a:xfrm>
            <a:off x="0" y="8831263"/>
            <a:ext cx="2982119" cy="463550"/>
          </a:xfrm>
          <a:prstGeom prst="rect">
            <a:avLst/>
          </a:prstGeom>
        </p:spPr>
        <p:txBody>
          <a:bodyPr vert="horz" lIns="93269" tIns="46634" rIns="93269" bIns="46634" rtlCol="0" anchor="b"/>
          <a:lstStyle>
            <a:lvl1pPr algn="l" eaLnBrk="1" hangingPunct="1">
              <a:defRPr sz="1200">
                <a:latin typeface="Times New Roman" charset="0"/>
              </a:defRPr>
            </a:lvl1pPr>
          </a:lstStyle>
          <a:p>
            <a:pPr>
              <a:defRPr/>
            </a:pPr>
            <a:endParaRPr lang="en-US"/>
          </a:p>
        </p:txBody>
      </p:sp>
      <p:sp>
        <p:nvSpPr>
          <p:cNvPr id="7" name="Slide Number Placeholder 6">
            <a:extLst>
              <a:ext uri="{FF2B5EF4-FFF2-40B4-BE49-F238E27FC236}"/>
            </a:extLst>
          </p:cNvPr>
          <p:cNvSpPr>
            <a:spLocks noGrp="1"/>
          </p:cNvSpPr>
          <p:nvPr>
            <p:ph type="sldNum" sz="quarter" idx="5"/>
          </p:nvPr>
        </p:nvSpPr>
        <p:spPr>
          <a:xfrm>
            <a:off x="3898102" y="8831263"/>
            <a:ext cx="2982119" cy="463550"/>
          </a:xfrm>
          <a:prstGeom prst="rect">
            <a:avLst/>
          </a:prstGeom>
        </p:spPr>
        <p:txBody>
          <a:bodyPr vert="horz" wrap="square" lIns="93269" tIns="46634" rIns="93269" bIns="46634" numCol="1" anchor="b" anchorCtr="0" compatLnSpc="1">
            <a:prstTxWarp prst="textNoShape">
              <a:avLst/>
            </a:prstTxWarp>
          </a:bodyPr>
          <a:lstStyle>
            <a:lvl1pPr algn="r" eaLnBrk="1" hangingPunct="1">
              <a:defRPr sz="1200"/>
            </a:lvl1pPr>
          </a:lstStyle>
          <a:p>
            <a:pPr>
              <a:defRPr/>
            </a:pPr>
            <a:fld id="{8B4DE689-9171-4612-A0D1-B60C9E3A1DFF}" type="slidenum">
              <a:rPr lang="en-US" altLang="en-US"/>
              <a:pPr>
                <a:defRPr/>
              </a:pPr>
              <a:t>‹#›</a:t>
            </a:fld>
            <a:endParaRPr lang="en-US" altLang="en-US"/>
          </a:p>
        </p:txBody>
      </p:sp>
    </p:spTree>
    <p:extLst>
      <p:ext uri="{BB962C8B-B14F-4D97-AF65-F5344CB8AC3E}">
        <p14:creationId xmlns:p14="http://schemas.microsoft.com/office/powerpoint/2010/main" val="1230559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90C345-713B-4C80-9A08-A3813BFFF30C}" type="slidenum">
              <a:rPr lang="en-US" altLang="en-US" smtClean="0">
                <a:latin typeface="Times New Roman" panose="02020603050405020304" pitchFamily="18" charset="0"/>
              </a:rPr>
              <a:pPr>
                <a:spcBef>
                  <a:spcPct val="0"/>
                </a:spcBef>
              </a:pPr>
              <a:t>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9182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10</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11235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11</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573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12</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9844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13</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05809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14</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08776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15</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7488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16</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78409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17</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6644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18</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7013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19</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93549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808012-E04A-4C07-95B6-BA1BC1DE7C15}" type="slidenum">
              <a:rPr lang="en-US" altLang="en-US" smtClean="0">
                <a:latin typeface="Times New Roman" panose="02020603050405020304" pitchFamily="18" charset="0"/>
              </a:rPr>
              <a:pPr>
                <a:spcBef>
                  <a:spcPct val="0"/>
                </a:spcBef>
              </a:pPr>
              <a:t>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30422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20</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45206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21</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46947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en-US" altLang="en-US" dirty="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22</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3773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808012-E04A-4C07-95B6-BA1BC1DE7C15}" type="slidenum">
              <a:rPr lang="en-US" altLang="en-US" smtClean="0">
                <a:latin typeface="Times New Roman" panose="02020603050405020304" pitchFamily="18" charset="0"/>
              </a:rPr>
              <a:pPr>
                <a:spcBef>
                  <a:spcPct val="0"/>
                </a:spcBef>
              </a:pPr>
              <a:t>23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94532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A1DF57-1C38-418A-A481-CEB9BC34E65C}" type="slidenum">
              <a:rPr lang="en-US" altLang="en-US" smtClean="0">
                <a:latin typeface="Times New Roman" panose="02020603050405020304" pitchFamily="18" charset="0"/>
                <a:cs typeface="Arial" panose="020B0604020202020204" pitchFamily="34" charset="0"/>
              </a:rPr>
              <a:pPr>
                <a:spcBef>
                  <a:spcPct val="0"/>
                </a:spcBef>
              </a:pPr>
              <a:t>24</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25108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A1DF57-1C38-418A-A481-CEB9BC34E65C}" type="slidenum">
              <a:rPr lang="en-US" altLang="en-US" smtClean="0">
                <a:latin typeface="Times New Roman" panose="02020603050405020304" pitchFamily="18" charset="0"/>
                <a:cs typeface="Arial" panose="020B0604020202020204" pitchFamily="34" charset="0"/>
              </a:rPr>
              <a:pPr>
                <a:spcBef>
                  <a:spcPct val="0"/>
                </a:spcBef>
              </a:pPr>
              <a:t>25</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0197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A1DF57-1C38-418A-A481-CEB9BC34E65C}" type="slidenum">
              <a:rPr lang="en-US" altLang="en-US" smtClean="0">
                <a:latin typeface="Times New Roman" panose="02020603050405020304" pitchFamily="18" charset="0"/>
                <a:cs typeface="Arial" panose="020B0604020202020204" pitchFamily="34" charset="0"/>
              </a:rPr>
              <a:pPr>
                <a:spcBef>
                  <a:spcPct val="0"/>
                </a:spcBef>
              </a:pPr>
              <a:t>26</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917557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27</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277622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28</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10234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29</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2324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808012-E04A-4C07-95B6-BA1BC1DE7C15}" type="slidenum">
              <a:rPr lang="en-US" altLang="en-US" smtClean="0">
                <a:latin typeface="Times New Roman" panose="02020603050405020304" pitchFamily="18" charset="0"/>
              </a:rPr>
              <a:pPr>
                <a:spcBef>
                  <a:spcPct val="0"/>
                </a:spcBef>
              </a:pPr>
              <a:t>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8665930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30</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01115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31</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411715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7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2C9FFF-9A63-4CEB-AF4E-A85822EC87D9}" type="slidenum">
              <a:rPr lang="en-US" altLang="en-US" smtClean="0">
                <a:latin typeface="Times New Roman" panose="02020603050405020304" pitchFamily="18" charset="0"/>
                <a:cs typeface="Arial" panose="020B0604020202020204" pitchFamily="34" charset="0"/>
              </a:rPr>
              <a:pPr>
                <a:spcBef>
                  <a:spcPct val="0"/>
                </a:spcBef>
              </a:pPr>
              <a:t>32</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166461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33</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32129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7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2C9FFF-9A63-4CEB-AF4E-A85822EC87D9}" type="slidenum">
              <a:rPr lang="en-US" altLang="en-US" smtClean="0">
                <a:latin typeface="Times New Roman" panose="02020603050405020304" pitchFamily="18" charset="0"/>
                <a:cs typeface="Arial" panose="020B0604020202020204" pitchFamily="34" charset="0"/>
              </a:rPr>
              <a:pPr>
                <a:spcBef>
                  <a:spcPct val="0"/>
                </a:spcBef>
              </a:pPr>
              <a:t>34</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597602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35</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258629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36</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251872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37</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500837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38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399628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808012-E04A-4C07-95B6-BA1BC1DE7C15}" type="slidenum">
              <a:rPr lang="en-US" altLang="en-US" smtClean="0">
                <a:latin typeface="Times New Roman" panose="02020603050405020304" pitchFamily="18" charset="0"/>
              </a:rPr>
              <a:pPr>
                <a:spcBef>
                  <a:spcPct val="0"/>
                </a:spcBef>
              </a:pPr>
              <a:t>39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7362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A1DF57-1C38-418A-A481-CEB9BC34E65C}" type="slidenum">
              <a:rPr lang="en-US" altLang="en-US" smtClean="0">
                <a:latin typeface="Times New Roman" panose="02020603050405020304" pitchFamily="18" charset="0"/>
                <a:cs typeface="Arial" panose="020B0604020202020204" pitchFamily="34" charset="0"/>
              </a:rPr>
              <a:pPr>
                <a:spcBef>
                  <a:spcPct val="0"/>
                </a:spcBef>
              </a:pPr>
              <a:t>4</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659456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70016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085655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98455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293849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7664379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255491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043119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808012-E04A-4C07-95B6-BA1BC1DE7C15}" type="slidenum">
              <a:rPr lang="en-US" altLang="en-US" smtClean="0">
                <a:latin typeface="Times New Roman" panose="02020603050405020304" pitchFamily="18" charset="0"/>
              </a:rPr>
              <a:pPr>
                <a:spcBef>
                  <a:spcPct val="0"/>
                </a:spcBef>
              </a:pPr>
              <a:t>47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848751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590130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49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68833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5</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043755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50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673889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4AC97-F22D-4077-9329-216A8DE0AE19}" type="slidenum">
              <a:rPr lang="en-US" altLang="en-US" smtClean="0">
                <a:latin typeface="Times New Roman" panose="02020603050405020304" pitchFamily="18" charset="0"/>
              </a:rPr>
              <a:pPr>
                <a:spcBef>
                  <a:spcPct val="0"/>
                </a:spcBef>
              </a:pPr>
              <a:t>51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685902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E5D6B3-0009-4891-9F69-81055D0D999F}" type="slidenum">
              <a:rPr lang="en-US" altLang="en-US" smtClean="0">
                <a:latin typeface="Times New Roman" panose="02020603050405020304" pitchFamily="18" charset="0"/>
              </a:rPr>
              <a:pPr>
                <a:spcBef>
                  <a:spcPct val="0"/>
                </a:spcBef>
              </a:pPr>
              <a:t>52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19946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6</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0174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A1DF57-1C38-418A-A481-CEB9BC34E65C}" type="slidenum">
              <a:rPr lang="en-US" altLang="en-US" smtClean="0">
                <a:latin typeface="Times New Roman" panose="02020603050405020304" pitchFamily="18" charset="0"/>
                <a:cs typeface="Arial" panose="020B0604020202020204" pitchFamily="34" charset="0"/>
              </a:rPr>
              <a:pPr>
                <a:spcBef>
                  <a:spcPct val="0"/>
                </a:spcBef>
              </a:pPr>
              <a:t>7</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83089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8</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98404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A02C0-F08F-4EDC-8BC0-E3EC7E12F21E}" type="slidenum">
              <a:rPr lang="en-US" altLang="en-US" smtClean="0">
                <a:latin typeface="Times New Roman" panose="02020603050405020304" pitchFamily="18" charset="0"/>
                <a:cs typeface="Arial" panose="020B0604020202020204" pitchFamily="34" charset="0"/>
              </a:rPr>
              <a:pPr>
                <a:spcBef>
                  <a:spcPct val="0"/>
                </a:spcBef>
              </a:pPr>
              <a:t>9</a:t>
            </a:fld>
            <a:endParaRPr lang="en-US" altLang="en-US" smtClean="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7140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9F6DDBCD-F99B-47A4-9F25-87232DB1A546}" type="slidenum">
              <a:rPr lang="en-US" altLang="en-US"/>
              <a:pPr>
                <a:defRPr/>
              </a:pPr>
              <a:t>‹#›</a:t>
            </a:fld>
            <a:endParaRPr lang="en-US" altLang="en-US"/>
          </a:p>
        </p:txBody>
      </p:sp>
    </p:spTree>
    <p:extLst>
      <p:ext uri="{BB962C8B-B14F-4D97-AF65-F5344CB8AC3E}">
        <p14:creationId xmlns:p14="http://schemas.microsoft.com/office/powerpoint/2010/main" val="2914052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8FC955B-2C45-4453-87A4-DD4B9402F462}" type="slidenum">
              <a:rPr lang="en-US" altLang="en-US"/>
              <a:pPr>
                <a:defRPr/>
              </a:pPr>
              <a:t>‹#›</a:t>
            </a:fld>
            <a:endParaRPr lang="en-US" altLang="en-US"/>
          </a:p>
        </p:txBody>
      </p:sp>
    </p:spTree>
    <p:extLst>
      <p:ext uri="{BB962C8B-B14F-4D97-AF65-F5344CB8AC3E}">
        <p14:creationId xmlns:p14="http://schemas.microsoft.com/office/powerpoint/2010/main" val="253140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6E404367-83DB-4B62-A48F-86B65A13BEDD}" type="slidenum">
              <a:rPr lang="en-US" altLang="en-US"/>
              <a:pPr>
                <a:defRPr/>
              </a:pPr>
              <a:t>‹#›</a:t>
            </a:fld>
            <a:endParaRPr lang="en-US" altLang="en-US"/>
          </a:p>
        </p:txBody>
      </p:sp>
    </p:spTree>
    <p:extLst>
      <p:ext uri="{BB962C8B-B14F-4D97-AF65-F5344CB8AC3E}">
        <p14:creationId xmlns:p14="http://schemas.microsoft.com/office/powerpoint/2010/main" val="39483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B63C1E5B-26B1-4807-9C7B-B3EE1CCF7E56}" type="slidenum">
              <a:rPr lang="en-US" altLang="en-US"/>
              <a:pPr>
                <a:defRPr/>
              </a:pPr>
              <a:t>‹#›</a:t>
            </a:fld>
            <a:endParaRPr lang="en-US" altLang="en-US"/>
          </a:p>
        </p:txBody>
      </p:sp>
    </p:spTree>
    <p:extLst>
      <p:ext uri="{BB962C8B-B14F-4D97-AF65-F5344CB8AC3E}">
        <p14:creationId xmlns:p14="http://schemas.microsoft.com/office/powerpoint/2010/main" val="413976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D9010513-0ED6-47DA-AA6F-C35DC3CDC34B}" type="slidenum">
              <a:rPr lang="en-US" altLang="en-US"/>
              <a:pPr>
                <a:defRPr/>
              </a:pPr>
              <a:t>‹#›</a:t>
            </a:fld>
            <a:endParaRPr lang="en-US" altLang="en-US"/>
          </a:p>
        </p:txBody>
      </p:sp>
    </p:spTree>
    <p:extLst>
      <p:ext uri="{BB962C8B-B14F-4D97-AF65-F5344CB8AC3E}">
        <p14:creationId xmlns:p14="http://schemas.microsoft.com/office/powerpoint/2010/main" val="216647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5816D77-F2A8-405D-BF14-ADBB757D4464}" type="slidenum">
              <a:rPr lang="en-US" altLang="en-US"/>
              <a:pPr>
                <a:defRPr/>
              </a:pPr>
              <a:t>‹#›</a:t>
            </a:fld>
            <a:endParaRPr lang="en-US" altLang="en-US"/>
          </a:p>
        </p:txBody>
      </p:sp>
    </p:spTree>
    <p:extLst>
      <p:ext uri="{BB962C8B-B14F-4D97-AF65-F5344CB8AC3E}">
        <p14:creationId xmlns:p14="http://schemas.microsoft.com/office/powerpoint/2010/main" val="99530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BB68001-2AFE-45E6-A52E-A417899AA1B6}" type="slidenum">
              <a:rPr lang="en-US" altLang="en-US"/>
              <a:pPr>
                <a:defRPr/>
              </a:pPr>
              <a:t>‹#›</a:t>
            </a:fld>
            <a:endParaRPr lang="en-US" altLang="en-US"/>
          </a:p>
        </p:txBody>
      </p:sp>
    </p:spTree>
    <p:extLst>
      <p:ext uri="{BB962C8B-B14F-4D97-AF65-F5344CB8AC3E}">
        <p14:creationId xmlns:p14="http://schemas.microsoft.com/office/powerpoint/2010/main" val="79151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DCDA9C93-8A9D-4AD8-B880-530671F346AB}" type="slidenum">
              <a:rPr lang="en-US" altLang="en-US"/>
              <a:pPr>
                <a:defRPr/>
              </a:pPr>
              <a:t>‹#›</a:t>
            </a:fld>
            <a:endParaRPr lang="en-US" altLang="en-US"/>
          </a:p>
        </p:txBody>
      </p:sp>
    </p:spTree>
    <p:extLst>
      <p:ext uri="{BB962C8B-B14F-4D97-AF65-F5344CB8AC3E}">
        <p14:creationId xmlns:p14="http://schemas.microsoft.com/office/powerpoint/2010/main" val="301044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D3BDC6DE-E27D-46B0-8483-F7E0379323E0}" type="slidenum">
              <a:rPr lang="en-US" altLang="en-US"/>
              <a:pPr>
                <a:defRPr/>
              </a:pPr>
              <a:t>‹#›</a:t>
            </a:fld>
            <a:endParaRPr lang="en-US" altLang="en-US"/>
          </a:p>
        </p:txBody>
      </p:sp>
    </p:spTree>
    <p:extLst>
      <p:ext uri="{BB962C8B-B14F-4D97-AF65-F5344CB8AC3E}">
        <p14:creationId xmlns:p14="http://schemas.microsoft.com/office/powerpoint/2010/main" val="300625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B7CD3BE0-5502-4E5E-AC3B-3D279D436376}" type="slidenum">
              <a:rPr lang="en-US" altLang="en-US"/>
              <a:pPr>
                <a:defRPr/>
              </a:pPr>
              <a:t>‹#›</a:t>
            </a:fld>
            <a:endParaRPr lang="en-US" altLang="en-US"/>
          </a:p>
        </p:txBody>
      </p:sp>
    </p:spTree>
    <p:extLst>
      <p:ext uri="{BB962C8B-B14F-4D97-AF65-F5344CB8AC3E}">
        <p14:creationId xmlns:p14="http://schemas.microsoft.com/office/powerpoint/2010/main" val="324035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121B681E-7807-481D-8136-AE539300C37C}" type="slidenum">
              <a:rPr lang="en-US" altLang="en-US"/>
              <a:pPr>
                <a:defRPr/>
              </a:pPr>
              <a:t>‹#›</a:t>
            </a:fld>
            <a:endParaRPr lang="en-US" altLang="en-US"/>
          </a:p>
        </p:txBody>
      </p:sp>
    </p:spTree>
    <p:extLst>
      <p:ext uri="{BB962C8B-B14F-4D97-AF65-F5344CB8AC3E}">
        <p14:creationId xmlns:p14="http://schemas.microsoft.com/office/powerpoint/2010/main" val="29190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a:p>
        </p:txBody>
      </p:sp>
      <p:sp>
        <p:nvSpPr>
          <p:cNvPr id="1029" name="Rectangle 5">
            <a:extLst>
              <a:ext uri="{FF2B5EF4-FFF2-40B4-BE49-F238E27FC236}"/>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a:p>
        </p:txBody>
      </p:sp>
      <p:sp>
        <p:nvSpPr>
          <p:cNvPr id="1030" name="Rectangle 6">
            <a:extLst>
              <a:ext uri="{FF2B5EF4-FFF2-40B4-BE49-F238E27FC236}"/>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7178C3A-6445-42B7-A8E1-B3C989190B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206"/>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 name="Freeform 207"/>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208"/>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209"/>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210"/>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211"/>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212"/>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213"/>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214"/>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215"/>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216"/>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217"/>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218"/>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219"/>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220"/>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221"/>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222"/>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223"/>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224"/>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25"/>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226"/>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227"/>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228"/>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29"/>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30"/>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231"/>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232"/>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233"/>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234"/>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235"/>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236"/>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237"/>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238"/>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239"/>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240"/>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241"/>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242"/>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243"/>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244"/>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137" name="Picture 248"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8" name="Rectangle 250"/>
          <p:cNvSpPr>
            <a:spLocks noGrp="1" noChangeArrowheads="1"/>
          </p:cNvSpPr>
          <p:nvPr>
            <p:ph type="ctrTitle"/>
          </p:nvPr>
        </p:nvSpPr>
        <p:spPr>
          <a:xfrm>
            <a:off x="242888" y="2286000"/>
            <a:ext cx="8653462" cy="1143000"/>
          </a:xfrm>
        </p:spPr>
        <p:txBody>
          <a:bodyPr/>
          <a:lstStyle/>
          <a:p>
            <a:pPr eaLnBrk="1" hangingPunct="1"/>
            <a:r>
              <a:rPr lang="en-US" altLang="en-US" dirty="0" smtClean="0"/>
              <a:t>WAP Warm Climate Weatherization:</a:t>
            </a:r>
            <a:br>
              <a:rPr lang="en-US" altLang="en-US" dirty="0" smtClean="0"/>
            </a:br>
            <a:r>
              <a:rPr lang="en-US" altLang="en-US" sz="3200" i="1" dirty="0" smtClean="0"/>
              <a:t>Opportunities for Energy </a:t>
            </a:r>
            <a:r>
              <a:rPr lang="en-US" altLang="en-US" sz="3200" i="1" dirty="0"/>
              <a:t>Savings</a:t>
            </a:r>
            <a:endParaRPr lang="en-US" altLang="en-US" sz="3200" i="1" dirty="0" smtClean="0"/>
          </a:p>
        </p:txBody>
      </p:sp>
      <p:sp>
        <p:nvSpPr>
          <p:cNvPr id="4139" name="Rectangle 251"/>
          <p:cNvSpPr>
            <a:spLocks noGrp="1" noChangeArrowheads="1"/>
          </p:cNvSpPr>
          <p:nvPr>
            <p:ph type="subTitle" idx="1"/>
          </p:nvPr>
        </p:nvSpPr>
        <p:spPr>
          <a:xfrm>
            <a:off x="447675" y="4114800"/>
            <a:ext cx="8302625" cy="1600200"/>
          </a:xfrm>
        </p:spPr>
        <p:txBody>
          <a:bodyPr/>
          <a:lstStyle/>
          <a:p>
            <a:pPr eaLnBrk="1" hangingPunct="1"/>
            <a:r>
              <a:rPr lang="en-US" altLang="en-US" sz="2800" dirty="0" smtClean="0"/>
              <a:t>Kevin McGrath and Dan Bausch</a:t>
            </a:r>
          </a:p>
          <a:p>
            <a:pPr eaLnBrk="1" hangingPunct="1"/>
            <a:r>
              <a:rPr lang="en-US" altLang="en-US" sz="2800" dirty="0" smtClean="0"/>
              <a:t>NASCSP Winter Training Conference</a:t>
            </a:r>
          </a:p>
          <a:p>
            <a:pPr eaLnBrk="1" hangingPunct="1"/>
            <a:r>
              <a:rPr lang="en-US" altLang="en-US" sz="2800" dirty="0" smtClean="0"/>
              <a:t>March 1, 2018</a:t>
            </a:r>
          </a:p>
        </p:txBody>
      </p:sp>
      <p:pic>
        <p:nvPicPr>
          <p:cNvPr id="4140" name="Picture 25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1275"/>
            <a:ext cx="27432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1" name="Picture 246"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2" name="Picture 249"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6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105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192656" y="380999"/>
            <a:ext cx="7772400" cy="1143000"/>
          </a:xfrm>
        </p:spPr>
        <p:txBody>
          <a:bodyPr/>
          <a:lstStyle/>
          <a:p>
            <a:pPr algn="l" eaLnBrk="1" hangingPunct="1"/>
            <a:r>
              <a:rPr lang="en-US" altLang="en-US" sz="2800" dirty="0" smtClean="0"/>
              <a:t>Average Annual Consumption (MMBtus</a:t>
            </a:r>
            <a:r>
              <a:rPr lang="en-US" altLang="en-US" sz="2800" dirty="0"/>
              <a:t>)</a:t>
            </a:r>
            <a:br>
              <a:rPr lang="en-US" altLang="en-US" sz="2800" dirty="0"/>
            </a:br>
            <a:r>
              <a:rPr lang="en-US" altLang="en-US" sz="2800" dirty="0"/>
              <a:t>Low-Income </a:t>
            </a:r>
            <a:r>
              <a:rPr lang="en-US" altLang="en-US" sz="2800" dirty="0" smtClean="0"/>
              <a:t>Households – Source Energy</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dirty="0" smtClean="0"/>
          </a:p>
          <a:p>
            <a:pPr lvl="1"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10</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2298504179"/>
              </p:ext>
            </p:extLst>
          </p:nvPr>
        </p:nvGraphicFramePr>
        <p:xfrm>
          <a:off x="522287" y="1676399"/>
          <a:ext cx="8169276" cy="4350603"/>
        </p:xfrm>
        <a:graphic>
          <a:graphicData uri="http://schemas.openxmlformats.org/drawingml/2006/table">
            <a:tbl>
              <a:tblPr firstRow="1" firstCol="1" bandRow="1">
                <a:tableStyleId>{5C22544A-7EE6-4342-B048-85BDC9FD1C3A}</a:tableStyleId>
              </a:tblPr>
              <a:tblGrid>
                <a:gridCol w="2371725">
                  <a:extLst>
                    <a:ext uri="{9D8B030D-6E8A-4147-A177-3AD203B41FA5}"/>
                  </a:extLst>
                </a:gridCol>
                <a:gridCol w="1932517">
                  <a:extLst>
                    <a:ext uri="{9D8B030D-6E8A-4147-A177-3AD203B41FA5}"/>
                  </a:extLst>
                </a:gridCol>
                <a:gridCol w="1932517">
                  <a:extLst>
                    <a:ext uri="{9D8B030D-6E8A-4147-A177-3AD203B41FA5}"/>
                  </a:extLst>
                </a:gridCol>
                <a:gridCol w="1932517">
                  <a:extLst>
                    <a:ext uri="{9D8B030D-6E8A-4147-A177-3AD203B41FA5}"/>
                  </a:extLst>
                </a:gridCol>
              </a:tblGrid>
              <a:tr h="1034967">
                <a:tc>
                  <a:txBody>
                    <a:bodyPr/>
                    <a:lstStyle/>
                    <a:p>
                      <a:pPr marL="0" marR="0">
                        <a:spcBef>
                          <a:spcPts val="300"/>
                        </a:spcBef>
                        <a:spcAft>
                          <a:spcPts val="300"/>
                        </a:spcAft>
                      </a:pPr>
                      <a:r>
                        <a:rPr lang="en-US" sz="2200" dirty="0" smtClean="0">
                          <a:effectLst/>
                        </a:rPr>
                        <a:t>Census Region</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Total Residential</a:t>
                      </a:r>
                      <a:r>
                        <a:rPr lang="en-US" sz="2200" b="1" baseline="0" dirty="0" smtClean="0">
                          <a:solidFill>
                            <a:schemeClr val="bg1"/>
                          </a:solidFill>
                          <a:effectLst/>
                          <a:latin typeface="+mj-lt"/>
                          <a:ea typeface="Times New Roman"/>
                          <a:cs typeface="Times New Roman"/>
                        </a:rPr>
                        <a:t> Energy</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Home Heating</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Home Cooling</a:t>
                      </a:r>
                      <a:endParaRPr lang="en-US" sz="22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41872">
                <a:tc>
                  <a:txBody>
                    <a:bodyPr/>
                    <a:lstStyle/>
                    <a:p>
                      <a:pPr marL="0" marR="0">
                        <a:spcBef>
                          <a:spcPts val="0"/>
                        </a:spcBef>
                        <a:spcAft>
                          <a:spcPts val="0"/>
                        </a:spcAft>
                      </a:pPr>
                      <a:r>
                        <a:rPr lang="en-US" sz="2200" dirty="0" smtClean="0">
                          <a:effectLst/>
                        </a:rPr>
                        <a:t>Northeast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150.2</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64.4</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5.2</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712493">
                <a:tc>
                  <a:txBody>
                    <a:bodyPr/>
                    <a:lstStyle/>
                    <a:p>
                      <a:pPr marL="0" marR="0">
                        <a:spcBef>
                          <a:spcPts val="0"/>
                        </a:spcBef>
                        <a:spcAft>
                          <a:spcPts val="0"/>
                        </a:spcAft>
                      </a:pPr>
                      <a:r>
                        <a:rPr lang="en-US" sz="2200" dirty="0" smtClean="0">
                          <a:effectLst/>
                        </a:rPr>
                        <a:t>Midwest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180.8</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69.9</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7.1</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South</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smtClean="0">
                          <a:solidFill>
                            <a:srgbClr val="FF0000"/>
                          </a:solidFill>
                          <a:effectLst/>
                          <a:latin typeface="+mj-lt"/>
                          <a:ea typeface="Calibri" panose="020F0502020204030204" pitchFamily="34" charset="0"/>
                          <a:cs typeface="Times New Roman" panose="02020603050405020304" pitchFamily="18" charset="0"/>
                        </a:rPr>
                        <a:t>160.3</a:t>
                      </a:r>
                      <a:endParaRPr lang="en-US" sz="2200" dirty="0">
                        <a:solidFill>
                          <a:srgbClr val="FF0000"/>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solidFill>
                            <a:srgbClr val="FF0000"/>
                          </a:solidFill>
                          <a:effectLst/>
                          <a:latin typeface="+mj-lt"/>
                          <a:ea typeface="Calibri" panose="020F0502020204030204" pitchFamily="34" charset="0"/>
                          <a:cs typeface="Times New Roman" panose="02020603050405020304" pitchFamily="18" charset="0"/>
                        </a:rPr>
                        <a:t>32.9</a:t>
                      </a:r>
                      <a:endParaRPr lang="en-US" sz="2200" dirty="0">
                        <a:solidFill>
                          <a:srgbClr val="FF0000"/>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solidFill>
                            <a:srgbClr val="FF0000"/>
                          </a:solidFill>
                          <a:effectLst/>
                          <a:latin typeface="+mj-lt"/>
                          <a:ea typeface="Calibri" panose="020F0502020204030204" pitchFamily="34" charset="0"/>
                          <a:cs typeface="Times New Roman" panose="02020603050405020304" pitchFamily="18" charset="0"/>
                        </a:rPr>
                        <a:t>23.0</a:t>
                      </a:r>
                      <a:endParaRPr lang="en-US" sz="2200" dirty="0">
                        <a:solidFill>
                          <a:srgbClr val="FF0000"/>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121.9</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26.7</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10.4</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155.2</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46.1</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smtClean="0">
                          <a:effectLst/>
                          <a:latin typeface="+mj-lt"/>
                          <a:ea typeface="Calibri" panose="020F0502020204030204" pitchFamily="34" charset="0"/>
                          <a:cs typeface="Times New Roman" panose="02020603050405020304" pitchFamily="18" charset="0"/>
                        </a:rPr>
                        <a:t>13.9</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extBox 2"/>
          <p:cNvSpPr txBox="1"/>
          <p:nvPr/>
        </p:nvSpPr>
        <p:spPr>
          <a:xfrm>
            <a:off x="471446" y="6027392"/>
            <a:ext cx="7639977" cy="830997"/>
          </a:xfrm>
          <a:prstGeom prst="rect">
            <a:avLst/>
          </a:prstGeom>
          <a:noFill/>
        </p:spPr>
        <p:txBody>
          <a:bodyPr wrap="none" rtlCol="0">
            <a:spAutoFit/>
          </a:bodyPr>
          <a:lstStyle/>
          <a:p>
            <a:r>
              <a:rPr lang="en-US" sz="1600" dirty="0" smtClean="0"/>
              <a:t>Source: FY 2014 LIHEAP Home Energy Notebook Estimates Converted to Source Energy</a:t>
            </a:r>
          </a:p>
          <a:p>
            <a:r>
              <a:rPr lang="en-US" sz="1600" dirty="0" smtClean="0"/>
              <a:t>Low-income </a:t>
            </a:r>
            <a:r>
              <a:rPr lang="en-US" sz="1600" dirty="0"/>
              <a:t>= households income-eligible for LIHEAP under federal guidelines</a:t>
            </a:r>
          </a:p>
          <a:p>
            <a:endParaRPr lang="en-US" sz="1600" dirty="0"/>
          </a:p>
        </p:txBody>
      </p:sp>
    </p:spTree>
    <p:extLst>
      <p:ext uri="{BB962C8B-B14F-4D97-AF65-F5344CB8AC3E}">
        <p14:creationId xmlns:p14="http://schemas.microsoft.com/office/powerpoint/2010/main" val="768335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600" dirty="0" smtClean="0"/>
              <a:t>Average Annual Expenditures</a:t>
            </a:r>
            <a:br>
              <a:rPr lang="en-US" altLang="en-US" sz="3600" dirty="0" smtClean="0"/>
            </a:br>
            <a:r>
              <a:rPr lang="en-US" altLang="en-US" sz="3600" dirty="0" smtClean="0"/>
              <a:t>Low-Income Households</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dirty="0" smtClean="0"/>
          </a:p>
          <a:p>
            <a:pPr lvl="1"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11</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nvPr>
        </p:nvGraphicFramePr>
        <p:xfrm>
          <a:off x="522287" y="1676399"/>
          <a:ext cx="8169276" cy="4350603"/>
        </p:xfrm>
        <a:graphic>
          <a:graphicData uri="http://schemas.openxmlformats.org/drawingml/2006/table">
            <a:tbl>
              <a:tblPr firstRow="1" firstCol="1" bandRow="1">
                <a:tableStyleId>{5C22544A-7EE6-4342-B048-85BDC9FD1C3A}</a:tableStyleId>
              </a:tblPr>
              <a:tblGrid>
                <a:gridCol w="2371725">
                  <a:extLst>
                    <a:ext uri="{9D8B030D-6E8A-4147-A177-3AD203B41FA5}"/>
                  </a:extLst>
                </a:gridCol>
                <a:gridCol w="1932517">
                  <a:extLst>
                    <a:ext uri="{9D8B030D-6E8A-4147-A177-3AD203B41FA5}"/>
                  </a:extLst>
                </a:gridCol>
                <a:gridCol w="1932517">
                  <a:extLst>
                    <a:ext uri="{9D8B030D-6E8A-4147-A177-3AD203B41FA5}"/>
                  </a:extLst>
                </a:gridCol>
                <a:gridCol w="1932517">
                  <a:extLst>
                    <a:ext uri="{9D8B030D-6E8A-4147-A177-3AD203B41FA5}"/>
                  </a:extLst>
                </a:gridCol>
              </a:tblGrid>
              <a:tr h="1034967">
                <a:tc>
                  <a:txBody>
                    <a:bodyPr/>
                    <a:lstStyle/>
                    <a:p>
                      <a:pPr marL="0" marR="0">
                        <a:spcBef>
                          <a:spcPts val="300"/>
                        </a:spcBef>
                        <a:spcAft>
                          <a:spcPts val="300"/>
                        </a:spcAft>
                      </a:pPr>
                      <a:r>
                        <a:rPr lang="en-US" sz="2200" dirty="0" smtClean="0">
                          <a:effectLst/>
                        </a:rPr>
                        <a:t>Census Region</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Home Heating</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Home Cooling</a:t>
                      </a:r>
                      <a:endParaRPr lang="en-US" sz="22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Total Residential</a:t>
                      </a:r>
                      <a:r>
                        <a:rPr lang="en-US" sz="2200" b="1" baseline="0" dirty="0" smtClean="0">
                          <a:solidFill>
                            <a:schemeClr val="bg1"/>
                          </a:solidFill>
                          <a:effectLst/>
                          <a:latin typeface="+mj-lt"/>
                          <a:ea typeface="Times New Roman"/>
                          <a:cs typeface="Times New Roman"/>
                        </a:rPr>
                        <a:t> Energy</a:t>
                      </a:r>
                      <a:endParaRPr lang="en-US" sz="2200" b="1" dirty="0">
                        <a:solidFill>
                          <a:schemeClr val="bg1"/>
                        </a:solidFill>
                        <a:effectLst/>
                        <a:latin typeface="+mj-lt"/>
                        <a:ea typeface="Times New Roman"/>
                        <a:cs typeface="Times New Roman"/>
                      </a:endParaRPr>
                    </a:p>
                  </a:txBody>
                  <a:tcPr marL="68579" marR="68579" marT="0" marB="0" anchor="ctr"/>
                </a:tc>
                <a:extLst>
                  <a:ext uri="{0D108BD9-81ED-4DB2-BD59-A6C34878D82A}"/>
                </a:extLst>
              </a:tr>
              <a:tr h="641872">
                <a:tc>
                  <a:txBody>
                    <a:bodyPr/>
                    <a:lstStyle/>
                    <a:p>
                      <a:pPr marL="0" marR="0">
                        <a:spcBef>
                          <a:spcPts val="0"/>
                        </a:spcBef>
                        <a:spcAft>
                          <a:spcPts val="0"/>
                        </a:spcAft>
                      </a:pPr>
                      <a:r>
                        <a:rPr lang="en-US" sz="2200" dirty="0" smtClean="0">
                          <a:effectLst/>
                        </a:rPr>
                        <a:t>Northeast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$1,130</a:t>
                      </a:r>
                    </a:p>
                  </a:txBody>
                  <a:tcPr marL="68580" marR="68580"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$85</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$2,520</a:t>
                      </a:r>
                    </a:p>
                  </a:txBody>
                  <a:tcPr marL="68580" marR="68580" marT="0" marB="0" anchor="ctr"/>
                </a:tc>
                <a:extLst>
                  <a:ext uri="{0D108BD9-81ED-4DB2-BD59-A6C34878D82A}"/>
                </a:extLst>
              </a:tr>
              <a:tr h="712493">
                <a:tc>
                  <a:txBody>
                    <a:bodyPr/>
                    <a:lstStyle/>
                    <a:p>
                      <a:pPr marL="0" marR="0">
                        <a:spcBef>
                          <a:spcPts val="0"/>
                        </a:spcBef>
                        <a:spcAft>
                          <a:spcPts val="0"/>
                        </a:spcAft>
                      </a:pPr>
                      <a:r>
                        <a:rPr lang="en-US" sz="2200" dirty="0" smtClean="0">
                          <a:effectLst/>
                        </a:rPr>
                        <a:t>Midwest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$759</a:t>
                      </a:r>
                    </a:p>
                  </a:txBody>
                  <a:tcPr marL="68580" marR="68580"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$75</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$1,935</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South</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$415</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$266</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$1,859</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$279</a:t>
                      </a:r>
                    </a:p>
                  </a:txBody>
                  <a:tcPr marL="68580" marR="68580"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$128</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$1,342</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$601</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$164</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$1,894</a:t>
                      </a:r>
                    </a:p>
                  </a:txBody>
                  <a:tcPr marL="68580" marR="68580" marT="0" marB="0" anchor="ctr"/>
                </a:tc>
              </a:tr>
            </a:tbl>
          </a:graphicData>
        </a:graphic>
      </p:graphicFrame>
      <p:sp>
        <p:nvSpPr>
          <p:cNvPr id="3" name="TextBox 2"/>
          <p:cNvSpPr txBox="1"/>
          <p:nvPr/>
        </p:nvSpPr>
        <p:spPr>
          <a:xfrm>
            <a:off x="471446" y="6027392"/>
            <a:ext cx="6826292" cy="830997"/>
          </a:xfrm>
          <a:prstGeom prst="rect">
            <a:avLst/>
          </a:prstGeom>
          <a:noFill/>
        </p:spPr>
        <p:txBody>
          <a:bodyPr wrap="none" rtlCol="0">
            <a:spAutoFit/>
          </a:bodyPr>
          <a:lstStyle/>
          <a:p>
            <a:r>
              <a:rPr lang="en-US" sz="1600" dirty="0" smtClean="0"/>
              <a:t>Source: FY 2014 LIHEAP Home Energy Notebook</a:t>
            </a:r>
          </a:p>
          <a:p>
            <a:r>
              <a:rPr lang="en-US" sz="1600" dirty="0"/>
              <a:t>Low-income = households income-eligible for LIHEAP under federal guidelines</a:t>
            </a:r>
          </a:p>
          <a:p>
            <a:endParaRPr lang="en-US" sz="1600" dirty="0"/>
          </a:p>
        </p:txBody>
      </p:sp>
    </p:spTree>
    <p:extLst>
      <p:ext uri="{BB962C8B-B14F-4D97-AF65-F5344CB8AC3E}">
        <p14:creationId xmlns:p14="http://schemas.microsoft.com/office/powerpoint/2010/main" val="1849124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600" dirty="0" smtClean="0"/>
              <a:t>Average Annual Energy Burden</a:t>
            </a:r>
            <a:br>
              <a:rPr lang="en-US" altLang="en-US" sz="3600" dirty="0" smtClean="0"/>
            </a:br>
            <a:r>
              <a:rPr lang="en-US" altLang="en-US" sz="3600" dirty="0" smtClean="0"/>
              <a:t>Low-Income Households</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dirty="0" smtClean="0"/>
          </a:p>
          <a:p>
            <a:pPr lvl="1"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12</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nvPr>
        </p:nvGraphicFramePr>
        <p:xfrm>
          <a:off x="522287" y="1676399"/>
          <a:ext cx="8169279" cy="4381760"/>
        </p:xfrm>
        <a:graphic>
          <a:graphicData uri="http://schemas.openxmlformats.org/drawingml/2006/table">
            <a:tbl>
              <a:tblPr firstRow="1" firstCol="1" bandRow="1">
                <a:tableStyleId>{5C22544A-7EE6-4342-B048-85BDC9FD1C3A}</a:tableStyleId>
              </a:tblPr>
              <a:tblGrid>
                <a:gridCol w="2371725">
                  <a:extLst>
                    <a:ext uri="{9D8B030D-6E8A-4147-A177-3AD203B41FA5}"/>
                  </a:extLst>
                </a:gridCol>
                <a:gridCol w="966259">
                  <a:extLst>
                    <a:ext uri="{9D8B030D-6E8A-4147-A177-3AD203B41FA5}"/>
                  </a:extLst>
                </a:gridCol>
                <a:gridCol w="966259"/>
                <a:gridCol w="966259">
                  <a:extLst>
                    <a:ext uri="{9D8B030D-6E8A-4147-A177-3AD203B41FA5}"/>
                  </a:extLst>
                </a:gridCol>
                <a:gridCol w="966259"/>
                <a:gridCol w="966259">
                  <a:extLst>
                    <a:ext uri="{9D8B030D-6E8A-4147-A177-3AD203B41FA5}"/>
                  </a:extLst>
                </a:gridCol>
                <a:gridCol w="966259"/>
              </a:tblGrid>
              <a:tr h="517484">
                <a:tc rowSpan="2">
                  <a:txBody>
                    <a:bodyPr/>
                    <a:lstStyle/>
                    <a:p>
                      <a:pPr marL="0" marR="0">
                        <a:spcBef>
                          <a:spcPts val="300"/>
                        </a:spcBef>
                        <a:spcAft>
                          <a:spcPts val="300"/>
                        </a:spcAft>
                      </a:pPr>
                      <a:r>
                        <a:rPr lang="en-US" sz="2200" dirty="0" smtClean="0">
                          <a:effectLst/>
                        </a:rPr>
                        <a:t>Census Region</a:t>
                      </a:r>
                      <a:endParaRPr lang="en-US" sz="2200" b="1" dirty="0">
                        <a:solidFill>
                          <a:schemeClr val="bg1"/>
                        </a:solidFill>
                        <a:effectLst/>
                        <a:latin typeface="Times New Roman"/>
                        <a:ea typeface="Times New Roman"/>
                        <a:cs typeface="Times New Roman"/>
                      </a:endParaRPr>
                    </a:p>
                  </a:txBody>
                  <a:tcPr marL="68579" marR="68579" marT="0" marB="0" anchor="ctr">
                    <a:lnR w="12700" cap="flat" cmpd="sng" algn="ctr">
                      <a:solidFill>
                        <a:schemeClr val="bg1"/>
                      </a:solidFill>
                      <a:prstDash val="solid"/>
                      <a:round/>
                      <a:headEnd type="none" w="med" len="med"/>
                      <a:tailEnd type="none" w="med" len="med"/>
                    </a:lnR>
                  </a:tcPr>
                </a:tc>
                <a:tc gridSpan="2">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Home Heating</a:t>
                      </a:r>
                      <a:endParaRPr lang="en-US" sz="18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marL="0" marR="0" algn="ctr">
                        <a:spcBef>
                          <a:spcPts val="300"/>
                        </a:spcBef>
                        <a:spcAft>
                          <a:spcPts val="300"/>
                        </a:spcAft>
                      </a:pPr>
                      <a:endParaRPr lang="en-US" sz="22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2">
                  <a:txBody>
                    <a:bodyPr/>
                    <a:lstStyle/>
                    <a:p>
                      <a:pPr marL="0" marR="0" algn="ctr" defTabSz="914400" rtl="0" eaLnBrk="1" latinLnBrk="0" hangingPunct="1">
                        <a:spcBef>
                          <a:spcPts val="0"/>
                        </a:spcBef>
                        <a:spcAft>
                          <a:spcPts val="0"/>
                        </a:spcAft>
                      </a:pPr>
                      <a:r>
                        <a:rPr lang="en-US" sz="1800" b="1" kern="1200" dirty="0" smtClean="0">
                          <a:solidFill>
                            <a:schemeClr val="bg1"/>
                          </a:solidFill>
                          <a:effectLst/>
                          <a:latin typeface="+mj-lt"/>
                          <a:ea typeface="Times New Roman"/>
                          <a:cs typeface="Times New Roman"/>
                        </a:rPr>
                        <a:t>Home Cooling</a:t>
                      </a:r>
                      <a:endParaRPr lang="en-US" sz="1800" b="1" kern="1200"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marL="0" marR="0" algn="ctr" defTabSz="914400" rtl="0" eaLnBrk="1" latinLnBrk="0" hangingPunct="1">
                        <a:spcBef>
                          <a:spcPts val="0"/>
                        </a:spcBef>
                        <a:spcAft>
                          <a:spcPts val="0"/>
                        </a:spcAft>
                      </a:pPr>
                      <a:endParaRPr lang="en-US" sz="2200" b="1" kern="1200"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2">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Total Residential</a:t>
                      </a:r>
                      <a:r>
                        <a:rPr lang="en-US" sz="1800" b="1" baseline="0" dirty="0" smtClean="0">
                          <a:solidFill>
                            <a:schemeClr val="bg1"/>
                          </a:solidFill>
                          <a:effectLst/>
                          <a:latin typeface="+mj-lt"/>
                          <a:ea typeface="Times New Roman"/>
                          <a:cs typeface="Times New Roman"/>
                        </a:rPr>
                        <a:t> Energy</a:t>
                      </a:r>
                      <a:endParaRPr lang="en-US" sz="18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marL="0" marR="0" algn="ctr">
                        <a:spcBef>
                          <a:spcPts val="300"/>
                        </a:spcBef>
                        <a:spcAft>
                          <a:spcPts val="300"/>
                        </a:spcAft>
                      </a:pPr>
                      <a:endParaRPr lang="en-US" sz="22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extLst>
              </a:tr>
              <a:tr h="517484">
                <a:tc vMerge="1">
                  <a:txBody>
                    <a:bodyPr/>
                    <a:lstStyle/>
                    <a:p>
                      <a:endParaRPr lang="en-US"/>
                    </a:p>
                  </a:txBody>
                  <a:tcPr/>
                </a:tc>
                <a:tc>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Mean</a:t>
                      </a:r>
                      <a:endParaRPr lang="en-US" sz="18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Median</a:t>
                      </a:r>
                      <a:endParaRPr lang="en-US" sz="18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latin typeface="+mj-lt"/>
                          <a:ea typeface="Times New Roman"/>
                          <a:cs typeface="Times New Roman"/>
                        </a:rPr>
                        <a:t>Mean</a:t>
                      </a:r>
                      <a:endParaRPr lang="en-US" sz="1800" b="1" kern="1200"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latin typeface="+mj-lt"/>
                          <a:ea typeface="Times New Roman"/>
                          <a:cs typeface="Times New Roman"/>
                        </a:rPr>
                        <a:t>Median</a:t>
                      </a:r>
                      <a:endParaRPr lang="en-US" sz="1800" b="1" kern="1200"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Mean</a:t>
                      </a:r>
                      <a:endParaRPr lang="en-US" sz="18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Median</a:t>
                      </a:r>
                      <a:endParaRPr lang="en-US" sz="1800" b="1" dirty="0">
                        <a:solidFill>
                          <a:schemeClr val="bg1"/>
                        </a:solidFill>
                        <a:effectLst/>
                        <a:latin typeface="+mj-lt"/>
                        <a:ea typeface="Times New Roman"/>
                        <a:cs typeface="Times New Roman"/>
                      </a:endParaRPr>
                    </a:p>
                  </a:txBody>
                  <a:tcPr marL="68579" marR="68579"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641872">
                <a:tc>
                  <a:txBody>
                    <a:bodyPr/>
                    <a:lstStyle/>
                    <a:p>
                      <a:pPr marL="0" marR="0">
                        <a:spcBef>
                          <a:spcPts val="0"/>
                        </a:spcBef>
                        <a:spcAft>
                          <a:spcPts val="0"/>
                        </a:spcAft>
                      </a:pPr>
                      <a:r>
                        <a:rPr lang="en-US" sz="2200" dirty="0" smtClean="0">
                          <a:effectLst/>
                        </a:rPr>
                        <a:t>Northeast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11.6%</a:t>
                      </a: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4.6%</a:t>
                      </a: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0.9%</a:t>
                      </a: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0.3%</a:t>
                      </a: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20.8%</a:t>
                      </a:r>
                    </a:p>
                  </a:txBody>
                  <a:tcPr marL="68580" marR="68580" marT="0" marB="0" anchor="ctr">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11.1%</a:t>
                      </a:r>
                    </a:p>
                  </a:txBody>
                  <a:tcPr marL="68580" marR="68580" marT="0" marB="0" anchor="ctr">
                    <a:lnT w="38100" cap="flat" cmpd="sng" algn="ctr">
                      <a:solidFill>
                        <a:schemeClr val="bg1"/>
                      </a:solidFill>
                      <a:prstDash val="solid"/>
                      <a:round/>
                      <a:headEnd type="none" w="med" len="med"/>
                      <a:tailEnd type="none" w="med" len="med"/>
                    </a:lnT>
                  </a:tcPr>
                </a:tc>
                <a:extLst>
                  <a:ext uri="{0D108BD9-81ED-4DB2-BD59-A6C34878D82A}"/>
                </a:extLst>
              </a:tr>
              <a:tr h="712493">
                <a:tc>
                  <a:txBody>
                    <a:bodyPr/>
                    <a:lstStyle/>
                    <a:p>
                      <a:pPr marL="0" marR="0">
                        <a:spcBef>
                          <a:spcPts val="0"/>
                        </a:spcBef>
                        <a:spcAft>
                          <a:spcPts val="0"/>
                        </a:spcAft>
                      </a:pPr>
                      <a:r>
                        <a:rPr lang="en-US" sz="2200" dirty="0" smtClean="0">
                          <a:effectLst/>
                        </a:rPr>
                        <a:t>Midwest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9.6%</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3.4%</a:t>
                      </a:r>
                    </a:p>
                  </a:txBody>
                  <a:tcPr marL="68580" marR="68580" marT="0" marB="0" anchor="ctr"/>
                </a:tc>
                <a:tc>
                  <a:txBody>
                    <a:bodyPr/>
                    <a:lstStyle/>
                    <a:p>
                      <a:pPr marL="0" marR="0" algn="ctr">
                        <a:lnSpc>
                          <a:spcPct val="107000"/>
                        </a:lnSpc>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0.9%</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0.3%</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18.9%</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9.2%</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South</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5.9%</a:t>
                      </a:r>
                    </a:p>
                  </a:txBody>
                  <a:tcPr marL="68580" marR="68580"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2.1%</a:t>
                      </a:r>
                    </a:p>
                  </a:txBody>
                  <a:tcPr marL="68580" marR="68580"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3.7%</a:t>
                      </a:r>
                    </a:p>
                  </a:txBody>
                  <a:tcPr marL="68580" marR="68580"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1.2%</a:t>
                      </a:r>
                    </a:p>
                  </a:txBody>
                  <a:tcPr marL="68580" marR="68580"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20.5%</a:t>
                      </a:r>
                    </a:p>
                  </a:txBody>
                  <a:tcPr marL="68580" marR="68580"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9.9%</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3.3%</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0.9%</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1.2%</a:t>
                      </a:r>
                    </a:p>
                  </a:txBody>
                  <a:tcPr marL="68580" marR="68580" marT="0" marB="0" anchor="ctr"/>
                </a:tc>
                <a:tc>
                  <a:txBody>
                    <a:bodyPr/>
                    <a:lstStyle/>
                    <a:p>
                      <a:pPr marL="0" marR="0" algn="ctr">
                        <a:lnSpc>
                          <a:spcPct val="107000"/>
                        </a:lnSpc>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0.3%</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11.8%</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5.5%</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7.3%</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2.4%</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1.3%</a:t>
                      </a:r>
                    </a:p>
                  </a:txBody>
                  <a:tcPr marL="68580" marR="68580" marT="0" marB="0" anchor="ctr"/>
                </a:tc>
                <a:tc>
                  <a:txBody>
                    <a:bodyPr/>
                    <a:lstStyle/>
                    <a:p>
                      <a:pPr marL="0" marR="0" algn="ctr">
                        <a:lnSpc>
                          <a:spcPct val="107000"/>
                        </a:lnSpc>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0.5%</a:t>
                      </a:r>
                    </a:p>
                  </a:txBody>
                  <a:tcPr marL="68580" marR="68580" marT="0" marB="0" anchor="ctr"/>
                </a:tc>
                <a:tc>
                  <a:txBody>
                    <a:bodyPr/>
                    <a:lstStyle/>
                    <a:p>
                      <a:pPr marL="0" marR="0" algn="ctr">
                        <a:lnSpc>
                          <a:spcPct val="107000"/>
                        </a:lnSpc>
                        <a:spcBef>
                          <a:spcPts val="0"/>
                        </a:spcBef>
                        <a:spcAft>
                          <a:spcPts val="0"/>
                        </a:spcAft>
                      </a:pPr>
                      <a:r>
                        <a:rPr lang="en-US" sz="2000">
                          <a:effectLst/>
                          <a:latin typeface="+mj-lt"/>
                          <a:ea typeface="Calibri" panose="020F0502020204030204" pitchFamily="34" charset="0"/>
                          <a:cs typeface="Times New Roman" panose="02020603050405020304" pitchFamily="18" charset="0"/>
                        </a:rPr>
                        <a:t>18.4%</a:t>
                      </a:r>
                    </a:p>
                  </a:txBody>
                  <a:tcPr marL="68580" marR="68580" marT="0" marB="0" anchor="ctr"/>
                </a:tc>
                <a:tc>
                  <a:txBody>
                    <a:bodyPr/>
                    <a:lstStyle/>
                    <a:p>
                      <a:pPr marL="0" marR="0" algn="ctr">
                        <a:lnSpc>
                          <a:spcPct val="107000"/>
                        </a:lnSpc>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9.5%</a:t>
                      </a:r>
                    </a:p>
                  </a:txBody>
                  <a:tcPr marL="68580" marR="68580" marT="0" marB="0" anchor="ctr"/>
                </a:tc>
              </a:tr>
            </a:tbl>
          </a:graphicData>
        </a:graphic>
      </p:graphicFrame>
      <p:sp>
        <p:nvSpPr>
          <p:cNvPr id="3" name="TextBox 2"/>
          <p:cNvSpPr txBox="1"/>
          <p:nvPr/>
        </p:nvSpPr>
        <p:spPr>
          <a:xfrm>
            <a:off x="471446" y="6027392"/>
            <a:ext cx="6826292" cy="830997"/>
          </a:xfrm>
          <a:prstGeom prst="rect">
            <a:avLst/>
          </a:prstGeom>
          <a:noFill/>
        </p:spPr>
        <p:txBody>
          <a:bodyPr wrap="none" rtlCol="0">
            <a:spAutoFit/>
          </a:bodyPr>
          <a:lstStyle/>
          <a:p>
            <a:r>
              <a:rPr lang="en-US" sz="1600" dirty="0" smtClean="0"/>
              <a:t>Source: FY 2014 LIHEAP Home Energy Notebook</a:t>
            </a:r>
          </a:p>
          <a:p>
            <a:r>
              <a:rPr lang="en-US" sz="1600" dirty="0"/>
              <a:t>Low-income = households income-eligible for LIHEAP under federal guidelines</a:t>
            </a:r>
          </a:p>
          <a:p>
            <a:endParaRPr lang="en-US" sz="1600" dirty="0"/>
          </a:p>
        </p:txBody>
      </p:sp>
    </p:spTree>
    <p:extLst>
      <p:ext uri="{BB962C8B-B14F-4D97-AF65-F5344CB8AC3E}">
        <p14:creationId xmlns:p14="http://schemas.microsoft.com/office/powerpoint/2010/main" val="3493520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WAP Eligible Population:</a:t>
            </a:r>
            <a:br>
              <a:rPr lang="en-US" altLang="en-US" dirty="0" smtClean="0"/>
            </a:br>
            <a:r>
              <a:rPr lang="en-US" altLang="en-US" dirty="0" smtClean="0"/>
              <a:t>Main Heating Fuel </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13</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2149252465"/>
              </p:ext>
            </p:extLst>
          </p:nvPr>
        </p:nvGraphicFramePr>
        <p:xfrm>
          <a:off x="522287" y="1676399"/>
          <a:ext cx="7961315" cy="4675188"/>
        </p:xfrm>
        <a:graphic>
          <a:graphicData uri="http://schemas.openxmlformats.org/drawingml/2006/table">
            <a:tbl>
              <a:tblPr firstRow="1" firstCol="1" bandRow="1">
                <a:tableStyleId>{5C22544A-7EE6-4342-B048-85BDC9FD1C3A}</a:tableStyleId>
              </a:tblPr>
              <a:tblGrid>
                <a:gridCol w="2580466">
                  <a:extLst>
                    <a:ext uri="{9D8B030D-6E8A-4147-A177-3AD203B41FA5}"/>
                  </a:extLst>
                </a:gridCol>
                <a:gridCol w="1051302">
                  <a:extLst>
                    <a:ext uri="{9D8B030D-6E8A-4147-A177-3AD203B41FA5}"/>
                  </a:extLst>
                </a:gridCol>
                <a:gridCol w="1051302"/>
                <a:gridCol w="1051302">
                  <a:extLst>
                    <a:ext uri="{9D8B030D-6E8A-4147-A177-3AD203B41FA5}"/>
                  </a:extLst>
                </a:gridCol>
                <a:gridCol w="1051302"/>
                <a:gridCol w="1175641"/>
              </a:tblGrid>
              <a:tr h="817502">
                <a:tc>
                  <a:txBody>
                    <a:bodyPr/>
                    <a:lstStyle/>
                    <a:p>
                      <a:pPr marL="0" marR="0">
                        <a:spcBef>
                          <a:spcPts val="300"/>
                        </a:spcBef>
                        <a:spcAft>
                          <a:spcPts val="300"/>
                        </a:spcAft>
                      </a:pPr>
                      <a:r>
                        <a:rPr lang="en-US" sz="2200" dirty="0">
                          <a:effectLst/>
                        </a:rPr>
                        <a:t>Zone</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EL</a:t>
                      </a:r>
                      <a:endParaRPr lang="en-US" sz="18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mj-lt"/>
                          <a:ea typeface="Times New Roman"/>
                          <a:cs typeface="Times New Roman"/>
                        </a:rPr>
                        <a:t>NG</a:t>
                      </a:r>
                      <a:endParaRPr lang="en-US" sz="18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latin typeface="+mj-lt"/>
                          <a:ea typeface="Times New Roman"/>
                          <a:cs typeface="Times New Roman"/>
                        </a:rPr>
                        <a:t>FO/KER</a:t>
                      </a:r>
                      <a:endParaRPr lang="en-US" sz="18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latin typeface="+mj-lt"/>
                          <a:ea typeface="Times New Roman"/>
                          <a:cs typeface="Times New Roman"/>
                        </a:rPr>
                        <a:t>LPG</a:t>
                      </a:r>
                      <a:endParaRPr lang="en-US" sz="18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latin typeface="+mj-lt"/>
                          <a:ea typeface="Times New Roman"/>
                          <a:cs typeface="Times New Roman"/>
                        </a:rPr>
                        <a:t>Other</a:t>
                      </a:r>
                      <a:endParaRPr lang="en-US" sz="18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23808">
                <a:tc>
                  <a:txBody>
                    <a:bodyPr/>
                    <a:lstStyle/>
                    <a:p>
                      <a:pPr marL="0" marR="0">
                        <a:spcBef>
                          <a:spcPts val="0"/>
                        </a:spcBef>
                        <a:spcAft>
                          <a:spcPts val="0"/>
                        </a:spcAft>
                      </a:pPr>
                      <a:r>
                        <a:rPr lang="en-US" sz="2200" dirty="0">
                          <a:effectLst/>
                        </a:rPr>
                        <a:t>Very Cold</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56%</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7%</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9%</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6%</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92442">
                <a:tc>
                  <a:txBody>
                    <a:bodyPr/>
                    <a:lstStyle/>
                    <a:p>
                      <a:pPr marL="0" marR="0">
                        <a:spcBef>
                          <a:spcPts val="0"/>
                        </a:spcBef>
                        <a:spcAft>
                          <a:spcPts val="0"/>
                        </a:spcAft>
                      </a:pPr>
                      <a:r>
                        <a:rPr lang="en-US" sz="2200" dirty="0">
                          <a:effectLst/>
                        </a:rPr>
                        <a:t>Cold</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lnB w="76200" cap="flat" cmpd="sng" algn="ctr">
                      <a:solidFill>
                        <a:srgbClr val="FFFF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59%</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9%</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Moderate</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56%</a:t>
                      </a:r>
                    </a:p>
                  </a:txBody>
                  <a:tcPr marL="68580" marR="68580" marT="0"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T w="76200" cap="flat" cmpd="sng" algn="ctr">
                      <a:solidFill>
                        <a:srgbClr val="FFFF00"/>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31%</a:t>
                      </a:r>
                    </a:p>
                  </a:txBody>
                  <a:tcPr marL="68580" marR="68580" marT="0" marB="0" anchor="ctr">
                    <a:lnL w="76200" cap="flat" cmpd="sng" algn="ctr">
                      <a:solidFill>
                        <a:srgbClr val="FFFF00"/>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3%</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5%</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5%</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Hot-Humid</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73%</a:t>
                      </a:r>
                    </a:p>
                  </a:txBody>
                  <a:tcPr marL="68580" marR="68580" marT="0"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B w="76200" cap="flat" cmpd="sng" algn="ctr">
                      <a:solidFill>
                        <a:srgbClr val="FFFF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21%</a:t>
                      </a:r>
                    </a:p>
                  </a:txBody>
                  <a:tcPr marL="68580" marR="68580" marT="0" marB="0" anchor="ctr">
                    <a:lnL w="76200" cap="flat" cmpd="sng" algn="ctr">
                      <a:solidFill>
                        <a:srgbClr val="FFFF00"/>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0%</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3%</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3%</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Hot-Dry</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38%</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T w="76200" cap="flat" cmpd="sng" algn="ctr">
                      <a:solidFill>
                        <a:srgbClr val="FFFF00"/>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0%</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3%</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7%</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45%</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4%</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extBox 2"/>
          <p:cNvSpPr txBox="1"/>
          <p:nvPr/>
        </p:nvSpPr>
        <p:spPr>
          <a:xfrm>
            <a:off x="499625" y="6351587"/>
            <a:ext cx="1712200" cy="338554"/>
          </a:xfrm>
          <a:prstGeom prst="rect">
            <a:avLst/>
          </a:prstGeom>
          <a:noFill/>
        </p:spPr>
        <p:txBody>
          <a:bodyPr wrap="none" rtlCol="0">
            <a:spAutoFit/>
          </a:bodyPr>
          <a:lstStyle/>
          <a:p>
            <a:r>
              <a:rPr lang="en-US" sz="1600" dirty="0" smtClean="0"/>
              <a:t>Source: 2016 ACS</a:t>
            </a:r>
            <a:endParaRPr lang="en-US" sz="1600" dirty="0"/>
          </a:p>
        </p:txBody>
      </p:sp>
    </p:spTree>
    <p:extLst>
      <p:ext uri="{BB962C8B-B14F-4D97-AF65-F5344CB8AC3E}">
        <p14:creationId xmlns:p14="http://schemas.microsoft.com/office/powerpoint/2010/main" val="3610237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WAP Eligible Population:</a:t>
            </a:r>
            <a:br>
              <a:rPr lang="en-US" altLang="en-US" dirty="0" smtClean="0"/>
            </a:br>
            <a:r>
              <a:rPr lang="en-US" altLang="en-US" dirty="0" smtClean="0"/>
              <a:t>Owner/Renter Status</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14</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nvPr>
        </p:nvGraphicFramePr>
        <p:xfrm>
          <a:off x="522287" y="1676399"/>
          <a:ext cx="8169276" cy="4675188"/>
        </p:xfrm>
        <a:graphic>
          <a:graphicData uri="http://schemas.openxmlformats.org/drawingml/2006/table">
            <a:tbl>
              <a:tblPr firstRow="1" firstCol="1" bandRow="1">
                <a:tableStyleId>{5C22544A-7EE6-4342-B048-85BDC9FD1C3A}</a:tableStyleId>
              </a:tblPr>
              <a:tblGrid>
                <a:gridCol w="2371725">
                  <a:extLst>
                    <a:ext uri="{9D8B030D-6E8A-4147-A177-3AD203B41FA5}"/>
                  </a:extLst>
                </a:gridCol>
                <a:gridCol w="1932517">
                  <a:extLst>
                    <a:ext uri="{9D8B030D-6E8A-4147-A177-3AD203B41FA5}"/>
                  </a:extLst>
                </a:gridCol>
                <a:gridCol w="1932517">
                  <a:extLst>
                    <a:ext uri="{9D8B030D-6E8A-4147-A177-3AD203B41FA5}"/>
                  </a:extLst>
                </a:gridCol>
                <a:gridCol w="1932517">
                  <a:extLst>
                    <a:ext uri="{9D8B030D-6E8A-4147-A177-3AD203B41FA5}"/>
                  </a:extLst>
                </a:gridCol>
              </a:tblGrid>
              <a:tr h="817502">
                <a:tc>
                  <a:txBody>
                    <a:bodyPr/>
                    <a:lstStyle/>
                    <a:p>
                      <a:pPr marL="0" marR="0">
                        <a:spcBef>
                          <a:spcPts val="300"/>
                        </a:spcBef>
                        <a:spcAft>
                          <a:spcPts val="300"/>
                        </a:spcAft>
                      </a:pPr>
                      <a:r>
                        <a:rPr lang="en-US" sz="2200" dirty="0">
                          <a:effectLst/>
                        </a:rPr>
                        <a:t>Zone</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Own</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Rent</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Other</a:t>
                      </a:r>
                      <a:endParaRPr lang="en-US" sz="22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23808">
                <a:tc>
                  <a:txBody>
                    <a:bodyPr/>
                    <a:lstStyle/>
                    <a:p>
                      <a:pPr marL="0" marR="0">
                        <a:spcBef>
                          <a:spcPts val="0"/>
                        </a:spcBef>
                        <a:spcAft>
                          <a:spcPts val="0"/>
                        </a:spcAft>
                      </a:pPr>
                      <a:r>
                        <a:rPr lang="en-US" sz="2200" dirty="0">
                          <a:effectLst/>
                        </a:rPr>
                        <a:t>Very Cold</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49%</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48%</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3%</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92442">
                <a:tc>
                  <a:txBody>
                    <a:bodyPr/>
                    <a:lstStyle/>
                    <a:p>
                      <a:pPr marL="0" marR="0">
                        <a:spcBef>
                          <a:spcPts val="0"/>
                        </a:spcBef>
                        <a:spcAft>
                          <a:spcPts val="0"/>
                        </a:spcAft>
                      </a:pPr>
                      <a:r>
                        <a:rPr lang="en-US" sz="2200" dirty="0">
                          <a:effectLst/>
                        </a:rPr>
                        <a:t>Cold</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56%</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3%</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Moderate</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46%</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50%</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4%</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Hot-Humid</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48%</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48%</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4%</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Hot-Dry</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37%</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60%</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3%</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3%</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extBox 2"/>
          <p:cNvSpPr txBox="1"/>
          <p:nvPr/>
        </p:nvSpPr>
        <p:spPr>
          <a:xfrm>
            <a:off x="499625" y="6351587"/>
            <a:ext cx="1712200" cy="338554"/>
          </a:xfrm>
          <a:prstGeom prst="rect">
            <a:avLst/>
          </a:prstGeom>
          <a:noFill/>
        </p:spPr>
        <p:txBody>
          <a:bodyPr wrap="none" rtlCol="0">
            <a:spAutoFit/>
          </a:bodyPr>
          <a:lstStyle/>
          <a:p>
            <a:r>
              <a:rPr lang="en-US" sz="1600" dirty="0" smtClean="0"/>
              <a:t>Source: 2016 ACS</a:t>
            </a:r>
            <a:endParaRPr lang="en-US" sz="1600" dirty="0"/>
          </a:p>
        </p:txBody>
      </p:sp>
    </p:spTree>
    <p:extLst>
      <p:ext uri="{BB962C8B-B14F-4D97-AF65-F5344CB8AC3E}">
        <p14:creationId xmlns:p14="http://schemas.microsoft.com/office/powerpoint/2010/main" val="436778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WAP Eligible Population:</a:t>
            </a:r>
            <a:br>
              <a:rPr lang="en-US" altLang="en-US" dirty="0" smtClean="0"/>
            </a:br>
            <a:r>
              <a:rPr lang="en-US" altLang="en-US" dirty="0" smtClean="0"/>
              <a:t>Housing Unit Type</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15</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3922955418"/>
              </p:ext>
            </p:extLst>
          </p:nvPr>
        </p:nvGraphicFramePr>
        <p:xfrm>
          <a:off x="522287" y="1676399"/>
          <a:ext cx="8169276" cy="4772086"/>
        </p:xfrm>
        <a:graphic>
          <a:graphicData uri="http://schemas.openxmlformats.org/drawingml/2006/table">
            <a:tbl>
              <a:tblPr firstRow="1" firstCol="1" bandRow="1">
                <a:tableStyleId>{5C22544A-7EE6-4342-B048-85BDC9FD1C3A}</a:tableStyleId>
              </a:tblPr>
              <a:tblGrid>
                <a:gridCol w="1918004">
                  <a:extLst>
                    <a:ext uri="{9D8B030D-6E8A-4147-A177-3AD203B41FA5}"/>
                  </a:extLst>
                </a:gridCol>
                <a:gridCol w="1562818">
                  <a:extLst>
                    <a:ext uri="{9D8B030D-6E8A-4147-A177-3AD203B41FA5}"/>
                  </a:extLst>
                </a:gridCol>
                <a:gridCol w="1562818">
                  <a:extLst>
                    <a:ext uri="{9D8B030D-6E8A-4147-A177-3AD203B41FA5}"/>
                  </a:extLst>
                </a:gridCol>
                <a:gridCol w="1562818">
                  <a:extLst>
                    <a:ext uri="{9D8B030D-6E8A-4147-A177-3AD203B41FA5}"/>
                  </a:extLst>
                </a:gridCol>
                <a:gridCol w="1562818"/>
              </a:tblGrid>
              <a:tr h="817502">
                <a:tc>
                  <a:txBody>
                    <a:bodyPr/>
                    <a:lstStyle/>
                    <a:p>
                      <a:pPr marL="0" marR="0">
                        <a:spcBef>
                          <a:spcPts val="0"/>
                        </a:spcBef>
                        <a:spcAft>
                          <a:spcPts val="0"/>
                        </a:spcAft>
                      </a:pPr>
                      <a:r>
                        <a:rPr lang="en-US" sz="2200" dirty="0">
                          <a:effectLst/>
                        </a:rPr>
                        <a:t>Zone</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solidFill>
                            <a:schemeClr val="bg1"/>
                          </a:solidFill>
                          <a:effectLst/>
                          <a:latin typeface="+mj-lt"/>
                          <a:ea typeface="Times New Roman"/>
                          <a:cs typeface="Times New Roman"/>
                        </a:rPr>
                        <a:t>Single Family</a:t>
                      </a:r>
                      <a:endParaRPr lang="en-US" sz="20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solidFill>
                            <a:schemeClr val="bg1"/>
                          </a:solidFill>
                          <a:effectLst/>
                          <a:latin typeface="+mj-lt"/>
                          <a:ea typeface="Times New Roman"/>
                          <a:cs typeface="Times New Roman"/>
                        </a:rPr>
                        <a:t>Small Multifamily</a:t>
                      </a:r>
                    </a:p>
                    <a:p>
                      <a:pPr marL="0" marR="0" algn="ctr">
                        <a:spcBef>
                          <a:spcPts val="0"/>
                        </a:spcBef>
                        <a:spcAft>
                          <a:spcPts val="0"/>
                        </a:spcAft>
                      </a:pPr>
                      <a:r>
                        <a:rPr lang="en-US" sz="2000" b="1" dirty="0" smtClean="0">
                          <a:solidFill>
                            <a:schemeClr val="bg1"/>
                          </a:solidFill>
                          <a:effectLst/>
                          <a:latin typeface="+mj-lt"/>
                          <a:ea typeface="Times New Roman"/>
                          <a:cs typeface="Times New Roman"/>
                        </a:rPr>
                        <a:t>(2-4 units)</a:t>
                      </a:r>
                      <a:endParaRPr lang="en-US" sz="20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000" b="1" kern="1200" dirty="0" smtClean="0">
                          <a:solidFill>
                            <a:schemeClr val="bg1"/>
                          </a:solidFill>
                          <a:effectLst/>
                          <a:latin typeface="+mj-lt"/>
                          <a:ea typeface="Times New Roman"/>
                          <a:cs typeface="Times New Roman"/>
                        </a:rPr>
                        <a:t>Large Multifamily</a:t>
                      </a:r>
                    </a:p>
                    <a:p>
                      <a:pPr marL="0" marR="0" algn="ctr" defTabSz="914400" rtl="0" eaLnBrk="1" latinLnBrk="0" hangingPunct="1">
                        <a:spcBef>
                          <a:spcPts val="0"/>
                        </a:spcBef>
                        <a:spcAft>
                          <a:spcPts val="0"/>
                        </a:spcAft>
                      </a:pPr>
                      <a:r>
                        <a:rPr lang="en-US" sz="2000" b="1" kern="1200" dirty="0" smtClean="0">
                          <a:solidFill>
                            <a:schemeClr val="bg1"/>
                          </a:solidFill>
                          <a:effectLst/>
                          <a:latin typeface="+mj-lt"/>
                          <a:ea typeface="Times New Roman"/>
                          <a:cs typeface="Times New Roman"/>
                        </a:rPr>
                        <a:t>(5+ units)</a:t>
                      </a:r>
                      <a:endParaRPr lang="en-US" sz="20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000" b="1" kern="1200" dirty="0" smtClean="0">
                          <a:solidFill>
                            <a:schemeClr val="bg1"/>
                          </a:solidFill>
                          <a:effectLst/>
                          <a:latin typeface="+mj-lt"/>
                          <a:ea typeface="Times New Roman"/>
                          <a:cs typeface="Times New Roman"/>
                        </a:rPr>
                        <a:t>Mobile Homes</a:t>
                      </a:r>
                      <a:endParaRPr lang="en-US" sz="20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23808">
                <a:tc>
                  <a:txBody>
                    <a:bodyPr/>
                    <a:lstStyle/>
                    <a:p>
                      <a:pPr marL="0" marR="0">
                        <a:spcBef>
                          <a:spcPts val="0"/>
                        </a:spcBef>
                        <a:spcAft>
                          <a:spcPts val="0"/>
                        </a:spcAft>
                      </a:pPr>
                      <a:r>
                        <a:rPr lang="en-US" sz="2200" dirty="0">
                          <a:effectLst/>
                        </a:rPr>
                        <a:t>Very Cold</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58%</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11%</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8%</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92442">
                <a:tc>
                  <a:txBody>
                    <a:bodyPr/>
                    <a:lstStyle/>
                    <a:p>
                      <a:pPr marL="0" marR="0">
                        <a:spcBef>
                          <a:spcPts val="0"/>
                        </a:spcBef>
                        <a:spcAft>
                          <a:spcPts val="0"/>
                        </a:spcAft>
                      </a:pPr>
                      <a:r>
                        <a:rPr lang="en-US" sz="2200" dirty="0">
                          <a:effectLst/>
                        </a:rPr>
                        <a:t>Cold</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50%</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16%</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29%</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5%</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Moderate</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57%</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9%</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21%</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13%</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Hot-Humid</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56%</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9%</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22%</a:t>
                      </a:r>
                    </a:p>
                  </a:txBody>
                  <a:tcPr marL="68580" marR="68580" marT="0" marB="0" anchor="ctr"/>
                </a:tc>
                <a:tc>
                  <a:txBody>
                    <a:bodyPr/>
                    <a:lstStyle/>
                    <a:p>
                      <a:pPr marL="0" marR="0" algn="ctr">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13%</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Hot-Dry</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10%</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30%</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7%</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54%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12%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25%</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9%</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extBox 2"/>
          <p:cNvSpPr txBox="1"/>
          <p:nvPr/>
        </p:nvSpPr>
        <p:spPr>
          <a:xfrm>
            <a:off x="499625" y="6351587"/>
            <a:ext cx="1712200" cy="338554"/>
          </a:xfrm>
          <a:prstGeom prst="rect">
            <a:avLst/>
          </a:prstGeom>
          <a:noFill/>
        </p:spPr>
        <p:txBody>
          <a:bodyPr wrap="none" rtlCol="0">
            <a:spAutoFit/>
          </a:bodyPr>
          <a:lstStyle/>
          <a:p>
            <a:r>
              <a:rPr lang="en-US" sz="1600" dirty="0" smtClean="0"/>
              <a:t>Source: 2016 ACS</a:t>
            </a:r>
            <a:endParaRPr lang="en-US" sz="1600" dirty="0"/>
          </a:p>
        </p:txBody>
      </p:sp>
    </p:spTree>
    <p:extLst>
      <p:ext uri="{BB962C8B-B14F-4D97-AF65-F5344CB8AC3E}">
        <p14:creationId xmlns:p14="http://schemas.microsoft.com/office/powerpoint/2010/main" val="3485742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WAP Eligible Population:</a:t>
            </a:r>
            <a:br>
              <a:rPr lang="en-US" altLang="en-US" dirty="0" smtClean="0"/>
            </a:br>
            <a:r>
              <a:rPr lang="en-US" altLang="en-US" dirty="0" smtClean="0"/>
              <a:t>Housing Age</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16</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3539714132"/>
              </p:ext>
            </p:extLst>
          </p:nvPr>
        </p:nvGraphicFramePr>
        <p:xfrm>
          <a:off x="522287" y="1676399"/>
          <a:ext cx="7961314" cy="4675188"/>
        </p:xfrm>
        <a:graphic>
          <a:graphicData uri="http://schemas.openxmlformats.org/drawingml/2006/table">
            <a:tbl>
              <a:tblPr firstRow="1" firstCol="1" bandRow="1">
                <a:tableStyleId>{5C22544A-7EE6-4342-B048-85BDC9FD1C3A}</a:tableStyleId>
              </a:tblPr>
              <a:tblGrid>
                <a:gridCol w="2311348">
                  <a:extLst>
                    <a:ext uri="{9D8B030D-6E8A-4147-A177-3AD203B41FA5}"/>
                  </a:extLst>
                </a:gridCol>
                <a:gridCol w="1883322">
                  <a:extLst>
                    <a:ext uri="{9D8B030D-6E8A-4147-A177-3AD203B41FA5}"/>
                  </a:extLst>
                </a:gridCol>
                <a:gridCol w="1883322">
                  <a:extLst>
                    <a:ext uri="{9D8B030D-6E8A-4147-A177-3AD203B41FA5}"/>
                  </a:extLst>
                </a:gridCol>
                <a:gridCol w="1883322"/>
              </a:tblGrid>
              <a:tr h="817502">
                <a:tc>
                  <a:txBody>
                    <a:bodyPr/>
                    <a:lstStyle/>
                    <a:p>
                      <a:pPr marL="0" marR="0">
                        <a:spcBef>
                          <a:spcPts val="300"/>
                        </a:spcBef>
                        <a:spcAft>
                          <a:spcPts val="300"/>
                        </a:spcAft>
                      </a:pPr>
                      <a:r>
                        <a:rPr lang="en-US" sz="2200" dirty="0">
                          <a:effectLst/>
                        </a:rPr>
                        <a:t>Zone</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Before 1980</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1980-1999</a:t>
                      </a:r>
                      <a:endParaRPr lang="en-US" sz="22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2000-Present</a:t>
                      </a:r>
                      <a:endParaRPr lang="en-US" sz="22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23808">
                <a:tc>
                  <a:txBody>
                    <a:bodyPr/>
                    <a:lstStyle/>
                    <a:p>
                      <a:pPr marL="0" marR="0">
                        <a:spcBef>
                          <a:spcPts val="0"/>
                        </a:spcBef>
                        <a:spcAft>
                          <a:spcPts val="0"/>
                        </a:spcAft>
                      </a:pPr>
                      <a:r>
                        <a:rPr lang="en-US" sz="2200" dirty="0">
                          <a:effectLst/>
                        </a:rPr>
                        <a:t>Very Cold</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dirty="0">
                          <a:solidFill>
                            <a:srgbClr val="000000"/>
                          </a:solidFill>
                          <a:effectLst/>
                          <a:latin typeface="+mj-lt"/>
                        </a:rPr>
                        <a:t>65%</a:t>
                      </a:r>
                    </a:p>
                  </a:txBody>
                  <a:tcPr marL="9525" marR="9525" marT="9525" marB="0" anchor="ctr"/>
                </a:tc>
                <a:tc>
                  <a:txBody>
                    <a:bodyPr/>
                    <a:lstStyle/>
                    <a:p>
                      <a:pPr algn="ctr" fontAlgn="b"/>
                      <a:r>
                        <a:rPr lang="en-US" sz="2200" b="0" i="0" u="none" strike="noStrike">
                          <a:solidFill>
                            <a:srgbClr val="000000"/>
                          </a:solidFill>
                          <a:effectLst/>
                          <a:latin typeface="+mj-lt"/>
                        </a:rPr>
                        <a:t>23%</a:t>
                      </a:r>
                    </a:p>
                  </a:txBody>
                  <a:tcPr marL="9525" marR="9525" marT="9525" marB="0" anchor="ctr"/>
                </a:tc>
                <a:tc>
                  <a:txBody>
                    <a:bodyPr/>
                    <a:lstStyle/>
                    <a:p>
                      <a:pPr algn="ctr" fontAlgn="b"/>
                      <a:r>
                        <a:rPr lang="en-US" sz="2200" b="0" i="0" u="none" strike="noStrike">
                          <a:solidFill>
                            <a:srgbClr val="000000"/>
                          </a:solidFill>
                          <a:effectLst/>
                          <a:latin typeface="+mj-lt"/>
                        </a:rPr>
                        <a:t>12%</a:t>
                      </a:r>
                    </a:p>
                  </a:txBody>
                  <a:tcPr marL="9525" marR="9525" marT="9525" marB="0" anchor="ctr"/>
                </a:tc>
                <a:extLst>
                  <a:ext uri="{0D108BD9-81ED-4DB2-BD59-A6C34878D82A}"/>
                </a:extLst>
              </a:tr>
              <a:tr h="692442">
                <a:tc>
                  <a:txBody>
                    <a:bodyPr/>
                    <a:lstStyle/>
                    <a:p>
                      <a:pPr marL="0" marR="0">
                        <a:spcBef>
                          <a:spcPts val="0"/>
                        </a:spcBef>
                        <a:spcAft>
                          <a:spcPts val="0"/>
                        </a:spcAft>
                      </a:pPr>
                      <a:r>
                        <a:rPr lang="en-US" sz="2200" dirty="0">
                          <a:effectLst/>
                        </a:rPr>
                        <a:t>Cold</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dirty="0">
                          <a:solidFill>
                            <a:srgbClr val="000000"/>
                          </a:solidFill>
                          <a:effectLst/>
                          <a:latin typeface="+mj-lt"/>
                        </a:rPr>
                        <a:t>73%</a:t>
                      </a:r>
                    </a:p>
                  </a:txBody>
                  <a:tcPr marL="9525" marR="9525" marT="9525" marB="0" anchor="ctr">
                    <a:lnB w="76200" cap="flat" cmpd="sng" algn="ctr">
                      <a:solidFill>
                        <a:srgbClr val="FFFF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mj-lt"/>
                        </a:rPr>
                        <a:t>18%</a:t>
                      </a:r>
                    </a:p>
                  </a:txBody>
                  <a:tcPr marL="9525" marR="9525" marT="9525" marB="0" anchor="ctr"/>
                </a:tc>
                <a:tc>
                  <a:txBody>
                    <a:bodyPr/>
                    <a:lstStyle/>
                    <a:p>
                      <a:pPr algn="ctr" fontAlgn="b"/>
                      <a:r>
                        <a:rPr lang="en-US" sz="2200" b="0" i="0" u="none" strike="noStrike">
                          <a:solidFill>
                            <a:srgbClr val="000000"/>
                          </a:solidFill>
                          <a:effectLst/>
                          <a:latin typeface="+mj-lt"/>
                        </a:rPr>
                        <a:t>9%</a:t>
                      </a:r>
                    </a:p>
                  </a:txBody>
                  <a:tcPr marL="9525" marR="9525" marT="9525" marB="0" anchor="ctr"/>
                </a:tc>
                <a:extLst>
                  <a:ext uri="{0D108BD9-81ED-4DB2-BD59-A6C34878D82A}"/>
                </a:extLst>
              </a:tr>
              <a:tr h="635359">
                <a:tc>
                  <a:txBody>
                    <a:bodyPr/>
                    <a:lstStyle/>
                    <a:p>
                      <a:pPr marL="0" marR="0">
                        <a:spcBef>
                          <a:spcPts val="0"/>
                        </a:spcBef>
                        <a:spcAft>
                          <a:spcPts val="0"/>
                        </a:spcAft>
                      </a:pPr>
                      <a:r>
                        <a:rPr lang="en-US" sz="2200" dirty="0">
                          <a:effectLst/>
                        </a:rPr>
                        <a:t>Moderate</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algn="ctr" fontAlgn="b"/>
                      <a:r>
                        <a:rPr lang="en-US" sz="2200" b="0" i="0" u="none" strike="noStrike" dirty="0">
                          <a:solidFill>
                            <a:srgbClr val="FF0000"/>
                          </a:solidFill>
                          <a:effectLst/>
                          <a:latin typeface="+mj-lt"/>
                        </a:rPr>
                        <a:t>55%</a:t>
                      </a:r>
                    </a:p>
                  </a:txBody>
                  <a:tcPr marL="9525" marR="9525" marT="9525"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T w="76200" cap="flat" cmpd="sng" algn="ctr">
                      <a:solidFill>
                        <a:srgbClr val="FFFF00"/>
                      </a:solidFill>
                      <a:prstDash val="solid"/>
                      <a:round/>
                      <a:headEnd type="none" w="med" len="med"/>
                      <a:tailEnd type="none" w="med" len="med"/>
                    </a:lnT>
                  </a:tcPr>
                </a:tc>
                <a:tc>
                  <a:txBody>
                    <a:bodyPr/>
                    <a:lstStyle/>
                    <a:p>
                      <a:pPr algn="ctr" fontAlgn="b"/>
                      <a:r>
                        <a:rPr lang="en-US" sz="2200" b="0" i="0" u="none" strike="noStrike" dirty="0">
                          <a:solidFill>
                            <a:srgbClr val="FF0000"/>
                          </a:solidFill>
                          <a:effectLst/>
                          <a:latin typeface="+mj-lt"/>
                        </a:rPr>
                        <a:t>29%</a:t>
                      </a:r>
                    </a:p>
                  </a:txBody>
                  <a:tcPr marL="9525" marR="9525" marT="9525" marB="0" anchor="ctr">
                    <a:lnL w="76200" cap="flat" cmpd="sng" algn="ctr">
                      <a:solidFill>
                        <a:srgbClr val="FFFF00"/>
                      </a:solidFill>
                      <a:prstDash val="solid"/>
                      <a:round/>
                      <a:headEnd type="none" w="med" len="med"/>
                      <a:tailEnd type="none" w="med" len="med"/>
                    </a:lnL>
                  </a:tcPr>
                </a:tc>
                <a:tc>
                  <a:txBody>
                    <a:bodyPr/>
                    <a:lstStyle/>
                    <a:p>
                      <a:pPr algn="ctr" fontAlgn="b"/>
                      <a:r>
                        <a:rPr lang="en-US" sz="2200" b="0" i="0" u="none" strike="noStrike" dirty="0">
                          <a:solidFill>
                            <a:srgbClr val="FF0000"/>
                          </a:solidFill>
                          <a:effectLst/>
                          <a:latin typeface="+mj-lt"/>
                        </a:rPr>
                        <a:t>15%</a:t>
                      </a:r>
                    </a:p>
                  </a:txBody>
                  <a:tcPr marL="9525" marR="9525" marT="9525" marB="0" anchor="ctr"/>
                </a:tc>
                <a:extLst>
                  <a:ext uri="{0D108BD9-81ED-4DB2-BD59-A6C34878D82A}"/>
                </a:extLst>
              </a:tr>
              <a:tr h="635359">
                <a:tc>
                  <a:txBody>
                    <a:bodyPr/>
                    <a:lstStyle/>
                    <a:p>
                      <a:pPr marL="0" marR="0">
                        <a:spcBef>
                          <a:spcPts val="0"/>
                        </a:spcBef>
                        <a:spcAft>
                          <a:spcPts val="0"/>
                        </a:spcAft>
                      </a:pPr>
                      <a:r>
                        <a:rPr lang="en-US" sz="2200" dirty="0">
                          <a:effectLst/>
                        </a:rPr>
                        <a:t>Hot-Humid</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algn="ctr" fontAlgn="b"/>
                      <a:r>
                        <a:rPr lang="en-US" sz="2200" b="0" i="0" u="none" strike="noStrike" dirty="0">
                          <a:solidFill>
                            <a:srgbClr val="FF0000"/>
                          </a:solidFill>
                          <a:effectLst/>
                          <a:latin typeface="+mj-lt"/>
                        </a:rPr>
                        <a:t>48%</a:t>
                      </a:r>
                    </a:p>
                  </a:txBody>
                  <a:tcPr marL="9525" marR="9525" marT="9525"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B w="76200" cap="flat" cmpd="sng" algn="ctr">
                      <a:solidFill>
                        <a:srgbClr val="FFFF00"/>
                      </a:solidFill>
                      <a:prstDash val="solid"/>
                      <a:round/>
                      <a:headEnd type="none" w="med" len="med"/>
                      <a:tailEnd type="none" w="med" len="med"/>
                    </a:lnB>
                  </a:tcPr>
                </a:tc>
                <a:tc>
                  <a:txBody>
                    <a:bodyPr/>
                    <a:lstStyle/>
                    <a:p>
                      <a:pPr algn="ctr" fontAlgn="b"/>
                      <a:r>
                        <a:rPr lang="en-US" sz="2200" b="0" i="0" u="none" strike="noStrike" dirty="0">
                          <a:solidFill>
                            <a:srgbClr val="FF0000"/>
                          </a:solidFill>
                          <a:effectLst/>
                          <a:latin typeface="+mj-lt"/>
                        </a:rPr>
                        <a:t>33%</a:t>
                      </a:r>
                    </a:p>
                  </a:txBody>
                  <a:tcPr marL="9525" marR="9525" marT="9525" marB="0" anchor="ctr">
                    <a:lnL w="76200" cap="flat" cmpd="sng" algn="ctr">
                      <a:solidFill>
                        <a:srgbClr val="FFFF00"/>
                      </a:solidFill>
                      <a:prstDash val="solid"/>
                      <a:round/>
                      <a:headEnd type="none" w="med" len="med"/>
                      <a:tailEnd type="none" w="med" len="med"/>
                    </a:lnL>
                  </a:tcPr>
                </a:tc>
                <a:tc>
                  <a:txBody>
                    <a:bodyPr/>
                    <a:lstStyle/>
                    <a:p>
                      <a:pPr algn="ctr" fontAlgn="b"/>
                      <a:r>
                        <a:rPr lang="en-US" sz="2200" b="0" i="0" u="none" strike="noStrike" dirty="0">
                          <a:solidFill>
                            <a:srgbClr val="FF0000"/>
                          </a:solidFill>
                          <a:effectLst/>
                          <a:latin typeface="+mj-lt"/>
                        </a:rPr>
                        <a:t>19%</a:t>
                      </a:r>
                    </a:p>
                  </a:txBody>
                  <a:tcPr marL="9525" marR="9525" marT="9525" marB="0" anchor="ctr"/>
                </a:tc>
                <a:extLst>
                  <a:ext uri="{0D108BD9-81ED-4DB2-BD59-A6C34878D82A}"/>
                </a:extLst>
              </a:tr>
              <a:tr h="635359">
                <a:tc>
                  <a:txBody>
                    <a:bodyPr/>
                    <a:lstStyle/>
                    <a:p>
                      <a:pPr marL="0" marR="0">
                        <a:spcBef>
                          <a:spcPts val="0"/>
                        </a:spcBef>
                        <a:spcAft>
                          <a:spcPts val="0"/>
                        </a:spcAft>
                      </a:pPr>
                      <a:r>
                        <a:rPr lang="en-US" sz="2200" dirty="0">
                          <a:effectLst/>
                        </a:rPr>
                        <a:t>Hot-Dry</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dirty="0">
                          <a:solidFill>
                            <a:srgbClr val="000000"/>
                          </a:solidFill>
                          <a:effectLst/>
                          <a:latin typeface="+mj-lt"/>
                        </a:rPr>
                        <a:t>59%</a:t>
                      </a:r>
                    </a:p>
                  </a:txBody>
                  <a:tcPr marL="9525" marR="9525" marT="9525" marB="0" anchor="ctr">
                    <a:lnT w="76200" cap="flat" cmpd="sng" algn="ctr">
                      <a:solidFill>
                        <a:srgbClr val="FFFF00"/>
                      </a:solidFill>
                      <a:prstDash val="solid"/>
                      <a:round/>
                      <a:headEnd type="none" w="med" len="med"/>
                      <a:tailEnd type="none" w="med" len="med"/>
                    </a:lnT>
                  </a:tcPr>
                </a:tc>
                <a:tc>
                  <a:txBody>
                    <a:bodyPr/>
                    <a:lstStyle/>
                    <a:p>
                      <a:pPr algn="ctr" fontAlgn="b"/>
                      <a:r>
                        <a:rPr lang="en-US" sz="2200" b="0" i="0" u="none" strike="noStrike">
                          <a:solidFill>
                            <a:srgbClr val="000000"/>
                          </a:solidFill>
                          <a:effectLst/>
                          <a:latin typeface="+mj-lt"/>
                        </a:rPr>
                        <a:t>28%</a:t>
                      </a:r>
                    </a:p>
                  </a:txBody>
                  <a:tcPr marL="9525" marR="9525" marT="9525" marB="0" anchor="ctr"/>
                </a:tc>
                <a:tc>
                  <a:txBody>
                    <a:bodyPr/>
                    <a:lstStyle/>
                    <a:p>
                      <a:pPr algn="ctr" fontAlgn="b"/>
                      <a:r>
                        <a:rPr lang="en-US" sz="2200" b="0" i="0" u="none" strike="noStrike" dirty="0">
                          <a:solidFill>
                            <a:srgbClr val="000000"/>
                          </a:solidFill>
                          <a:effectLst/>
                          <a:latin typeface="+mj-lt"/>
                        </a:rPr>
                        <a:t>14%</a:t>
                      </a:r>
                    </a:p>
                  </a:txBody>
                  <a:tcPr marL="9525" marR="9525" marT="9525" marB="0" anchor="ctr"/>
                </a:tc>
                <a:extLst>
                  <a:ext uri="{0D108BD9-81ED-4DB2-BD59-A6C34878D82A}"/>
                </a:extLst>
              </a:tr>
              <a:tr h="635359">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dirty="0">
                          <a:solidFill>
                            <a:srgbClr val="000000"/>
                          </a:solidFill>
                          <a:effectLst/>
                          <a:latin typeface="+mj-lt"/>
                        </a:rPr>
                        <a:t>60%</a:t>
                      </a:r>
                    </a:p>
                  </a:txBody>
                  <a:tcPr marL="9525" marR="9525" marT="9525" marB="0" anchor="ctr"/>
                </a:tc>
                <a:tc>
                  <a:txBody>
                    <a:bodyPr/>
                    <a:lstStyle/>
                    <a:p>
                      <a:pPr algn="ctr" fontAlgn="b"/>
                      <a:r>
                        <a:rPr lang="en-US" sz="2200" b="0" i="0" u="none" strike="noStrike">
                          <a:solidFill>
                            <a:srgbClr val="000000"/>
                          </a:solidFill>
                          <a:effectLst/>
                          <a:latin typeface="+mj-lt"/>
                        </a:rPr>
                        <a:t>26%</a:t>
                      </a:r>
                    </a:p>
                  </a:txBody>
                  <a:tcPr marL="9525" marR="9525" marT="9525" marB="0" anchor="ctr"/>
                </a:tc>
                <a:tc>
                  <a:txBody>
                    <a:bodyPr/>
                    <a:lstStyle/>
                    <a:p>
                      <a:pPr algn="ctr" fontAlgn="b"/>
                      <a:r>
                        <a:rPr lang="en-US" sz="2200" b="0" i="0" u="none" strike="noStrike" dirty="0">
                          <a:solidFill>
                            <a:srgbClr val="000000"/>
                          </a:solidFill>
                          <a:effectLst/>
                          <a:latin typeface="+mj-lt"/>
                        </a:rPr>
                        <a:t>14%</a:t>
                      </a:r>
                    </a:p>
                  </a:txBody>
                  <a:tcPr marL="9525" marR="9525" marT="9525" marB="0" anchor="ctr"/>
                </a:tc>
              </a:tr>
            </a:tbl>
          </a:graphicData>
        </a:graphic>
      </p:graphicFrame>
      <p:sp>
        <p:nvSpPr>
          <p:cNvPr id="3" name="TextBox 2"/>
          <p:cNvSpPr txBox="1"/>
          <p:nvPr/>
        </p:nvSpPr>
        <p:spPr>
          <a:xfrm>
            <a:off x="499625" y="6351587"/>
            <a:ext cx="1712200" cy="338554"/>
          </a:xfrm>
          <a:prstGeom prst="rect">
            <a:avLst/>
          </a:prstGeom>
          <a:noFill/>
        </p:spPr>
        <p:txBody>
          <a:bodyPr wrap="none" rtlCol="0">
            <a:spAutoFit/>
          </a:bodyPr>
          <a:lstStyle/>
          <a:p>
            <a:r>
              <a:rPr lang="en-US" sz="1600" dirty="0" smtClean="0"/>
              <a:t>Source: 2016 ACS</a:t>
            </a:r>
            <a:endParaRPr lang="en-US" sz="1600" dirty="0"/>
          </a:p>
        </p:txBody>
      </p:sp>
    </p:spTree>
    <p:extLst>
      <p:ext uri="{BB962C8B-B14F-4D97-AF65-F5344CB8AC3E}">
        <p14:creationId xmlns:p14="http://schemas.microsoft.com/office/powerpoint/2010/main" val="1318923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200" dirty="0" smtClean="0"/>
              <a:t>WAP Eligible Population</a:t>
            </a:r>
            <a:br>
              <a:rPr lang="en-US" altLang="en-US" sz="3200" dirty="0" smtClean="0"/>
            </a:br>
            <a:r>
              <a:rPr lang="en-US" altLang="en-US" sz="3200" dirty="0" smtClean="0"/>
              <a:t>in Hot-Humid Zone: Deeper Look</a:t>
            </a:r>
          </a:p>
        </p:txBody>
      </p:sp>
      <p:sp>
        <p:nvSpPr>
          <p:cNvPr id="30765" name="Rectangle 45"/>
          <p:cNvSpPr>
            <a:spLocks noGrp="1" noChangeArrowheads="1"/>
          </p:cNvSpPr>
          <p:nvPr>
            <p:ph type="body" idx="1"/>
          </p:nvPr>
        </p:nvSpPr>
        <p:spPr>
          <a:xfrm>
            <a:off x="499625" y="1676400"/>
            <a:ext cx="8034775" cy="4724400"/>
          </a:xfrm>
        </p:spPr>
        <p:txBody>
          <a:bodyPr/>
          <a:lstStyle/>
          <a:p>
            <a:pPr marL="342900" lvl="2" indent="-342900" eaLnBrk="1" hangingPunct="1"/>
            <a:r>
              <a:rPr lang="en-US" altLang="en-US" sz="2800" dirty="0" smtClean="0"/>
              <a:t>What are some of the household and housing unit characteristics that are important when considering how to target the population?</a:t>
            </a:r>
          </a:p>
          <a:p>
            <a:pPr marL="800100" lvl="3" indent="-342900" eaLnBrk="1" hangingPunct="1"/>
            <a:r>
              <a:rPr lang="en-US" altLang="en-US" sz="2800" dirty="0" smtClean="0"/>
              <a:t>Owner/renter status</a:t>
            </a:r>
          </a:p>
          <a:p>
            <a:pPr marL="800100" lvl="3" indent="-342900" eaLnBrk="1" hangingPunct="1"/>
            <a:r>
              <a:rPr lang="en-US" altLang="en-US" sz="2800" dirty="0" smtClean="0"/>
              <a:t>Housing unit type</a:t>
            </a:r>
          </a:p>
          <a:p>
            <a:pPr marL="800100" lvl="3" indent="-342900" eaLnBrk="1" hangingPunct="1"/>
            <a:r>
              <a:rPr lang="en-US" altLang="en-US" sz="2800" dirty="0" smtClean="0"/>
              <a:t>Main heating fuel</a:t>
            </a:r>
          </a:p>
          <a:p>
            <a:pPr marL="800100" lvl="3" indent="-342900" eaLnBrk="1" hangingPunct="1"/>
            <a:r>
              <a:rPr lang="en-US" altLang="en-US" sz="2800" dirty="0" smtClean="0"/>
              <a:t>Age of housing stock</a:t>
            </a:r>
          </a:p>
          <a:p>
            <a:pPr marL="800100" lvl="3" indent="-342900"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17</a:t>
            </a:fld>
            <a:endParaRPr lang="en-US" altLang="en-US" sz="1000">
              <a:cs typeface="Arial" panose="020B0604020202020204" pitchFamily="34" charset="0"/>
            </a:endParaRPr>
          </a:p>
        </p:txBody>
      </p:sp>
    </p:spTree>
    <p:extLst>
      <p:ext uri="{BB962C8B-B14F-4D97-AF65-F5344CB8AC3E}">
        <p14:creationId xmlns:p14="http://schemas.microsoft.com/office/powerpoint/2010/main" val="42820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152400" y="418696"/>
            <a:ext cx="7971367" cy="1143000"/>
          </a:xfrm>
        </p:spPr>
        <p:txBody>
          <a:bodyPr/>
          <a:lstStyle/>
          <a:p>
            <a:pPr algn="l" eaLnBrk="1" hangingPunct="1"/>
            <a:r>
              <a:rPr lang="en-US" altLang="en-US" sz="3200" dirty="0" smtClean="0"/>
              <a:t>WAP Eligible Population:</a:t>
            </a:r>
            <a:br>
              <a:rPr lang="en-US" altLang="en-US" sz="3200" dirty="0" smtClean="0"/>
            </a:br>
            <a:r>
              <a:rPr lang="en-US" altLang="en-US" sz="3200" dirty="0" smtClean="0"/>
              <a:t>Owner/Renter by Housing Unit Type</a:t>
            </a:r>
            <a:br>
              <a:rPr lang="en-US" altLang="en-US" sz="3200" dirty="0" smtClean="0"/>
            </a:br>
            <a:r>
              <a:rPr lang="en-US" altLang="en-US" sz="3200" dirty="0" smtClean="0"/>
              <a:t>for Hot-Humid Zone</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18</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2721691773"/>
              </p:ext>
            </p:extLst>
          </p:nvPr>
        </p:nvGraphicFramePr>
        <p:xfrm>
          <a:off x="522287" y="1773234"/>
          <a:ext cx="8169276" cy="4572418"/>
        </p:xfrm>
        <a:graphic>
          <a:graphicData uri="http://schemas.openxmlformats.org/drawingml/2006/table">
            <a:tbl>
              <a:tblPr firstRow="1" firstCol="1" bandRow="1">
                <a:tableStyleId>{5C22544A-7EE6-4342-B048-85BDC9FD1C3A}</a:tableStyleId>
              </a:tblPr>
              <a:tblGrid>
                <a:gridCol w="1918004">
                  <a:extLst>
                    <a:ext uri="{9D8B030D-6E8A-4147-A177-3AD203B41FA5}"/>
                  </a:extLst>
                </a:gridCol>
                <a:gridCol w="1562818">
                  <a:extLst>
                    <a:ext uri="{9D8B030D-6E8A-4147-A177-3AD203B41FA5}"/>
                  </a:extLst>
                </a:gridCol>
                <a:gridCol w="1562818">
                  <a:extLst>
                    <a:ext uri="{9D8B030D-6E8A-4147-A177-3AD203B41FA5}"/>
                  </a:extLst>
                </a:gridCol>
                <a:gridCol w="1562818">
                  <a:extLst>
                    <a:ext uri="{9D8B030D-6E8A-4147-A177-3AD203B41FA5}"/>
                  </a:extLst>
                </a:gridCol>
                <a:gridCol w="1562818"/>
              </a:tblGrid>
              <a:tr h="1097957">
                <a:tc>
                  <a:txBody>
                    <a:bodyPr/>
                    <a:lstStyle/>
                    <a:p>
                      <a:pPr marL="0" marR="0">
                        <a:spcBef>
                          <a:spcPts val="300"/>
                        </a:spcBef>
                        <a:spcAft>
                          <a:spcPts val="300"/>
                        </a:spcAft>
                      </a:pPr>
                      <a:r>
                        <a:rPr lang="en-US" sz="2200" b="1" dirty="0" smtClean="0">
                          <a:solidFill>
                            <a:schemeClr val="lt1"/>
                          </a:solidFill>
                          <a:effectLst/>
                          <a:latin typeface="+mn-lt"/>
                          <a:ea typeface="+mn-ea"/>
                          <a:cs typeface="+mn-cs"/>
                        </a:rPr>
                        <a:t>Owner/Renter</a:t>
                      </a:r>
                      <a:r>
                        <a:rPr lang="en-US" sz="2200" b="1" baseline="0" dirty="0" smtClean="0">
                          <a:solidFill>
                            <a:schemeClr val="lt1"/>
                          </a:solidFill>
                          <a:effectLst/>
                          <a:latin typeface="+mn-lt"/>
                          <a:ea typeface="+mn-ea"/>
                          <a:cs typeface="+mn-cs"/>
                        </a:rPr>
                        <a:t> Status</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000" b="1" dirty="0" smtClean="0">
                          <a:solidFill>
                            <a:schemeClr val="bg1"/>
                          </a:solidFill>
                          <a:effectLst/>
                          <a:latin typeface="+mj-lt"/>
                          <a:ea typeface="Times New Roman"/>
                          <a:cs typeface="Times New Roman"/>
                        </a:rPr>
                        <a:t>Single</a:t>
                      </a:r>
                      <a:r>
                        <a:rPr lang="en-US" sz="2000" b="1" baseline="0" dirty="0" smtClean="0">
                          <a:solidFill>
                            <a:schemeClr val="bg1"/>
                          </a:solidFill>
                          <a:effectLst/>
                          <a:latin typeface="+mj-lt"/>
                          <a:ea typeface="Times New Roman"/>
                          <a:cs typeface="Times New Roman"/>
                        </a:rPr>
                        <a:t> Family</a:t>
                      </a:r>
                      <a:endParaRPr lang="en-US" sz="2000" b="1" dirty="0">
                        <a:solidFill>
                          <a:schemeClr val="bg1"/>
                        </a:solidFill>
                        <a:effectLst/>
                        <a:latin typeface="+mj-lt"/>
                        <a:ea typeface="Times New Roman"/>
                        <a:cs typeface="Times New Roman"/>
                      </a:endParaRPr>
                    </a:p>
                  </a:txBody>
                  <a:tcPr marL="68579" marR="68579" marT="0" marB="0" anchor="ctr">
                    <a:lnB w="76200" cap="flat" cmpd="sng" algn="ctr">
                      <a:solidFill>
                        <a:srgbClr val="FFFF00"/>
                      </a:solidFill>
                      <a:prstDash val="solid"/>
                      <a:round/>
                      <a:headEnd type="none" w="med" len="med"/>
                      <a:tailEnd type="none" w="med" len="med"/>
                    </a:lnB>
                  </a:tcPr>
                </a:tc>
                <a:tc>
                  <a:txBody>
                    <a:bodyPr/>
                    <a:lstStyle/>
                    <a:p>
                      <a:pPr marL="0" marR="0" algn="ctr">
                        <a:spcBef>
                          <a:spcPts val="300"/>
                        </a:spcBef>
                        <a:spcAft>
                          <a:spcPts val="300"/>
                        </a:spcAft>
                      </a:pPr>
                      <a:r>
                        <a:rPr lang="en-US" sz="2000" b="1" dirty="0" smtClean="0">
                          <a:solidFill>
                            <a:schemeClr val="bg1"/>
                          </a:solidFill>
                          <a:effectLst/>
                          <a:latin typeface="+mj-lt"/>
                          <a:ea typeface="Times New Roman"/>
                          <a:cs typeface="Times New Roman"/>
                        </a:rPr>
                        <a:t>Small Multifamily</a:t>
                      </a:r>
                    </a:p>
                    <a:p>
                      <a:pPr marL="0" marR="0" algn="ctr">
                        <a:spcBef>
                          <a:spcPts val="300"/>
                        </a:spcBef>
                        <a:spcAft>
                          <a:spcPts val="300"/>
                        </a:spcAft>
                      </a:pPr>
                      <a:r>
                        <a:rPr lang="en-US" sz="2000" b="1" dirty="0" smtClean="0">
                          <a:solidFill>
                            <a:schemeClr val="bg1"/>
                          </a:solidFill>
                          <a:effectLst/>
                          <a:latin typeface="+mj-lt"/>
                          <a:ea typeface="Times New Roman"/>
                          <a:cs typeface="Times New Roman"/>
                        </a:rPr>
                        <a:t>(2-4</a:t>
                      </a:r>
                      <a:r>
                        <a:rPr lang="en-US" sz="2000" b="1" baseline="0" dirty="0" smtClean="0">
                          <a:solidFill>
                            <a:schemeClr val="bg1"/>
                          </a:solidFill>
                          <a:effectLst/>
                          <a:latin typeface="+mj-lt"/>
                          <a:ea typeface="Times New Roman"/>
                          <a:cs typeface="Times New Roman"/>
                        </a:rPr>
                        <a:t> units)</a:t>
                      </a:r>
                      <a:endParaRPr lang="en-US" sz="20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000" b="1" kern="1200" dirty="0" smtClean="0">
                          <a:solidFill>
                            <a:schemeClr val="bg1"/>
                          </a:solidFill>
                          <a:effectLst/>
                          <a:latin typeface="+mj-lt"/>
                          <a:ea typeface="Times New Roman"/>
                          <a:cs typeface="Times New Roman"/>
                        </a:rPr>
                        <a:t>Large Multifamily</a:t>
                      </a:r>
                    </a:p>
                    <a:p>
                      <a:pPr marL="0" marR="0" algn="ctr" defTabSz="914400" rtl="0" eaLnBrk="1" latinLnBrk="0" hangingPunct="1">
                        <a:spcBef>
                          <a:spcPts val="0"/>
                        </a:spcBef>
                        <a:spcAft>
                          <a:spcPts val="0"/>
                        </a:spcAft>
                      </a:pPr>
                      <a:r>
                        <a:rPr lang="en-US" sz="2000" b="1" kern="1200" dirty="0" smtClean="0">
                          <a:solidFill>
                            <a:schemeClr val="bg1"/>
                          </a:solidFill>
                          <a:effectLst/>
                          <a:latin typeface="+mj-lt"/>
                          <a:ea typeface="Times New Roman"/>
                          <a:cs typeface="Times New Roman"/>
                        </a:rPr>
                        <a:t>(5+</a:t>
                      </a:r>
                      <a:r>
                        <a:rPr lang="en-US" sz="2000" b="1" kern="1200" baseline="0" dirty="0" smtClean="0">
                          <a:solidFill>
                            <a:schemeClr val="bg1"/>
                          </a:solidFill>
                          <a:effectLst/>
                          <a:latin typeface="+mj-lt"/>
                          <a:ea typeface="Times New Roman"/>
                          <a:cs typeface="Times New Roman"/>
                        </a:rPr>
                        <a:t> units)</a:t>
                      </a:r>
                      <a:endParaRPr lang="en-US" sz="20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000" b="1" kern="1200" dirty="0" smtClean="0">
                          <a:solidFill>
                            <a:schemeClr val="bg1"/>
                          </a:solidFill>
                          <a:effectLst/>
                          <a:latin typeface="+mj-lt"/>
                          <a:ea typeface="Times New Roman"/>
                          <a:cs typeface="Times New Roman"/>
                        </a:rPr>
                        <a:t>Mobile Homes</a:t>
                      </a:r>
                      <a:endParaRPr lang="en-US" sz="20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837813">
                <a:tc>
                  <a:txBody>
                    <a:bodyPr/>
                    <a:lstStyle/>
                    <a:p>
                      <a:pPr marL="0" marR="0">
                        <a:spcBef>
                          <a:spcPts val="0"/>
                        </a:spcBef>
                        <a:spcAft>
                          <a:spcPts val="0"/>
                        </a:spcAft>
                      </a:pPr>
                      <a:r>
                        <a:rPr lang="en-US" sz="2200" dirty="0" smtClean="0">
                          <a:effectLst/>
                        </a:rPr>
                        <a:t>Own</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algn="ctr" fontAlgn="ctr"/>
                      <a:r>
                        <a:rPr lang="en-US" sz="2200" b="0" i="0" u="none" strike="noStrike" dirty="0">
                          <a:solidFill>
                            <a:srgbClr val="000000"/>
                          </a:solidFill>
                          <a:effectLst/>
                          <a:latin typeface="+mj-lt"/>
                        </a:rPr>
                        <a:t>77%</a:t>
                      </a:r>
                    </a:p>
                  </a:txBody>
                  <a:tcPr marL="9525" marR="9525" marT="9525"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tcPr>
                </a:tc>
                <a:tc>
                  <a:txBody>
                    <a:bodyPr/>
                    <a:lstStyle/>
                    <a:p>
                      <a:pPr algn="ctr" fontAlgn="ctr"/>
                      <a:r>
                        <a:rPr lang="en-US" sz="2200" b="0" i="0" u="none" strike="noStrike" dirty="0">
                          <a:solidFill>
                            <a:srgbClr val="000000"/>
                          </a:solidFill>
                          <a:effectLst/>
                          <a:latin typeface="+mj-lt"/>
                        </a:rPr>
                        <a:t>1%</a:t>
                      </a:r>
                    </a:p>
                  </a:txBody>
                  <a:tcPr marL="9525" marR="9525" marT="9525" marB="0" anchor="ctr">
                    <a:lnL w="76200" cap="flat" cmpd="sng" algn="ctr">
                      <a:solidFill>
                        <a:srgbClr val="FFFF00"/>
                      </a:solidFill>
                      <a:prstDash val="solid"/>
                      <a:round/>
                      <a:headEnd type="none" w="med" len="med"/>
                      <a:tailEnd type="none" w="med" len="med"/>
                    </a:lnL>
                  </a:tcPr>
                </a:tc>
                <a:tc>
                  <a:txBody>
                    <a:bodyPr/>
                    <a:lstStyle/>
                    <a:p>
                      <a:pPr algn="ctr" fontAlgn="ctr"/>
                      <a:r>
                        <a:rPr lang="en-US" sz="2200" b="0" i="0" u="none" strike="noStrike" dirty="0">
                          <a:solidFill>
                            <a:srgbClr val="000000"/>
                          </a:solidFill>
                          <a:effectLst/>
                          <a:latin typeface="+mj-lt"/>
                        </a:rPr>
                        <a:t>4%</a:t>
                      </a:r>
                    </a:p>
                  </a:txBody>
                  <a:tcPr marL="9525" marR="9525" marT="9525" marB="0" anchor="ctr">
                    <a:lnB w="76200" cap="flat" cmpd="sng" algn="ctr">
                      <a:solidFill>
                        <a:srgbClr val="FFFF00"/>
                      </a:solidFill>
                      <a:prstDash val="solid"/>
                      <a:round/>
                      <a:headEnd type="none" w="med" len="med"/>
                      <a:tailEnd type="none" w="med" len="med"/>
                    </a:lnB>
                  </a:tcPr>
                </a:tc>
                <a:tc>
                  <a:txBody>
                    <a:bodyPr/>
                    <a:lstStyle/>
                    <a:p>
                      <a:pPr algn="ctr" fontAlgn="ctr"/>
                      <a:r>
                        <a:rPr lang="en-US" sz="2200" b="0" i="0" u="none" strike="noStrike" dirty="0">
                          <a:solidFill>
                            <a:srgbClr val="000000"/>
                          </a:solidFill>
                          <a:effectLst/>
                          <a:latin typeface="+mj-lt"/>
                        </a:rPr>
                        <a:t>18%</a:t>
                      </a:r>
                    </a:p>
                  </a:txBody>
                  <a:tcPr marL="9525" marR="9525" marT="9525" marB="0" anchor="ctr"/>
                </a:tc>
                <a:extLst>
                  <a:ext uri="{0D108BD9-81ED-4DB2-BD59-A6C34878D82A}"/>
                </a:extLst>
              </a:tr>
              <a:tr h="929994">
                <a:tc>
                  <a:txBody>
                    <a:bodyPr/>
                    <a:lstStyle/>
                    <a:p>
                      <a:pPr marL="0" marR="0">
                        <a:spcBef>
                          <a:spcPts val="0"/>
                        </a:spcBef>
                        <a:spcAft>
                          <a:spcPts val="0"/>
                        </a:spcAft>
                      </a:pPr>
                      <a:r>
                        <a:rPr lang="en-US" sz="2200" dirty="0" smtClean="0">
                          <a:effectLst/>
                        </a:rPr>
                        <a:t>Rent</a:t>
                      </a:r>
                      <a:endParaRPr lang="en-US" sz="2200" dirty="0">
                        <a:effectLst/>
                        <a:latin typeface="Times New Roman"/>
                        <a:ea typeface="Times New Roman"/>
                        <a:cs typeface="Times New Roman"/>
                      </a:endParaRPr>
                    </a:p>
                  </a:txBody>
                  <a:tcPr marL="68579" marR="68579" marT="0" marB="0" anchor="ctr"/>
                </a:tc>
                <a:tc>
                  <a:txBody>
                    <a:bodyPr/>
                    <a:lstStyle/>
                    <a:p>
                      <a:pPr algn="ctr" fontAlgn="ctr"/>
                      <a:r>
                        <a:rPr lang="en-US" sz="2200" b="0" i="0" u="none" strike="noStrike" dirty="0">
                          <a:solidFill>
                            <a:srgbClr val="000000"/>
                          </a:solidFill>
                          <a:effectLst/>
                          <a:latin typeface="+mj-lt"/>
                        </a:rPr>
                        <a:t>34%</a:t>
                      </a:r>
                    </a:p>
                  </a:txBody>
                  <a:tcPr marL="9525" marR="9525" marT="9525" marB="0" anchor="ctr">
                    <a:lnT w="76200" cap="flat" cmpd="sng" algn="ctr">
                      <a:solidFill>
                        <a:srgbClr val="FFFF00"/>
                      </a:solidFill>
                      <a:prstDash val="solid"/>
                      <a:round/>
                      <a:headEnd type="none" w="med" len="med"/>
                      <a:tailEnd type="none" w="med" len="med"/>
                    </a:lnT>
                  </a:tcPr>
                </a:tc>
                <a:tc>
                  <a:txBody>
                    <a:bodyPr/>
                    <a:lstStyle/>
                    <a:p>
                      <a:pPr algn="ctr" fontAlgn="ctr"/>
                      <a:r>
                        <a:rPr lang="en-US" sz="2200" b="0" i="0" u="none" strike="noStrike" dirty="0">
                          <a:solidFill>
                            <a:srgbClr val="000000"/>
                          </a:solidFill>
                          <a:effectLst/>
                          <a:latin typeface="+mj-lt"/>
                        </a:rPr>
                        <a:t>17%</a:t>
                      </a:r>
                    </a:p>
                  </a:txBody>
                  <a:tcPr marL="9525" marR="9525" marT="9525" marB="0" anchor="ctr">
                    <a:lnR w="76200" cap="flat" cmpd="sng" algn="ctr">
                      <a:solidFill>
                        <a:srgbClr val="FFFF00"/>
                      </a:solidFill>
                      <a:prstDash val="solid"/>
                      <a:round/>
                      <a:headEnd type="none" w="med" len="med"/>
                      <a:tailEnd type="none" w="med" len="med"/>
                    </a:lnR>
                  </a:tcPr>
                </a:tc>
                <a:tc>
                  <a:txBody>
                    <a:bodyPr/>
                    <a:lstStyle/>
                    <a:p>
                      <a:pPr algn="ctr" fontAlgn="ctr"/>
                      <a:r>
                        <a:rPr lang="en-US" sz="2200" b="0" i="0" u="none" strike="noStrike" dirty="0">
                          <a:solidFill>
                            <a:srgbClr val="000000"/>
                          </a:solidFill>
                          <a:effectLst/>
                          <a:latin typeface="+mj-lt"/>
                        </a:rPr>
                        <a:t>41%</a:t>
                      </a:r>
                    </a:p>
                  </a:txBody>
                  <a:tcPr marL="9525" marR="9525" marT="9525"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tcPr>
                </a:tc>
                <a:tc>
                  <a:txBody>
                    <a:bodyPr/>
                    <a:lstStyle/>
                    <a:p>
                      <a:pPr algn="ctr" fontAlgn="ctr"/>
                      <a:r>
                        <a:rPr lang="en-US" sz="2200" b="0" i="0" u="none" strike="noStrike" dirty="0">
                          <a:solidFill>
                            <a:srgbClr val="000000"/>
                          </a:solidFill>
                          <a:effectLst/>
                          <a:latin typeface="+mj-lt"/>
                        </a:rPr>
                        <a:t>9%</a:t>
                      </a:r>
                    </a:p>
                  </a:txBody>
                  <a:tcPr marL="9525" marR="9525" marT="9525" marB="0" anchor="ctr">
                    <a:lnL w="76200" cap="flat" cmpd="sng" algn="ctr">
                      <a:solidFill>
                        <a:srgbClr val="FFFF00"/>
                      </a:solidFill>
                      <a:prstDash val="solid"/>
                      <a:round/>
                      <a:headEnd type="none" w="med" len="med"/>
                      <a:tailEnd type="none" w="med" len="med"/>
                    </a:lnL>
                  </a:tcPr>
                </a:tc>
                <a:extLst>
                  <a:ext uri="{0D108BD9-81ED-4DB2-BD59-A6C34878D82A}"/>
                </a:extLst>
              </a:tr>
              <a:tr h="853327">
                <a:tc>
                  <a:txBody>
                    <a:bodyPr/>
                    <a:lstStyle/>
                    <a:p>
                      <a:pPr marL="0" marR="0">
                        <a:spcBef>
                          <a:spcPts val="0"/>
                        </a:spcBef>
                        <a:spcAft>
                          <a:spcPts val="0"/>
                        </a:spcAft>
                      </a:pPr>
                      <a:r>
                        <a:rPr lang="en-US" sz="2200" dirty="0" smtClean="0">
                          <a:effectLst/>
                        </a:rPr>
                        <a:t>Other</a:t>
                      </a:r>
                      <a:endParaRPr lang="en-US" sz="2200" dirty="0">
                        <a:effectLst/>
                        <a:latin typeface="Times New Roman"/>
                        <a:ea typeface="Times New Roman"/>
                        <a:cs typeface="Times New Roman"/>
                      </a:endParaRPr>
                    </a:p>
                  </a:txBody>
                  <a:tcPr marL="68579" marR="68579" marT="0" marB="0" anchor="ctr"/>
                </a:tc>
                <a:tc>
                  <a:txBody>
                    <a:bodyPr/>
                    <a:lstStyle/>
                    <a:p>
                      <a:pPr algn="ctr" fontAlgn="ctr"/>
                      <a:r>
                        <a:rPr lang="en-US" sz="2200" b="0" i="0" u="none" strike="noStrike" dirty="0">
                          <a:solidFill>
                            <a:srgbClr val="000000"/>
                          </a:solidFill>
                          <a:effectLst/>
                          <a:latin typeface="+mj-lt"/>
                        </a:rPr>
                        <a:t>65%</a:t>
                      </a:r>
                    </a:p>
                  </a:txBody>
                  <a:tcPr marL="9525" marR="9525" marT="9525" marB="0" anchor="ctr"/>
                </a:tc>
                <a:tc>
                  <a:txBody>
                    <a:bodyPr/>
                    <a:lstStyle/>
                    <a:p>
                      <a:pPr algn="ctr" fontAlgn="ctr"/>
                      <a:r>
                        <a:rPr lang="en-US" sz="2200" b="0" i="0" u="none" strike="noStrike" dirty="0">
                          <a:solidFill>
                            <a:srgbClr val="000000"/>
                          </a:solidFill>
                          <a:effectLst/>
                          <a:latin typeface="+mj-lt"/>
                        </a:rPr>
                        <a:t>5%</a:t>
                      </a:r>
                    </a:p>
                  </a:txBody>
                  <a:tcPr marL="9525" marR="9525" marT="9525" marB="0" anchor="ctr"/>
                </a:tc>
                <a:tc>
                  <a:txBody>
                    <a:bodyPr/>
                    <a:lstStyle/>
                    <a:p>
                      <a:pPr algn="ctr" fontAlgn="ctr"/>
                      <a:r>
                        <a:rPr lang="en-US" sz="2200" b="0" i="0" u="none" strike="noStrike">
                          <a:solidFill>
                            <a:srgbClr val="000000"/>
                          </a:solidFill>
                          <a:effectLst/>
                          <a:latin typeface="+mj-lt"/>
                        </a:rPr>
                        <a:t>9%</a:t>
                      </a:r>
                    </a:p>
                  </a:txBody>
                  <a:tcPr marL="9525" marR="9525" marT="9525" marB="0" anchor="ctr">
                    <a:lnT w="76200" cap="flat" cmpd="sng" algn="ctr">
                      <a:solidFill>
                        <a:srgbClr val="FFFF00"/>
                      </a:solidFill>
                      <a:prstDash val="solid"/>
                      <a:round/>
                      <a:headEnd type="none" w="med" len="med"/>
                      <a:tailEnd type="none" w="med" len="med"/>
                    </a:lnT>
                  </a:tcPr>
                </a:tc>
                <a:tc>
                  <a:txBody>
                    <a:bodyPr/>
                    <a:lstStyle/>
                    <a:p>
                      <a:pPr algn="ctr" fontAlgn="ctr"/>
                      <a:r>
                        <a:rPr lang="en-US" sz="2200" b="0" i="0" u="none" strike="noStrike">
                          <a:solidFill>
                            <a:srgbClr val="000000"/>
                          </a:solidFill>
                          <a:effectLst/>
                          <a:latin typeface="+mj-lt"/>
                        </a:rPr>
                        <a:t>20%</a:t>
                      </a:r>
                    </a:p>
                  </a:txBody>
                  <a:tcPr marL="9525" marR="9525" marT="9525" marB="0" anchor="ctr"/>
                </a:tc>
                <a:extLst>
                  <a:ext uri="{0D108BD9-81ED-4DB2-BD59-A6C34878D82A}"/>
                </a:extLst>
              </a:tr>
              <a:tr h="853327">
                <a:tc>
                  <a:txBody>
                    <a:bodyPr/>
                    <a:lstStyle/>
                    <a:p>
                      <a:pPr marL="0" marR="0">
                        <a:spcBef>
                          <a:spcPts val="0"/>
                        </a:spcBef>
                        <a:spcAft>
                          <a:spcPts val="0"/>
                        </a:spcAft>
                      </a:pPr>
                      <a:r>
                        <a:rPr lang="en-US" sz="2200" dirty="0" smtClean="0">
                          <a:effectLst/>
                          <a:latin typeface="Times New Roman"/>
                          <a:ea typeface="Times New Roman"/>
                          <a:cs typeface="Times New Roman"/>
                        </a:rPr>
                        <a:t>Total</a:t>
                      </a:r>
                      <a:endParaRPr lang="en-US" sz="2200" dirty="0">
                        <a:effectLst/>
                        <a:latin typeface="Times New Roman"/>
                        <a:ea typeface="Times New Roman"/>
                        <a:cs typeface="Times New Roman"/>
                      </a:endParaRPr>
                    </a:p>
                  </a:txBody>
                  <a:tcPr marL="68579" marR="68579" marT="0" marB="0" anchor="ctr"/>
                </a:tc>
                <a:tc>
                  <a:txBody>
                    <a:bodyPr/>
                    <a:lstStyle/>
                    <a:p>
                      <a:pPr algn="ctr" fontAlgn="ctr"/>
                      <a:r>
                        <a:rPr lang="en-US" sz="2200" b="0" i="0" u="none" strike="noStrike">
                          <a:solidFill>
                            <a:srgbClr val="000000"/>
                          </a:solidFill>
                          <a:effectLst/>
                          <a:latin typeface="+mj-lt"/>
                        </a:rPr>
                        <a:t>56%</a:t>
                      </a:r>
                    </a:p>
                  </a:txBody>
                  <a:tcPr marL="9525" marR="9525" marT="9525" marB="0" anchor="ctr"/>
                </a:tc>
                <a:tc>
                  <a:txBody>
                    <a:bodyPr/>
                    <a:lstStyle/>
                    <a:p>
                      <a:pPr algn="ctr" fontAlgn="ctr"/>
                      <a:r>
                        <a:rPr lang="en-US" sz="2200" b="0" i="0" u="none" strike="noStrike">
                          <a:solidFill>
                            <a:srgbClr val="000000"/>
                          </a:solidFill>
                          <a:effectLst/>
                          <a:latin typeface="+mj-lt"/>
                        </a:rPr>
                        <a:t>9%</a:t>
                      </a:r>
                    </a:p>
                  </a:txBody>
                  <a:tcPr marL="9525" marR="9525" marT="9525" marB="0" anchor="ctr"/>
                </a:tc>
                <a:tc>
                  <a:txBody>
                    <a:bodyPr/>
                    <a:lstStyle/>
                    <a:p>
                      <a:pPr algn="ctr" fontAlgn="ctr"/>
                      <a:r>
                        <a:rPr lang="en-US" sz="2200" b="0" i="0" u="none" strike="noStrike">
                          <a:solidFill>
                            <a:srgbClr val="000000"/>
                          </a:solidFill>
                          <a:effectLst/>
                          <a:latin typeface="+mj-lt"/>
                        </a:rPr>
                        <a:t>22%</a:t>
                      </a:r>
                    </a:p>
                  </a:txBody>
                  <a:tcPr marL="9525" marR="9525" marT="9525" marB="0" anchor="ctr"/>
                </a:tc>
                <a:tc>
                  <a:txBody>
                    <a:bodyPr/>
                    <a:lstStyle/>
                    <a:p>
                      <a:pPr algn="ctr" fontAlgn="ctr"/>
                      <a:r>
                        <a:rPr lang="en-US" sz="2200" b="0" i="0" u="none" strike="noStrike" dirty="0">
                          <a:solidFill>
                            <a:srgbClr val="000000"/>
                          </a:solidFill>
                          <a:effectLst/>
                          <a:latin typeface="+mj-lt"/>
                        </a:rPr>
                        <a:t>13%</a:t>
                      </a:r>
                    </a:p>
                  </a:txBody>
                  <a:tcPr marL="9525" marR="9525" marT="9525" marB="0" anchor="ctr"/>
                </a:tc>
              </a:tr>
            </a:tbl>
          </a:graphicData>
        </a:graphic>
      </p:graphicFrame>
      <p:sp>
        <p:nvSpPr>
          <p:cNvPr id="3" name="TextBox 2"/>
          <p:cNvSpPr txBox="1"/>
          <p:nvPr/>
        </p:nvSpPr>
        <p:spPr>
          <a:xfrm>
            <a:off x="499625" y="6351587"/>
            <a:ext cx="1712200" cy="338554"/>
          </a:xfrm>
          <a:prstGeom prst="rect">
            <a:avLst/>
          </a:prstGeom>
          <a:noFill/>
        </p:spPr>
        <p:txBody>
          <a:bodyPr wrap="none" rtlCol="0">
            <a:spAutoFit/>
          </a:bodyPr>
          <a:lstStyle/>
          <a:p>
            <a:r>
              <a:rPr lang="en-US" sz="1600" dirty="0" smtClean="0"/>
              <a:t>Source: 2016 ACS</a:t>
            </a:r>
            <a:endParaRPr lang="en-US" sz="1600" dirty="0"/>
          </a:p>
        </p:txBody>
      </p:sp>
    </p:spTree>
    <p:extLst>
      <p:ext uri="{BB962C8B-B14F-4D97-AF65-F5344CB8AC3E}">
        <p14:creationId xmlns:p14="http://schemas.microsoft.com/office/powerpoint/2010/main" val="544382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200" dirty="0" smtClean="0"/>
              <a:t>WAP Eligible Population:</a:t>
            </a:r>
            <a:br>
              <a:rPr lang="en-US" altLang="en-US" sz="3200" dirty="0" smtClean="0"/>
            </a:br>
            <a:r>
              <a:rPr lang="en-US" altLang="en-US" sz="3200" dirty="0" smtClean="0"/>
              <a:t>Housing Unit Type by Heating Fuel</a:t>
            </a:r>
            <a:br>
              <a:rPr lang="en-US" altLang="en-US" sz="3200" dirty="0" smtClean="0"/>
            </a:br>
            <a:r>
              <a:rPr lang="en-US" altLang="en-US" sz="3200" dirty="0" smtClean="0"/>
              <a:t>for Hot-Humid Zone</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19</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4136615153"/>
              </p:ext>
            </p:extLst>
          </p:nvPr>
        </p:nvGraphicFramePr>
        <p:xfrm>
          <a:off x="522287" y="1773236"/>
          <a:ext cx="8169278" cy="4572417"/>
        </p:xfrm>
        <a:graphic>
          <a:graphicData uri="http://schemas.openxmlformats.org/drawingml/2006/table">
            <a:tbl>
              <a:tblPr firstRow="1" firstCol="1" bandRow="1">
                <a:tableStyleId>{5C22544A-7EE6-4342-B048-85BDC9FD1C3A}</a:tableStyleId>
              </a:tblPr>
              <a:tblGrid>
                <a:gridCol w="1610003">
                  <a:extLst>
                    <a:ext uri="{9D8B030D-6E8A-4147-A177-3AD203B41FA5}"/>
                  </a:extLst>
                </a:gridCol>
                <a:gridCol w="1311855">
                  <a:extLst>
                    <a:ext uri="{9D8B030D-6E8A-4147-A177-3AD203B41FA5}"/>
                  </a:extLst>
                </a:gridCol>
                <a:gridCol w="1311855">
                  <a:extLst>
                    <a:ext uri="{9D8B030D-6E8A-4147-A177-3AD203B41FA5}"/>
                  </a:extLst>
                </a:gridCol>
                <a:gridCol w="1311855">
                  <a:extLst>
                    <a:ext uri="{9D8B030D-6E8A-4147-A177-3AD203B41FA5}"/>
                  </a:extLst>
                </a:gridCol>
                <a:gridCol w="1311855"/>
                <a:gridCol w="1311855"/>
              </a:tblGrid>
              <a:tr h="925277">
                <a:tc>
                  <a:txBody>
                    <a:bodyPr/>
                    <a:lstStyle/>
                    <a:p>
                      <a:pPr marL="0" marR="0">
                        <a:spcBef>
                          <a:spcPts val="300"/>
                        </a:spcBef>
                        <a:spcAft>
                          <a:spcPts val="300"/>
                        </a:spcAft>
                      </a:pPr>
                      <a:r>
                        <a:rPr lang="en-US" sz="2200" dirty="0" smtClean="0">
                          <a:effectLst/>
                        </a:rPr>
                        <a:t>Housing Unit Type</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EL</a:t>
                      </a:r>
                      <a:endParaRPr lang="en-US" sz="2200" b="1" dirty="0">
                        <a:solidFill>
                          <a:schemeClr val="bg1"/>
                        </a:solidFill>
                        <a:effectLst/>
                        <a:latin typeface="+mj-lt"/>
                        <a:ea typeface="Times New Roman"/>
                        <a:cs typeface="Times New Roman"/>
                      </a:endParaRPr>
                    </a:p>
                  </a:txBody>
                  <a:tcPr marL="68579" marR="68579" marT="0" marB="0" anchor="ctr">
                    <a:lnB w="76200" cap="flat" cmpd="sng" algn="ctr">
                      <a:solidFill>
                        <a:srgbClr val="FFFF00"/>
                      </a:solidFill>
                      <a:prstDash val="solid"/>
                      <a:round/>
                      <a:headEnd type="none" w="med" len="med"/>
                      <a:tailEnd type="none" w="med" len="med"/>
                    </a:lnB>
                  </a:tcP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NG</a:t>
                      </a:r>
                      <a:endParaRPr lang="en-US" sz="2200" b="1" dirty="0">
                        <a:solidFill>
                          <a:schemeClr val="bg1"/>
                        </a:solidFill>
                        <a:effectLst/>
                        <a:latin typeface="+mj-lt"/>
                        <a:ea typeface="Times New Roman"/>
                        <a:cs typeface="Times New Roman"/>
                      </a:endParaRPr>
                    </a:p>
                  </a:txBody>
                  <a:tcPr marL="68579" marR="68579" marT="0" marB="0" anchor="ctr">
                    <a:lnB w="76200" cap="flat" cmpd="sng" algn="ctr">
                      <a:solidFill>
                        <a:srgbClr val="FFFF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FO/KER</a:t>
                      </a:r>
                      <a:endParaRPr lang="en-US" sz="22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LPG</a:t>
                      </a:r>
                      <a:endParaRPr lang="en-US" sz="22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Other</a:t>
                      </a:r>
                      <a:endParaRPr lang="en-US" sz="22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706047">
                <a:tc>
                  <a:txBody>
                    <a:bodyPr/>
                    <a:lstStyle/>
                    <a:p>
                      <a:pPr marL="0" marR="0">
                        <a:spcBef>
                          <a:spcPts val="0"/>
                        </a:spcBef>
                        <a:spcAft>
                          <a:spcPts val="0"/>
                        </a:spcAft>
                      </a:pPr>
                      <a:r>
                        <a:rPr lang="en-US" sz="2200" dirty="0" smtClean="0">
                          <a:effectLst/>
                        </a:rPr>
                        <a:t>SFA/SFD</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63%</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30%</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R w="76200" cap="flat" cmpd="sng" algn="ctr">
                      <a:solidFill>
                        <a:srgbClr val="FFFF00"/>
                      </a:solidFill>
                      <a:prstDash val="solid"/>
                      <a:round/>
                      <a:headEnd type="none" w="med" len="med"/>
                      <a:tailEnd type="none" w="med" len="med"/>
                    </a:lnR>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tcP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0%</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tcP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4%</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3%</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783730">
                <a:tc>
                  <a:txBody>
                    <a:bodyPr/>
                    <a:lstStyle/>
                    <a:p>
                      <a:pPr marL="0" marR="0">
                        <a:spcBef>
                          <a:spcPts val="0"/>
                        </a:spcBef>
                        <a:spcAft>
                          <a:spcPts val="0"/>
                        </a:spcAft>
                      </a:pPr>
                      <a:r>
                        <a:rPr lang="en-US" sz="2200" dirty="0" smtClean="0">
                          <a:effectLst/>
                        </a:rPr>
                        <a:t>SMF</a:t>
                      </a:r>
                    </a:p>
                    <a:p>
                      <a:pPr marL="0" marR="0">
                        <a:spcBef>
                          <a:spcPts val="0"/>
                        </a:spcBef>
                        <a:spcAft>
                          <a:spcPts val="0"/>
                        </a:spcAft>
                      </a:pPr>
                      <a:r>
                        <a:rPr lang="en-US" sz="2200" dirty="0" smtClean="0">
                          <a:effectLst/>
                        </a:rPr>
                        <a:t>(2-4 units)</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80%</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T w="76200" cap="flat" cmpd="sng" algn="ctr">
                      <a:solidFill>
                        <a:srgbClr val="FFFF00"/>
                      </a:solidFill>
                      <a:prstDash val="solid"/>
                      <a:round/>
                      <a:headEnd type="none" w="med" len="med"/>
                      <a:tailEnd type="none" w="med" len="med"/>
                    </a:lnT>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17%</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lnT w="76200" cap="flat" cmpd="sng" algn="ctr">
                      <a:solidFill>
                        <a:srgbClr val="FFFF00"/>
                      </a:solidFill>
                      <a:prstDash val="solid"/>
                      <a:round/>
                      <a:headEnd type="none" w="med" len="med"/>
                      <a:tailEnd type="none" w="med" len="med"/>
                    </a:lnT>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0%</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1%</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719121">
                <a:tc>
                  <a:txBody>
                    <a:bodyPr/>
                    <a:lstStyle/>
                    <a:p>
                      <a:pPr marL="0" marR="0">
                        <a:spcBef>
                          <a:spcPts val="0"/>
                        </a:spcBef>
                        <a:spcAft>
                          <a:spcPts val="0"/>
                        </a:spcAft>
                      </a:pPr>
                      <a:r>
                        <a:rPr lang="en-US" sz="2200" dirty="0" smtClean="0">
                          <a:effectLst/>
                        </a:rPr>
                        <a:t>LMF</a:t>
                      </a:r>
                    </a:p>
                    <a:p>
                      <a:pPr marL="0" marR="0">
                        <a:spcBef>
                          <a:spcPts val="0"/>
                        </a:spcBef>
                        <a:spcAft>
                          <a:spcPts val="0"/>
                        </a:spcAft>
                      </a:pPr>
                      <a:r>
                        <a:rPr lang="en-US" sz="2200" dirty="0" smtClean="0">
                          <a:effectLst/>
                        </a:rPr>
                        <a:t>(5+</a:t>
                      </a:r>
                      <a:r>
                        <a:rPr lang="en-US" sz="2200" baseline="0" dirty="0" smtClean="0">
                          <a:effectLst/>
                        </a:rPr>
                        <a:t> units)</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88%</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9%</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0%</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0%</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3%</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719121">
                <a:tc>
                  <a:txBody>
                    <a:bodyPr/>
                    <a:lstStyle/>
                    <a:p>
                      <a:pPr marL="0" marR="0">
                        <a:spcBef>
                          <a:spcPts val="0"/>
                        </a:spcBef>
                        <a:spcAft>
                          <a:spcPts val="0"/>
                        </a:spcAft>
                      </a:pPr>
                      <a:r>
                        <a:rPr lang="en-US" sz="2200" dirty="0" smtClean="0">
                          <a:effectLst/>
                        </a:rPr>
                        <a:t>MH</a:t>
                      </a:r>
                      <a:endParaRPr lang="en-US" sz="2200" dirty="0">
                        <a:effectLst/>
                        <a:latin typeface="Times New Roman"/>
                        <a:ea typeface="Times New Roman"/>
                        <a:cs typeface="Times New Roman"/>
                      </a:endParaRPr>
                    </a:p>
                  </a:txBody>
                  <a:tcPr marL="68579" marR="68579" marT="0" marB="0" anchor="ctr">
                    <a:lnR w="76200" cap="flat" cmpd="sng" algn="ctr">
                      <a:solidFill>
                        <a:srgbClr val="FFFF00"/>
                      </a:solidFill>
                      <a:prstDash val="solid"/>
                      <a:round/>
                      <a:headEnd type="none" w="med" len="med"/>
                      <a:tailEnd type="none" w="med" len="med"/>
                    </a:lnR>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83%</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lnR w="76200" cap="flat" cmpd="sng" algn="ctr">
                      <a:solidFill>
                        <a:srgbClr val="FFFF00"/>
                      </a:solidFill>
                      <a:prstDash val="solid"/>
                      <a:round/>
                      <a:headEnd type="none" w="med" len="med"/>
                      <a:tailEnd type="none" w="med" len="med"/>
                    </a:lnR>
                    <a:lnB w="76200" cap="flat" cmpd="sng" algn="ctr">
                      <a:solidFill>
                        <a:srgbClr val="FFFF00"/>
                      </a:solidFill>
                      <a:prstDash val="solid"/>
                      <a:round/>
                      <a:headEnd type="none" w="med" len="med"/>
                      <a:tailEnd type="none" w="med" len="med"/>
                    </a:lnB>
                  </a:tcP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6%</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lnL w="76200" cap="flat" cmpd="sng" algn="ctr">
                      <a:solidFill>
                        <a:srgbClr val="FFFF00"/>
                      </a:solidFill>
                      <a:prstDash val="solid"/>
                      <a:round/>
                      <a:headEnd type="none" w="med" len="med"/>
                      <a:tailEnd type="none" w="med" len="med"/>
                    </a:lnL>
                  </a:tcP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1%</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8%</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719121">
                <a:tc>
                  <a:txBody>
                    <a:bodyPr/>
                    <a:lstStyle/>
                    <a:p>
                      <a:pPr marL="0" marR="0">
                        <a:spcBef>
                          <a:spcPts val="0"/>
                        </a:spcBef>
                        <a:spcAft>
                          <a:spcPts val="0"/>
                        </a:spcAft>
                      </a:pPr>
                      <a:r>
                        <a:rPr lang="en-US" sz="2200" dirty="0" smtClean="0">
                          <a:effectLst/>
                          <a:latin typeface="Times New Roman"/>
                          <a:ea typeface="Times New Roman"/>
                          <a:cs typeface="Times New Roman"/>
                        </a:rPr>
                        <a:t>Total</a:t>
                      </a:r>
                      <a:endParaRPr lang="en-US" sz="22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73%</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lnT w="76200" cap="flat" cmpd="sng" algn="ctr">
                      <a:solidFill>
                        <a:srgbClr val="FFFF00"/>
                      </a:solidFill>
                      <a:prstDash val="solid"/>
                      <a:round/>
                      <a:headEnd type="none" w="med" len="med"/>
                      <a:tailEnd type="none" w="med" len="med"/>
                    </a:lnT>
                  </a:tcP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21%</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0%</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a:solidFill>
                            <a:srgbClr val="000000"/>
                          </a:solidFill>
                          <a:effectLst/>
                          <a:latin typeface="+mj-lt"/>
                          <a:ea typeface="Calibri" panose="020F0502020204030204" pitchFamily="34" charset="0"/>
                          <a:cs typeface="Times New Roman" panose="02020603050405020304" pitchFamily="18" charset="0"/>
                        </a:rPr>
                        <a:t>3%</a:t>
                      </a:r>
                      <a:endParaRPr lang="en-US" sz="22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200" dirty="0">
                          <a:solidFill>
                            <a:srgbClr val="000000"/>
                          </a:solidFill>
                          <a:effectLst/>
                          <a:latin typeface="+mj-lt"/>
                          <a:ea typeface="Calibri" panose="020F0502020204030204" pitchFamily="34" charset="0"/>
                          <a:cs typeface="Times New Roman" panose="02020603050405020304" pitchFamily="18" charset="0"/>
                        </a:rPr>
                        <a:t>3%</a:t>
                      </a:r>
                      <a:endParaRPr lang="en-US" sz="220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extBox 2"/>
          <p:cNvSpPr txBox="1"/>
          <p:nvPr/>
        </p:nvSpPr>
        <p:spPr>
          <a:xfrm>
            <a:off x="499625" y="6351587"/>
            <a:ext cx="1712200" cy="338554"/>
          </a:xfrm>
          <a:prstGeom prst="rect">
            <a:avLst/>
          </a:prstGeom>
          <a:noFill/>
        </p:spPr>
        <p:txBody>
          <a:bodyPr wrap="none" rtlCol="0">
            <a:spAutoFit/>
          </a:bodyPr>
          <a:lstStyle/>
          <a:p>
            <a:r>
              <a:rPr lang="en-US" sz="1600" dirty="0" smtClean="0"/>
              <a:t>Source: 2016 ACS</a:t>
            </a:r>
            <a:endParaRPr lang="en-US" sz="1600" dirty="0"/>
          </a:p>
        </p:txBody>
      </p:sp>
    </p:spTree>
    <p:extLst>
      <p:ext uri="{BB962C8B-B14F-4D97-AF65-F5344CB8AC3E}">
        <p14:creationId xmlns:p14="http://schemas.microsoft.com/office/powerpoint/2010/main" val="955991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3837B2B-4683-40C9-83A3-33009BE23203}" type="slidenum">
              <a:rPr lang="en-US" altLang="en-US" sz="1000"/>
              <a:pPr eaLnBrk="1" hangingPunct="1">
                <a:spcBef>
                  <a:spcPct val="50000"/>
                </a:spcBef>
                <a:buFontTx/>
                <a:buNone/>
              </a:pPr>
              <a:t>2</a:t>
            </a:fld>
            <a:endParaRPr lang="en-US" altLang="en-US" sz="1000"/>
          </a:p>
        </p:txBody>
      </p:sp>
      <p:sp>
        <p:nvSpPr>
          <p:cNvPr id="48" name="Rectangle 44"/>
          <p:cNvSpPr txBox="1">
            <a:spLocks noChangeArrowheads="1"/>
          </p:cNvSpPr>
          <p:nvPr/>
        </p:nvSpPr>
        <p:spPr bwMode="auto">
          <a:xfrm>
            <a:off x="-96837" y="342731"/>
            <a:ext cx="3810000"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eaLnBrk="1" hangingPunct="1"/>
            <a:r>
              <a:rPr lang="en-US" altLang="en-US" kern="0" dirty="0" smtClean="0"/>
              <a:t>Outline</a:t>
            </a:r>
          </a:p>
        </p:txBody>
      </p:sp>
      <p:sp>
        <p:nvSpPr>
          <p:cNvPr id="2" name="TextBox 1"/>
          <p:cNvSpPr txBox="1"/>
          <p:nvPr/>
        </p:nvSpPr>
        <p:spPr>
          <a:xfrm>
            <a:off x="801688" y="1676400"/>
            <a:ext cx="7535862" cy="3785652"/>
          </a:xfrm>
          <a:prstGeom prst="rect">
            <a:avLst/>
          </a:prstGeom>
          <a:noFill/>
        </p:spPr>
        <p:txBody>
          <a:bodyPr wrap="square" rtlCol="0">
            <a:spAutoFit/>
          </a:bodyPr>
          <a:lstStyle/>
          <a:p>
            <a:pPr marL="514350" indent="-514350">
              <a:buFont typeface="+mj-lt"/>
              <a:buAutoNum type="romanUcPeriod"/>
            </a:pPr>
            <a:r>
              <a:rPr lang="en-US" b="1" dirty="0" smtClean="0"/>
              <a:t>Needs Assessment </a:t>
            </a:r>
            <a:r>
              <a:rPr lang="en-US" dirty="0" smtClean="0"/>
              <a:t>– What is the level of need for low-income weatherization in warm climates? </a:t>
            </a:r>
          </a:p>
          <a:p>
            <a:pPr marL="514350" indent="-514350">
              <a:buFont typeface="+mj-lt"/>
              <a:buAutoNum type="romanUcPeriod"/>
            </a:pPr>
            <a:endParaRPr lang="en-US" dirty="0" smtClean="0"/>
          </a:p>
          <a:p>
            <a:pPr marL="514350" indent="-514350">
              <a:buFont typeface="+mj-lt"/>
              <a:buAutoNum type="romanUcPeriod"/>
            </a:pPr>
            <a:r>
              <a:rPr lang="en-US" b="1" dirty="0" smtClean="0"/>
              <a:t>WAP Performance in Warm Climates </a:t>
            </a:r>
            <a:r>
              <a:rPr lang="en-US" dirty="0" smtClean="0"/>
              <a:t>– What can results from the National ARRA-period Evaluation tell us about WAP success in warm climates?</a:t>
            </a:r>
          </a:p>
          <a:p>
            <a:pPr marL="514350" indent="-514350">
              <a:buFont typeface="+mj-lt"/>
              <a:buAutoNum type="romanUcPeriod"/>
            </a:pPr>
            <a:endParaRPr lang="en-US" dirty="0" smtClean="0"/>
          </a:p>
          <a:p>
            <a:pPr marL="514350" indent="-514350">
              <a:buFont typeface="+mj-lt"/>
              <a:buAutoNum type="romanUcPeriod"/>
            </a:pPr>
            <a:r>
              <a:rPr lang="en-US" b="1" dirty="0" smtClean="0"/>
              <a:t>New LIHEAP Performance Measures </a:t>
            </a:r>
            <a:r>
              <a:rPr lang="en-US" dirty="0" smtClean="0"/>
              <a:t>– What can the new data that states are collecting for LIHEAP reporting tell us about opportunities in warm states?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200" dirty="0" smtClean="0"/>
              <a:t>WAP Eligible Population:</a:t>
            </a:r>
            <a:br>
              <a:rPr lang="en-US" altLang="en-US" sz="3200" dirty="0" smtClean="0"/>
            </a:br>
            <a:r>
              <a:rPr lang="en-US" altLang="en-US" sz="3200" dirty="0" smtClean="0"/>
              <a:t>Housing Unit Type by Housing Age</a:t>
            </a:r>
            <a:br>
              <a:rPr lang="en-US" altLang="en-US" sz="3200" dirty="0" smtClean="0"/>
            </a:br>
            <a:r>
              <a:rPr lang="en-US" altLang="en-US" sz="3200" dirty="0" smtClean="0"/>
              <a:t>for Hot Humid Zone</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20</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nvPr>
        </p:nvGraphicFramePr>
        <p:xfrm>
          <a:off x="522287" y="1757302"/>
          <a:ext cx="8020052" cy="4637563"/>
        </p:xfrm>
        <a:graphic>
          <a:graphicData uri="http://schemas.openxmlformats.org/drawingml/2006/table">
            <a:tbl>
              <a:tblPr firstRow="1" firstCol="1" bandRow="1">
                <a:tableStyleId>{5C22544A-7EE6-4342-B048-85BDC9FD1C3A}</a:tableStyleId>
              </a:tblPr>
              <a:tblGrid>
                <a:gridCol w="2328401">
                  <a:extLst>
                    <a:ext uri="{9D8B030D-6E8A-4147-A177-3AD203B41FA5}"/>
                  </a:extLst>
                </a:gridCol>
                <a:gridCol w="1897217">
                  <a:extLst>
                    <a:ext uri="{9D8B030D-6E8A-4147-A177-3AD203B41FA5}"/>
                  </a:extLst>
                </a:gridCol>
                <a:gridCol w="1897217"/>
                <a:gridCol w="1897217"/>
              </a:tblGrid>
              <a:tr h="926642">
                <a:tc>
                  <a:txBody>
                    <a:bodyPr/>
                    <a:lstStyle/>
                    <a:p>
                      <a:pPr marL="0" marR="0">
                        <a:spcBef>
                          <a:spcPts val="300"/>
                        </a:spcBef>
                        <a:spcAft>
                          <a:spcPts val="300"/>
                        </a:spcAft>
                      </a:pPr>
                      <a:r>
                        <a:rPr lang="en-US" sz="2200" dirty="0" smtClean="0">
                          <a:effectLst/>
                        </a:rPr>
                        <a:t>Housing </a:t>
                      </a:r>
                    </a:p>
                    <a:p>
                      <a:pPr marL="0" marR="0">
                        <a:spcBef>
                          <a:spcPts val="300"/>
                        </a:spcBef>
                        <a:spcAft>
                          <a:spcPts val="300"/>
                        </a:spcAft>
                      </a:pPr>
                      <a:r>
                        <a:rPr lang="en-US" sz="2200" dirty="0" smtClean="0">
                          <a:effectLst/>
                        </a:rPr>
                        <a:t>Unit</a:t>
                      </a:r>
                      <a:r>
                        <a:rPr lang="en-US" sz="2200" baseline="0" dirty="0" smtClean="0">
                          <a:effectLst/>
                        </a:rPr>
                        <a:t> Type</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Before 1980</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1980-1999</a:t>
                      </a:r>
                      <a:endParaRPr lang="en-US" sz="2200" b="1" kern="1200"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2000-Present</a:t>
                      </a:r>
                      <a:endParaRPr lang="en-US" sz="22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707089">
                <a:tc>
                  <a:txBody>
                    <a:bodyPr/>
                    <a:lstStyle/>
                    <a:p>
                      <a:pPr marL="0" marR="0">
                        <a:spcBef>
                          <a:spcPts val="0"/>
                        </a:spcBef>
                        <a:spcAft>
                          <a:spcPts val="0"/>
                        </a:spcAft>
                      </a:pPr>
                      <a:r>
                        <a:rPr lang="en-US" sz="2200" dirty="0" smtClean="0">
                          <a:effectLst/>
                        </a:rPr>
                        <a:t>SFA/SFD</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dirty="0">
                          <a:solidFill>
                            <a:srgbClr val="000000"/>
                          </a:solidFill>
                          <a:effectLst/>
                          <a:latin typeface="+mj-lt"/>
                        </a:rPr>
                        <a:t>57%</a:t>
                      </a:r>
                    </a:p>
                  </a:txBody>
                  <a:tcPr marL="9525" marR="9525" marT="9525" marB="0" anchor="ctr"/>
                </a:tc>
                <a:tc>
                  <a:txBody>
                    <a:bodyPr/>
                    <a:lstStyle/>
                    <a:p>
                      <a:pPr algn="ctr" fontAlgn="b"/>
                      <a:r>
                        <a:rPr lang="en-US" sz="2200" b="0" i="0" u="none" strike="noStrike" dirty="0">
                          <a:solidFill>
                            <a:srgbClr val="000000"/>
                          </a:solidFill>
                          <a:effectLst/>
                          <a:latin typeface="+mj-lt"/>
                        </a:rPr>
                        <a:t>26%</a:t>
                      </a:r>
                    </a:p>
                  </a:txBody>
                  <a:tcPr marL="9525" marR="9525" marT="9525" marB="0" anchor="ctr"/>
                </a:tc>
                <a:tc>
                  <a:txBody>
                    <a:bodyPr/>
                    <a:lstStyle/>
                    <a:p>
                      <a:pPr algn="ctr" fontAlgn="b"/>
                      <a:r>
                        <a:rPr lang="en-US" sz="2200" b="0" i="0" u="none" strike="noStrike">
                          <a:solidFill>
                            <a:srgbClr val="000000"/>
                          </a:solidFill>
                          <a:effectLst/>
                          <a:latin typeface="+mj-lt"/>
                        </a:rPr>
                        <a:t>17%</a:t>
                      </a:r>
                    </a:p>
                  </a:txBody>
                  <a:tcPr marL="9525" marR="9525" marT="9525" marB="0" anchor="ctr"/>
                </a:tc>
                <a:extLst>
                  <a:ext uri="{0D108BD9-81ED-4DB2-BD59-A6C34878D82A}"/>
                </a:extLst>
              </a:tr>
              <a:tr h="784886">
                <a:tc>
                  <a:txBody>
                    <a:bodyPr/>
                    <a:lstStyle/>
                    <a:p>
                      <a:pPr marL="0" marR="0">
                        <a:spcBef>
                          <a:spcPts val="0"/>
                        </a:spcBef>
                        <a:spcAft>
                          <a:spcPts val="0"/>
                        </a:spcAft>
                      </a:pPr>
                      <a:r>
                        <a:rPr lang="en-US" sz="2200" dirty="0" smtClean="0">
                          <a:effectLst/>
                        </a:rPr>
                        <a:t>SMF</a:t>
                      </a:r>
                    </a:p>
                    <a:p>
                      <a:pPr marL="0" marR="0">
                        <a:spcBef>
                          <a:spcPts val="0"/>
                        </a:spcBef>
                        <a:spcAft>
                          <a:spcPts val="0"/>
                        </a:spcAft>
                      </a:pPr>
                      <a:r>
                        <a:rPr lang="en-US" sz="2200" dirty="0" smtClean="0">
                          <a:effectLst/>
                          <a:latin typeface="Times New Roman"/>
                          <a:ea typeface="Times New Roman"/>
                          <a:cs typeface="Times New Roman"/>
                        </a:rPr>
                        <a:t>(2-4</a:t>
                      </a:r>
                      <a:r>
                        <a:rPr lang="en-US" sz="2200" baseline="0" dirty="0" smtClean="0">
                          <a:effectLst/>
                          <a:latin typeface="Times New Roman"/>
                          <a:ea typeface="Times New Roman"/>
                          <a:cs typeface="Times New Roman"/>
                        </a:rPr>
                        <a:t> units)</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a:solidFill>
                            <a:srgbClr val="000000"/>
                          </a:solidFill>
                          <a:effectLst/>
                          <a:latin typeface="+mj-lt"/>
                        </a:rPr>
                        <a:t>50%</a:t>
                      </a:r>
                    </a:p>
                  </a:txBody>
                  <a:tcPr marL="9525" marR="9525" marT="9525" marB="0" anchor="ctr"/>
                </a:tc>
                <a:tc>
                  <a:txBody>
                    <a:bodyPr/>
                    <a:lstStyle/>
                    <a:p>
                      <a:pPr algn="ctr" fontAlgn="b"/>
                      <a:r>
                        <a:rPr lang="en-US" sz="2200" b="0" i="0" u="none" strike="noStrike">
                          <a:solidFill>
                            <a:srgbClr val="000000"/>
                          </a:solidFill>
                          <a:effectLst/>
                          <a:latin typeface="+mj-lt"/>
                        </a:rPr>
                        <a:t>35%</a:t>
                      </a:r>
                    </a:p>
                  </a:txBody>
                  <a:tcPr marL="9525" marR="9525" marT="9525" marB="0" anchor="ctr"/>
                </a:tc>
                <a:tc>
                  <a:txBody>
                    <a:bodyPr/>
                    <a:lstStyle/>
                    <a:p>
                      <a:pPr algn="ctr" fontAlgn="b"/>
                      <a:r>
                        <a:rPr lang="en-US" sz="2200" b="0" i="0" u="none" strike="noStrike">
                          <a:solidFill>
                            <a:srgbClr val="000000"/>
                          </a:solidFill>
                          <a:effectLst/>
                          <a:latin typeface="+mj-lt"/>
                        </a:rPr>
                        <a:t>16%</a:t>
                      </a:r>
                    </a:p>
                  </a:txBody>
                  <a:tcPr marL="9525" marR="9525" marT="9525" marB="0" anchor="ctr"/>
                </a:tc>
                <a:extLst>
                  <a:ext uri="{0D108BD9-81ED-4DB2-BD59-A6C34878D82A}"/>
                </a:extLst>
              </a:tr>
              <a:tr h="778584">
                <a:tc>
                  <a:txBody>
                    <a:bodyPr/>
                    <a:lstStyle/>
                    <a:p>
                      <a:pPr marL="0" marR="0">
                        <a:spcBef>
                          <a:spcPts val="0"/>
                        </a:spcBef>
                        <a:spcAft>
                          <a:spcPts val="0"/>
                        </a:spcAft>
                      </a:pPr>
                      <a:r>
                        <a:rPr lang="en-US" sz="2200" dirty="0" smtClean="0">
                          <a:effectLst/>
                        </a:rPr>
                        <a:t>LMF</a:t>
                      </a:r>
                    </a:p>
                    <a:p>
                      <a:pPr marL="0" marR="0">
                        <a:spcBef>
                          <a:spcPts val="0"/>
                        </a:spcBef>
                        <a:spcAft>
                          <a:spcPts val="0"/>
                        </a:spcAft>
                      </a:pPr>
                      <a:r>
                        <a:rPr lang="en-US" sz="2200" dirty="0" smtClean="0">
                          <a:effectLst/>
                          <a:latin typeface="Times New Roman"/>
                          <a:ea typeface="Times New Roman"/>
                          <a:cs typeface="Times New Roman"/>
                        </a:rPr>
                        <a:t>(5+</a:t>
                      </a:r>
                      <a:r>
                        <a:rPr lang="en-US" sz="2200" baseline="0" dirty="0" smtClean="0">
                          <a:effectLst/>
                          <a:latin typeface="Times New Roman"/>
                          <a:ea typeface="Times New Roman"/>
                          <a:cs typeface="Times New Roman"/>
                        </a:rPr>
                        <a:t> units)</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a:solidFill>
                            <a:srgbClr val="000000"/>
                          </a:solidFill>
                          <a:effectLst/>
                          <a:latin typeface="+mj-lt"/>
                        </a:rPr>
                        <a:t>42%</a:t>
                      </a:r>
                    </a:p>
                  </a:txBody>
                  <a:tcPr marL="9525" marR="9525" marT="9525" marB="0" anchor="ctr"/>
                </a:tc>
                <a:tc>
                  <a:txBody>
                    <a:bodyPr/>
                    <a:lstStyle/>
                    <a:p>
                      <a:pPr algn="ctr" fontAlgn="b"/>
                      <a:r>
                        <a:rPr lang="en-US" sz="2200" b="0" i="0" u="none" strike="noStrike">
                          <a:solidFill>
                            <a:srgbClr val="000000"/>
                          </a:solidFill>
                          <a:effectLst/>
                          <a:latin typeface="+mj-lt"/>
                        </a:rPr>
                        <a:t>37%</a:t>
                      </a:r>
                    </a:p>
                  </a:txBody>
                  <a:tcPr marL="9525" marR="9525" marT="9525" marB="0" anchor="ctr"/>
                </a:tc>
                <a:tc>
                  <a:txBody>
                    <a:bodyPr/>
                    <a:lstStyle/>
                    <a:p>
                      <a:pPr algn="ctr" fontAlgn="b"/>
                      <a:r>
                        <a:rPr lang="en-US" sz="2200" b="0" i="0" u="none" strike="noStrike">
                          <a:solidFill>
                            <a:srgbClr val="000000"/>
                          </a:solidFill>
                          <a:effectLst/>
                          <a:latin typeface="+mj-lt"/>
                        </a:rPr>
                        <a:t>21%</a:t>
                      </a:r>
                    </a:p>
                  </a:txBody>
                  <a:tcPr marL="9525" marR="9525" marT="9525" marB="0" anchor="ctr"/>
                </a:tc>
                <a:extLst>
                  <a:ext uri="{0D108BD9-81ED-4DB2-BD59-A6C34878D82A}"/>
                </a:extLst>
              </a:tr>
              <a:tr h="720181">
                <a:tc>
                  <a:txBody>
                    <a:bodyPr/>
                    <a:lstStyle/>
                    <a:p>
                      <a:pPr marL="0" marR="0">
                        <a:spcBef>
                          <a:spcPts val="0"/>
                        </a:spcBef>
                        <a:spcAft>
                          <a:spcPts val="0"/>
                        </a:spcAft>
                      </a:pPr>
                      <a:r>
                        <a:rPr lang="en-US" sz="2200" dirty="0" smtClean="0">
                          <a:effectLst/>
                        </a:rPr>
                        <a:t>MH</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a:solidFill>
                            <a:srgbClr val="000000"/>
                          </a:solidFill>
                          <a:effectLst/>
                          <a:latin typeface="+mj-lt"/>
                        </a:rPr>
                        <a:t>24%</a:t>
                      </a:r>
                    </a:p>
                  </a:txBody>
                  <a:tcPr marL="9525" marR="9525" marT="9525" marB="0" anchor="ctr"/>
                </a:tc>
                <a:tc>
                  <a:txBody>
                    <a:bodyPr/>
                    <a:lstStyle/>
                    <a:p>
                      <a:pPr algn="ctr" fontAlgn="b"/>
                      <a:r>
                        <a:rPr lang="en-US" sz="2200" b="0" i="0" u="none" strike="noStrike">
                          <a:solidFill>
                            <a:srgbClr val="000000"/>
                          </a:solidFill>
                          <a:effectLst/>
                          <a:latin typeface="+mj-lt"/>
                        </a:rPr>
                        <a:t>55%</a:t>
                      </a:r>
                    </a:p>
                  </a:txBody>
                  <a:tcPr marL="9525" marR="9525" marT="9525" marB="0" anchor="ctr"/>
                </a:tc>
                <a:tc>
                  <a:txBody>
                    <a:bodyPr/>
                    <a:lstStyle/>
                    <a:p>
                      <a:pPr algn="ctr" fontAlgn="b"/>
                      <a:r>
                        <a:rPr lang="en-US" sz="2200" b="0" i="0" u="none" strike="noStrike">
                          <a:solidFill>
                            <a:srgbClr val="000000"/>
                          </a:solidFill>
                          <a:effectLst/>
                          <a:latin typeface="+mj-lt"/>
                        </a:rPr>
                        <a:t>21%</a:t>
                      </a:r>
                    </a:p>
                  </a:txBody>
                  <a:tcPr marL="9525" marR="9525" marT="9525" marB="0" anchor="ctr"/>
                </a:tc>
                <a:extLst>
                  <a:ext uri="{0D108BD9-81ED-4DB2-BD59-A6C34878D82A}"/>
                </a:extLst>
              </a:tr>
              <a:tr h="720181">
                <a:tc>
                  <a:txBody>
                    <a:bodyPr/>
                    <a:lstStyle/>
                    <a:p>
                      <a:pPr marL="0" marR="0">
                        <a:spcBef>
                          <a:spcPts val="0"/>
                        </a:spcBef>
                        <a:spcAft>
                          <a:spcPts val="0"/>
                        </a:spcAft>
                      </a:pPr>
                      <a:r>
                        <a:rPr lang="en-US" sz="2200" dirty="0" smtClean="0">
                          <a:effectLst/>
                          <a:latin typeface="Times New Roman"/>
                          <a:ea typeface="Times New Roman"/>
                          <a:cs typeface="Times New Roman"/>
                        </a:rPr>
                        <a:t>Total</a:t>
                      </a:r>
                      <a:endParaRPr lang="en-US" sz="2200" dirty="0">
                        <a:effectLst/>
                        <a:latin typeface="Times New Roman"/>
                        <a:ea typeface="Times New Roman"/>
                        <a:cs typeface="Times New Roman"/>
                      </a:endParaRPr>
                    </a:p>
                  </a:txBody>
                  <a:tcPr marL="68579" marR="68579" marT="0" marB="0" anchor="ctr"/>
                </a:tc>
                <a:tc>
                  <a:txBody>
                    <a:bodyPr/>
                    <a:lstStyle/>
                    <a:p>
                      <a:pPr algn="ctr" fontAlgn="b"/>
                      <a:r>
                        <a:rPr lang="en-US" sz="2200" b="0" i="0" u="none" strike="noStrike">
                          <a:solidFill>
                            <a:srgbClr val="000000"/>
                          </a:solidFill>
                          <a:effectLst/>
                          <a:latin typeface="+mj-lt"/>
                        </a:rPr>
                        <a:t>48%</a:t>
                      </a:r>
                    </a:p>
                  </a:txBody>
                  <a:tcPr marL="9525" marR="9525" marT="9525" marB="0" anchor="ctr"/>
                </a:tc>
                <a:tc>
                  <a:txBody>
                    <a:bodyPr/>
                    <a:lstStyle/>
                    <a:p>
                      <a:pPr algn="ctr" fontAlgn="b"/>
                      <a:r>
                        <a:rPr lang="en-US" sz="2200" b="0" i="0" u="none" strike="noStrike">
                          <a:solidFill>
                            <a:srgbClr val="000000"/>
                          </a:solidFill>
                          <a:effectLst/>
                          <a:latin typeface="+mj-lt"/>
                        </a:rPr>
                        <a:t>33%</a:t>
                      </a:r>
                    </a:p>
                  </a:txBody>
                  <a:tcPr marL="9525" marR="9525" marT="9525" marB="0" anchor="ctr"/>
                </a:tc>
                <a:tc>
                  <a:txBody>
                    <a:bodyPr/>
                    <a:lstStyle/>
                    <a:p>
                      <a:pPr algn="ctr" fontAlgn="b"/>
                      <a:r>
                        <a:rPr lang="en-US" sz="2200" b="0" i="0" u="none" strike="noStrike" dirty="0">
                          <a:solidFill>
                            <a:srgbClr val="000000"/>
                          </a:solidFill>
                          <a:effectLst/>
                          <a:latin typeface="+mj-lt"/>
                        </a:rPr>
                        <a:t>19%</a:t>
                      </a:r>
                    </a:p>
                  </a:txBody>
                  <a:tcPr marL="9525" marR="9525" marT="9525" marB="0" anchor="ctr"/>
                </a:tc>
              </a:tr>
            </a:tbl>
          </a:graphicData>
        </a:graphic>
      </p:graphicFrame>
      <p:sp>
        <p:nvSpPr>
          <p:cNvPr id="3" name="TextBox 2"/>
          <p:cNvSpPr txBox="1"/>
          <p:nvPr/>
        </p:nvSpPr>
        <p:spPr>
          <a:xfrm>
            <a:off x="499625" y="6351587"/>
            <a:ext cx="1712200" cy="338554"/>
          </a:xfrm>
          <a:prstGeom prst="rect">
            <a:avLst/>
          </a:prstGeom>
          <a:noFill/>
        </p:spPr>
        <p:txBody>
          <a:bodyPr wrap="none" rtlCol="0">
            <a:spAutoFit/>
          </a:bodyPr>
          <a:lstStyle/>
          <a:p>
            <a:r>
              <a:rPr lang="en-US" sz="1600" dirty="0" smtClean="0"/>
              <a:t>Source: 2016 ACS</a:t>
            </a:r>
            <a:endParaRPr lang="en-US" sz="1600" dirty="0"/>
          </a:p>
        </p:txBody>
      </p:sp>
    </p:spTree>
    <p:extLst>
      <p:ext uri="{BB962C8B-B14F-4D97-AF65-F5344CB8AC3E}">
        <p14:creationId xmlns:p14="http://schemas.microsoft.com/office/powerpoint/2010/main" val="3866970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600" dirty="0" smtClean="0"/>
              <a:t>Targeting WAP Eligible</a:t>
            </a:r>
            <a:br>
              <a:rPr lang="en-US" altLang="en-US" sz="3600" dirty="0" smtClean="0"/>
            </a:br>
            <a:r>
              <a:rPr lang="en-US" altLang="en-US" sz="3600" dirty="0" smtClean="0"/>
              <a:t>Population</a:t>
            </a:r>
            <a:r>
              <a:rPr lang="en-US" altLang="en-US" sz="3600" dirty="0"/>
              <a:t> </a:t>
            </a:r>
            <a:r>
              <a:rPr lang="en-US" altLang="en-US" sz="3600" dirty="0" smtClean="0"/>
              <a:t>in Hot-Humid Zone</a:t>
            </a:r>
          </a:p>
        </p:txBody>
      </p:sp>
      <p:sp>
        <p:nvSpPr>
          <p:cNvPr id="30765" name="Rectangle 45"/>
          <p:cNvSpPr>
            <a:spLocks noGrp="1" noChangeArrowheads="1"/>
          </p:cNvSpPr>
          <p:nvPr>
            <p:ph type="body" idx="1"/>
          </p:nvPr>
        </p:nvSpPr>
        <p:spPr>
          <a:xfrm>
            <a:off x="499625" y="1981200"/>
            <a:ext cx="8034775" cy="4419600"/>
          </a:xfrm>
        </p:spPr>
        <p:txBody>
          <a:bodyPr/>
          <a:lstStyle/>
          <a:p>
            <a:pPr marL="342900" lvl="2" indent="-342900" eaLnBrk="1" hangingPunct="1"/>
            <a:r>
              <a:rPr lang="en-US" altLang="en-US" sz="2800" dirty="0" smtClean="0"/>
              <a:t>Mainly electric heat, equal proportions owner/renter, mainly SF homes but greater proportion of MH than other zones</a:t>
            </a:r>
          </a:p>
          <a:p>
            <a:pPr marL="800100" lvl="3" indent="-342900" eaLnBrk="1" hangingPunct="1"/>
            <a:r>
              <a:rPr lang="en-US" altLang="en-US" sz="2800" dirty="0" smtClean="0"/>
              <a:t>If targeting owners, looking at SFA/SFD with some more gas opportunities and older buildings</a:t>
            </a:r>
          </a:p>
          <a:p>
            <a:pPr marL="800100" lvl="3" indent="-342900" eaLnBrk="1" hangingPunct="1"/>
            <a:r>
              <a:rPr lang="en-US" altLang="en-US" sz="2800" dirty="0" smtClean="0"/>
              <a:t>If able to reach renters, looking at SMF/LMF with mostly electric opportunities in slightly newer buildings</a:t>
            </a:r>
          </a:p>
          <a:p>
            <a:pPr lvl="1"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21</a:t>
            </a:fld>
            <a:endParaRPr lang="en-US" altLang="en-US" sz="1000">
              <a:cs typeface="Arial" panose="020B0604020202020204" pitchFamily="34" charset="0"/>
            </a:endParaRPr>
          </a:p>
        </p:txBody>
      </p:sp>
    </p:spTree>
    <p:extLst>
      <p:ext uri="{BB962C8B-B14F-4D97-AF65-F5344CB8AC3E}">
        <p14:creationId xmlns:p14="http://schemas.microsoft.com/office/powerpoint/2010/main" val="30646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244807" y="558240"/>
            <a:ext cx="7772400" cy="497468"/>
          </a:xfrm>
        </p:spPr>
        <p:txBody>
          <a:bodyPr/>
          <a:lstStyle/>
          <a:p>
            <a:pPr algn="l" eaLnBrk="1" hangingPunct="1"/>
            <a:r>
              <a:rPr lang="en-US" altLang="en-US" sz="3200" dirty="0" smtClean="0"/>
              <a:t>Other Demographic and </a:t>
            </a:r>
            <a:br>
              <a:rPr lang="en-US" altLang="en-US" sz="3200" dirty="0" smtClean="0"/>
            </a:br>
            <a:r>
              <a:rPr lang="en-US" altLang="en-US" sz="3200" dirty="0" smtClean="0"/>
              <a:t>Regional Changes</a:t>
            </a:r>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22</a:t>
            </a:fld>
            <a:endParaRPr lang="en-US" altLang="en-US" sz="1000">
              <a:cs typeface="Arial" panose="020B0604020202020204" pitchFamily="34" charset="0"/>
            </a:endParaRPr>
          </a:p>
        </p:txBody>
      </p:sp>
      <p:sp>
        <p:nvSpPr>
          <p:cNvPr id="7" name="TextBox 6"/>
          <p:cNvSpPr txBox="1"/>
          <p:nvPr/>
        </p:nvSpPr>
        <p:spPr>
          <a:xfrm>
            <a:off x="865188" y="1725612"/>
            <a:ext cx="7062788"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Dramatic population increase</a:t>
            </a:r>
          </a:p>
          <a:p>
            <a:pPr marL="342900" indent="-342900">
              <a:buFont typeface="Arial" panose="020B0604020202020204" pitchFamily="34" charset="0"/>
              <a:buChar char="•"/>
            </a:pPr>
            <a:r>
              <a:rPr lang="en-US" sz="2800" dirty="0" smtClean="0"/>
              <a:t>Increase in Air Conditioning</a:t>
            </a:r>
          </a:p>
          <a:p>
            <a:pPr marL="800100" lvl="1" indent="-342900">
              <a:buFont typeface="Arial" panose="020B0604020202020204" pitchFamily="34" charset="0"/>
              <a:buChar char="•"/>
            </a:pPr>
            <a:r>
              <a:rPr lang="en-US" sz="2800" dirty="0"/>
              <a:t>Since 1993, electricity consumed for air conditioning in the South has increased 43</a:t>
            </a:r>
            <a:r>
              <a:rPr lang="en-US" sz="2800" dirty="0" smtClean="0"/>
              <a:t>% (EIA, 2009 RECS).</a:t>
            </a:r>
          </a:p>
          <a:p>
            <a:pPr marL="342900" indent="-342900">
              <a:buFont typeface="Arial" panose="020B0604020202020204" pitchFamily="34" charset="0"/>
              <a:buChar char="•"/>
            </a:pPr>
            <a:r>
              <a:rPr lang="en-US" sz="2800" dirty="0" smtClean="0"/>
              <a:t>Increase in the number of hot days above 95 degrees in the Southeast since 1970 and expected to increase in the coming decades (National Climate Assessment).</a:t>
            </a:r>
            <a:endParaRPr lang="en-US" sz="2800" dirty="0"/>
          </a:p>
        </p:txBody>
      </p:sp>
    </p:spTree>
    <p:extLst>
      <p:ext uri="{BB962C8B-B14F-4D97-AF65-F5344CB8AC3E}">
        <p14:creationId xmlns:p14="http://schemas.microsoft.com/office/powerpoint/2010/main" val="1054360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3837B2B-4683-40C9-83A3-33009BE23203}" type="slidenum">
              <a:rPr lang="en-US" altLang="en-US" sz="1000"/>
              <a:pPr eaLnBrk="1" hangingPunct="1">
                <a:spcBef>
                  <a:spcPct val="50000"/>
                </a:spcBef>
                <a:buFontTx/>
                <a:buNone/>
              </a:pPr>
              <a:t>23</a:t>
            </a:fld>
            <a:endParaRPr lang="en-US" altLang="en-US" sz="1000"/>
          </a:p>
        </p:txBody>
      </p:sp>
      <p:sp>
        <p:nvSpPr>
          <p:cNvPr id="48" name="Rectangle 44"/>
          <p:cNvSpPr txBox="1">
            <a:spLocks noChangeArrowheads="1"/>
          </p:cNvSpPr>
          <p:nvPr/>
        </p:nvSpPr>
        <p:spPr bwMode="auto">
          <a:xfrm>
            <a:off x="211420" y="1999551"/>
            <a:ext cx="8703979" cy="270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eaLnBrk="1" hangingPunct="1"/>
            <a:r>
              <a:rPr lang="en-US" dirty="0"/>
              <a:t>WAP Performance in Warm </a:t>
            </a:r>
            <a:r>
              <a:rPr lang="en-US" dirty="0" smtClean="0"/>
              <a:t>Climates: </a:t>
            </a:r>
          </a:p>
          <a:p>
            <a:pPr eaLnBrk="1" hangingPunct="1"/>
            <a:r>
              <a:rPr lang="en-US" altLang="en-US" i="1" kern="0" dirty="0" smtClean="0"/>
              <a:t>Findings from the National WAP ARRA Evaluation</a:t>
            </a:r>
          </a:p>
        </p:txBody>
      </p:sp>
    </p:spTree>
    <p:extLst>
      <p:ext uri="{BB962C8B-B14F-4D97-AF65-F5344CB8AC3E}">
        <p14:creationId xmlns:p14="http://schemas.microsoft.com/office/powerpoint/2010/main" val="1301423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72" name="Rectangle 44"/>
          <p:cNvSpPr>
            <a:spLocks noGrp="1" noChangeArrowheads="1"/>
          </p:cNvSpPr>
          <p:nvPr>
            <p:ph type="title"/>
          </p:nvPr>
        </p:nvSpPr>
        <p:spPr>
          <a:xfrm>
            <a:off x="155575" y="360363"/>
            <a:ext cx="7772400" cy="1143000"/>
          </a:xfrm>
        </p:spPr>
        <p:txBody>
          <a:bodyPr/>
          <a:lstStyle/>
          <a:p>
            <a:pPr algn="l" eaLnBrk="1" hangingPunct="1"/>
            <a:r>
              <a:rPr lang="en-US" altLang="en-US" dirty="0"/>
              <a:t>National WAP Evaluation</a:t>
            </a:r>
          </a:p>
        </p:txBody>
      </p:sp>
      <p:sp>
        <p:nvSpPr>
          <p:cNvPr id="22573" name="Rectangle 45"/>
          <p:cNvSpPr>
            <a:spLocks noGrp="1" noChangeArrowheads="1"/>
          </p:cNvSpPr>
          <p:nvPr>
            <p:ph type="body" idx="1"/>
          </p:nvPr>
        </p:nvSpPr>
        <p:spPr>
          <a:xfrm>
            <a:off x="762000" y="1371600"/>
            <a:ext cx="7772400" cy="4724400"/>
          </a:xfrm>
        </p:spPr>
        <p:txBody>
          <a:bodyPr/>
          <a:lstStyle/>
          <a:p>
            <a:pPr lvl="2" eaLnBrk="1" hangingPunct="1"/>
            <a:endParaRPr lang="en-US" altLang="en-US" dirty="0" smtClean="0"/>
          </a:p>
          <a:p>
            <a:pPr marL="0" indent="0">
              <a:buNone/>
            </a:pPr>
            <a:r>
              <a:rPr lang="en-US" sz="2800" dirty="0"/>
              <a:t>Comprehensive, peer-reviewed evaluation efforts examining WAP during two distinct periods to produce national and regional climate zone results.</a:t>
            </a:r>
            <a:endParaRPr lang="en-US" altLang="en-US" sz="2800" dirty="0"/>
          </a:p>
          <a:p>
            <a:endParaRPr lang="en-US" altLang="en-US" sz="800" i="1" dirty="0"/>
          </a:p>
          <a:p>
            <a:endParaRPr lang="en-US" altLang="en-US" sz="700" dirty="0"/>
          </a:p>
          <a:p>
            <a:r>
              <a:rPr lang="en-US" altLang="en-US" sz="2800" i="1" dirty="0"/>
              <a:t>PY 2010 ARRA Evaluation</a:t>
            </a:r>
          </a:p>
          <a:p>
            <a:pPr lvl="1"/>
            <a:r>
              <a:rPr lang="en-US" altLang="en-US" sz="2400" dirty="0"/>
              <a:t>Assess program during </a:t>
            </a:r>
            <a:r>
              <a:rPr lang="en-US" altLang="en-US" sz="2400" dirty="0" smtClean="0"/>
              <a:t>ARRA period</a:t>
            </a:r>
            <a:endParaRPr lang="en-US" altLang="en-US" sz="2400" dirty="0"/>
          </a:p>
          <a:p>
            <a:pPr lvl="1"/>
            <a:r>
              <a:rPr lang="en-US" altLang="en-US" sz="2400" dirty="0"/>
              <a:t>Client data collected for ~35,000 WAP households</a:t>
            </a:r>
          </a:p>
          <a:p>
            <a:pPr lvl="1"/>
            <a:r>
              <a:rPr lang="en-US" altLang="en-US" sz="2400" dirty="0"/>
              <a:t>Energy usage data collected from ~400 utilities</a:t>
            </a:r>
          </a:p>
          <a:p>
            <a:pPr lvl="1" eaLnBrk="1" hangingPunct="1"/>
            <a:endParaRPr lang="en-US" altLang="en-US" dirty="0" smtClean="0"/>
          </a:p>
        </p:txBody>
      </p:sp>
      <p:sp>
        <p:nvSpPr>
          <p:cNvPr id="2257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5EE3D0F-F510-4AD3-92D8-5A65934AB73D}" type="slidenum">
              <a:rPr lang="en-US" altLang="en-US" sz="1000">
                <a:cs typeface="Arial" panose="020B0604020202020204" pitchFamily="34" charset="0"/>
              </a:rPr>
              <a:pPr eaLnBrk="1" hangingPunct="1">
                <a:spcBef>
                  <a:spcPct val="50000"/>
                </a:spcBef>
                <a:buFontTx/>
                <a:buNone/>
              </a:pPr>
              <a:t>24</a:t>
            </a:fld>
            <a:endParaRPr lang="en-US" altLang="en-US" sz="1000">
              <a:cs typeface="Arial" panose="020B0604020202020204" pitchFamily="34" charset="0"/>
            </a:endParaRPr>
          </a:p>
        </p:txBody>
      </p:sp>
    </p:spTree>
    <p:extLst>
      <p:ext uri="{BB962C8B-B14F-4D97-AF65-F5344CB8AC3E}">
        <p14:creationId xmlns:p14="http://schemas.microsoft.com/office/powerpoint/2010/main" val="3133614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72" name="Rectangle 44"/>
          <p:cNvSpPr>
            <a:spLocks noGrp="1" noChangeArrowheads="1"/>
          </p:cNvSpPr>
          <p:nvPr>
            <p:ph type="title"/>
          </p:nvPr>
        </p:nvSpPr>
        <p:spPr>
          <a:xfrm>
            <a:off x="155575" y="360362"/>
            <a:ext cx="5838825" cy="1620837"/>
          </a:xfrm>
        </p:spPr>
        <p:txBody>
          <a:bodyPr/>
          <a:lstStyle/>
          <a:p>
            <a:r>
              <a:rPr lang="en-US" dirty="0"/>
              <a:t>WAP During </a:t>
            </a:r>
            <a:r>
              <a:rPr lang="en-US" dirty="0" smtClean="0"/>
              <a:t>ARRA</a:t>
            </a:r>
            <a:endParaRPr lang="en-US" dirty="0"/>
          </a:p>
        </p:txBody>
      </p:sp>
      <p:sp>
        <p:nvSpPr>
          <p:cNvPr id="2257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5EE3D0F-F510-4AD3-92D8-5A65934AB73D}" type="slidenum">
              <a:rPr lang="en-US" altLang="en-US" sz="1000">
                <a:cs typeface="Arial" panose="020B0604020202020204" pitchFamily="34" charset="0"/>
              </a:rPr>
              <a:pPr eaLnBrk="1" hangingPunct="1">
                <a:spcBef>
                  <a:spcPct val="50000"/>
                </a:spcBef>
                <a:buFontTx/>
                <a:buNone/>
              </a:pPr>
              <a:t>25</a:t>
            </a:fld>
            <a:endParaRPr lang="en-US" altLang="en-US" sz="1000">
              <a:cs typeface="Arial" panose="020B0604020202020204" pitchFamily="34" charset="0"/>
            </a:endParaRPr>
          </a:p>
        </p:txBody>
      </p:sp>
      <p:graphicFrame>
        <p:nvGraphicFramePr>
          <p:cNvPr id="48" name="Table 47"/>
          <p:cNvGraphicFramePr>
            <a:graphicFrameLocks noGrp="1"/>
          </p:cNvGraphicFramePr>
          <p:nvPr>
            <p:extLst>
              <p:ext uri="{D42A27DB-BD31-4B8C-83A1-F6EECF244321}">
                <p14:modId xmlns:p14="http://schemas.microsoft.com/office/powerpoint/2010/main" val="2011255442"/>
              </p:ext>
            </p:extLst>
          </p:nvPr>
        </p:nvGraphicFramePr>
        <p:xfrm>
          <a:off x="865188" y="2423608"/>
          <a:ext cx="7472362" cy="2629634"/>
        </p:xfrm>
        <a:graphic>
          <a:graphicData uri="http://schemas.openxmlformats.org/drawingml/2006/table">
            <a:tbl>
              <a:tblPr firstRow="1" firstCol="1" bandRow="1">
                <a:tableStyleId>{5C22544A-7EE6-4342-B048-85BDC9FD1C3A}</a:tableStyleId>
              </a:tblPr>
              <a:tblGrid>
                <a:gridCol w="4033199"/>
                <a:gridCol w="3439163"/>
              </a:tblGrid>
              <a:tr h="526514">
                <a:tc>
                  <a:txBody>
                    <a:bodyPr/>
                    <a:lstStyle/>
                    <a:p>
                      <a:r>
                        <a:rPr lang="en-US" sz="2200" i="1" dirty="0" smtClean="0">
                          <a:effectLst/>
                          <a:latin typeface="+mj-lt"/>
                          <a:ea typeface="Times New Roman" panose="02020603050405020304" pitchFamily="18" charset="0"/>
                        </a:rPr>
                        <a:t>National WAP Statistics</a:t>
                      </a:r>
                      <a:endParaRPr lang="en-US" sz="2200" i="1" dirty="0">
                        <a:effectLst/>
                        <a:latin typeface="+mj-lt"/>
                        <a:ea typeface="Times New Roman" panose="02020603050405020304" pitchFamily="18" charset="0"/>
                      </a:endParaRPr>
                    </a:p>
                  </a:txBody>
                  <a:tcPr marL="84618" marR="84618" marT="0" marB="0" anchor="ctr"/>
                </a:tc>
                <a:tc>
                  <a:txBody>
                    <a:bodyPr/>
                    <a:lstStyle/>
                    <a:p>
                      <a:pPr marL="0" marR="0" algn="ctr">
                        <a:lnSpc>
                          <a:spcPct val="115000"/>
                        </a:lnSpc>
                        <a:spcBef>
                          <a:spcPts val="600"/>
                        </a:spcBef>
                        <a:spcAft>
                          <a:spcPts val="1000"/>
                        </a:spcAft>
                      </a:pPr>
                      <a:r>
                        <a:rPr lang="en-US" sz="2000" dirty="0" smtClean="0">
                          <a:effectLst/>
                          <a:latin typeface="+mj-lt"/>
                          <a:ea typeface="Times New Roman" panose="02020603050405020304" pitchFamily="18" charset="0"/>
                          <a:cs typeface="Times New Roman" panose="02020603050405020304" pitchFamily="18" charset="0"/>
                        </a:rPr>
                        <a:t>PY</a:t>
                      </a:r>
                      <a:r>
                        <a:rPr lang="en-US" sz="2000" baseline="0" dirty="0" smtClean="0">
                          <a:effectLst/>
                          <a:latin typeface="+mj-lt"/>
                          <a:ea typeface="Times New Roman" panose="02020603050405020304" pitchFamily="18" charset="0"/>
                          <a:cs typeface="Times New Roman" panose="02020603050405020304" pitchFamily="18" charset="0"/>
                        </a:rPr>
                        <a:t> 2010 (ARRA)</a:t>
                      </a:r>
                      <a:endParaRPr lang="en-US" sz="2000" dirty="0">
                        <a:effectLst/>
                        <a:latin typeface="+mj-lt"/>
                        <a:ea typeface="Times New Roman" panose="02020603050405020304" pitchFamily="18" charset="0"/>
                        <a:cs typeface="Times New Roman" panose="02020603050405020304" pitchFamily="18" charset="0"/>
                      </a:endParaRPr>
                    </a:p>
                  </a:txBody>
                  <a:tcPr marL="84618" marR="84618" marT="0" marB="0" anchor="ctr"/>
                </a:tc>
              </a:tr>
              <a:tr h="345995">
                <a:tc>
                  <a:txBody>
                    <a:bodyPr/>
                    <a:lstStyle/>
                    <a:p>
                      <a:pPr marL="0" marR="0">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Total DOE Funds</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c>
                  <a:txBody>
                    <a:bodyPr/>
                    <a:lstStyle/>
                    <a:p>
                      <a:pPr marL="0" marR="0" algn="ctr">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$2 billion</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r>
              <a:tr h="345995">
                <a:tc>
                  <a:txBody>
                    <a:bodyPr/>
                    <a:lstStyle/>
                    <a:p>
                      <a:pPr marL="0" marR="0">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Total Leveraged Funds</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c>
                  <a:txBody>
                    <a:bodyPr/>
                    <a:lstStyle/>
                    <a:p>
                      <a:pPr marL="0" marR="0" algn="ctr">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$317 million </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r>
              <a:tr h="345995">
                <a:tc>
                  <a:txBody>
                    <a:bodyPr/>
                    <a:lstStyle/>
                    <a:p>
                      <a:pPr marL="0" marR="0">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Total Housing Units Served</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c>
                  <a:txBody>
                    <a:bodyPr/>
                    <a:lstStyle/>
                    <a:p>
                      <a:pPr marL="0" marR="0" algn="ctr">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340,158</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r>
              <a:tr h="345995">
                <a:tc>
                  <a:txBody>
                    <a:bodyPr/>
                    <a:lstStyle/>
                    <a:p>
                      <a:pPr marL="0" marR="0" algn="l">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Average Cost per</a:t>
                      </a:r>
                      <a:r>
                        <a:rPr lang="en-US" sz="2000" i="0" baseline="0" dirty="0" smtClean="0">
                          <a:effectLst/>
                          <a:latin typeface="+mj-lt"/>
                          <a:ea typeface="Times New Roman" panose="02020603050405020304" pitchFamily="18" charset="0"/>
                          <a:cs typeface="Times New Roman" panose="02020603050405020304" pitchFamily="18" charset="0"/>
                        </a:rPr>
                        <a:t> Housing Unit</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c>
                  <a:txBody>
                    <a:bodyPr/>
                    <a:lstStyle/>
                    <a:p>
                      <a:pPr marL="0" marR="0" algn="ctr">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$6,812</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r>
              <a:tr h="345995">
                <a:tc>
                  <a:txBody>
                    <a:bodyPr/>
                    <a:lstStyle/>
                    <a:p>
                      <a:pPr marL="0" marR="0" algn="l">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Income Limit</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c>
                  <a:txBody>
                    <a:bodyPr/>
                    <a:lstStyle/>
                    <a:p>
                      <a:pPr marL="0" marR="0" algn="ctr">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200% of Poverty</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r>
              <a:tr h="345995">
                <a:tc>
                  <a:txBody>
                    <a:bodyPr/>
                    <a:lstStyle/>
                    <a:p>
                      <a:pPr marL="0" marR="0" algn="l">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 of State Sub-grantees</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c>
                  <a:txBody>
                    <a:bodyPr/>
                    <a:lstStyle/>
                    <a:p>
                      <a:pPr marL="0" marR="0" algn="ctr">
                        <a:lnSpc>
                          <a:spcPct val="115000"/>
                        </a:lnSpc>
                        <a:spcBef>
                          <a:spcPts val="300"/>
                        </a:spcBef>
                        <a:spcAft>
                          <a:spcPts val="300"/>
                        </a:spcAft>
                      </a:pPr>
                      <a:r>
                        <a:rPr lang="en-US" sz="2000" i="0" dirty="0" smtClean="0">
                          <a:effectLst/>
                          <a:latin typeface="+mj-lt"/>
                          <a:ea typeface="Times New Roman" panose="02020603050405020304" pitchFamily="18" charset="0"/>
                          <a:cs typeface="Times New Roman" panose="02020603050405020304" pitchFamily="18" charset="0"/>
                        </a:rPr>
                        <a:t>928</a:t>
                      </a:r>
                      <a:endParaRPr lang="en-US" sz="2000" i="0" dirty="0">
                        <a:effectLst/>
                        <a:latin typeface="+mj-lt"/>
                        <a:ea typeface="Times New Roman" panose="02020603050405020304" pitchFamily="18" charset="0"/>
                        <a:cs typeface="Times New Roman" panose="02020603050405020304" pitchFamily="18" charset="0"/>
                      </a:endParaRPr>
                    </a:p>
                  </a:txBody>
                  <a:tcPr marL="84618" marR="84618" marT="0" marB="0" anchor="ctr"/>
                </a:tc>
              </a:tr>
            </a:tbl>
          </a:graphicData>
        </a:graphic>
      </p:graphicFrame>
    </p:spTree>
    <p:extLst>
      <p:ext uri="{BB962C8B-B14F-4D97-AF65-F5344CB8AC3E}">
        <p14:creationId xmlns:p14="http://schemas.microsoft.com/office/powerpoint/2010/main" val="3045948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72" name="Rectangle 44"/>
          <p:cNvSpPr>
            <a:spLocks noGrp="1" noChangeArrowheads="1"/>
          </p:cNvSpPr>
          <p:nvPr>
            <p:ph type="title"/>
          </p:nvPr>
        </p:nvSpPr>
        <p:spPr>
          <a:xfrm>
            <a:off x="554512" y="257196"/>
            <a:ext cx="7772400" cy="1143000"/>
          </a:xfrm>
        </p:spPr>
        <p:txBody>
          <a:bodyPr/>
          <a:lstStyle/>
          <a:p>
            <a:pPr algn="l" eaLnBrk="1" hangingPunct="1"/>
            <a:r>
              <a:rPr lang="en-US" altLang="en-US" dirty="0" smtClean="0"/>
              <a:t>Climate Zones</a:t>
            </a:r>
          </a:p>
        </p:txBody>
      </p:sp>
      <p:sp>
        <p:nvSpPr>
          <p:cNvPr id="22573"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2257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5EE3D0F-F510-4AD3-92D8-5A65934AB73D}" type="slidenum">
              <a:rPr lang="en-US" altLang="en-US" sz="1000">
                <a:cs typeface="Arial" panose="020B0604020202020204" pitchFamily="34" charset="0"/>
              </a:rPr>
              <a:pPr eaLnBrk="1" hangingPunct="1">
                <a:spcBef>
                  <a:spcPct val="50000"/>
                </a:spcBef>
                <a:buFontTx/>
                <a:buNone/>
              </a:pPr>
              <a:t>26</a:t>
            </a:fld>
            <a:endParaRPr lang="en-US" altLang="en-US" sz="1000">
              <a:cs typeface="Arial" panose="020B0604020202020204" pitchFamily="34" charset="0"/>
            </a:endParaRPr>
          </a:p>
        </p:txBody>
      </p:sp>
      <p:pic>
        <p:nvPicPr>
          <p:cNvPr id="48" name="Picture 47" descr="WAP MAP_climate regions.png"/>
          <p:cNvPicPr/>
          <p:nvPr/>
        </p:nvPicPr>
        <p:blipFill>
          <a:blip r:embed="rId5" cstate="print"/>
          <a:stretch>
            <a:fillRect/>
          </a:stretch>
        </p:blipFill>
        <p:spPr>
          <a:xfrm>
            <a:off x="1188107" y="1582759"/>
            <a:ext cx="6767785" cy="4911683"/>
          </a:xfrm>
          <a:prstGeom prst="rect">
            <a:avLst/>
          </a:prstGeom>
        </p:spPr>
      </p:pic>
    </p:spTree>
    <p:extLst>
      <p:ext uri="{BB962C8B-B14F-4D97-AF65-F5344CB8AC3E}">
        <p14:creationId xmlns:p14="http://schemas.microsoft.com/office/powerpoint/2010/main" val="13712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85535" y="303378"/>
            <a:ext cx="7772400" cy="1143000"/>
          </a:xfrm>
        </p:spPr>
        <p:txBody>
          <a:bodyPr/>
          <a:lstStyle/>
          <a:p>
            <a:pPr algn="l" eaLnBrk="1" hangingPunct="1"/>
            <a:r>
              <a:rPr lang="en-US" altLang="en-US" dirty="0" smtClean="0"/>
              <a:t>WAP Single Family Homes </a:t>
            </a:r>
            <a:br>
              <a:rPr lang="en-US" altLang="en-US" dirty="0" smtClean="0"/>
            </a:br>
            <a:r>
              <a:rPr lang="en-US" altLang="en-US" dirty="0" smtClean="0"/>
              <a:t>By Climate,</a:t>
            </a:r>
            <a:r>
              <a:rPr lang="en-US" altLang="en-US" dirty="0"/>
              <a:t> </a:t>
            </a:r>
            <a:r>
              <a:rPr lang="en-US" altLang="en-US" dirty="0" smtClean="0"/>
              <a:t>PY 2010</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27</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2238848030"/>
              </p:ext>
            </p:extLst>
          </p:nvPr>
        </p:nvGraphicFramePr>
        <p:xfrm>
          <a:off x="1211263" y="1773237"/>
          <a:ext cx="6428317" cy="4705062"/>
        </p:xfrm>
        <a:graphic>
          <a:graphicData uri="http://schemas.openxmlformats.org/drawingml/2006/table">
            <a:tbl>
              <a:tblPr firstRow="1" firstCol="1" bandRow="1">
                <a:tableStyleId>{5C22544A-7EE6-4342-B048-85BDC9FD1C3A}</a:tableStyleId>
              </a:tblPr>
              <a:tblGrid>
                <a:gridCol w="2444571">
                  <a:extLst>
                    <a:ext uri="{9D8B030D-6E8A-4147-A177-3AD203B41FA5}"/>
                  </a:extLst>
                </a:gridCol>
                <a:gridCol w="1991873">
                  <a:extLst>
                    <a:ext uri="{9D8B030D-6E8A-4147-A177-3AD203B41FA5}"/>
                  </a:extLst>
                </a:gridCol>
                <a:gridCol w="1991873">
                  <a:extLst>
                    <a:ext uri="{9D8B030D-6E8A-4147-A177-3AD203B41FA5}"/>
                  </a:extLst>
                </a:gridCol>
              </a:tblGrid>
              <a:tr h="1182133">
                <a:tc>
                  <a:txBody>
                    <a:bodyPr/>
                    <a:lstStyle/>
                    <a:p>
                      <a:pPr marL="0" marR="0">
                        <a:spcBef>
                          <a:spcPts val="300"/>
                        </a:spcBef>
                        <a:spcAft>
                          <a:spcPts val="300"/>
                        </a:spcAft>
                      </a:pPr>
                      <a:r>
                        <a:rPr lang="en-US" sz="2400" b="1" dirty="0">
                          <a:solidFill>
                            <a:schemeClr val="bg1"/>
                          </a:solidFill>
                          <a:effectLst/>
                          <a:latin typeface="+mj-lt"/>
                          <a:ea typeface="Times New Roman"/>
                          <a:cs typeface="Times New Roman"/>
                        </a:rPr>
                        <a:t>Zone</a:t>
                      </a: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PY10 Units</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Percent</a:t>
                      </a:r>
                      <a:endParaRPr lang="en-US" sz="2400" b="1" dirty="0">
                        <a:solidFill>
                          <a:schemeClr val="bg1"/>
                        </a:solidFill>
                        <a:effectLst/>
                        <a:latin typeface="+mj-lt"/>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latin typeface="+mj-lt"/>
                          <a:ea typeface="Times New Roman"/>
                          <a:cs typeface="Times New Roman"/>
                        </a:rPr>
                        <a:t>Very Cold</a:t>
                      </a: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40,870</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19%</a:t>
                      </a:r>
                      <a:endParaRPr lang="en-US" sz="2400" b="0" dirty="0">
                        <a:effectLst/>
                        <a:latin typeface="+mj-lt"/>
                        <a:ea typeface="Times New Roman"/>
                        <a:cs typeface="Times New Roman"/>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latin typeface="+mj-lt"/>
                          <a:ea typeface="Times New Roman"/>
                          <a:cs typeface="Times New Roman"/>
                        </a:rPr>
                        <a:t>Cold</a:t>
                      </a: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78,381</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36%</a:t>
                      </a:r>
                      <a:endParaRPr lang="en-US" sz="2400" b="0" dirty="0">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ea typeface="Times New Roman"/>
                          <a:cs typeface="Times New Roman"/>
                        </a:rPr>
                        <a:t>Moderate</a:t>
                      </a: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40,459</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19%</a:t>
                      </a:r>
                      <a:endParaRPr lang="en-US" sz="2400" b="0" dirty="0">
                        <a:solidFill>
                          <a:srgbClr val="FF0000"/>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ea typeface="Times New Roman"/>
                          <a:cs typeface="Times New Roman"/>
                        </a:rPr>
                        <a:t>Hot-Humid</a:t>
                      </a: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36,047</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17%</a:t>
                      </a:r>
                      <a:endParaRPr lang="en-US" sz="2400" b="0" dirty="0">
                        <a:solidFill>
                          <a:srgbClr val="FF0000"/>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ea typeface="Times New Roman"/>
                          <a:cs typeface="Times New Roman"/>
                        </a:rPr>
                        <a:t>Hot-Dry</a:t>
                      </a: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19,688</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9%</a:t>
                      </a:r>
                      <a:endParaRPr lang="en-US" sz="2400" b="0" dirty="0">
                        <a:effectLst/>
                        <a:latin typeface="+mj-lt"/>
                        <a:ea typeface="Times New Roman"/>
                        <a:cs typeface="Times New Roman"/>
                      </a:endParaRPr>
                    </a:p>
                  </a:txBody>
                  <a:tcPr marL="68579" marR="68579" marT="0" marB="0" anchor="ctr"/>
                </a:tc>
                <a:extLst>
                  <a:ext uri="{0D108BD9-81ED-4DB2-BD59-A6C34878D82A}"/>
                </a:extLst>
              </a:tr>
            </a:tbl>
          </a:graphicData>
        </a:graphic>
      </p:graphicFrame>
    </p:spTree>
    <p:extLst>
      <p:ext uri="{BB962C8B-B14F-4D97-AF65-F5344CB8AC3E}">
        <p14:creationId xmlns:p14="http://schemas.microsoft.com/office/powerpoint/2010/main" val="337225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Home Characteristics</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28</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2222263864"/>
              </p:ext>
            </p:extLst>
          </p:nvPr>
        </p:nvGraphicFramePr>
        <p:xfrm>
          <a:off x="921544" y="1776412"/>
          <a:ext cx="7086600" cy="4705062"/>
        </p:xfrm>
        <a:graphic>
          <a:graphicData uri="http://schemas.openxmlformats.org/drawingml/2006/table">
            <a:tbl>
              <a:tblPr firstRow="1" firstCol="1" bandRow="1">
                <a:tableStyleId>{5C22544A-7EE6-4342-B048-85BDC9FD1C3A}</a:tableStyleId>
              </a:tblPr>
              <a:tblGrid>
                <a:gridCol w="2057400">
                  <a:extLst>
                    <a:ext uri="{9D8B030D-6E8A-4147-A177-3AD203B41FA5}"/>
                  </a:extLst>
                </a:gridCol>
                <a:gridCol w="1676400">
                  <a:extLst>
                    <a:ext uri="{9D8B030D-6E8A-4147-A177-3AD203B41FA5}"/>
                  </a:extLst>
                </a:gridCol>
                <a:gridCol w="1676400">
                  <a:extLst>
                    <a:ext uri="{9D8B030D-6E8A-4147-A177-3AD203B41FA5}"/>
                  </a:extLst>
                </a:gridCol>
                <a:gridCol w="1676400">
                  <a:extLst>
                    <a:ext uri="{9D8B030D-6E8A-4147-A177-3AD203B41FA5}"/>
                  </a:extLst>
                </a:gridCol>
              </a:tblGrid>
              <a:tr h="1182133">
                <a:tc>
                  <a:txBody>
                    <a:bodyPr/>
                    <a:lstStyle/>
                    <a:p>
                      <a:pPr marL="0" marR="0">
                        <a:spcBef>
                          <a:spcPts val="300"/>
                        </a:spcBef>
                        <a:spcAft>
                          <a:spcPts val="300"/>
                        </a:spcAft>
                      </a:pPr>
                      <a:r>
                        <a:rPr lang="en-US" sz="2400" dirty="0">
                          <a:effectLst/>
                          <a:latin typeface="+mj-lt"/>
                        </a:rPr>
                        <a:t>Zone</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Central AC</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Electric</a:t>
                      </a:r>
                      <a:r>
                        <a:rPr lang="en-US" sz="2400" b="1" baseline="0" dirty="0" smtClean="0">
                          <a:solidFill>
                            <a:schemeClr val="bg1"/>
                          </a:solidFill>
                          <a:effectLst/>
                          <a:latin typeface="+mj-lt"/>
                          <a:ea typeface="Times New Roman"/>
                          <a:cs typeface="Times New Roman"/>
                        </a:rPr>
                        <a:t> Suppl. Heat</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1" kern="1200" dirty="0" smtClean="0">
                          <a:solidFill>
                            <a:schemeClr val="bg1"/>
                          </a:solidFill>
                          <a:effectLst/>
                          <a:latin typeface="+mj-lt"/>
                          <a:ea typeface="Times New Roman"/>
                          <a:cs typeface="Times New Roman"/>
                        </a:rPr>
                        <a:t>Mean</a:t>
                      </a:r>
                      <a:r>
                        <a:rPr lang="en-US" sz="2400" b="1" kern="1200" baseline="0" dirty="0" smtClean="0">
                          <a:solidFill>
                            <a:schemeClr val="bg1"/>
                          </a:solidFill>
                          <a:effectLst/>
                          <a:latin typeface="+mj-lt"/>
                          <a:ea typeface="Times New Roman"/>
                          <a:cs typeface="Times New Roman"/>
                        </a:rPr>
                        <a:t> CFM50</a:t>
                      </a:r>
                      <a:endParaRPr lang="en-US" sz="24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latin typeface="+mj-lt"/>
                        </a:rPr>
                        <a:t>Very 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15%</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10%</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2,789</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latin typeface="+mj-lt"/>
                        </a:rPr>
                        <a:t>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30%</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12%</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3,227</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Moderate</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59%</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20%</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rgbClr val="FF0000"/>
                          </a:solidFill>
                          <a:effectLst/>
                          <a:latin typeface="+mj-lt"/>
                          <a:ea typeface="Times New Roman"/>
                          <a:cs typeface="Times New Roman"/>
                        </a:rPr>
                        <a:t>3,489</a:t>
                      </a:r>
                      <a:endParaRPr lang="en-US" sz="2400" b="0" kern="1200" dirty="0">
                        <a:solidFill>
                          <a:srgbClr val="FF0000"/>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Hot-Humid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62%</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21%</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rgbClr val="FF0000"/>
                          </a:solidFill>
                          <a:effectLst/>
                          <a:latin typeface="+mj-lt"/>
                          <a:ea typeface="Times New Roman"/>
                          <a:cs typeface="Times New Roman"/>
                        </a:rPr>
                        <a:t>3,429</a:t>
                      </a:r>
                      <a:endParaRPr lang="en-US" sz="2400" b="0" kern="1200" dirty="0">
                        <a:solidFill>
                          <a:srgbClr val="FF0000"/>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Hot-Dry</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52%</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12%</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1,948</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bl>
          </a:graphicData>
        </a:graphic>
      </p:graphicFrame>
    </p:spTree>
    <p:extLst>
      <p:ext uri="{BB962C8B-B14F-4D97-AF65-F5344CB8AC3E}">
        <p14:creationId xmlns:p14="http://schemas.microsoft.com/office/powerpoint/2010/main" val="2896434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600" dirty="0" smtClean="0"/>
              <a:t>Home Characteristics in Warm</a:t>
            </a:r>
            <a:br>
              <a:rPr lang="en-US" altLang="en-US" sz="3600" dirty="0" smtClean="0"/>
            </a:br>
            <a:r>
              <a:rPr lang="en-US" altLang="en-US" sz="3600" dirty="0" smtClean="0"/>
              <a:t>Climates</a:t>
            </a:r>
          </a:p>
        </p:txBody>
      </p:sp>
      <p:sp>
        <p:nvSpPr>
          <p:cNvPr id="30765" name="Rectangle 45"/>
          <p:cNvSpPr>
            <a:spLocks noGrp="1" noChangeArrowheads="1"/>
          </p:cNvSpPr>
          <p:nvPr>
            <p:ph type="body" idx="1"/>
          </p:nvPr>
        </p:nvSpPr>
        <p:spPr>
          <a:xfrm>
            <a:off x="499625" y="1981200"/>
            <a:ext cx="8034775" cy="4419600"/>
          </a:xfrm>
        </p:spPr>
        <p:txBody>
          <a:bodyPr/>
          <a:lstStyle/>
          <a:p>
            <a:pPr marL="342900" lvl="2" indent="-342900" eaLnBrk="1" hangingPunct="1"/>
            <a:r>
              <a:rPr lang="en-US" altLang="en-US" sz="2800" dirty="0" smtClean="0"/>
              <a:t>Central AC used by 60% of WAP households in warm zones compared to 30% in the cold zone and 15% in the very cold zone</a:t>
            </a:r>
          </a:p>
          <a:p>
            <a:pPr marL="342900" lvl="2" indent="-342900" eaLnBrk="1" hangingPunct="1"/>
            <a:r>
              <a:rPr lang="en-US" altLang="en-US" sz="2800" dirty="0" smtClean="0"/>
              <a:t>Electric supplemental heat use is 2 times as much as in colder climates</a:t>
            </a:r>
          </a:p>
          <a:p>
            <a:pPr marL="342900" lvl="2" indent="-342900" eaLnBrk="1" hangingPunct="1"/>
            <a:r>
              <a:rPr lang="en-US" altLang="en-US" sz="2800" dirty="0" smtClean="0"/>
              <a:t>Air leakage rates highest at more than 3,400 CFM50. </a:t>
            </a:r>
          </a:p>
          <a:p>
            <a:pPr lvl="1"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29</a:t>
            </a:fld>
            <a:endParaRPr lang="en-US" altLang="en-US" sz="1000">
              <a:cs typeface="Arial" panose="020B0604020202020204" pitchFamily="34" charset="0"/>
            </a:endParaRPr>
          </a:p>
        </p:txBody>
      </p:sp>
    </p:spTree>
    <p:extLst>
      <p:ext uri="{BB962C8B-B14F-4D97-AF65-F5344CB8AC3E}">
        <p14:creationId xmlns:p14="http://schemas.microsoft.com/office/powerpoint/2010/main" val="245053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3837B2B-4683-40C9-83A3-33009BE23203}" type="slidenum">
              <a:rPr lang="en-US" altLang="en-US" sz="1000"/>
              <a:pPr eaLnBrk="1" hangingPunct="1">
                <a:spcBef>
                  <a:spcPct val="50000"/>
                </a:spcBef>
                <a:buFontTx/>
                <a:buNone/>
              </a:pPr>
              <a:t>3</a:t>
            </a:fld>
            <a:endParaRPr lang="en-US" altLang="en-US" sz="1000"/>
          </a:p>
        </p:txBody>
      </p:sp>
      <p:sp>
        <p:nvSpPr>
          <p:cNvPr id="48" name="Rectangle 44"/>
          <p:cNvSpPr txBox="1">
            <a:spLocks noChangeArrowheads="1"/>
          </p:cNvSpPr>
          <p:nvPr/>
        </p:nvSpPr>
        <p:spPr bwMode="auto">
          <a:xfrm>
            <a:off x="76200" y="2471736"/>
            <a:ext cx="9067799"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eaLnBrk="1" hangingPunct="1"/>
            <a:r>
              <a:rPr lang="en-US" altLang="en-US" kern="0" dirty="0" smtClean="0"/>
              <a:t>Needs Assessment for Low-Income Weatherization in Warm Climates</a:t>
            </a:r>
          </a:p>
        </p:txBody>
      </p:sp>
    </p:spTree>
    <p:extLst>
      <p:ext uri="{BB962C8B-B14F-4D97-AF65-F5344CB8AC3E}">
        <p14:creationId xmlns:p14="http://schemas.microsoft.com/office/powerpoint/2010/main" val="2560762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Gas Savings by Climate,</a:t>
            </a:r>
            <a:br>
              <a:rPr lang="en-US" altLang="en-US" dirty="0" smtClean="0"/>
            </a:br>
            <a:r>
              <a:rPr lang="en-US" altLang="en-US" dirty="0" smtClean="0"/>
              <a:t>2010</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30</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125558681"/>
              </p:ext>
            </p:extLst>
          </p:nvPr>
        </p:nvGraphicFramePr>
        <p:xfrm>
          <a:off x="133350" y="1933171"/>
          <a:ext cx="8763000" cy="4705062"/>
        </p:xfrm>
        <a:graphic>
          <a:graphicData uri="http://schemas.openxmlformats.org/drawingml/2006/table">
            <a:tbl>
              <a:tblPr firstRow="1" firstCol="1" bandRow="1">
                <a:tableStyleId>{5C22544A-7EE6-4342-B048-85BDC9FD1C3A}</a:tableStyleId>
              </a:tblPr>
              <a:tblGrid>
                <a:gridCol w="2057400">
                  <a:extLst>
                    <a:ext uri="{9D8B030D-6E8A-4147-A177-3AD203B41FA5}"/>
                  </a:extLst>
                </a:gridCol>
                <a:gridCol w="1676400">
                  <a:extLst>
                    <a:ext uri="{9D8B030D-6E8A-4147-A177-3AD203B41FA5}"/>
                  </a:extLst>
                </a:gridCol>
                <a:gridCol w="1676400">
                  <a:extLst>
                    <a:ext uri="{9D8B030D-6E8A-4147-A177-3AD203B41FA5}"/>
                  </a:extLst>
                </a:gridCol>
                <a:gridCol w="1676400">
                  <a:extLst>
                    <a:ext uri="{9D8B030D-6E8A-4147-A177-3AD203B41FA5}"/>
                  </a:extLst>
                </a:gridCol>
                <a:gridCol w="1676400">
                  <a:extLst>
                    <a:ext uri="{9D8B030D-6E8A-4147-A177-3AD203B41FA5}"/>
                  </a:extLst>
                </a:gridCol>
              </a:tblGrid>
              <a:tr h="1182133">
                <a:tc>
                  <a:txBody>
                    <a:bodyPr/>
                    <a:lstStyle/>
                    <a:p>
                      <a:pPr marL="0" marR="0">
                        <a:spcBef>
                          <a:spcPts val="300"/>
                        </a:spcBef>
                        <a:spcAft>
                          <a:spcPts val="300"/>
                        </a:spcAft>
                      </a:pPr>
                      <a:r>
                        <a:rPr lang="en-US" sz="2400" dirty="0">
                          <a:effectLst/>
                        </a:rPr>
                        <a:t>Zone</a:t>
                      </a:r>
                      <a:endParaRPr lang="en-US" sz="24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Sample Size</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smtClean="0">
                          <a:effectLst/>
                        </a:rPr>
                        <a:t>Pre-WAP </a:t>
                      </a:r>
                      <a:r>
                        <a:rPr lang="en-US" sz="2400" dirty="0">
                          <a:effectLst/>
                        </a:rPr>
                        <a:t>Therms</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Net Savings Therms</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Percent</a:t>
                      </a:r>
                      <a:endParaRPr lang="en-US" sz="2400" b="1" dirty="0">
                        <a:solidFill>
                          <a:schemeClr val="bg1"/>
                        </a:solidFill>
                        <a:effectLst/>
                        <a:latin typeface="Arial Narrow"/>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rPr>
                        <a:t>Very Cold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2,149</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1,040</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157 (+/-13)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15.1%</a:t>
                      </a:r>
                      <a:endParaRPr lang="en-US" sz="2400" b="1" dirty="0">
                        <a:latin typeface="Arial Narrow" panose="020B0606020202030204" pitchFamily="34" charset="0"/>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rPr>
                        <a:t>Cold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2,990</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1,091</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188 (+/-13)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17.2%</a:t>
                      </a:r>
                      <a:endParaRPr lang="en-US" sz="2400" b="1" dirty="0">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Moderate</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792</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828</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125 (+/-24)</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15.1%</a:t>
                      </a:r>
                      <a:endParaRPr lang="en-US" sz="2400" b="1" dirty="0">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Hot-Humid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368</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558</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81 (+/-23)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14.6%</a:t>
                      </a:r>
                      <a:endParaRPr lang="en-US" sz="2400" b="1" dirty="0">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Hot-Dry</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293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545</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12 (+/-17)</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2.1%</a:t>
                      </a:r>
                      <a:endParaRPr lang="en-US" sz="2400" b="1" dirty="0">
                        <a:effectLst/>
                        <a:latin typeface="Arial Narrow" panose="020B0606020202030204" pitchFamily="34" charset="0"/>
                        <a:ea typeface="Times New Roman"/>
                        <a:cs typeface="Times New Roman"/>
                      </a:endParaRPr>
                    </a:p>
                  </a:txBody>
                  <a:tcPr marL="68579" marR="68579" marT="0" marB="0" anchor="ctr"/>
                </a:tc>
                <a:extLst>
                  <a:ext uri="{0D108BD9-81ED-4DB2-BD59-A6C34878D82A}"/>
                </a:extLst>
              </a:tr>
            </a:tbl>
          </a:graphicData>
        </a:graphic>
      </p:graphicFrame>
    </p:spTree>
    <p:extLst>
      <p:ext uri="{BB962C8B-B14F-4D97-AF65-F5344CB8AC3E}">
        <p14:creationId xmlns:p14="http://schemas.microsoft.com/office/powerpoint/2010/main" val="6891750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417513" y="369686"/>
            <a:ext cx="7772400" cy="1143000"/>
          </a:xfrm>
        </p:spPr>
        <p:txBody>
          <a:bodyPr/>
          <a:lstStyle/>
          <a:p>
            <a:pPr algn="l" eaLnBrk="1" hangingPunct="1"/>
            <a:r>
              <a:rPr lang="en-US" altLang="en-US" sz="3200" dirty="0" smtClean="0"/>
              <a:t>Electric Savings for Gas-Heated </a:t>
            </a:r>
            <a:br>
              <a:rPr lang="en-US" altLang="en-US" sz="3200" dirty="0" smtClean="0"/>
            </a:br>
            <a:r>
              <a:rPr lang="en-US" altLang="en-US" sz="3200" dirty="0" smtClean="0"/>
              <a:t>Homes by Climate, 2010</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31</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347067940"/>
              </p:ext>
            </p:extLst>
          </p:nvPr>
        </p:nvGraphicFramePr>
        <p:xfrm>
          <a:off x="133350" y="1933171"/>
          <a:ext cx="8763000" cy="4705062"/>
        </p:xfrm>
        <a:graphic>
          <a:graphicData uri="http://schemas.openxmlformats.org/drawingml/2006/table">
            <a:tbl>
              <a:tblPr firstRow="1" firstCol="1" bandRow="1">
                <a:tableStyleId>{5C22544A-7EE6-4342-B048-85BDC9FD1C3A}</a:tableStyleId>
              </a:tblPr>
              <a:tblGrid>
                <a:gridCol w="2057400">
                  <a:extLst>
                    <a:ext uri="{9D8B030D-6E8A-4147-A177-3AD203B41FA5}"/>
                  </a:extLst>
                </a:gridCol>
                <a:gridCol w="1676400">
                  <a:extLst>
                    <a:ext uri="{9D8B030D-6E8A-4147-A177-3AD203B41FA5}"/>
                  </a:extLst>
                </a:gridCol>
                <a:gridCol w="1466850">
                  <a:extLst>
                    <a:ext uri="{9D8B030D-6E8A-4147-A177-3AD203B41FA5}"/>
                  </a:extLst>
                </a:gridCol>
                <a:gridCol w="1981200">
                  <a:extLst>
                    <a:ext uri="{9D8B030D-6E8A-4147-A177-3AD203B41FA5}"/>
                  </a:extLst>
                </a:gridCol>
                <a:gridCol w="1581150">
                  <a:extLst>
                    <a:ext uri="{9D8B030D-6E8A-4147-A177-3AD203B41FA5}"/>
                  </a:extLst>
                </a:gridCol>
              </a:tblGrid>
              <a:tr h="1182133">
                <a:tc>
                  <a:txBody>
                    <a:bodyPr/>
                    <a:lstStyle/>
                    <a:p>
                      <a:pPr marL="0" marR="0">
                        <a:spcBef>
                          <a:spcPts val="300"/>
                        </a:spcBef>
                        <a:spcAft>
                          <a:spcPts val="300"/>
                        </a:spcAft>
                      </a:pPr>
                      <a:r>
                        <a:rPr lang="en-US" sz="2400" dirty="0">
                          <a:effectLst/>
                        </a:rPr>
                        <a:t>Zone</a:t>
                      </a:r>
                      <a:endParaRPr lang="en-US" sz="24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Sample Size</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smtClean="0">
                          <a:effectLst/>
                        </a:rPr>
                        <a:t>Pre-WAP  kWh</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Net Savings </a:t>
                      </a:r>
                      <a:r>
                        <a:rPr lang="en-US" sz="2400" dirty="0" smtClean="0">
                          <a:effectLst/>
                        </a:rPr>
                        <a:t>kWh</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Percent</a:t>
                      </a:r>
                      <a:endParaRPr lang="en-US" sz="2400" b="1" dirty="0">
                        <a:solidFill>
                          <a:schemeClr val="bg1"/>
                        </a:solidFill>
                        <a:effectLst/>
                        <a:latin typeface="Arial Narrow"/>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rPr>
                        <a:t>Very Cold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1,878</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8,594</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560 (+/-102)</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6.5%</a:t>
                      </a:r>
                      <a:endParaRPr lang="en-US" sz="2400" b="1" dirty="0">
                        <a:latin typeface="Arial Narrow" panose="020B0606020202030204" pitchFamily="34" charset="0"/>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rPr>
                        <a:t>Cold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3,518</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8,673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632 (+/-104)</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7.3%</a:t>
                      </a:r>
                      <a:endParaRPr lang="en-US" sz="2400" b="1" dirty="0">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Moderate</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943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11,315</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937 (+/-270)</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8.3%</a:t>
                      </a:r>
                      <a:endParaRPr lang="en-US" sz="2400" b="1" dirty="0">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Hot-Humid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526</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11,537</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1,302 (+/-270)</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t>11.3%</a:t>
                      </a:r>
                      <a:endParaRPr lang="en-US" sz="2400" b="1" dirty="0">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Hot-Dry</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406</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8,440</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686 (+/-217)</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8.1%</a:t>
                      </a:r>
                      <a:endParaRPr lang="en-US" sz="2400" b="1" dirty="0">
                        <a:effectLst/>
                        <a:latin typeface="Arial Narrow" panose="020B0606020202030204" pitchFamily="34" charset="0"/>
                        <a:ea typeface="Times New Roman"/>
                        <a:cs typeface="Times New Roman"/>
                      </a:endParaRPr>
                    </a:p>
                  </a:txBody>
                  <a:tcPr marL="68579" marR="68579" marT="0" marB="0" anchor="ctr"/>
                </a:tc>
                <a:extLst>
                  <a:ext uri="{0D108BD9-81ED-4DB2-BD59-A6C34878D82A}"/>
                </a:extLst>
              </a:tr>
            </a:tbl>
          </a:graphicData>
        </a:graphic>
      </p:graphicFrame>
    </p:spTree>
    <p:extLst>
      <p:ext uri="{BB962C8B-B14F-4D97-AF65-F5344CB8AC3E}">
        <p14:creationId xmlns:p14="http://schemas.microsoft.com/office/powerpoint/2010/main" val="1113965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28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0"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11" name="Rectangle 44"/>
          <p:cNvSpPr>
            <a:spLocks noGrp="1" noChangeArrowheads="1"/>
          </p:cNvSpPr>
          <p:nvPr>
            <p:ph type="title"/>
          </p:nvPr>
        </p:nvSpPr>
        <p:spPr>
          <a:xfrm>
            <a:off x="-152400" y="533400"/>
            <a:ext cx="9296400" cy="1143000"/>
          </a:xfrm>
        </p:spPr>
        <p:txBody>
          <a:bodyPr/>
          <a:lstStyle/>
          <a:p>
            <a:pPr eaLnBrk="1" hangingPunct="1"/>
            <a:r>
              <a:rPr lang="en-US" altLang="en-US" dirty="0" smtClean="0"/>
              <a:t>Gas + Electric MMBtus for Gas Heated Homes (Source Energy Comparison)</a:t>
            </a:r>
          </a:p>
        </p:txBody>
      </p:sp>
      <p:sp>
        <p:nvSpPr>
          <p:cNvPr id="32812"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2813"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CA49627-C4CF-47D5-A304-75D2AD068DB4}" type="slidenum">
              <a:rPr lang="en-US" altLang="en-US" sz="1000">
                <a:cs typeface="Arial" panose="020B0604020202020204" pitchFamily="34" charset="0"/>
              </a:rPr>
              <a:pPr eaLnBrk="1" hangingPunct="1">
                <a:spcBef>
                  <a:spcPct val="50000"/>
                </a:spcBef>
                <a:buFontTx/>
                <a:buNone/>
              </a:pPr>
              <a:t>32</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1518780704"/>
              </p:ext>
            </p:extLst>
          </p:nvPr>
        </p:nvGraphicFramePr>
        <p:xfrm>
          <a:off x="133350" y="1933171"/>
          <a:ext cx="8763000" cy="4705062"/>
        </p:xfrm>
        <a:graphic>
          <a:graphicData uri="http://schemas.openxmlformats.org/drawingml/2006/table">
            <a:tbl>
              <a:tblPr firstRow="1" firstCol="1" bandRow="1">
                <a:tableStyleId>{5C22544A-7EE6-4342-B048-85BDC9FD1C3A}</a:tableStyleId>
              </a:tblPr>
              <a:tblGrid>
                <a:gridCol w="2057400">
                  <a:extLst>
                    <a:ext uri="{9D8B030D-6E8A-4147-A177-3AD203B41FA5}"/>
                  </a:extLst>
                </a:gridCol>
                <a:gridCol w="1676400">
                  <a:extLst>
                    <a:ext uri="{9D8B030D-6E8A-4147-A177-3AD203B41FA5}"/>
                  </a:extLst>
                </a:gridCol>
                <a:gridCol w="1676400">
                  <a:extLst>
                    <a:ext uri="{9D8B030D-6E8A-4147-A177-3AD203B41FA5}"/>
                  </a:extLst>
                </a:gridCol>
                <a:gridCol w="1676400">
                  <a:extLst>
                    <a:ext uri="{9D8B030D-6E8A-4147-A177-3AD203B41FA5}"/>
                  </a:extLst>
                </a:gridCol>
                <a:gridCol w="1676400">
                  <a:extLst>
                    <a:ext uri="{9D8B030D-6E8A-4147-A177-3AD203B41FA5}"/>
                  </a:extLst>
                </a:gridCol>
              </a:tblGrid>
              <a:tr h="1182133">
                <a:tc>
                  <a:txBody>
                    <a:bodyPr/>
                    <a:lstStyle/>
                    <a:p>
                      <a:pPr marL="0" marR="0">
                        <a:spcBef>
                          <a:spcPts val="300"/>
                        </a:spcBef>
                        <a:spcAft>
                          <a:spcPts val="300"/>
                        </a:spcAft>
                      </a:pPr>
                      <a:r>
                        <a:rPr lang="en-US" sz="2400" dirty="0">
                          <a:effectLst/>
                        </a:rPr>
                        <a:t>Zone</a:t>
                      </a:r>
                      <a:endParaRPr lang="en-US" sz="24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Sample Size</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Pre-WAP Source </a:t>
                      </a:r>
                      <a:r>
                        <a:rPr lang="en-US" sz="2400" dirty="0" smtClean="0">
                          <a:effectLst/>
                        </a:rPr>
                        <a:t>MMBtus</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Net Savings Source </a:t>
                      </a:r>
                      <a:r>
                        <a:rPr lang="en-US" sz="2400" dirty="0" smtClean="0">
                          <a:effectLst/>
                        </a:rPr>
                        <a:t>MMBtus</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Percent</a:t>
                      </a:r>
                      <a:endParaRPr lang="en-US" sz="2400" b="1" dirty="0">
                        <a:solidFill>
                          <a:schemeClr val="bg1"/>
                        </a:solidFill>
                        <a:effectLst/>
                        <a:latin typeface="Arial Narrow"/>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rPr>
                        <a:t>Very Cold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2,149</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201.3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22.5</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11.2%</a:t>
                      </a:r>
                      <a:endParaRPr lang="en-US" sz="2400" b="1" dirty="0">
                        <a:effectLst/>
                        <a:latin typeface="Arial Narrow"/>
                        <a:ea typeface="Times New Roman"/>
                        <a:cs typeface="Times New Roman"/>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rPr>
                        <a:t>Cold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2,990</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207.5</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t>26.5</a:t>
                      </a:r>
                      <a:endParaRPr lang="en-US" sz="2400" b="1" dirty="0">
                        <a:latin typeface="Arial Narrow" panose="020B0606020202030204" pitchFamily="34" charset="0"/>
                      </a:endParaRPr>
                    </a:p>
                  </a:txBody>
                  <a:tcPr marL="68579" marR="68579" marT="0" marB="0" anchor="ctr"/>
                </a:tc>
                <a:tc>
                  <a:txBody>
                    <a:bodyPr/>
                    <a:lstStyle/>
                    <a:p>
                      <a:pPr marL="0" marR="0" algn="ctr">
                        <a:spcBef>
                          <a:spcPts val="0"/>
                        </a:spcBef>
                        <a:spcAft>
                          <a:spcPts val="0"/>
                        </a:spcAft>
                      </a:pPr>
                      <a:r>
                        <a:rPr lang="en-US" sz="2400" dirty="0"/>
                        <a:t>12.8%</a:t>
                      </a:r>
                      <a:endParaRPr lang="en-US" sz="2400" b="1" dirty="0">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Moderate</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792</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208.2</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solidFill>
                            <a:srgbClr val="FF0000"/>
                          </a:solidFill>
                          <a:effectLst/>
                        </a:rPr>
                        <a:t>23.2</a:t>
                      </a:r>
                      <a:endParaRPr lang="en-US" sz="2400" b="1" dirty="0">
                        <a:solidFill>
                          <a:srgbClr val="FF0000"/>
                        </a:solidFill>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solidFill>
                            <a:srgbClr val="FF0000"/>
                          </a:solidFill>
                          <a:effectLst/>
                        </a:rPr>
                        <a:t>11.1%</a:t>
                      </a:r>
                      <a:endParaRPr lang="en-US" sz="2400" b="1" dirty="0">
                        <a:solidFill>
                          <a:srgbClr val="FF0000"/>
                        </a:solidFill>
                        <a:effectLst/>
                        <a:latin typeface="Arial Narrow"/>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Hot-Humid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368</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182.2</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solidFill>
                            <a:srgbClr val="FF0000"/>
                          </a:solidFill>
                        </a:rPr>
                        <a:t>22.5</a:t>
                      </a:r>
                      <a:endParaRPr lang="en-US" sz="2400" b="1" dirty="0">
                        <a:solidFill>
                          <a:srgbClr val="FF0000"/>
                        </a:solidFill>
                        <a:latin typeface="Arial Narrow" panose="020B0606020202030204" pitchFamily="34" charset="0"/>
                      </a:endParaRPr>
                    </a:p>
                  </a:txBody>
                  <a:tcPr marL="68579" marR="68579" marT="0" marB="0" anchor="ctr"/>
                </a:tc>
                <a:tc>
                  <a:txBody>
                    <a:bodyPr/>
                    <a:lstStyle/>
                    <a:p>
                      <a:pPr marL="0" marR="0" algn="ctr">
                        <a:spcBef>
                          <a:spcPts val="0"/>
                        </a:spcBef>
                        <a:spcAft>
                          <a:spcPts val="0"/>
                        </a:spcAft>
                      </a:pPr>
                      <a:r>
                        <a:rPr lang="en-US" sz="2400" dirty="0">
                          <a:solidFill>
                            <a:srgbClr val="FF0000"/>
                          </a:solidFill>
                        </a:rPr>
                        <a:t>12.3%</a:t>
                      </a:r>
                      <a:endParaRPr lang="en-US" sz="2400" b="1" dirty="0">
                        <a:solidFill>
                          <a:srgbClr val="FF0000"/>
                        </a:solidFill>
                        <a:latin typeface="Arial Narrow" panose="020B0606020202030204" pitchFamily="34" charset="0"/>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rPr>
                        <a:t>Hot-Dry</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a:effectLst/>
                        </a:rPr>
                        <a:t>293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147.7</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8.6</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5.8%</a:t>
                      </a:r>
                      <a:endParaRPr lang="en-US" sz="2400" b="1" dirty="0">
                        <a:effectLst/>
                        <a:latin typeface="Arial Narrow"/>
                        <a:ea typeface="Times New Roman"/>
                        <a:cs typeface="Times New Roman"/>
                      </a:endParaRPr>
                    </a:p>
                  </a:txBody>
                  <a:tcPr marL="68579" marR="68579" marT="0" marB="0" anchor="ct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sz="3600" dirty="0" smtClean="0"/>
              <a:t>Savings for Gas-Heated Homes</a:t>
            </a:r>
          </a:p>
        </p:txBody>
      </p:sp>
      <p:sp>
        <p:nvSpPr>
          <p:cNvPr id="30765" name="Rectangle 45"/>
          <p:cNvSpPr>
            <a:spLocks noGrp="1" noChangeArrowheads="1"/>
          </p:cNvSpPr>
          <p:nvPr>
            <p:ph type="body" idx="1"/>
          </p:nvPr>
        </p:nvSpPr>
        <p:spPr>
          <a:xfrm>
            <a:off x="499625" y="1981200"/>
            <a:ext cx="8034775" cy="4419600"/>
          </a:xfrm>
        </p:spPr>
        <p:txBody>
          <a:bodyPr/>
          <a:lstStyle/>
          <a:p>
            <a:pPr marL="342900" lvl="2" indent="-342900" eaLnBrk="1" hangingPunct="1"/>
            <a:r>
              <a:rPr lang="en-US" altLang="en-US" dirty="0" smtClean="0"/>
              <a:t>Hot-Humid had lower gas savings amounts, but had comparable percentage savings to the Very Cold Region due to lower pre-WAP usage.</a:t>
            </a:r>
          </a:p>
          <a:p>
            <a:pPr marL="342900" lvl="2" indent="-342900" eaLnBrk="1" hangingPunct="1"/>
            <a:r>
              <a:rPr lang="en-US" altLang="en-US" dirty="0" smtClean="0"/>
              <a:t>Hot-Humid and Moderate had the highest electric baseload savings for gas-heated homes.</a:t>
            </a:r>
          </a:p>
          <a:p>
            <a:pPr marL="342900" lvl="2" indent="-342900" eaLnBrk="1" hangingPunct="1"/>
            <a:r>
              <a:rPr lang="en-US" altLang="en-US" dirty="0" smtClean="0"/>
              <a:t>When combining results and looking at source energy, Moderate does better in overall savings than Very Cold and Hot-Humid has approximately the same as Very Cold.</a:t>
            </a:r>
          </a:p>
          <a:p>
            <a:pPr lvl="1"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33</a:t>
            </a:fld>
            <a:endParaRPr lang="en-US" altLang="en-US" sz="1000">
              <a:cs typeface="Arial" panose="020B0604020202020204" pitchFamily="34" charset="0"/>
            </a:endParaRPr>
          </a:p>
        </p:txBody>
      </p:sp>
    </p:spTree>
    <p:extLst>
      <p:ext uri="{BB962C8B-B14F-4D97-AF65-F5344CB8AC3E}">
        <p14:creationId xmlns:p14="http://schemas.microsoft.com/office/powerpoint/2010/main" val="361544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28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0"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11" name="Rectangle 44"/>
          <p:cNvSpPr>
            <a:spLocks noGrp="1" noChangeArrowheads="1"/>
          </p:cNvSpPr>
          <p:nvPr>
            <p:ph type="title"/>
          </p:nvPr>
        </p:nvSpPr>
        <p:spPr>
          <a:xfrm>
            <a:off x="133350" y="533400"/>
            <a:ext cx="9010650" cy="1143000"/>
          </a:xfrm>
        </p:spPr>
        <p:txBody>
          <a:bodyPr/>
          <a:lstStyle/>
          <a:p>
            <a:pPr algn="l" eaLnBrk="1" hangingPunct="1"/>
            <a:r>
              <a:rPr lang="en-US" altLang="en-US" dirty="0" smtClean="0"/>
              <a:t>What about Electric Main </a:t>
            </a:r>
            <a:br>
              <a:rPr lang="en-US" altLang="en-US" dirty="0" smtClean="0"/>
            </a:br>
            <a:r>
              <a:rPr lang="en-US" altLang="en-US" dirty="0" smtClean="0"/>
              <a:t>Heat Households?</a:t>
            </a:r>
          </a:p>
        </p:txBody>
      </p:sp>
      <p:sp>
        <p:nvSpPr>
          <p:cNvPr id="32813"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CA49627-C4CF-47D5-A304-75D2AD068DB4}" type="slidenum">
              <a:rPr lang="en-US" altLang="en-US" sz="1000">
                <a:cs typeface="Arial" panose="020B0604020202020204" pitchFamily="34" charset="0"/>
              </a:rPr>
              <a:pPr eaLnBrk="1" hangingPunct="1">
                <a:spcBef>
                  <a:spcPct val="50000"/>
                </a:spcBef>
                <a:buFontTx/>
                <a:buNone/>
              </a:pPr>
              <a:t>34</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3473857769"/>
              </p:ext>
            </p:extLst>
          </p:nvPr>
        </p:nvGraphicFramePr>
        <p:xfrm>
          <a:off x="176933" y="1999035"/>
          <a:ext cx="8763000" cy="2573143"/>
        </p:xfrm>
        <a:graphic>
          <a:graphicData uri="http://schemas.openxmlformats.org/drawingml/2006/table">
            <a:tbl>
              <a:tblPr firstRow="1" firstCol="1" bandRow="1">
                <a:tableStyleId>{5C22544A-7EE6-4342-B048-85BDC9FD1C3A}</a:tableStyleId>
              </a:tblPr>
              <a:tblGrid>
                <a:gridCol w="2057400">
                  <a:extLst>
                    <a:ext uri="{9D8B030D-6E8A-4147-A177-3AD203B41FA5}"/>
                  </a:extLst>
                </a:gridCol>
                <a:gridCol w="1390650">
                  <a:extLst>
                    <a:ext uri="{9D8B030D-6E8A-4147-A177-3AD203B41FA5}"/>
                  </a:extLst>
                </a:gridCol>
                <a:gridCol w="1600200">
                  <a:extLst>
                    <a:ext uri="{9D8B030D-6E8A-4147-A177-3AD203B41FA5}"/>
                  </a:extLst>
                </a:gridCol>
                <a:gridCol w="2038350">
                  <a:extLst>
                    <a:ext uri="{9D8B030D-6E8A-4147-A177-3AD203B41FA5}"/>
                  </a:extLst>
                </a:gridCol>
                <a:gridCol w="1676400">
                  <a:extLst>
                    <a:ext uri="{9D8B030D-6E8A-4147-A177-3AD203B41FA5}"/>
                  </a:extLst>
                </a:gridCol>
              </a:tblGrid>
              <a:tr h="1134104">
                <a:tc>
                  <a:txBody>
                    <a:bodyPr/>
                    <a:lstStyle/>
                    <a:p>
                      <a:pPr marL="0" marR="0">
                        <a:spcBef>
                          <a:spcPts val="300"/>
                        </a:spcBef>
                        <a:spcAft>
                          <a:spcPts val="300"/>
                        </a:spcAft>
                      </a:pPr>
                      <a:r>
                        <a:rPr lang="en-US" sz="2400" dirty="0">
                          <a:effectLst/>
                        </a:rPr>
                        <a:t>Zone</a:t>
                      </a:r>
                      <a:endParaRPr lang="en-US" sz="24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Sample Size</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smtClean="0">
                          <a:effectLst/>
                        </a:rPr>
                        <a:t>Pre-WAP kWh</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Net Savings </a:t>
                      </a:r>
                      <a:r>
                        <a:rPr lang="en-US" sz="2400" dirty="0" smtClean="0">
                          <a:effectLst/>
                        </a:rPr>
                        <a:t>kWh</a:t>
                      </a:r>
                      <a:endParaRPr lang="en-US" sz="24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dirty="0">
                          <a:effectLst/>
                        </a:rPr>
                        <a:t>Percent</a:t>
                      </a:r>
                      <a:endParaRPr lang="en-US" sz="2400" b="1" dirty="0">
                        <a:solidFill>
                          <a:schemeClr val="bg1"/>
                        </a:solidFill>
                        <a:effectLst/>
                        <a:latin typeface="Arial Narrow"/>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smtClean="0">
                          <a:effectLst/>
                        </a:rPr>
                        <a:t>Warm</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689</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18,577</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solidFill>
                            <a:srgbClr val="FF0000"/>
                          </a:solidFill>
                          <a:effectLst/>
                        </a:rPr>
                        <a:t>1,837 (+/-375)</a:t>
                      </a:r>
                      <a:endParaRPr lang="en-US" sz="2400" b="1" dirty="0">
                        <a:solidFill>
                          <a:srgbClr val="FF0000"/>
                        </a:solidFill>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solidFill>
                            <a:srgbClr val="FF0000"/>
                          </a:solidFill>
                          <a:effectLst/>
                        </a:rPr>
                        <a:t>9.9%</a:t>
                      </a:r>
                      <a:endParaRPr lang="en-US" sz="2400" b="1" dirty="0">
                        <a:solidFill>
                          <a:srgbClr val="FF0000"/>
                        </a:solidFill>
                        <a:effectLst/>
                        <a:latin typeface="Arial Narrow"/>
                        <a:ea typeface="Times New Roman"/>
                        <a:cs typeface="Times New Roman"/>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smtClean="0">
                          <a:effectLst/>
                        </a:rPr>
                        <a:t>Cold</a:t>
                      </a:r>
                      <a:endParaRPr lang="en-US" sz="24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603</a:t>
                      </a:r>
                      <a:endParaRPr lang="en-US" sz="24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400" dirty="0" smtClean="0">
                          <a:effectLst/>
                        </a:rPr>
                        <a:t>21,410</a:t>
                      </a:r>
                      <a:endParaRPr lang="en-US" sz="2400" b="1" dirty="0">
                        <a:effectLst/>
                        <a:latin typeface="Arial Narrow"/>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kern="1200" dirty="0" smtClean="0">
                          <a:effectLst/>
                        </a:rPr>
                        <a:t>2,021 (+/-392)</a:t>
                      </a:r>
                      <a:endParaRPr lang="en-US" sz="2400" b="1" kern="1200" dirty="0">
                        <a:solidFill>
                          <a:schemeClr val="dk1"/>
                        </a:solidFill>
                        <a:effectLst/>
                        <a:latin typeface="Arial Narrow"/>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kern="1200" dirty="0" smtClean="0">
                          <a:effectLst/>
                        </a:rPr>
                        <a:t>9.4%</a:t>
                      </a:r>
                      <a:endParaRPr lang="en-US" sz="2400" b="1" kern="1200" dirty="0">
                        <a:solidFill>
                          <a:schemeClr val="dk1"/>
                        </a:solidFill>
                        <a:effectLst/>
                        <a:latin typeface="Arial Narrow"/>
                        <a:ea typeface="Times New Roman"/>
                        <a:cs typeface="Times New Roman"/>
                      </a:endParaRPr>
                    </a:p>
                  </a:txBody>
                  <a:tcPr marL="68579" marR="68579" marT="0" marB="0" anchor="ctr"/>
                </a:tc>
                <a:extLst>
                  <a:ext uri="{0D108BD9-81ED-4DB2-BD59-A6C34878D82A}"/>
                </a:extLst>
              </a:tr>
            </a:tbl>
          </a:graphicData>
        </a:graphic>
      </p:graphicFrame>
      <p:sp>
        <p:nvSpPr>
          <p:cNvPr id="3" name="TextBox 2"/>
          <p:cNvSpPr txBox="1"/>
          <p:nvPr/>
        </p:nvSpPr>
        <p:spPr>
          <a:xfrm>
            <a:off x="166721" y="5761952"/>
            <a:ext cx="3589337" cy="1015663"/>
          </a:xfrm>
          <a:prstGeom prst="rect">
            <a:avLst/>
          </a:prstGeom>
          <a:noFill/>
        </p:spPr>
        <p:txBody>
          <a:bodyPr wrap="square" rtlCol="0">
            <a:spAutoFit/>
          </a:bodyPr>
          <a:lstStyle/>
          <a:p>
            <a:r>
              <a:rPr lang="en-US" sz="1800" dirty="0" smtClean="0"/>
              <a:t>Warm: &lt;3,500 HDD65 </a:t>
            </a:r>
          </a:p>
          <a:p>
            <a:r>
              <a:rPr lang="en-US" sz="1800" dirty="0" smtClean="0"/>
              <a:t>Cold: =&gt;3,500 HDD65</a:t>
            </a:r>
            <a:endParaRPr lang="en-US" sz="1800" dirty="0"/>
          </a:p>
          <a:p>
            <a:endParaRPr lang="en-US" dirty="0"/>
          </a:p>
        </p:txBody>
      </p:sp>
      <p:pic>
        <p:nvPicPr>
          <p:cNvPr id="47"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2937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Measures Installed</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35</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1115008709"/>
              </p:ext>
            </p:extLst>
          </p:nvPr>
        </p:nvGraphicFramePr>
        <p:xfrm>
          <a:off x="921544" y="1776412"/>
          <a:ext cx="7562055" cy="4705062"/>
        </p:xfrm>
        <a:graphic>
          <a:graphicData uri="http://schemas.openxmlformats.org/drawingml/2006/table">
            <a:tbl>
              <a:tblPr firstRow="1" firstCol="1" bandRow="1">
                <a:tableStyleId>{5C22544A-7EE6-4342-B048-85BDC9FD1C3A}</a:tableStyleId>
              </a:tblPr>
              <a:tblGrid>
                <a:gridCol w="2195436">
                  <a:extLst>
                    <a:ext uri="{9D8B030D-6E8A-4147-A177-3AD203B41FA5}"/>
                  </a:extLst>
                </a:gridCol>
                <a:gridCol w="1788873">
                  <a:extLst>
                    <a:ext uri="{9D8B030D-6E8A-4147-A177-3AD203B41FA5}"/>
                  </a:extLst>
                </a:gridCol>
                <a:gridCol w="1788873">
                  <a:extLst>
                    <a:ext uri="{9D8B030D-6E8A-4147-A177-3AD203B41FA5}"/>
                  </a:extLst>
                </a:gridCol>
                <a:gridCol w="1788873">
                  <a:extLst>
                    <a:ext uri="{9D8B030D-6E8A-4147-A177-3AD203B41FA5}"/>
                  </a:extLst>
                </a:gridCol>
              </a:tblGrid>
              <a:tr h="1182133">
                <a:tc>
                  <a:txBody>
                    <a:bodyPr/>
                    <a:lstStyle/>
                    <a:p>
                      <a:pPr marL="0" marR="0">
                        <a:spcBef>
                          <a:spcPts val="300"/>
                        </a:spcBef>
                        <a:spcAft>
                          <a:spcPts val="300"/>
                        </a:spcAft>
                      </a:pPr>
                      <a:r>
                        <a:rPr lang="en-US" sz="2400" dirty="0">
                          <a:effectLst/>
                          <a:latin typeface="+mj-lt"/>
                        </a:rPr>
                        <a:t>Zone</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Any Air Sealing</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Attic Insulation</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1" kern="1200" dirty="0" smtClean="0">
                          <a:solidFill>
                            <a:schemeClr val="bg1"/>
                          </a:solidFill>
                          <a:effectLst/>
                          <a:latin typeface="+mj-lt"/>
                          <a:ea typeface="Times New Roman"/>
                          <a:cs typeface="Times New Roman"/>
                        </a:rPr>
                        <a:t>Wall Insulation</a:t>
                      </a:r>
                      <a:endParaRPr lang="en-US" sz="24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latin typeface="+mj-lt"/>
                        </a:rPr>
                        <a:t>Very 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76%</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67%</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32%</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latin typeface="+mj-lt"/>
                        </a:rPr>
                        <a:t>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96%</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64%</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32%</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Moderate</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88%</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62%</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rgbClr val="FF0000"/>
                          </a:solidFill>
                          <a:effectLst/>
                          <a:latin typeface="+mj-lt"/>
                          <a:ea typeface="Times New Roman"/>
                          <a:cs typeface="Times New Roman"/>
                        </a:rPr>
                        <a:t>14%</a:t>
                      </a:r>
                      <a:endParaRPr lang="en-US" sz="2400" b="0" kern="1200" dirty="0">
                        <a:solidFill>
                          <a:srgbClr val="FF0000"/>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Hot-Humid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97%</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solidFill>
                            <a:srgbClr val="FF0000"/>
                          </a:solidFill>
                          <a:effectLst/>
                          <a:latin typeface="+mj-lt"/>
                          <a:ea typeface="Times New Roman"/>
                          <a:cs typeface="Times New Roman"/>
                        </a:rPr>
                        <a:t>67%</a:t>
                      </a:r>
                      <a:endParaRPr lang="en-US" sz="2400" b="0" dirty="0">
                        <a:solidFill>
                          <a:srgbClr val="FF0000"/>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rgbClr val="FF0000"/>
                          </a:solidFill>
                          <a:effectLst/>
                          <a:latin typeface="+mj-lt"/>
                          <a:ea typeface="Times New Roman"/>
                          <a:cs typeface="Times New Roman"/>
                        </a:rPr>
                        <a:t>17%</a:t>
                      </a:r>
                      <a:endParaRPr lang="en-US" sz="2400" b="0" kern="1200" dirty="0">
                        <a:solidFill>
                          <a:srgbClr val="FF0000"/>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Hot-Dry</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70%</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19%</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&lt;1%</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bl>
          </a:graphicData>
        </a:graphic>
      </p:graphicFrame>
    </p:spTree>
    <p:extLst>
      <p:ext uri="{BB962C8B-B14F-4D97-AF65-F5344CB8AC3E}">
        <p14:creationId xmlns:p14="http://schemas.microsoft.com/office/powerpoint/2010/main" val="4527700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Measures Installed (Cont.)</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36</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1370863939"/>
              </p:ext>
            </p:extLst>
          </p:nvPr>
        </p:nvGraphicFramePr>
        <p:xfrm>
          <a:off x="921544" y="1776412"/>
          <a:ext cx="7620793" cy="4705062"/>
        </p:xfrm>
        <a:graphic>
          <a:graphicData uri="http://schemas.openxmlformats.org/drawingml/2006/table">
            <a:tbl>
              <a:tblPr firstRow="1" firstCol="1" bandRow="1">
                <a:tableStyleId>{5C22544A-7EE6-4342-B048-85BDC9FD1C3A}</a:tableStyleId>
              </a:tblPr>
              <a:tblGrid>
                <a:gridCol w="2212489">
                  <a:extLst>
                    <a:ext uri="{9D8B030D-6E8A-4147-A177-3AD203B41FA5}"/>
                  </a:extLst>
                </a:gridCol>
                <a:gridCol w="1802768">
                  <a:extLst>
                    <a:ext uri="{9D8B030D-6E8A-4147-A177-3AD203B41FA5}"/>
                  </a:extLst>
                </a:gridCol>
                <a:gridCol w="1802768">
                  <a:extLst>
                    <a:ext uri="{9D8B030D-6E8A-4147-A177-3AD203B41FA5}"/>
                  </a:extLst>
                </a:gridCol>
                <a:gridCol w="1802768">
                  <a:extLst>
                    <a:ext uri="{9D8B030D-6E8A-4147-A177-3AD203B41FA5}"/>
                  </a:extLst>
                </a:gridCol>
              </a:tblGrid>
              <a:tr h="1182133">
                <a:tc>
                  <a:txBody>
                    <a:bodyPr/>
                    <a:lstStyle/>
                    <a:p>
                      <a:pPr marL="0" marR="0">
                        <a:spcBef>
                          <a:spcPts val="300"/>
                        </a:spcBef>
                        <a:spcAft>
                          <a:spcPts val="300"/>
                        </a:spcAft>
                      </a:pPr>
                      <a:r>
                        <a:rPr lang="en-US" sz="2400" dirty="0">
                          <a:effectLst/>
                          <a:latin typeface="+mj-lt"/>
                        </a:rPr>
                        <a:t>Zone</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Mechanical Ventilation</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AC</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1" kern="1200" dirty="0" smtClean="0">
                          <a:solidFill>
                            <a:schemeClr val="bg1"/>
                          </a:solidFill>
                          <a:effectLst/>
                          <a:latin typeface="+mj-lt"/>
                          <a:ea typeface="Times New Roman"/>
                          <a:cs typeface="Times New Roman"/>
                        </a:rPr>
                        <a:t>Refrigerator</a:t>
                      </a:r>
                      <a:endParaRPr lang="en-US" sz="24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latin typeface="+mj-lt"/>
                        </a:rPr>
                        <a:t>Very 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19%</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27%</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latin typeface="+mj-lt"/>
                        </a:rPr>
                        <a:t>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16%</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18%</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Moderate</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17%</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13%</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16%</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Hot-Humid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32%</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23%</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24%</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Hot-Dry</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5%</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9%</a:t>
                      </a:r>
                      <a:endParaRPr lang="en-US" sz="2400" b="0" dirty="0">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400" b="0" kern="1200" dirty="0" smtClean="0">
                          <a:solidFill>
                            <a:schemeClr val="dk1"/>
                          </a:solidFill>
                          <a:effectLst/>
                          <a:latin typeface="+mj-lt"/>
                          <a:ea typeface="Times New Roman"/>
                          <a:cs typeface="Times New Roman"/>
                        </a:rPr>
                        <a:t>14%</a:t>
                      </a:r>
                      <a:endParaRPr lang="en-US" sz="2400" b="0" kern="1200" dirty="0">
                        <a:solidFill>
                          <a:schemeClr val="dk1"/>
                        </a:solidFill>
                        <a:effectLst/>
                        <a:latin typeface="+mj-lt"/>
                        <a:ea typeface="Times New Roman"/>
                        <a:cs typeface="Times New Roman"/>
                      </a:endParaRPr>
                    </a:p>
                  </a:txBody>
                  <a:tcPr marL="68579" marR="68579" marT="0" marB="0" anchor="ctr"/>
                </a:tc>
                <a:extLst>
                  <a:ext uri="{0D108BD9-81ED-4DB2-BD59-A6C34878D82A}"/>
                </a:extLst>
              </a:tr>
            </a:tbl>
          </a:graphicData>
        </a:graphic>
      </p:graphicFrame>
    </p:spTree>
    <p:extLst>
      <p:ext uri="{BB962C8B-B14F-4D97-AF65-F5344CB8AC3E}">
        <p14:creationId xmlns:p14="http://schemas.microsoft.com/office/powerpoint/2010/main" val="34278899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Job Costs</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37</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3711313006"/>
              </p:ext>
            </p:extLst>
          </p:nvPr>
        </p:nvGraphicFramePr>
        <p:xfrm>
          <a:off x="1014413" y="1676400"/>
          <a:ext cx="6216649" cy="4705062"/>
        </p:xfrm>
        <a:graphic>
          <a:graphicData uri="http://schemas.openxmlformats.org/drawingml/2006/table">
            <a:tbl>
              <a:tblPr firstRow="1" firstCol="1" bandRow="1">
                <a:tableStyleId>{5C22544A-7EE6-4342-B048-85BDC9FD1C3A}</a:tableStyleId>
              </a:tblPr>
              <a:tblGrid>
                <a:gridCol w="1804834">
                  <a:extLst>
                    <a:ext uri="{9D8B030D-6E8A-4147-A177-3AD203B41FA5}"/>
                  </a:extLst>
                </a:gridCol>
                <a:gridCol w="1470605">
                  <a:extLst>
                    <a:ext uri="{9D8B030D-6E8A-4147-A177-3AD203B41FA5}"/>
                  </a:extLst>
                </a:gridCol>
                <a:gridCol w="1470605">
                  <a:extLst>
                    <a:ext uri="{9D8B030D-6E8A-4147-A177-3AD203B41FA5}"/>
                  </a:extLst>
                </a:gridCol>
                <a:gridCol w="1470605"/>
              </a:tblGrid>
              <a:tr h="1182133">
                <a:tc>
                  <a:txBody>
                    <a:bodyPr/>
                    <a:lstStyle/>
                    <a:p>
                      <a:pPr marL="0" marR="0">
                        <a:spcBef>
                          <a:spcPts val="300"/>
                        </a:spcBef>
                        <a:spcAft>
                          <a:spcPts val="300"/>
                        </a:spcAft>
                      </a:pPr>
                      <a:r>
                        <a:rPr lang="en-US" sz="2400" dirty="0">
                          <a:effectLst/>
                          <a:latin typeface="+mj-lt"/>
                        </a:rPr>
                        <a:t>Zone</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Mean Cost</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Mean ECM Costs</a:t>
                      </a:r>
                      <a:endParaRPr lang="en-US" sz="24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400" b="1" dirty="0" smtClean="0">
                          <a:solidFill>
                            <a:schemeClr val="bg1"/>
                          </a:solidFill>
                          <a:effectLst/>
                          <a:latin typeface="+mj-lt"/>
                          <a:ea typeface="Times New Roman"/>
                          <a:cs typeface="Times New Roman"/>
                        </a:rPr>
                        <a:t>Mean #</a:t>
                      </a:r>
                      <a:r>
                        <a:rPr lang="en-US" sz="2400" b="1" baseline="0" dirty="0" smtClean="0">
                          <a:solidFill>
                            <a:schemeClr val="bg1"/>
                          </a:solidFill>
                          <a:effectLst/>
                          <a:latin typeface="+mj-lt"/>
                          <a:ea typeface="Times New Roman"/>
                          <a:cs typeface="Times New Roman"/>
                        </a:rPr>
                        <a:t> of Major Measures</a:t>
                      </a:r>
                      <a:endParaRPr lang="en-US" sz="2400" b="1" dirty="0">
                        <a:solidFill>
                          <a:schemeClr val="bg1"/>
                        </a:solidFill>
                        <a:effectLst/>
                        <a:latin typeface="+mj-lt"/>
                        <a:ea typeface="Times New Roman"/>
                        <a:cs typeface="Times New Roman"/>
                      </a:endParaRPr>
                    </a:p>
                  </a:txBody>
                  <a:tcPr marL="68579" marR="68579" marT="0" marB="0" anchor="ctr"/>
                </a:tc>
                <a:extLst>
                  <a:ext uri="{0D108BD9-81ED-4DB2-BD59-A6C34878D82A}"/>
                </a:extLst>
              </a:tr>
              <a:tr h="682001">
                <a:tc>
                  <a:txBody>
                    <a:bodyPr/>
                    <a:lstStyle/>
                    <a:p>
                      <a:pPr marL="0" marR="0">
                        <a:spcBef>
                          <a:spcPts val="0"/>
                        </a:spcBef>
                        <a:spcAft>
                          <a:spcPts val="0"/>
                        </a:spcAft>
                      </a:pPr>
                      <a:r>
                        <a:rPr lang="en-US" sz="2400" dirty="0">
                          <a:effectLst/>
                          <a:latin typeface="+mj-lt"/>
                        </a:rPr>
                        <a:t>Very 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$5,543</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$4,790</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1.6</a:t>
                      </a:r>
                      <a:endParaRPr lang="en-US" sz="2400" b="0" dirty="0">
                        <a:effectLst/>
                        <a:latin typeface="+mj-lt"/>
                        <a:ea typeface="Times New Roman"/>
                        <a:cs typeface="Times New Roman"/>
                      </a:endParaRPr>
                    </a:p>
                  </a:txBody>
                  <a:tcPr marL="68579" marR="68579" marT="0" marB="0" anchor="ctr"/>
                </a:tc>
                <a:extLst>
                  <a:ext uri="{0D108BD9-81ED-4DB2-BD59-A6C34878D82A}"/>
                </a:extLst>
              </a:tr>
              <a:tr h="757038">
                <a:tc>
                  <a:txBody>
                    <a:bodyPr/>
                    <a:lstStyle/>
                    <a:p>
                      <a:pPr marL="0" marR="0">
                        <a:spcBef>
                          <a:spcPts val="0"/>
                        </a:spcBef>
                        <a:spcAft>
                          <a:spcPts val="0"/>
                        </a:spcAft>
                      </a:pPr>
                      <a:r>
                        <a:rPr lang="en-US" sz="2400" dirty="0">
                          <a:effectLst/>
                          <a:latin typeface="+mj-lt"/>
                        </a:rPr>
                        <a:t>Cold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$4,242</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$3,582</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1.6</a:t>
                      </a:r>
                      <a:endParaRPr lang="en-US" sz="2400" b="0" dirty="0">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Moderate</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$4,308</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$3,677</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1.4</a:t>
                      </a:r>
                      <a:endParaRPr lang="en-US" sz="2400" b="0" dirty="0">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Hot-Humid</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$5,421</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$4,696</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1.5</a:t>
                      </a:r>
                      <a:endParaRPr lang="en-US" sz="2400" b="0" dirty="0">
                        <a:effectLst/>
                        <a:latin typeface="+mj-lt"/>
                        <a:ea typeface="Times New Roman"/>
                        <a:cs typeface="Times New Roman"/>
                      </a:endParaRPr>
                    </a:p>
                  </a:txBody>
                  <a:tcPr marL="68579" marR="68579" marT="0" marB="0" anchor="ctr"/>
                </a:tc>
                <a:extLst>
                  <a:ext uri="{0D108BD9-81ED-4DB2-BD59-A6C34878D82A}"/>
                </a:extLst>
              </a:tr>
              <a:tr h="694630">
                <a:tc>
                  <a:txBody>
                    <a:bodyPr/>
                    <a:lstStyle/>
                    <a:p>
                      <a:pPr marL="0" marR="0">
                        <a:spcBef>
                          <a:spcPts val="0"/>
                        </a:spcBef>
                        <a:spcAft>
                          <a:spcPts val="0"/>
                        </a:spcAft>
                      </a:pPr>
                      <a:r>
                        <a:rPr lang="en-US" sz="2400" dirty="0">
                          <a:effectLst/>
                          <a:latin typeface="+mj-lt"/>
                        </a:rPr>
                        <a:t>Hot-Dry</a:t>
                      </a:r>
                      <a:endParaRPr lang="en-US" sz="240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$2,482</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$2,052</a:t>
                      </a:r>
                      <a:endParaRPr lang="en-US" sz="2400" b="0" dirty="0">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2400" b="0" dirty="0" smtClean="0">
                          <a:effectLst/>
                          <a:latin typeface="+mj-lt"/>
                          <a:ea typeface="Times New Roman"/>
                          <a:cs typeface="Times New Roman"/>
                        </a:rPr>
                        <a:t>0.5</a:t>
                      </a:r>
                      <a:endParaRPr lang="en-US" sz="2400" b="0" dirty="0">
                        <a:effectLst/>
                        <a:latin typeface="+mj-lt"/>
                        <a:ea typeface="Times New Roman"/>
                        <a:cs typeface="Times New Roman"/>
                      </a:endParaRPr>
                    </a:p>
                  </a:txBody>
                  <a:tcPr marL="68579" marR="68579" marT="0" marB="0" anchor="ctr"/>
                </a:tc>
                <a:extLst>
                  <a:ext uri="{0D108BD9-81ED-4DB2-BD59-A6C34878D82A}"/>
                </a:extLst>
              </a:tr>
            </a:tbl>
          </a:graphicData>
        </a:graphic>
      </p:graphicFrame>
    </p:spTree>
    <p:extLst>
      <p:ext uri="{BB962C8B-B14F-4D97-AF65-F5344CB8AC3E}">
        <p14:creationId xmlns:p14="http://schemas.microsoft.com/office/powerpoint/2010/main" val="3520073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p:txBody>
          <a:bodyPr/>
          <a:lstStyle/>
          <a:p>
            <a:pPr algn="l" eaLnBrk="1" hangingPunct="1"/>
            <a:r>
              <a:rPr lang="en-US" altLang="en-US" dirty="0" smtClean="0"/>
              <a:t>Summary of Findings</a:t>
            </a:r>
          </a:p>
        </p:txBody>
      </p:sp>
      <p:sp>
        <p:nvSpPr>
          <p:cNvPr id="47149" name="Rectangle 45">
            <a:extLst>
              <a:ext uri="{FF2B5EF4-FFF2-40B4-BE49-F238E27FC236}"/>
            </a:extLst>
          </p:cNvPr>
          <p:cNvSpPr>
            <a:spLocks noGrp="1" noChangeArrowheads="1"/>
          </p:cNvSpPr>
          <p:nvPr>
            <p:ph type="body" idx="1"/>
          </p:nvPr>
        </p:nvSpPr>
        <p:spPr>
          <a:xfrm>
            <a:off x="242888" y="1752599"/>
            <a:ext cx="8672512" cy="4894263"/>
          </a:xfrm>
          <a:extLst/>
        </p:spPr>
        <p:txBody>
          <a:bodyPr/>
          <a:lstStyle/>
          <a:p>
            <a:pPr eaLnBrk="1" hangingPunct="1">
              <a:defRPr/>
            </a:pPr>
            <a:r>
              <a:rPr lang="en-US" altLang="en-US" sz="2800" dirty="0" smtClean="0"/>
              <a:t>WAP can produce strong savings in warm climates, as shown in the ARRA period</a:t>
            </a:r>
          </a:p>
          <a:p>
            <a:pPr lvl="1" eaLnBrk="1" hangingPunct="1">
              <a:defRPr/>
            </a:pPr>
            <a:r>
              <a:rPr lang="en-US" altLang="en-US" sz="2400" dirty="0" smtClean="0"/>
              <a:t>Savings for gas-heated home in Hot-Humid and Moderate climate zones comparable to Very Cold.</a:t>
            </a:r>
          </a:p>
          <a:p>
            <a:pPr lvl="1" eaLnBrk="1" hangingPunct="1">
              <a:defRPr/>
            </a:pPr>
            <a:r>
              <a:rPr lang="en-US" altLang="en-US" sz="2400" dirty="0" smtClean="0"/>
              <a:t>Savings for electric-heated homes in warm climates comparable to cold climates.</a:t>
            </a:r>
          </a:p>
          <a:p>
            <a:pPr eaLnBrk="1" hangingPunct="1">
              <a:defRPr/>
            </a:pPr>
            <a:r>
              <a:rPr lang="en-US" altLang="en-US" sz="2800" dirty="0" smtClean="0"/>
              <a:t>Measure installation rates show room for improvement</a:t>
            </a:r>
          </a:p>
          <a:p>
            <a:pPr eaLnBrk="1" hangingPunct="1">
              <a:defRPr/>
            </a:pPr>
            <a:r>
              <a:rPr lang="en-US" altLang="en-US" sz="2800" dirty="0" smtClean="0"/>
              <a:t>Analysis across climate zones points to the need to prioritize high usage and major measures</a:t>
            </a:r>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38</a:t>
            </a:fld>
            <a:endParaRPr lang="en-US" altLang="en-US" sz="10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3837B2B-4683-40C9-83A3-33009BE23203}" type="slidenum">
              <a:rPr lang="en-US" altLang="en-US" sz="1000"/>
              <a:pPr eaLnBrk="1" hangingPunct="1">
                <a:spcBef>
                  <a:spcPct val="50000"/>
                </a:spcBef>
                <a:buFontTx/>
                <a:buNone/>
              </a:pPr>
              <a:t>39</a:t>
            </a:fld>
            <a:endParaRPr lang="en-US" altLang="en-US" sz="1000"/>
          </a:p>
        </p:txBody>
      </p:sp>
      <p:sp>
        <p:nvSpPr>
          <p:cNvPr id="48" name="Rectangle 44"/>
          <p:cNvSpPr txBox="1">
            <a:spLocks noChangeArrowheads="1"/>
          </p:cNvSpPr>
          <p:nvPr/>
        </p:nvSpPr>
        <p:spPr bwMode="auto">
          <a:xfrm>
            <a:off x="728663" y="2471737"/>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eaLnBrk="1" hangingPunct="1"/>
            <a:r>
              <a:rPr lang="en-US" altLang="en-US" kern="0" dirty="0" smtClean="0"/>
              <a:t>New LIHEAP Performance Measures Data</a:t>
            </a:r>
          </a:p>
        </p:txBody>
      </p:sp>
    </p:spTree>
    <p:extLst>
      <p:ext uri="{BB962C8B-B14F-4D97-AF65-F5344CB8AC3E}">
        <p14:creationId xmlns:p14="http://schemas.microsoft.com/office/powerpoint/2010/main" val="1179398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72" name="Rectangle 44"/>
          <p:cNvSpPr>
            <a:spLocks noGrp="1" noChangeArrowheads="1"/>
          </p:cNvSpPr>
          <p:nvPr>
            <p:ph type="title"/>
          </p:nvPr>
        </p:nvSpPr>
        <p:spPr>
          <a:xfrm>
            <a:off x="554512" y="257196"/>
            <a:ext cx="7772400" cy="1143000"/>
          </a:xfrm>
        </p:spPr>
        <p:txBody>
          <a:bodyPr/>
          <a:lstStyle/>
          <a:p>
            <a:pPr algn="l" eaLnBrk="1" hangingPunct="1"/>
            <a:r>
              <a:rPr lang="en-US" altLang="en-US" dirty="0" smtClean="0"/>
              <a:t>Climate Zones</a:t>
            </a:r>
          </a:p>
        </p:txBody>
      </p:sp>
      <p:sp>
        <p:nvSpPr>
          <p:cNvPr id="22573"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2257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5EE3D0F-F510-4AD3-92D8-5A65934AB73D}" type="slidenum">
              <a:rPr lang="en-US" altLang="en-US" sz="1000">
                <a:cs typeface="Arial" panose="020B0604020202020204" pitchFamily="34" charset="0"/>
              </a:rPr>
              <a:pPr eaLnBrk="1" hangingPunct="1">
                <a:spcBef>
                  <a:spcPct val="50000"/>
                </a:spcBef>
                <a:buFontTx/>
                <a:buNone/>
              </a:pPr>
              <a:t>4</a:t>
            </a:fld>
            <a:endParaRPr lang="en-US" altLang="en-US" sz="1000">
              <a:cs typeface="Arial" panose="020B0604020202020204" pitchFamily="34" charset="0"/>
            </a:endParaRPr>
          </a:p>
        </p:txBody>
      </p:sp>
      <p:pic>
        <p:nvPicPr>
          <p:cNvPr id="48" name="Picture 47" descr="WAP MAP_climate regions.png"/>
          <p:cNvPicPr/>
          <p:nvPr/>
        </p:nvPicPr>
        <p:blipFill>
          <a:blip r:embed="rId5" cstate="print"/>
          <a:stretch>
            <a:fillRect/>
          </a:stretch>
        </p:blipFill>
        <p:spPr>
          <a:xfrm>
            <a:off x="1188107" y="1582759"/>
            <a:ext cx="6767785" cy="4911683"/>
          </a:xfrm>
          <a:prstGeom prst="rect">
            <a:avLst/>
          </a:prstGeom>
        </p:spPr>
      </p:pic>
    </p:spTree>
    <p:extLst>
      <p:ext uri="{BB962C8B-B14F-4D97-AF65-F5344CB8AC3E}">
        <p14:creationId xmlns:p14="http://schemas.microsoft.com/office/powerpoint/2010/main" val="19314499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p:txBody>
          <a:bodyPr/>
          <a:lstStyle/>
          <a:p>
            <a:pPr algn="l" eaLnBrk="1" hangingPunct="1"/>
            <a:r>
              <a:rPr lang="en-US" altLang="en-US" dirty="0" smtClean="0"/>
              <a:t>LIHEAP Performance </a:t>
            </a:r>
            <a:br>
              <a:rPr lang="en-US" altLang="en-US" dirty="0" smtClean="0"/>
            </a:br>
            <a:r>
              <a:rPr lang="en-US" altLang="en-US" dirty="0" smtClean="0"/>
              <a:t>Measures</a:t>
            </a:r>
          </a:p>
        </p:txBody>
      </p:sp>
      <p:sp>
        <p:nvSpPr>
          <p:cNvPr id="47149" name="Rectangle 45">
            <a:extLst>
              <a:ext uri="{FF2B5EF4-FFF2-40B4-BE49-F238E27FC236}"/>
            </a:extLst>
          </p:cNvPr>
          <p:cNvSpPr>
            <a:spLocks noGrp="1" noChangeArrowheads="1"/>
          </p:cNvSpPr>
          <p:nvPr>
            <p:ph type="body" idx="1"/>
          </p:nvPr>
        </p:nvSpPr>
        <p:spPr>
          <a:xfrm>
            <a:off x="789517" y="2124075"/>
            <a:ext cx="7772400" cy="4572000"/>
          </a:xfrm>
          <a:extLst/>
        </p:spPr>
        <p:txBody>
          <a:bodyPr/>
          <a:lstStyle/>
          <a:p>
            <a:pPr eaLnBrk="1" hangingPunct="1">
              <a:defRPr/>
            </a:pPr>
            <a:r>
              <a:rPr lang="en-US" altLang="en-US" sz="2800" dirty="0" smtClean="0"/>
              <a:t>Beginning with FY 2016, HHS required all states to submit data for four new LIHEAP Performance Measures</a:t>
            </a:r>
          </a:p>
          <a:p>
            <a:pPr marL="971550" lvl="1" indent="-514350" eaLnBrk="1" hangingPunct="1">
              <a:buFont typeface="+mj-lt"/>
              <a:buAutoNum type="arabicPeriod"/>
              <a:defRPr/>
            </a:pPr>
            <a:r>
              <a:rPr lang="en-US" altLang="en-US" sz="2800" dirty="0" smtClean="0"/>
              <a:t>The Benefit Targeting Index</a:t>
            </a:r>
          </a:p>
          <a:p>
            <a:pPr marL="971550" lvl="1" indent="-514350" eaLnBrk="1" hangingPunct="1">
              <a:buFont typeface="+mj-lt"/>
              <a:buAutoNum type="arabicPeriod"/>
              <a:defRPr/>
            </a:pPr>
            <a:r>
              <a:rPr lang="en-US" altLang="en-US" dirty="0" smtClean="0"/>
              <a:t>The Burden Reduction Targeting Index</a:t>
            </a:r>
          </a:p>
          <a:p>
            <a:pPr marL="971550" lvl="1" indent="-514350" eaLnBrk="1" hangingPunct="1">
              <a:buFont typeface="+mj-lt"/>
              <a:buAutoNum type="arabicPeriod"/>
              <a:defRPr/>
            </a:pPr>
            <a:r>
              <a:rPr lang="en-US" altLang="en-US" sz="2800" dirty="0" smtClean="0"/>
              <a:t>The Restoration of Home Energy Service</a:t>
            </a:r>
          </a:p>
          <a:p>
            <a:pPr marL="971550" lvl="1" indent="-514350" eaLnBrk="1" hangingPunct="1">
              <a:buFont typeface="+mj-lt"/>
              <a:buAutoNum type="arabicPeriod"/>
              <a:defRPr/>
            </a:pPr>
            <a:r>
              <a:rPr lang="en-US" altLang="en-US" dirty="0" smtClean="0"/>
              <a:t>The Prevention of Loss of Home Energy Service</a:t>
            </a:r>
            <a:endParaRPr lang="en-US" altLang="en-US" sz="2800" dirty="0"/>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40</a:t>
            </a:fld>
            <a:endParaRPr lang="en-US" altLang="en-US" sz="1000"/>
          </a:p>
        </p:txBody>
      </p:sp>
    </p:spTree>
    <p:extLst>
      <p:ext uri="{BB962C8B-B14F-4D97-AF65-F5344CB8AC3E}">
        <p14:creationId xmlns:p14="http://schemas.microsoft.com/office/powerpoint/2010/main" val="27948243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p:txBody>
          <a:bodyPr/>
          <a:lstStyle/>
          <a:p>
            <a:pPr algn="l" eaLnBrk="1" hangingPunct="1"/>
            <a:r>
              <a:rPr lang="en-US" altLang="en-US" dirty="0" smtClean="0"/>
              <a:t>Data Collected</a:t>
            </a:r>
          </a:p>
        </p:txBody>
      </p:sp>
      <p:sp>
        <p:nvSpPr>
          <p:cNvPr id="47149" name="Rectangle 45">
            <a:extLst>
              <a:ext uri="{FF2B5EF4-FFF2-40B4-BE49-F238E27FC236}"/>
            </a:extLst>
          </p:cNvPr>
          <p:cNvSpPr>
            <a:spLocks noGrp="1" noChangeArrowheads="1"/>
          </p:cNvSpPr>
          <p:nvPr>
            <p:ph type="body" idx="1"/>
          </p:nvPr>
        </p:nvSpPr>
        <p:spPr>
          <a:xfrm>
            <a:off x="212808" y="1848853"/>
            <a:ext cx="8854991" cy="4572000"/>
          </a:xfrm>
          <a:extLst/>
        </p:spPr>
        <p:txBody>
          <a:bodyPr/>
          <a:lstStyle/>
          <a:p>
            <a:pPr eaLnBrk="1" hangingPunct="1">
              <a:defRPr/>
            </a:pPr>
            <a:r>
              <a:rPr lang="en-US" altLang="en-US" sz="2800" dirty="0" smtClean="0"/>
              <a:t>States are collecting valuable information about the low-income households from utilities and energy vendors in support of this reporting requirement</a:t>
            </a:r>
          </a:p>
          <a:p>
            <a:pPr lvl="1" eaLnBrk="1" hangingPunct="1">
              <a:defRPr/>
            </a:pPr>
            <a:r>
              <a:rPr lang="en-US" altLang="en-US" sz="2400" dirty="0" smtClean="0"/>
              <a:t>Annual Main Heat Expenditures</a:t>
            </a:r>
          </a:p>
          <a:p>
            <a:pPr lvl="1" eaLnBrk="1" hangingPunct="1">
              <a:defRPr/>
            </a:pPr>
            <a:r>
              <a:rPr lang="en-US" altLang="en-US" sz="2400" dirty="0" smtClean="0"/>
              <a:t>Annual Electricity Expenditures</a:t>
            </a:r>
          </a:p>
          <a:p>
            <a:pPr lvl="1" eaLnBrk="1" hangingPunct="1">
              <a:defRPr/>
            </a:pPr>
            <a:r>
              <a:rPr lang="en-US" altLang="en-US" sz="2400" dirty="0" smtClean="0"/>
              <a:t>Annual Main Heat Usage </a:t>
            </a:r>
            <a:r>
              <a:rPr lang="en-US" altLang="en-US" sz="2400" dirty="0"/>
              <a:t>[</a:t>
            </a:r>
            <a:r>
              <a:rPr lang="en-US" altLang="en-US" sz="2400" dirty="0" smtClean="0"/>
              <a:t>Optional]</a:t>
            </a:r>
          </a:p>
          <a:p>
            <a:pPr lvl="1" eaLnBrk="1" hangingPunct="1">
              <a:defRPr/>
            </a:pPr>
            <a:r>
              <a:rPr lang="en-US" altLang="en-US" sz="2400" dirty="0" smtClean="0"/>
              <a:t>Annual Electricity Usage </a:t>
            </a:r>
            <a:r>
              <a:rPr lang="en-US" altLang="en-US" sz="2400" dirty="0"/>
              <a:t>[</a:t>
            </a:r>
            <a:r>
              <a:rPr lang="en-US" altLang="en-US" sz="2400" dirty="0" smtClean="0"/>
              <a:t>Optional]</a:t>
            </a:r>
          </a:p>
          <a:p>
            <a:pPr lvl="1" eaLnBrk="1" hangingPunct="1">
              <a:defRPr/>
            </a:pPr>
            <a:r>
              <a:rPr lang="en-US" altLang="en-US" sz="2400" dirty="0" smtClean="0"/>
              <a:t>Use of Supplemental Heat (electric, wood, other) [</a:t>
            </a:r>
            <a:r>
              <a:rPr lang="en-US" altLang="en-US" sz="2400" dirty="0"/>
              <a:t>O</a:t>
            </a:r>
            <a:r>
              <a:rPr lang="en-US" altLang="en-US" sz="2400" dirty="0" smtClean="0"/>
              <a:t>ptional]</a:t>
            </a:r>
            <a:endParaRPr lang="en-US" altLang="en-US" sz="2400" dirty="0"/>
          </a:p>
          <a:p>
            <a:pPr lvl="1" eaLnBrk="1" hangingPunct="1">
              <a:defRPr/>
            </a:pPr>
            <a:r>
              <a:rPr lang="en-US" altLang="en-US" sz="2400" dirty="0" smtClean="0"/>
              <a:t>Use </a:t>
            </a:r>
            <a:r>
              <a:rPr lang="en-US" altLang="en-US" sz="2400" dirty="0"/>
              <a:t>of </a:t>
            </a:r>
            <a:r>
              <a:rPr lang="en-US" altLang="en-US" sz="2400" dirty="0" smtClean="0"/>
              <a:t>Air Conditioning (central AC, wall/room) [Optional</a:t>
            </a:r>
            <a:r>
              <a:rPr lang="en-US" altLang="en-US" sz="2400" dirty="0"/>
              <a:t>]</a:t>
            </a:r>
          </a:p>
          <a:p>
            <a:pPr marL="457200" lvl="1" indent="0" eaLnBrk="1" hangingPunct="1">
              <a:buNone/>
              <a:defRPr/>
            </a:pPr>
            <a:endParaRPr lang="en-US" altLang="en-US" sz="2400" dirty="0"/>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41</a:t>
            </a:fld>
            <a:endParaRPr lang="en-US" altLang="en-US" sz="1000"/>
          </a:p>
        </p:txBody>
      </p:sp>
    </p:spTree>
    <p:extLst>
      <p:ext uri="{BB962C8B-B14F-4D97-AF65-F5344CB8AC3E}">
        <p14:creationId xmlns:p14="http://schemas.microsoft.com/office/powerpoint/2010/main" val="38570898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p:txBody>
          <a:bodyPr/>
          <a:lstStyle/>
          <a:p>
            <a:pPr algn="l" eaLnBrk="1" hangingPunct="1"/>
            <a:r>
              <a:rPr lang="en-US" altLang="en-US" dirty="0" smtClean="0"/>
              <a:t>Valuable Results</a:t>
            </a:r>
          </a:p>
        </p:txBody>
      </p:sp>
      <p:sp>
        <p:nvSpPr>
          <p:cNvPr id="47149" name="Rectangle 45">
            <a:extLst>
              <a:ext uri="{FF2B5EF4-FFF2-40B4-BE49-F238E27FC236}"/>
            </a:extLst>
          </p:cNvPr>
          <p:cNvSpPr>
            <a:spLocks noGrp="1" noChangeArrowheads="1"/>
          </p:cNvSpPr>
          <p:nvPr>
            <p:ph type="body" idx="1"/>
          </p:nvPr>
        </p:nvSpPr>
        <p:spPr>
          <a:xfrm>
            <a:off x="447674" y="1981199"/>
            <a:ext cx="8696325" cy="4318571"/>
          </a:xfrm>
          <a:extLst/>
        </p:spPr>
        <p:txBody>
          <a:bodyPr/>
          <a:lstStyle/>
          <a:p>
            <a:pPr eaLnBrk="1" hangingPunct="1">
              <a:defRPr/>
            </a:pPr>
            <a:r>
              <a:rPr lang="en-US" altLang="en-US" dirty="0"/>
              <a:t>A</a:t>
            </a:r>
            <a:r>
              <a:rPr lang="en-US" altLang="en-US" dirty="0" smtClean="0"/>
              <a:t>verage annual energy expenses by fuel type</a:t>
            </a:r>
          </a:p>
          <a:p>
            <a:pPr eaLnBrk="1" hangingPunct="1">
              <a:defRPr/>
            </a:pPr>
            <a:r>
              <a:rPr lang="en-US" altLang="en-US" dirty="0" smtClean="0"/>
              <a:t>Average energy burden by fuel type</a:t>
            </a:r>
          </a:p>
          <a:p>
            <a:pPr eaLnBrk="1" hangingPunct="1">
              <a:defRPr/>
            </a:pPr>
            <a:r>
              <a:rPr lang="en-US" altLang="en-US" dirty="0" smtClean="0"/>
              <a:t>Statistics for all LIHEAP households versus top 25% based on energy burden</a:t>
            </a:r>
          </a:p>
          <a:p>
            <a:pPr marL="457200" lvl="1" indent="0" eaLnBrk="1" hangingPunct="1">
              <a:buNone/>
              <a:defRPr/>
            </a:pPr>
            <a:endParaRPr lang="en-US" altLang="en-US" sz="2400"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42</a:t>
            </a:fld>
            <a:endParaRPr lang="en-US" altLang="en-US" sz="1000"/>
          </a:p>
        </p:txBody>
      </p:sp>
    </p:spTree>
    <p:extLst>
      <p:ext uri="{BB962C8B-B14F-4D97-AF65-F5344CB8AC3E}">
        <p14:creationId xmlns:p14="http://schemas.microsoft.com/office/powerpoint/2010/main" val="41953876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685800" y="609600"/>
            <a:ext cx="7772400" cy="457200"/>
          </a:xfrm>
        </p:spPr>
        <p:txBody>
          <a:bodyPr/>
          <a:lstStyle/>
          <a:p>
            <a:pPr algn="l" eaLnBrk="1" hangingPunct="1"/>
            <a:r>
              <a:rPr lang="en-US" altLang="en-US" sz="3600" dirty="0" smtClean="0"/>
              <a:t>Example #1 – Expenditures</a:t>
            </a:r>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43</a:t>
            </a:fld>
            <a:endParaRPr lang="en-US" altLang="en-US" sz="1000"/>
          </a:p>
        </p:txBody>
      </p:sp>
      <p:pic>
        <p:nvPicPr>
          <p:cNvPr id="2" name="Picture 1"/>
          <p:cNvPicPr>
            <a:picLocks noChangeAspect="1"/>
          </p:cNvPicPr>
          <p:nvPr/>
        </p:nvPicPr>
        <p:blipFill>
          <a:blip r:embed="rId5"/>
          <a:stretch>
            <a:fillRect/>
          </a:stretch>
        </p:blipFill>
        <p:spPr>
          <a:xfrm>
            <a:off x="334278" y="1861779"/>
            <a:ext cx="5562850" cy="4039317"/>
          </a:xfrm>
          <a:prstGeom prst="rect">
            <a:avLst/>
          </a:prstGeom>
        </p:spPr>
      </p:pic>
      <p:sp>
        <p:nvSpPr>
          <p:cNvPr id="3" name="TextBox 2"/>
          <p:cNvSpPr txBox="1"/>
          <p:nvPr/>
        </p:nvSpPr>
        <p:spPr>
          <a:xfrm>
            <a:off x="6096000" y="2578001"/>
            <a:ext cx="2800350" cy="2308324"/>
          </a:xfrm>
          <a:prstGeom prst="rect">
            <a:avLst/>
          </a:prstGeom>
          <a:noFill/>
        </p:spPr>
        <p:txBody>
          <a:bodyPr wrap="square" rtlCol="0">
            <a:spAutoFit/>
          </a:bodyPr>
          <a:lstStyle/>
          <a:p>
            <a:r>
              <a:rPr lang="en-US" dirty="0" smtClean="0"/>
              <a:t>The data show that some recipients have very high energy bills – average for high burden recipients is &gt;$3,000</a:t>
            </a:r>
            <a:endParaRPr lang="en-US" dirty="0"/>
          </a:p>
        </p:txBody>
      </p:sp>
    </p:spTree>
    <p:extLst>
      <p:ext uri="{BB962C8B-B14F-4D97-AF65-F5344CB8AC3E}">
        <p14:creationId xmlns:p14="http://schemas.microsoft.com/office/powerpoint/2010/main" val="24138460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685800" y="609600"/>
            <a:ext cx="7772400" cy="457200"/>
          </a:xfrm>
        </p:spPr>
        <p:txBody>
          <a:bodyPr/>
          <a:lstStyle/>
          <a:p>
            <a:pPr algn="l" eaLnBrk="1" hangingPunct="1"/>
            <a:r>
              <a:rPr lang="en-US" altLang="en-US" sz="3600" dirty="0" smtClean="0"/>
              <a:t>Example #2 – Energy Burden</a:t>
            </a:r>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44</a:t>
            </a:fld>
            <a:endParaRPr lang="en-US" altLang="en-US" sz="1000"/>
          </a:p>
        </p:txBody>
      </p:sp>
      <p:pic>
        <p:nvPicPr>
          <p:cNvPr id="2" name="Picture 1"/>
          <p:cNvPicPr>
            <a:picLocks noChangeAspect="1"/>
          </p:cNvPicPr>
          <p:nvPr/>
        </p:nvPicPr>
        <p:blipFill>
          <a:blip r:embed="rId5"/>
          <a:stretch>
            <a:fillRect/>
          </a:stretch>
        </p:blipFill>
        <p:spPr>
          <a:xfrm>
            <a:off x="361823" y="1862976"/>
            <a:ext cx="5559552" cy="4036922"/>
          </a:xfrm>
          <a:prstGeom prst="rect">
            <a:avLst/>
          </a:prstGeom>
        </p:spPr>
      </p:pic>
      <p:sp>
        <p:nvSpPr>
          <p:cNvPr id="48" name="TextBox 47"/>
          <p:cNvSpPr txBox="1"/>
          <p:nvPr/>
        </p:nvSpPr>
        <p:spPr>
          <a:xfrm>
            <a:off x="6115050" y="2530621"/>
            <a:ext cx="2800350" cy="3046988"/>
          </a:xfrm>
          <a:prstGeom prst="rect">
            <a:avLst/>
          </a:prstGeom>
          <a:noFill/>
        </p:spPr>
        <p:txBody>
          <a:bodyPr wrap="square" rtlCol="0">
            <a:spAutoFit/>
          </a:bodyPr>
          <a:lstStyle/>
          <a:p>
            <a:r>
              <a:rPr lang="en-US" dirty="0" smtClean="0"/>
              <a:t>The data show that some recipients have very high energy burden – average for high burden recipients is 4x greater than all recipients</a:t>
            </a:r>
            <a:endParaRPr lang="en-US" dirty="0"/>
          </a:p>
        </p:txBody>
      </p:sp>
    </p:spTree>
    <p:extLst>
      <p:ext uri="{BB962C8B-B14F-4D97-AF65-F5344CB8AC3E}">
        <p14:creationId xmlns:p14="http://schemas.microsoft.com/office/powerpoint/2010/main" val="38963450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685800" y="263244"/>
            <a:ext cx="7772400" cy="1143000"/>
          </a:xfrm>
        </p:spPr>
        <p:txBody>
          <a:bodyPr/>
          <a:lstStyle/>
          <a:p>
            <a:pPr algn="l" eaLnBrk="1" hangingPunct="1"/>
            <a:r>
              <a:rPr lang="en-US" altLang="en-US" sz="3600" dirty="0" smtClean="0"/>
              <a:t>Example #3 – Equipment Use</a:t>
            </a:r>
          </a:p>
        </p:txBody>
      </p:sp>
      <p:sp>
        <p:nvSpPr>
          <p:cNvPr id="47149" name="Rectangle 45">
            <a:extLst>
              <a:ext uri="{FF2B5EF4-FFF2-40B4-BE49-F238E27FC236}"/>
            </a:extLst>
          </p:cNvPr>
          <p:cNvSpPr>
            <a:spLocks noGrp="1" noChangeArrowheads="1"/>
          </p:cNvSpPr>
          <p:nvPr>
            <p:ph type="body" idx="1"/>
          </p:nvPr>
        </p:nvSpPr>
        <p:spPr>
          <a:xfrm>
            <a:off x="685800" y="1676400"/>
            <a:ext cx="7772400" cy="4648200"/>
          </a:xfrm>
          <a:extLst/>
        </p:spPr>
        <p:txBody>
          <a:bodyPr/>
          <a:lstStyle/>
          <a:p>
            <a:pPr eaLnBrk="1" hangingPunct="1">
              <a:defRPr/>
            </a:pPr>
            <a:r>
              <a:rPr lang="en-US" altLang="en-US" dirty="0" smtClean="0"/>
              <a:t>Supplemental Heating Use – 4% of all LIHEAP recipients in state</a:t>
            </a:r>
          </a:p>
          <a:p>
            <a:pPr lvl="1" eaLnBrk="1" hangingPunct="1">
              <a:defRPr/>
            </a:pPr>
            <a:r>
              <a:rPr lang="en-US" altLang="en-US" dirty="0" smtClean="0"/>
              <a:t>16% of LIHEAP recipients using natural gas main heat use a supplemental heating source</a:t>
            </a:r>
          </a:p>
          <a:p>
            <a:pPr lvl="1" eaLnBrk="1" hangingPunct="1">
              <a:defRPr/>
            </a:pPr>
            <a:r>
              <a:rPr lang="en-US" altLang="en-US" dirty="0" smtClean="0"/>
              <a:t>10% of LIHEAP recipients using fuel oil main </a:t>
            </a:r>
            <a:r>
              <a:rPr lang="en-US" altLang="en-US" dirty="0"/>
              <a:t>heat use a supplemental heating source</a:t>
            </a:r>
            <a:endParaRPr lang="en-US" altLang="en-US" dirty="0" smtClean="0"/>
          </a:p>
          <a:p>
            <a:pPr lvl="1" eaLnBrk="1" hangingPunct="1">
              <a:defRPr/>
            </a:pPr>
            <a:endParaRPr lang="en-US" altLang="en-US" sz="2400" dirty="0"/>
          </a:p>
          <a:p>
            <a:pPr eaLnBrk="1" hangingPunct="1">
              <a:defRPr/>
            </a:pPr>
            <a:r>
              <a:rPr lang="en-US" altLang="en-US" dirty="0" smtClean="0"/>
              <a:t>Window/Wall AC Use – 18% of all LIHEAP recipients in state</a:t>
            </a:r>
          </a:p>
          <a:p>
            <a:pPr lvl="1" eaLnBrk="1" hangingPunct="1">
              <a:defRPr/>
            </a:pPr>
            <a:endParaRPr lang="en-US" altLang="en-US" sz="24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45</a:t>
            </a:fld>
            <a:endParaRPr lang="en-US" altLang="en-US" sz="1000"/>
          </a:p>
        </p:txBody>
      </p:sp>
    </p:spTree>
    <p:extLst>
      <p:ext uri="{BB962C8B-B14F-4D97-AF65-F5344CB8AC3E}">
        <p14:creationId xmlns:p14="http://schemas.microsoft.com/office/powerpoint/2010/main" val="7336499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p:txBody>
          <a:bodyPr/>
          <a:lstStyle/>
          <a:p>
            <a:pPr algn="l" eaLnBrk="1" hangingPunct="1"/>
            <a:r>
              <a:rPr lang="en-US" altLang="en-US" dirty="0" smtClean="0"/>
              <a:t>How can the data help </a:t>
            </a:r>
            <a:br>
              <a:rPr lang="en-US" altLang="en-US" dirty="0" smtClean="0"/>
            </a:br>
            <a:r>
              <a:rPr lang="en-US" altLang="en-US" dirty="0" smtClean="0"/>
              <a:t>warm weather states?</a:t>
            </a:r>
          </a:p>
        </p:txBody>
      </p:sp>
      <p:sp>
        <p:nvSpPr>
          <p:cNvPr id="47149" name="Rectangle 45">
            <a:extLst>
              <a:ext uri="{FF2B5EF4-FFF2-40B4-BE49-F238E27FC236}"/>
            </a:extLst>
          </p:cNvPr>
          <p:cNvSpPr>
            <a:spLocks noGrp="1" noChangeArrowheads="1"/>
          </p:cNvSpPr>
          <p:nvPr>
            <p:ph type="body" idx="1"/>
          </p:nvPr>
        </p:nvSpPr>
        <p:spPr>
          <a:xfrm>
            <a:off x="685800" y="1981200"/>
            <a:ext cx="7772400" cy="4343400"/>
          </a:xfrm>
          <a:extLst/>
        </p:spPr>
        <p:txBody>
          <a:bodyPr/>
          <a:lstStyle/>
          <a:p>
            <a:pPr eaLnBrk="1" hangingPunct="1">
              <a:defRPr/>
            </a:pPr>
            <a:r>
              <a:rPr lang="en-US" altLang="en-US" sz="2800" dirty="0" smtClean="0"/>
              <a:t>The Performance Measures provide actual energy expenditure data documenting the need for additional ratepayer-funded energy efficiency programs</a:t>
            </a:r>
          </a:p>
          <a:p>
            <a:pPr eaLnBrk="1" hangingPunct="1">
              <a:defRPr/>
            </a:pPr>
            <a:r>
              <a:rPr lang="en-US" altLang="en-US" sz="2800" dirty="0" smtClean="0"/>
              <a:t>The data can help to identify subgroups with greater needs</a:t>
            </a:r>
          </a:p>
          <a:p>
            <a:pPr eaLnBrk="1" hangingPunct="1">
              <a:defRPr/>
            </a:pPr>
            <a:r>
              <a:rPr lang="en-US" altLang="en-US" sz="2800" dirty="0" smtClean="0"/>
              <a:t>Opportunity for referrals from LIHEAP to WAP for those with the highest usage</a:t>
            </a:r>
            <a:endParaRPr lang="en-US" altLang="en-US" sz="2400" dirty="0"/>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46</a:t>
            </a:fld>
            <a:endParaRPr lang="en-US" altLang="en-US" sz="1000"/>
          </a:p>
        </p:txBody>
      </p:sp>
    </p:spTree>
    <p:extLst>
      <p:ext uri="{BB962C8B-B14F-4D97-AF65-F5344CB8AC3E}">
        <p14:creationId xmlns:p14="http://schemas.microsoft.com/office/powerpoint/2010/main" val="11805970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3837B2B-4683-40C9-83A3-33009BE23203}" type="slidenum">
              <a:rPr lang="en-US" altLang="en-US" sz="1000"/>
              <a:pPr eaLnBrk="1" hangingPunct="1">
                <a:spcBef>
                  <a:spcPct val="50000"/>
                </a:spcBef>
                <a:buFontTx/>
                <a:buNone/>
              </a:pPr>
              <a:t>47</a:t>
            </a:fld>
            <a:endParaRPr lang="en-US" altLang="en-US" sz="1000"/>
          </a:p>
        </p:txBody>
      </p:sp>
      <p:sp>
        <p:nvSpPr>
          <p:cNvPr id="48" name="Rectangle 44"/>
          <p:cNvSpPr txBox="1">
            <a:spLocks noChangeArrowheads="1"/>
          </p:cNvSpPr>
          <p:nvPr/>
        </p:nvSpPr>
        <p:spPr bwMode="auto">
          <a:xfrm>
            <a:off x="728663" y="2471737"/>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eaLnBrk="1" hangingPunct="1"/>
            <a:r>
              <a:rPr lang="en-US" altLang="en-US" kern="0" dirty="0" smtClean="0"/>
              <a:t>Conclusions</a:t>
            </a:r>
          </a:p>
        </p:txBody>
      </p:sp>
    </p:spTree>
    <p:extLst>
      <p:ext uri="{BB962C8B-B14F-4D97-AF65-F5344CB8AC3E}">
        <p14:creationId xmlns:p14="http://schemas.microsoft.com/office/powerpoint/2010/main" val="12006041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652463" y="410368"/>
            <a:ext cx="7772400" cy="771525"/>
          </a:xfrm>
        </p:spPr>
        <p:txBody>
          <a:bodyPr/>
          <a:lstStyle/>
          <a:p>
            <a:pPr algn="l" eaLnBrk="1" hangingPunct="1"/>
            <a:r>
              <a:rPr lang="en-US" altLang="en-US" dirty="0" smtClean="0"/>
              <a:t>Conclusions</a:t>
            </a:r>
          </a:p>
        </p:txBody>
      </p:sp>
      <p:sp>
        <p:nvSpPr>
          <p:cNvPr id="47149" name="Rectangle 45">
            <a:extLst>
              <a:ext uri="{FF2B5EF4-FFF2-40B4-BE49-F238E27FC236}"/>
            </a:extLst>
          </p:cNvPr>
          <p:cNvSpPr>
            <a:spLocks noGrp="1" noChangeArrowheads="1"/>
          </p:cNvSpPr>
          <p:nvPr>
            <p:ph type="body" idx="1"/>
          </p:nvPr>
        </p:nvSpPr>
        <p:spPr>
          <a:xfrm>
            <a:off x="242888" y="1676399"/>
            <a:ext cx="8653462" cy="4913313"/>
          </a:xfrm>
          <a:extLst/>
        </p:spPr>
        <p:txBody>
          <a:bodyPr/>
          <a:lstStyle/>
          <a:p>
            <a:pPr eaLnBrk="1" hangingPunct="1">
              <a:defRPr/>
            </a:pPr>
            <a:r>
              <a:rPr lang="en-US" altLang="en-US" dirty="0" smtClean="0"/>
              <a:t>Need for Low-Income Weatherization in the Warm Climate States</a:t>
            </a:r>
          </a:p>
          <a:p>
            <a:pPr lvl="1" eaLnBrk="1" hangingPunct="1">
              <a:defRPr/>
            </a:pPr>
            <a:r>
              <a:rPr lang="en-US" altLang="en-US" sz="2400" dirty="0" smtClean="0"/>
              <a:t>Low-income households in warm southern climates have energy expenses and energy burdens comparable to the Midwest</a:t>
            </a:r>
          </a:p>
          <a:p>
            <a:pPr lvl="1" eaLnBrk="1" hangingPunct="1">
              <a:defRPr/>
            </a:pPr>
            <a:r>
              <a:rPr lang="en-US" altLang="en-US" sz="2400" dirty="0" smtClean="0"/>
              <a:t>Less of the income-eligible population in the warmer climate zones served, but also less funding available</a:t>
            </a:r>
          </a:p>
          <a:p>
            <a:pPr lvl="1" eaLnBrk="1" hangingPunct="1">
              <a:defRPr/>
            </a:pPr>
            <a:r>
              <a:rPr lang="en-US" altLang="en-US" sz="2400" dirty="0"/>
              <a:t>C</a:t>
            </a:r>
            <a:r>
              <a:rPr lang="en-US" altLang="en-US" sz="2400" dirty="0" smtClean="0"/>
              <a:t>omparatively few ratepayer programs targeted at low-income households in the South</a:t>
            </a:r>
          </a:p>
          <a:p>
            <a:pPr marL="457200" lvl="1" indent="0" eaLnBrk="1" hangingPunct="1">
              <a:buNone/>
              <a:defRPr/>
            </a:pPr>
            <a:endParaRPr lang="en-US" altLang="en-US" sz="2400" dirty="0"/>
          </a:p>
          <a:p>
            <a:pPr lvl="1" eaLnBrk="1" hangingPunct="1">
              <a:defRPr/>
            </a:pPr>
            <a:endParaRPr lang="en-US" altLang="en-US" sz="2800" dirty="0"/>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48</a:t>
            </a:fld>
            <a:endParaRPr lang="en-US" altLang="en-US" sz="1000"/>
          </a:p>
        </p:txBody>
      </p:sp>
    </p:spTree>
    <p:extLst>
      <p:ext uri="{BB962C8B-B14F-4D97-AF65-F5344CB8AC3E}">
        <p14:creationId xmlns:p14="http://schemas.microsoft.com/office/powerpoint/2010/main" val="23869952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652463" y="410368"/>
            <a:ext cx="7772400" cy="771525"/>
          </a:xfrm>
        </p:spPr>
        <p:txBody>
          <a:bodyPr/>
          <a:lstStyle/>
          <a:p>
            <a:pPr algn="l" eaLnBrk="1" hangingPunct="1"/>
            <a:r>
              <a:rPr lang="en-US" altLang="en-US" dirty="0" smtClean="0"/>
              <a:t>Conclusions</a:t>
            </a:r>
          </a:p>
        </p:txBody>
      </p:sp>
      <p:sp>
        <p:nvSpPr>
          <p:cNvPr id="47149" name="Rectangle 45">
            <a:extLst>
              <a:ext uri="{FF2B5EF4-FFF2-40B4-BE49-F238E27FC236}"/>
            </a:extLst>
          </p:cNvPr>
          <p:cNvSpPr>
            <a:spLocks noGrp="1" noChangeArrowheads="1"/>
          </p:cNvSpPr>
          <p:nvPr>
            <p:ph type="body" idx="1"/>
          </p:nvPr>
        </p:nvSpPr>
        <p:spPr>
          <a:xfrm>
            <a:off x="242888" y="1430337"/>
            <a:ext cx="8672512" cy="5159376"/>
          </a:xfrm>
          <a:extLst/>
        </p:spPr>
        <p:txBody>
          <a:bodyPr/>
          <a:lstStyle/>
          <a:p>
            <a:pPr eaLnBrk="1" hangingPunct="1">
              <a:defRPr/>
            </a:pPr>
            <a:r>
              <a:rPr lang="en-US" altLang="en-US" dirty="0" smtClean="0"/>
              <a:t>WAP Performance in Warm Climates</a:t>
            </a:r>
            <a:endParaRPr lang="en-US" altLang="en-US" dirty="0"/>
          </a:p>
          <a:p>
            <a:pPr lvl="1" eaLnBrk="1" hangingPunct="1">
              <a:defRPr/>
            </a:pPr>
            <a:r>
              <a:rPr lang="en-US" altLang="en-US" dirty="0"/>
              <a:t>Combined gas/electric savings for gas-heated homes in the </a:t>
            </a:r>
            <a:r>
              <a:rPr lang="en-US" altLang="en-US" dirty="0" smtClean="0"/>
              <a:t>Hot-Humid </a:t>
            </a:r>
            <a:r>
              <a:rPr lang="en-US" altLang="en-US" dirty="0"/>
              <a:t>and </a:t>
            </a:r>
            <a:r>
              <a:rPr lang="en-US" altLang="en-US" dirty="0" smtClean="0"/>
              <a:t>Moderate </a:t>
            </a:r>
            <a:r>
              <a:rPr lang="en-US" altLang="en-US" dirty="0"/>
              <a:t>zones was comparable to the V</a:t>
            </a:r>
            <a:r>
              <a:rPr lang="en-US" altLang="en-US" dirty="0" smtClean="0"/>
              <a:t>ery </a:t>
            </a:r>
            <a:r>
              <a:rPr lang="en-US" altLang="en-US" dirty="0"/>
              <a:t>C</a:t>
            </a:r>
            <a:r>
              <a:rPr lang="en-US" altLang="en-US" dirty="0" smtClean="0"/>
              <a:t>old zone.</a:t>
            </a:r>
            <a:endParaRPr lang="en-US" altLang="en-US" dirty="0"/>
          </a:p>
          <a:p>
            <a:pPr lvl="1" eaLnBrk="1" hangingPunct="1">
              <a:defRPr/>
            </a:pPr>
            <a:r>
              <a:rPr lang="en-US" altLang="en-US" dirty="0" smtClean="0"/>
              <a:t>Electric main heat savings in warm regions similar to cold regions.</a:t>
            </a:r>
          </a:p>
          <a:p>
            <a:pPr lvl="1" eaLnBrk="1" hangingPunct="1">
              <a:defRPr/>
            </a:pPr>
            <a:r>
              <a:rPr lang="en-US" altLang="en-US" dirty="0" smtClean="0"/>
              <a:t>Measure installation rates show room for improvement.</a:t>
            </a:r>
          </a:p>
          <a:p>
            <a:pPr lvl="1" eaLnBrk="1" hangingPunct="1">
              <a:defRPr/>
            </a:pPr>
            <a:r>
              <a:rPr lang="en-US" altLang="en-US" dirty="0"/>
              <a:t>Analysis across climate zones points to the need to prioritize </a:t>
            </a:r>
            <a:r>
              <a:rPr lang="en-US" altLang="en-US" dirty="0" smtClean="0"/>
              <a:t>high </a:t>
            </a:r>
            <a:r>
              <a:rPr lang="en-US" altLang="en-US" dirty="0"/>
              <a:t>usage and major measures</a:t>
            </a:r>
          </a:p>
          <a:p>
            <a:pPr eaLnBrk="1" hangingPunct="1">
              <a:defRPr/>
            </a:pPr>
            <a:endParaRPr lang="en-US" altLang="en-US" sz="2400" dirty="0" smtClean="0"/>
          </a:p>
          <a:p>
            <a:pPr marL="457200" lvl="1" indent="0" eaLnBrk="1" hangingPunct="1">
              <a:buNone/>
              <a:defRPr/>
            </a:pPr>
            <a:endParaRPr lang="en-US" altLang="en-US" sz="2000" dirty="0"/>
          </a:p>
          <a:p>
            <a:pPr lvl="1" eaLnBrk="1" hangingPunct="1">
              <a:defRPr/>
            </a:pPr>
            <a:endParaRPr lang="en-US" altLang="en-US" sz="2800" dirty="0"/>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49</a:t>
            </a:fld>
            <a:endParaRPr lang="en-US" altLang="en-US" sz="1000"/>
          </a:p>
        </p:txBody>
      </p:sp>
    </p:spTree>
    <p:extLst>
      <p:ext uri="{BB962C8B-B14F-4D97-AF65-F5344CB8AC3E}">
        <p14:creationId xmlns:p14="http://schemas.microsoft.com/office/powerpoint/2010/main" val="684279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WAP Eligible Population</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5</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nvPr>
        </p:nvGraphicFramePr>
        <p:xfrm>
          <a:off x="522287" y="1676399"/>
          <a:ext cx="8169276" cy="4675188"/>
        </p:xfrm>
        <a:graphic>
          <a:graphicData uri="http://schemas.openxmlformats.org/drawingml/2006/table">
            <a:tbl>
              <a:tblPr firstRow="1" firstCol="1" bandRow="1">
                <a:tableStyleId>{5C22544A-7EE6-4342-B048-85BDC9FD1C3A}</a:tableStyleId>
              </a:tblPr>
              <a:tblGrid>
                <a:gridCol w="2371725">
                  <a:extLst>
                    <a:ext uri="{9D8B030D-6E8A-4147-A177-3AD203B41FA5}"/>
                  </a:extLst>
                </a:gridCol>
                <a:gridCol w="1932517">
                  <a:extLst>
                    <a:ext uri="{9D8B030D-6E8A-4147-A177-3AD203B41FA5}"/>
                  </a:extLst>
                </a:gridCol>
                <a:gridCol w="1932517">
                  <a:extLst>
                    <a:ext uri="{9D8B030D-6E8A-4147-A177-3AD203B41FA5}"/>
                  </a:extLst>
                </a:gridCol>
                <a:gridCol w="1932517">
                  <a:extLst>
                    <a:ext uri="{9D8B030D-6E8A-4147-A177-3AD203B41FA5}"/>
                  </a:extLst>
                </a:gridCol>
              </a:tblGrid>
              <a:tr h="817502">
                <a:tc>
                  <a:txBody>
                    <a:bodyPr/>
                    <a:lstStyle/>
                    <a:p>
                      <a:pPr marL="0" marR="0">
                        <a:spcBef>
                          <a:spcPts val="300"/>
                        </a:spcBef>
                        <a:spcAft>
                          <a:spcPts val="300"/>
                        </a:spcAft>
                      </a:pPr>
                      <a:r>
                        <a:rPr lang="en-US" sz="2200" dirty="0">
                          <a:effectLst/>
                        </a:rPr>
                        <a:t>Zone</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Total Households</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WAP Eligible Households</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 Eligible for WAP</a:t>
                      </a:r>
                      <a:endParaRPr lang="en-US" sz="22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23808">
                <a:tc>
                  <a:txBody>
                    <a:bodyPr/>
                    <a:lstStyle/>
                    <a:p>
                      <a:pPr marL="0" marR="0">
                        <a:spcBef>
                          <a:spcPts val="0"/>
                        </a:spcBef>
                        <a:spcAft>
                          <a:spcPts val="0"/>
                        </a:spcAft>
                      </a:pPr>
                      <a:r>
                        <a:rPr lang="en-US" sz="2200" dirty="0">
                          <a:effectLst/>
                        </a:rPr>
                        <a:t>Very Cold</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11,815,195</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3,496,585</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a:solidFill>
                            <a:srgbClr val="000000"/>
                          </a:solidFill>
                          <a:effectLst/>
                          <a:latin typeface="+mj-lt"/>
                          <a:ea typeface="Calibri" panose="020F0502020204030204" pitchFamily="34" charset="0"/>
                          <a:cs typeface="Times New Roman" panose="02020603050405020304" pitchFamily="18" charset="0"/>
                        </a:rPr>
                        <a:t>29.6%</a:t>
                      </a:r>
                      <a:endParaRPr lang="en-US" sz="2200" b="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92442">
                <a:tc>
                  <a:txBody>
                    <a:bodyPr/>
                    <a:lstStyle/>
                    <a:p>
                      <a:pPr marL="0" marR="0">
                        <a:spcBef>
                          <a:spcPts val="0"/>
                        </a:spcBef>
                        <a:spcAft>
                          <a:spcPts val="0"/>
                        </a:spcAft>
                      </a:pPr>
                      <a:r>
                        <a:rPr lang="en-US" sz="2200" dirty="0">
                          <a:effectLst/>
                        </a:rPr>
                        <a:t>Cold</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37,436,040</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a:solidFill>
                            <a:srgbClr val="000000"/>
                          </a:solidFill>
                          <a:effectLst/>
                          <a:latin typeface="+mj-lt"/>
                          <a:ea typeface="Calibri" panose="020F0502020204030204" pitchFamily="34" charset="0"/>
                          <a:cs typeface="Times New Roman" panose="02020603050405020304" pitchFamily="18" charset="0"/>
                        </a:rPr>
                        <a:t>11,089,262</a:t>
                      </a:r>
                      <a:endParaRPr lang="en-US" sz="2200" b="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a:solidFill>
                            <a:srgbClr val="000000"/>
                          </a:solidFill>
                          <a:effectLst/>
                          <a:latin typeface="+mj-lt"/>
                          <a:ea typeface="Calibri" panose="020F0502020204030204" pitchFamily="34" charset="0"/>
                          <a:cs typeface="Times New Roman" panose="02020603050405020304" pitchFamily="18" charset="0"/>
                        </a:rPr>
                        <a:t>29.6%</a:t>
                      </a:r>
                      <a:endParaRPr lang="en-US" sz="2200" b="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Moderate</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25,296,900</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a:solidFill>
                            <a:srgbClr val="000000"/>
                          </a:solidFill>
                          <a:effectLst/>
                          <a:latin typeface="+mj-lt"/>
                          <a:ea typeface="Calibri" panose="020F0502020204030204" pitchFamily="34" charset="0"/>
                          <a:cs typeface="Times New Roman" panose="02020603050405020304" pitchFamily="18" charset="0"/>
                        </a:rPr>
                        <a:t>8,068,110</a:t>
                      </a:r>
                      <a:endParaRPr lang="en-US" sz="2200" b="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dirty="0">
                          <a:solidFill>
                            <a:srgbClr val="FF0000"/>
                          </a:solidFill>
                          <a:effectLst/>
                          <a:latin typeface="+mj-lt"/>
                          <a:ea typeface="Calibri" panose="020F0502020204030204" pitchFamily="34" charset="0"/>
                          <a:cs typeface="Times New Roman" panose="02020603050405020304" pitchFamily="18" charset="0"/>
                        </a:rPr>
                        <a:t>31.9%</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Hot-Humid</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27,793,529</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a:solidFill>
                            <a:srgbClr val="000000"/>
                          </a:solidFill>
                          <a:effectLst/>
                          <a:latin typeface="+mj-lt"/>
                          <a:ea typeface="Calibri" panose="020F0502020204030204" pitchFamily="34" charset="0"/>
                          <a:cs typeface="Times New Roman" panose="02020603050405020304" pitchFamily="18" charset="0"/>
                        </a:rPr>
                        <a:t>9,753,464</a:t>
                      </a:r>
                      <a:endParaRPr lang="en-US" sz="2200" b="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dirty="0">
                          <a:solidFill>
                            <a:srgbClr val="FF0000"/>
                          </a:solidFill>
                          <a:effectLst/>
                          <a:latin typeface="+mj-lt"/>
                          <a:ea typeface="Calibri" panose="020F0502020204030204" pitchFamily="34" charset="0"/>
                          <a:cs typeface="Times New Roman" panose="02020603050405020304" pitchFamily="18" charset="0"/>
                        </a:rPr>
                        <a:t>35.1%</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a:effectLst/>
                        </a:rPr>
                        <a:t>Hot-Dry</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16,518,389</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a:solidFill>
                            <a:srgbClr val="000000"/>
                          </a:solidFill>
                          <a:effectLst/>
                          <a:latin typeface="+mj-lt"/>
                          <a:ea typeface="Calibri" panose="020F0502020204030204" pitchFamily="34" charset="0"/>
                          <a:cs typeface="Times New Roman" panose="02020603050405020304" pitchFamily="18" charset="0"/>
                        </a:rPr>
                        <a:t>5,224,098</a:t>
                      </a:r>
                      <a:endParaRPr lang="en-US" sz="2200" b="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dirty="0">
                          <a:solidFill>
                            <a:schemeClr val="tx1"/>
                          </a:solidFill>
                          <a:effectLst/>
                          <a:latin typeface="+mj-lt"/>
                          <a:ea typeface="Calibri" panose="020F0502020204030204" pitchFamily="34" charset="0"/>
                          <a:cs typeface="Times New Roman" panose="02020603050405020304" pitchFamily="18" charset="0"/>
                        </a:rPr>
                        <a:t>31.6%</a:t>
                      </a:r>
                    </a:p>
                  </a:txBody>
                  <a:tcPr marL="68580" marR="68580" marT="0" marB="0" anchor="ctr"/>
                </a:tc>
                <a:extLst>
                  <a:ext uri="{0D108BD9-81ED-4DB2-BD59-A6C34878D82A}"/>
                </a:extLst>
              </a:tr>
              <a:tr h="635359">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118,860,053</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37,631,519</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200" b="0" dirty="0">
                          <a:solidFill>
                            <a:srgbClr val="000000"/>
                          </a:solidFill>
                          <a:effectLst/>
                          <a:latin typeface="+mj-lt"/>
                          <a:ea typeface="Calibri" panose="020F0502020204030204" pitchFamily="34" charset="0"/>
                          <a:cs typeface="Times New Roman" panose="02020603050405020304" pitchFamily="18" charset="0"/>
                        </a:rPr>
                        <a:t>31.7%</a:t>
                      </a:r>
                      <a:endParaRPr lang="en-US" sz="2200" b="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extBox 2"/>
          <p:cNvSpPr txBox="1"/>
          <p:nvPr/>
        </p:nvSpPr>
        <p:spPr>
          <a:xfrm>
            <a:off x="499625" y="6351587"/>
            <a:ext cx="4379597" cy="338554"/>
          </a:xfrm>
          <a:prstGeom prst="rect">
            <a:avLst/>
          </a:prstGeom>
          <a:noFill/>
        </p:spPr>
        <p:txBody>
          <a:bodyPr wrap="none" rtlCol="0">
            <a:spAutoFit/>
          </a:bodyPr>
          <a:lstStyle/>
          <a:p>
            <a:r>
              <a:rPr lang="en-US" sz="1600" dirty="0" smtClean="0"/>
              <a:t>Source: 2016 American Community Survey (ACS)</a:t>
            </a:r>
            <a:endParaRPr lang="en-US" sz="1600" dirty="0"/>
          </a:p>
        </p:txBody>
      </p:sp>
    </p:spTree>
    <p:extLst>
      <p:ext uri="{BB962C8B-B14F-4D97-AF65-F5344CB8AC3E}">
        <p14:creationId xmlns:p14="http://schemas.microsoft.com/office/powerpoint/2010/main" val="4851418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652463" y="410368"/>
            <a:ext cx="7772400" cy="771525"/>
          </a:xfrm>
        </p:spPr>
        <p:txBody>
          <a:bodyPr/>
          <a:lstStyle/>
          <a:p>
            <a:pPr algn="l" eaLnBrk="1" hangingPunct="1"/>
            <a:r>
              <a:rPr lang="en-US" altLang="en-US" dirty="0" smtClean="0"/>
              <a:t>Conclusions</a:t>
            </a:r>
          </a:p>
        </p:txBody>
      </p:sp>
      <p:sp>
        <p:nvSpPr>
          <p:cNvPr id="47149" name="Rectangle 45">
            <a:extLst>
              <a:ext uri="{FF2B5EF4-FFF2-40B4-BE49-F238E27FC236}"/>
            </a:extLst>
          </p:cNvPr>
          <p:cNvSpPr>
            <a:spLocks noGrp="1" noChangeArrowheads="1"/>
          </p:cNvSpPr>
          <p:nvPr>
            <p:ph type="body" idx="1"/>
          </p:nvPr>
        </p:nvSpPr>
        <p:spPr>
          <a:xfrm>
            <a:off x="242888" y="1430337"/>
            <a:ext cx="8672512" cy="5159376"/>
          </a:xfrm>
          <a:extLst/>
        </p:spPr>
        <p:txBody>
          <a:bodyPr/>
          <a:lstStyle/>
          <a:p>
            <a:pPr eaLnBrk="1" hangingPunct="1">
              <a:defRPr/>
            </a:pPr>
            <a:r>
              <a:rPr lang="en-US" altLang="en-US" dirty="0"/>
              <a:t>New LIHEAP Performance Measures</a:t>
            </a:r>
          </a:p>
          <a:p>
            <a:pPr lvl="1" eaLnBrk="1" hangingPunct="1">
              <a:defRPr/>
            </a:pPr>
            <a:r>
              <a:rPr lang="en-US" dirty="0"/>
              <a:t>The warm weather state LIHEAP offices are collecting energy expenditure data that can help to document the need for additional ratepayer funded energy efficiency programs in those states</a:t>
            </a:r>
            <a:r>
              <a:rPr lang="en-US" dirty="0" smtClean="0"/>
              <a:t>.</a:t>
            </a:r>
          </a:p>
          <a:p>
            <a:pPr lvl="1" eaLnBrk="1" hangingPunct="1">
              <a:defRPr/>
            </a:pPr>
            <a:r>
              <a:rPr lang="en-US" altLang="en-US" dirty="0" smtClean="0"/>
              <a:t>WAP offices can coordinate with LIHEAP to review the data and discuss ways to target high usage LIHEAP recipients.</a:t>
            </a:r>
          </a:p>
          <a:p>
            <a:pPr lvl="2" eaLnBrk="1" hangingPunct="1">
              <a:defRPr/>
            </a:pPr>
            <a:r>
              <a:rPr lang="en-US" altLang="en-US" dirty="0" smtClean="0"/>
              <a:t>Example = Minnesota</a:t>
            </a:r>
            <a:endParaRPr lang="en-US" altLang="en-US" dirty="0"/>
          </a:p>
          <a:p>
            <a:pPr eaLnBrk="1" hangingPunct="1">
              <a:defRPr/>
            </a:pPr>
            <a:endParaRPr lang="en-US" altLang="en-US" sz="2400" dirty="0"/>
          </a:p>
          <a:p>
            <a:pPr marL="457200" lvl="1" indent="0" eaLnBrk="1" hangingPunct="1">
              <a:buNone/>
              <a:defRPr/>
            </a:pPr>
            <a:endParaRPr lang="en-US" altLang="en-US" sz="2000" dirty="0"/>
          </a:p>
          <a:p>
            <a:pPr lvl="1" eaLnBrk="1" hangingPunct="1">
              <a:defRPr/>
            </a:pPr>
            <a:endParaRPr lang="en-US" altLang="en-US" sz="2800" dirty="0"/>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50</a:t>
            </a:fld>
            <a:endParaRPr lang="en-US" altLang="en-US" sz="1000"/>
          </a:p>
        </p:txBody>
      </p:sp>
    </p:spTree>
    <p:extLst>
      <p:ext uri="{BB962C8B-B14F-4D97-AF65-F5344CB8AC3E}">
        <p14:creationId xmlns:p14="http://schemas.microsoft.com/office/powerpoint/2010/main" val="15928248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p:txBody>
          <a:bodyPr/>
          <a:lstStyle/>
          <a:p>
            <a:pPr algn="l" eaLnBrk="1" hangingPunct="1"/>
            <a:r>
              <a:rPr lang="en-US" altLang="en-US" dirty="0" smtClean="0"/>
              <a:t>Conclusions</a:t>
            </a:r>
          </a:p>
        </p:txBody>
      </p:sp>
      <p:sp>
        <p:nvSpPr>
          <p:cNvPr id="47149" name="Rectangle 45">
            <a:extLst>
              <a:ext uri="{FF2B5EF4-FFF2-40B4-BE49-F238E27FC236}"/>
            </a:extLst>
          </p:cNvPr>
          <p:cNvSpPr>
            <a:spLocks noGrp="1" noChangeArrowheads="1"/>
          </p:cNvSpPr>
          <p:nvPr>
            <p:ph type="body" idx="1"/>
          </p:nvPr>
        </p:nvSpPr>
        <p:spPr>
          <a:xfrm>
            <a:off x="685800" y="1752600"/>
            <a:ext cx="7772400" cy="4572000"/>
          </a:xfrm>
          <a:extLst/>
        </p:spPr>
        <p:txBody>
          <a:bodyPr/>
          <a:lstStyle/>
          <a:p>
            <a:pPr eaLnBrk="1" hangingPunct="1">
              <a:defRPr/>
            </a:pPr>
            <a:r>
              <a:rPr lang="en-US" altLang="en-US" sz="2800" dirty="0"/>
              <a:t>Continued </a:t>
            </a:r>
            <a:r>
              <a:rPr lang="en-US" altLang="en-US" sz="2800" dirty="0" smtClean="0"/>
              <a:t>opportunity for WAP to maximize energy savings in warm climates</a:t>
            </a:r>
            <a:endParaRPr lang="en-US" altLang="en-US" dirty="0" smtClean="0"/>
          </a:p>
          <a:p>
            <a:pPr lvl="1" eaLnBrk="1" hangingPunct="1">
              <a:defRPr/>
            </a:pPr>
            <a:r>
              <a:rPr lang="en-US" altLang="en-US" sz="2400" dirty="0" smtClean="0"/>
              <a:t>Target high usage customers</a:t>
            </a:r>
          </a:p>
          <a:p>
            <a:pPr lvl="1" eaLnBrk="1" hangingPunct="1">
              <a:defRPr/>
            </a:pPr>
            <a:r>
              <a:rPr lang="en-US" altLang="en-US" sz="2400" dirty="0" smtClean="0"/>
              <a:t>Identify </a:t>
            </a:r>
            <a:r>
              <a:rPr lang="en-US" altLang="en-US" sz="2400" dirty="0"/>
              <a:t>opportunities for major measure </a:t>
            </a:r>
            <a:r>
              <a:rPr lang="en-US" altLang="en-US" sz="2400" dirty="0" smtClean="0"/>
              <a:t>installations</a:t>
            </a:r>
          </a:p>
          <a:p>
            <a:pPr lvl="1" eaLnBrk="1" hangingPunct="1">
              <a:defRPr/>
            </a:pPr>
            <a:r>
              <a:rPr lang="en-US" altLang="en-US" sz="2400" dirty="0" smtClean="0"/>
              <a:t>Conduct performance management to assess work quality</a:t>
            </a:r>
          </a:p>
          <a:p>
            <a:pPr lvl="1" eaLnBrk="1" hangingPunct="1">
              <a:defRPr/>
            </a:pPr>
            <a:r>
              <a:rPr lang="en-US" altLang="en-US" sz="2400" dirty="0" smtClean="0"/>
              <a:t>Conduct evaluations to assess if goals are achieved</a:t>
            </a:r>
            <a:endParaRPr lang="en-US" altLang="en-US" sz="2400" dirty="0"/>
          </a:p>
          <a:p>
            <a:pPr lvl="1" eaLnBrk="1" hangingPunct="1">
              <a:defRPr/>
            </a:pPr>
            <a:endParaRPr lang="en-US" altLang="en-US" sz="2800" dirty="0"/>
          </a:p>
          <a:p>
            <a:pPr eaLnBrk="1" hangingPunct="1">
              <a:defRPr/>
            </a:pPr>
            <a:endParaRPr lang="en-US" altLang="en-US" sz="2800" dirty="0" smtClean="0"/>
          </a:p>
          <a:p>
            <a:pPr lvl="1" eaLnBrk="1" hangingPunct="1">
              <a:defRPr/>
            </a:pPr>
            <a:endParaRPr lang="en-US" altLang="en-US" dirty="0"/>
          </a:p>
          <a:p>
            <a:pPr lvl="1" eaLnBrk="1" hangingPunct="1">
              <a:defRPr/>
            </a:pPr>
            <a:endParaRPr lang="en-US" altLang="en-US" dirty="0"/>
          </a:p>
          <a:p>
            <a:pPr lvl="1" eaLnBrk="1" hangingPunct="1">
              <a:defRPr/>
            </a:pPr>
            <a:endParaRPr lang="en-US" altLang="en-US" dirty="0"/>
          </a:p>
        </p:txBody>
      </p:sp>
      <p:sp>
        <p:nvSpPr>
          <p:cNvPr id="430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EC84969-1965-4A83-B132-A6438F9E61F9}" type="slidenum">
              <a:rPr lang="en-US" altLang="en-US" sz="1000"/>
              <a:pPr eaLnBrk="1" hangingPunct="1">
                <a:spcBef>
                  <a:spcPct val="50000"/>
                </a:spcBef>
                <a:buFontTx/>
                <a:buNone/>
              </a:pPr>
              <a:t>51</a:t>
            </a:fld>
            <a:endParaRPr lang="en-US" altLang="en-US" sz="1000"/>
          </a:p>
        </p:txBody>
      </p:sp>
    </p:spTree>
    <p:extLst>
      <p:ext uri="{BB962C8B-B14F-4D97-AF65-F5344CB8AC3E}">
        <p14:creationId xmlns:p14="http://schemas.microsoft.com/office/powerpoint/2010/main" val="38183423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714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48" name="Rectangle 44"/>
          <p:cNvSpPr>
            <a:spLocks noGrp="1" noChangeArrowheads="1"/>
          </p:cNvSpPr>
          <p:nvPr>
            <p:ph type="title"/>
          </p:nvPr>
        </p:nvSpPr>
        <p:spPr/>
        <p:txBody>
          <a:bodyPr/>
          <a:lstStyle/>
          <a:p>
            <a:pPr algn="l" eaLnBrk="1" hangingPunct="1"/>
            <a:r>
              <a:rPr lang="en-US" altLang="en-US" smtClean="0"/>
              <a:t>Contact</a:t>
            </a:r>
          </a:p>
        </p:txBody>
      </p:sp>
      <p:sp>
        <p:nvSpPr>
          <p:cNvPr id="4714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B95195D-806B-49B2-AB6C-62DA16465D58}" type="slidenum">
              <a:rPr lang="en-US" altLang="en-US" sz="1000"/>
              <a:pPr eaLnBrk="1" hangingPunct="1">
                <a:spcBef>
                  <a:spcPct val="50000"/>
                </a:spcBef>
                <a:buFontTx/>
                <a:buNone/>
              </a:pPr>
              <a:t>52</a:t>
            </a:fld>
            <a:endParaRPr lang="en-US" altLang="en-US" sz="1000"/>
          </a:p>
        </p:txBody>
      </p:sp>
      <p:sp>
        <p:nvSpPr>
          <p:cNvPr id="47150" name="Rectangle 46"/>
          <p:cNvSpPr>
            <a:spLocks noChangeArrowheads="1"/>
          </p:cNvSpPr>
          <p:nvPr/>
        </p:nvSpPr>
        <p:spPr bwMode="auto">
          <a:xfrm>
            <a:off x="685800" y="1752600"/>
            <a:ext cx="5943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800" dirty="0"/>
          </a:p>
          <a:p>
            <a:pPr eaLnBrk="1" hangingPunct="1">
              <a:spcBef>
                <a:spcPct val="0"/>
              </a:spcBef>
              <a:buFontTx/>
              <a:buNone/>
            </a:pPr>
            <a:r>
              <a:rPr lang="en-US" altLang="en-US" sz="2800" dirty="0" smtClean="0"/>
              <a:t>Kevin McGrath, 609-252-2081</a:t>
            </a:r>
            <a:endParaRPr lang="en-US" altLang="en-US" sz="2800" dirty="0"/>
          </a:p>
          <a:p>
            <a:pPr eaLnBrk="1" hangingPunct="1">
              <a:spcBef>
                <a:spcPct val="0"/>
              </a:spcBef>
              <a:buFontTx/>
              <a:buNone/>
            </a:pPr>
            <a:r>
              <a:rPr lang="en-US" altLang="en-US" sz="2800" dirty="0" smtClean="0">
                <a:solidFill>
                  <a:schemeClr val="accent6">
                    <a:lumMod val="60000"/>
                    <a:lumOff val="40000"/>
                  </a:schemeClr>
                </a:solidFill>
              </a:rPr>
              <a:t>Kevin-McGrath@appriseinc.org</a:t>
            </a:r>
            <a:r>
              <a:rPr lang="en-US" altLang="en-US" sz="2800" dirty="0" smtClean="0"/>
              <a:t>  </a:t>
            </a:r>
          </a:p>
          <a:p>
            <a:pPr eaLnBrk="1" hangingPunct="1">
              <a:spcBef>
                <a:spcPct val="0"/>
              </a:spcBef>
              <a:buFontTx/>
              <a:buNone/>
            </a:pPr>
            <a:endParaRPr lang="en-US" altLang="en-US" sz="2800" dirty="0"/>
          </a:p>
          <a:p>
            <a:pPr eaLnBrk="1" hangingPunct="1">
              <a:spcBef>
                <a:spcPct val="0"/>
              </a:spcBef>
              <a:buFontTx/>
              <a:buNone/>
            </a:pPr>
            <a:r>
              <a:rPr lang="en-US" altLang="en-US" sz="2800" dirty="0" smtClean="0"/>
              <a:t>Dan Bausch, 609-252-9050</a:t>
            </a:r>
          </a:p>
          <a:p>
            <a:pPr eaLnBrk="1" hangingPunct="1">
              <a:spcBef>
                <a:spcPct val="0"/>
              </a:spcBef>
              <a:buFontTx/>
              <a:buNone/>
            </a:pPr>
            <a:r>
              <a:rPr lang="en-US" altLang="en-US" sz="2800" dirty="0" smtClean="0">
                <a:solidFill>
                  <a:schemeClr val="accent6">
                    <a:lumMod val="60000"/>
                    <a:lumOff val="40000"/>
                  </a:schemeClr>
                </a:solidFill>
              </a:rPr>
              <a:t>Daniel-Bausch@appriseinc.org</a:t>
            </a:r>
            <a:r>
              <a:rPr lang="en-US" altLang="en-US" sz="2800" dirty="0" smtClean="0"/>
              <a:t> </a:t>
            </a:r>
          </a:p>
          <a:p>
            <a:pPr eaLnBrk="1" hangingPunct="1">
              <a:spcBef>
                <a:spcPct val="0"/>
              </a:spcBef>
              <a:buFontTx/>
              <a:buNone/>
            </a:pPr>
            <a:endParaRPr lang="en-US" altLang="en-US" sz="2800" dirty="0"/>
          </a:p>
          <a:p>
            <a:pPr eaLnBrk="1" hangingPunct="1">
              <a:spcBef>
                <a:spcPct val="0"/>
              </a:spcBef>
              <a:buFontTx/>
              <a:buNone/>
            </a:pPr>
            <a:r>
              <a:rPr lang="en-US" altLang="en-US" sz="2800" dirty="0"/>
              <a:t>APPRISE</a:t>
            </a:r>
          </a:p>
          <a:p>
            <a:pPr eaLnBrk="1" hangingPunct="1">
              <a:spcBef>
                <a:spcPct val="0"/>
              </a:spcBef>
              <a:buFontTx/>
              <a:buNone/>
            </a:pPr>
            <a:r>
              <a:rPr lang="en-US" altLang="en-US" sz="2800" dirty="0"/>
              <a:t>32 Nassau Street, Suite 200</a:t>
            </a:r>
          </a:p>
          <a:p>
            <a:pPr eaLnBrk="1" hangingPunct="1">
              <a:spcBef>
                <a:spcPct val="0"/>
              </a:spcBef>
              <a:buFontTx/>
              <a:buNone/>
            </a:pPr>
            <a:r>
              <a:rPr lang="en-US" altLang="en-US" sz="2800" dirty="0"/>
              <a:t>Princeton, NJ 08540</a:t>
            </a:r>
          </a:p>
        </p:txBody>
      </p:sp>
    </p:spTree>
    <p:extLst>
      <p:ext uri="{BB962C8B-B14F-4D97-AF65-F5344CB8AC3E}">
        <p14:creationId xmlns:p14="http://schemas.microsoft.com/office/powerpoint/2010/main" val="4118799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351367" y="418696"/>
            <a:ext cx="7772400" cy="1143000"/>
          </a:xfrm>
        </p:spPr>
        <p:txBody>
          <a:bodyPr/>
          <a:lstStyle/>
          <a:p>
            <a:pPr algn="l" eaLnBrk="1" hangingPunct="1"/>
            <a:r>
              <a:rPr lang="en-US" altLang="en-US" dirty="0" smtClean="0"/>
              <a:t>WAP Population Served</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6</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ext uri="{D42A27DB-BD31-4B8C-83A1-F6EECF244321}">
                <p14:modId xmlns:p14="http://schemas.microsoft.com/office/powerpoint/2010/main" val="4093947534"/>
              </p:ext>
            </p:extLst>
          </p:nvPr>
        </p:nvGraphicFramePr>
        <p:xfrm>
          <a:off x="522287" y="1676399"/>
          <a:ext cx="8169276" cy="4669252"/>
        </p:xfrm>
        <a:graphic>
          <a:graphicData uri="http://schemas.openxmlformats.org/drawingml/2006/table">
            <a:tbl>
              <a:tblPr firstRow="1" firstCol="1" bandRow="1">
                <a:tableStyleId>{5C22544A-7EE6-4342-B048-85BDC9FD1C3A}</a:tableStyleId>
              </a:tblPr>
              <a:tblGrid>
                <a:gridCol w="1918004">
                  <a:extLst>
                    <a:ext uri="{9D8B030D-6E8A-4147-A177-3AD203B41FA5}"/>
                  </a:extLst>
                </a:gridCol>
                <a:gridCol w="1562818">
                  <a:extLst>
                    <a:ext uri="{9D8B030D-6E8A-4147-A177-3AD203B41FA5}"/>
                  </a:extLst>
                </a:gridCol>
                <a:gridCol w="1562818">
                  <a:extLst>
                    <a:ext uri="{9D8B030D-6E8A-4147-A177-3AD203B41FA5}"/>
                  </a:extLst>
                </a:gridCol>
                <a:gridCol w="1562818">
                  <a:extLst>
                    <a:ext uri="{9D8B030D-6E8A-4147-A177-3AD203B41FA5}"/>
                  </a:extLst>
                </a:gridCol>
                <a:gridCol w="1562818"/>
              </a:tblGrid>
              <a:tr h="926084">
                <a:tc>
                  <a:txBody>
                    <a:bodyPr/>
                    <a:lstStyle/>
                    <a:p>
                      <a:pPr marL="0" marR="0">
                        <a:spcBef>
                          <a:spcPts val="0"/>
                        </a:spcBef>
                        <a:spcAft>
                          <a:spcPts val="0"/>
                        </a:spcAft>
                      </a:pPr>
                      <a:r>
                        <a:rPr lang="en-US" sz="2000" dirty="0">
                          <a:effectLst/>
                        </a:rPr>
                        <a:t>Zone</a:t>
                      </a:r>
                      <a:endParaRPr lang="en-US" sz="20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1800" b="1" dirty="0" smtClean="0">
                          <a:solidFill>
                            <a:schemeClr val="bg1"/>
                          </a:solidFill>
                          <a:effectLst/>
                          <a:latin typeface="+mj-lt"/>
                          <a:ea typeface="Times New Roman"/>
                          <a:cs typeface="Times New Roman"/>
                        </a:rPr>
                        <a:t>WAP Eligible Households</a:t>
                      </a:r>
                      <a:endParaRPr lang="en-US" sz="18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1800" b="1" dirty="0" smtClean="0">
                          <a:solidFill>
                            <a:schemeClr val="bg1"/>
                          </a:solidFill>
                          <a:effectLst/>
                          <a:latin typeface="+mj-lt"/>
                          <a:ea typeface="Times New Roman"/>
                          <a:cs typeface="Times New Roman"/>
                        </a:rPr>
                        <a:t>Total Funding</a:t>
                      </a:r>
                      <a:r>
                        <a:rPr lang="en-US" sz="1800" b="1" baseline="0" dirty="0" smtClean="0">
                          <a:solidFill>
                            <a:schemeClr val="bg1"/>
                          </a:solidFill>
                          <a:effectLst/>
                          <a:latin typeface="+mj-lt"/>
                          <a:ea typeface="Times New Roman"/>
                          <a:cs typeface="Times New Roman"/>
                        </a:rPr>
                        <a:t> Last 10 Years</a:t>
                      </a:r>
                    </a:p>
                    <a:p>
                      <a:pPr marL="0" marR="0" algn="ctr">
                        <a:spcBef>
                          <a:spcPts val="0"/>
                        </a:spcBef>
                        <a:spcAft>
                          <a:spcPts val="0"/>
                        </a:spcAft>
                      </a:pPr>
                      <a:r>
                        <a:rPr lang="en-US" sz="1800" b="1" baseline="0" dirty="0" smtClean="0">
                          <a:solidFill>
                            <a:schemeClr val="bg1"/>
                          </a:solidFill>
                          <a:effectLst/>
                          <a:latin typeface="+mj-lt"/>
                          <a:ea typeface="Times New Roman"/>
                          <a:cs typeface="Times New Roman"/>
                        </a:rPr>
                        <a:t>(Billions)</a:t>
                      </a:r>
                      <a:endParaRPr lang="en-US" sz="18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0"/>
                        </a:spcBef>
                        <a:spcAft>
                          <a:spcPts val="0"/>
                        </a:spcAft>
                      </a:pPr>
                      <a:r>
                        <a:rPr lang="en-US" sz="1800" b="1" dirty="0" smtClean="0">
                          <a:solidFill>
                            <a:schemeClr val="bg1"/>
                          </a:solidFill>
                          <a:effectLst/>
                          <a:latin typeface="+mj-lt"/>
                          <a:ea typeface="Times New Roman"/>
                          <a:cs typeface="Times New Roman"/>
                        </a:rPr>
                        <a:t>Total Units Served Last 10 Years</a:t>
                      </a:r>
                      <a:endParaRPr lang="en-US" sz="18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latin typeface="+mj-lt"/>
                          <a:ea typeface="Times New Roman"/>
                          <a:cs typeface="Times New Roman"/>
                        </a:rPr>
                        <a:t>% Served Last 10 Years</a:t>
                      </a:r>
                      <a:endParaRPr lang="en-US" sz="18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05290">
                <a:tc>
                  <a:txBody>
                    <a:bodyPr/>
                    <a:lstStyle/>
                    <a:p>
                      <a:pPr marL="0" marR="0">
                        <a:spcBef>
                          <a:spcPts val="0"/>
                        </a:spcBef>
                        <a:spcAft>
                          <a:spcPts val="0"/>
                        </a:spcAft>
                      </a:pPr>
                      <a:r>
                        <a:rPr lang="en-US" sz="2000" dirty="0">
                          <a:effectLst/>
                        </a:rPr>
                        <a:t>Very Cold</a:t>
                      </a:r>
                      <a:endParaRPr lang="en-US" sz="20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3,496,585</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latin typeface="+mj-lt"/>
                          <a:ea typeface="Calibri" panose="020F0502020204030204" pitchFamily="34" charset="0"/>
                          <a:cs typeface="Times New Roman" panose="02020603050405020304" pitchFamily="18" charset="0"/>
                        </a:rPr>
                        <a:t>$2.420</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261,995</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7.5%</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71886">
                <a:tc>
                  <a:txBody>
                    <a:bodyPr/>
                    <a:lstStyle/>
                    <a:p>
                      <a:pPr marL="0" marR="0">
                        <a:spcBef>
                          <a:spcPts val="0"/>
                        </a:spcBef>
                        <a:spcAft>
                          <a:spcPts val="0"/>
                        </a:spcAft>
                      </a:pPr>
                      <a:r>
                        <a:rPr lang="en-US" sz="2000" dirty="0">
                          <a:effectLst/>
                        </a:rPr>
                        <a:t>Cold</a:t>
                      </a:r>
                      <a:endParaRPr lang="en-US" sz="20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11,089,262</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latin typeface="+mj-lt"/>
                          <a:ea typeface="Calibri" panose="020F0502020204030204" pitchFamily="34" charset="0"/>
                          <a:cs typeface="Times New Roman" panose="02020603050405020304" pitchFamily="18" charset="0"/>
                        </a:rPr>
                        <a:t>$3.898</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732,939</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6.6%</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extLst>
              </a:tr>
              <a:tr h="616498">
                <a:tc>
                  <a:txBody>
                    <a:bodyPr/>
                    <a:lstStyle/>
                    <a:p>
                      <a:pPr marL="0" marR="0">
                        <a:spcBef>
                          <a:spcPts val="0"/>
                        </a:spcBef>
                        <a:spcAft>
                          <a:spcPts val="0"/>
                        </a:spcAft>
                      </a:pPr>
                      <a:r>
                        <a:rPr lang="en-US" sz="2000" dirty="0">
                          <a:effectLst/>
                        </a:rPr>
                        <a:t>Moderate</a:t>
                      </a:r>
                      <a:endParaRPr lang="en-US" sz="20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8,068,110</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latin typeface="+mj-lt"/>
                          <a:ea typeface="Calibri" panose="020F0502020204030204" pitchFamily="34" charset="0"/>
                          <a:cs typeface="Times New Roman" panose="02020603050405020304" pitchFamily="18" charset="0"/>
                        </a:rPr>
                        <a:t>$1.587</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256,488</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3.2%</a:t>
                      </a:r>
                    </a:p>
                  </a:txBody>
                  <a:tcPr marL="68580" marR="68580" marT="0" marB="0" anchor="ctr"/>
                </a:tc>
                <a:extLst>
                  <a:ext uri="{0D108BD9-81ED-4DB2-BD59-A6C34878D82A}"/>
                </a:extLst>
              </a:tr>
              <a:tr h="616498">
                <a:tc>
                  <a:txBody>
                    <a:bodyPr/>
                    <a:lstStyle/>
                    <a:p>
                      <a:pPr marL="0" marR="0">
                        <a:spcBef>
                          <a:spcPts val="0"/>
                        </a:spcBef>
                        <a:spcAft>
                          <a:spcPts val="0"/>
                        </a:spcAft>
                      </a:pPr>
                      <a:r>
                        <a:rPr lang="en-US" sz="2000" dirty="0">
                          <a:effectLst/>
                        </a:rPr>
                        <a:t>Hot-Humid</a:t>
                      </a:r>
                      <a:endParaRPr lang="en-US" sz="20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9,753,464</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latin typeface="+mj-lt"/>
                          <a:ea typeface="Calibri" panose="020F0502020204030204" pitchFamily="34" charset="0"/>
                          <a:cs typeface="Times New Roman" panose="02020603050405020304" pitchFamily="18" charset="0"/>
                        </a:rPr>
                        <a:t>$0.787</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102,019</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FF0000"/>
                          </a:solidFill>
                          <a:effectLst/>
                          <a:latin typeface="+mj-lt"/>
                          <a:ea typeface="Calibri" panose="020F0502020204030204" pitchFamily="34" charset="0"/>
                          <a:cs typeface="Times New Roman" panose="02020603050405020304" pitchFamily="18" charset="0"/>
                        </a:rPr>
                        <a:t>1.0%</a:t>
                      </a:r>
                    </a:p>
                  </a:txBody>
                  <a:tcPr marL="68580" marR="68580" marT="0" marB="0" anchor="ctr"/>
                </a:tc>
                <a:extLst>
                  <a:ext uri="{0D108BD9-81ED-4DB2-BD59-A6C34878D82A}"/>
                </a:extLst>
              </a:tr>
              <a:tr h="616498">
                <a:tc>
                  <a:txBody>
                    <a:bodyPr/>
                    <a:lstStyle/>
                    <a:p>
                      <a:pPr marL="0" marR="0">
                        <a:spcBef>
                          <a:spcPts val="0"/>
                        </a:spcBef>
                        <a:spcAft>
                          <a:spcPts val="0"/>
                        </a:spcAft>
                      </a:pPr>
                      <a:r>
                        <a:rPr lang="en-US" sz="2000" dirty="0">
                          <a:effectLst/>
                        </a:rPr>
                        <a:t>Hot-Dry</a:t>
                      </a:r>
                      <a:endParaRPr lang="en-US" sz="20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5,224,098</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latin typeface="+mj-lt"/>
                          <a:ea typeface="Calibri" panose="020F0502020204030204" pitchFamily="34" charset="0"/>
                          <a:cs typeface="Times New Roman" panose="02020603050405020304" pitchFamily="18" charset="0"/>
                        </a:rPr>
                        <a:t>$1.026</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mj-lt"/>
                          <a:ea typeface="Calibri" panose="020F0502020204030204" pitchFamily="34" charset="0"/>
                          <a:cs typeface="Times New Roman" panose="02020603050405020304" pitchFamily="18" charset="0"/>
                        </a:rPr>
                        <a:t>197,038</a:t>
                      </a:r>
                      <a:endParaRPr lang="en-US"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chemeClr val="tx1"/>
                          </a:solidFill>
                          <a:effectLst/>
                          <a:latin typeface="+mj-lt"/>
                          <a:ea typeface="Calibri" panose="020F0502020204030204" pitchFamily="34" charset="0"/>
                          <a:cs typeface="Times New Roman" panose="02020603050405020304" pitchFamily="18" charset="0"/>
                        </a:rPr>
                        <a:t>3.8%</a:t>
                      </a:r>
                    </a:p>
                  </a:txBody>
                  <a:tcPr marL="68580" marR="68580" marT="0" marB="0" anchor="ctr"/>
                </a:tc>
                <a:extLst>
                  <a:ext uri="{0D108BD9-81ED-4DB2-BD59-A6C34878D82A}"/>
                </a:extLst>
              </a:tr>
              <a:tr h="616498">
                <a:tc>
                  <a:txBody>
                    <a:bodyPr/>
                    <a:lstStyle/>
                    <a:p>
                      <a:pPr marL="0" marR="0">
                        <a:spcBef>
                          <a:spcPts val="0"/>
                        </a:spcBef>
                        <a:spcAft>
                          <a:spcPts val="0"/>
                        </a:spcAft>
                      </a:pPr>
                      <a:r>
                        <a:rPr lang="en-US" sz="2000" dirty="0" smtClean="0">
                          <a:effectLst/>
                          <a:latin typeface="Times New Roman"/>
                          <a:ea typeface="Times New Roman"/>
                          <a:cs typeface="Times New Roman"/>
                        </a:rPr>
                        <a:t>United States</a:t>
                      </a:r>
                      <a:endParaRPr lang="en-US" sz="20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37,631,519</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latin typeface="+mj-lt"/>
                          <a:ea typeface="Calibri" panose="020F0502020204030204" pitchFamily="34" charset="0"/>
                          <a:cs typeface="Times New Roman" panose="02020603050405020304" pitchFamily="18" charset="0"/>
                        </a:rPr>
                        <a:t>$9.719</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1,550,479</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4.1%</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extBox 2"/>
          <p:cNvSpPr txBox="1"/>
          <p:nvPr/>
        </p:nvSpPr>
        <p:spPr>
          <a:xfrm>
            <a:off x="499625" y="6351587"/>
            <a:ext cx="5606278" cy="338554"/>
          </a:xfrm>
          <a:prstGeom prst="rect">
            <a:avLst/>
          </a:prstGeom>
          <a:noFill/>
        </p:spPr>
        <p:txBody>
          <a:bodyPr wrap="none" rtlCol="0">
            <a:spAutoFit/>
          </a:bodyPr>
          <a:lstStyle/>
          <a:p>
            <a:r>
              <a:rPr lang="en-US" sz="1600" dirty="0" smtClean="0"/>
              <a:t>Source: 2016 ACS, WAPTAC Funding Survey (PY2006-PY2015)</a:t>
            </a:r>
            <a:endParaRPr lang="en-US" sz="1600" dirty="0"/>
          </a:p>
        </p:txBody>
      </p:sp>
    </p:spTree>
    <p:extLst>
      <p:ext uri="{BB962C8B-B14F-4D97-AF65-F5344CB8AC3E}">
        <p14:creationId xmlns:p14="http://schemas.microsoft.com/office/powerpoint/2010/main" val="287713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72" name="Rectangle 44"/>
          <p:cNvSpPr>
            <a:spLocks noGrp="1" noChangeArrowheads="1"/>
          </p:cNvSpPr>
          <p:nvPr>
            <p:ph type="title"/>
          </p:nvPr>
        </p:nvSpPr>
        <p:spPr>
          <a:xfrm>
            <a:off x="565150" y="554088"/>
            <a:ext cx="7772400" cy="568314"/>
          </a:xfrm>
        </p:spPr>
        <p:txBody>
          <a:bodyPr/>
          <a:lstStyle/>
          <a:p>
            <a:pPr algn="l" eaLnBrk="1" hangingPunct="1"/>
            <a:r>
              <a:rPr lang="en-US" altLang="en-US" dirty="0" smtClean="0"/>
              <a:t>Census Regions</a:t>
            </a:r>
          </a:p>
        </p:txBody>
      </p:sp>
      <p:sp>
        <p:nvSpPr>
          <p:cNvPr id="22573"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2257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5EE3D0F-F510-4AD3-92D8-5A65934AB73D}" type="slidenum">
              <a:rPr lang="en-US" altLang="en-US" sz="1000">
                <a:cs typeface="Arial" panose="020B0604020202020204" pitchFamily="34" charset="0"/>
              </a:rPr>
              <a:pPr eaLnBrk="1" hangingPunct="1">
                <a:spcBef>
                  <a:spcPct val="50000"/>
                </a:spcBef>
                <a:buFontTx/>
                <a:buNone/>
              </a:pPr>
              <a:t>7</a:t>
            </a:fld>
            <a:endParaRPr lang="en-US" altLang="en-US" sz="1000">
              <a:cs typeface="Arial" panose="020B0604020202020204" pitchFamily="34" charset="0"/>
            </a:endParaRPr>
          </a:p>
        </p:txBody>
      </p:sp>
      <p:pic>
        <p:nvPicPr>
          <p:cNvPr id="2" name="Picture 1"/>
          <p:cNvPicPr>
            <a:picLocks noChangeAspect="1"/>
          </p:cNvPicPr>
          <p:nvPr/>
        </p:nvPicPr>
        <p:blipFill>
          <a:blip r:embed="rId5"/>
          <a:stretch>
            <a:fillRect/>
          </a:stretch>
        </p:blipFill>
        <p:spPr>
          <a:xfrm>
            <a:off x="1232774" y="1599146"/>
            <a:ext cx="6598071" cy="4990567"/>
          </a:xfrm>
          <a:prstGeom prst="rect">
            <a:avLst/>
          </a:prstGeom>
        </p:spPr>
      </p:pic>
    </p:spTree>
    <p:extLst>
      <p:ext uri="{BB962C8B-B14F-4D97-AF65-F5344CB8AC3E}">
        <p14:creationId xmlns:p14="http://schemas.microsoft.com/office/powerpoint/2010/main" val="2610787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242888" y="380999"/>
            <a:ext cx="7772400" cy="1143000"/>
          </a:xfrm>
        </p:spPr>
        <p:txBody>
          <a:bodyPr/>
          <a:lstStyle/>
          <a:p>
            <a:pPr algn="l" eaLnBrk="1" hangingPunct="1"/>
            <a:r>
              <a:rPr lang="en-US" altLang="en-US" sz="2800" dirty="0" smtClean="0"/>
              <a:t>Average Annual Consumption (MMBtus</a:t>
            </a:r>
            <a:r>
              <a:rPr lang="en-US" altLang="en-US" sz="2800" dirty="0"/>
              <a:t>)</a:t>
            </a:r>
            <a:br>
              <a:rPr lang="en-US" altLang="en-US" sz="2800" dirty="0"/>
            </a:br>
            <a:r>
              <a:rPr lang="en-US" altLang="en-US" sz="2800" dirty="0"/>
              <a:t>Low-Income </a:t>
            </a:r>
            <a:r>
              <a:rPr lang="en-US" altLang="en-US" sz="2800" dirty="0" smtClean="0"/>
              <a:t>Households</a:t>
            </a:r>
          </a:p>
        </p:txBody>
      </p:sp>
      <p:sp>
        <p:nvSpPr>
          <p:cNvPr id="30765" name="Rectangle 45"/>
          <p:cNvSpPr>
            <a:spLocks noGrp="1" noChangeArrowheads="1"/>
          </p:cNvSpPr>
          <p:nvPr>
            <p:ph type="body" idx="1"/>
          </p:nvPr>
        </p:nvSpPr>
        <p:spPr>
          <a:xfrm>
            <a:off x="762000" y="1981200"/>
            <a:ext cx="7772400" cy="4114800"/>
          </a:xfrm>
        </p:spPr>
        <p:txBody>
          <a:bodyPr/>
          <a:lstStyle/>
          <a:p>
            <a:pPr lvl="2" eaLnBrk="1" hangingPunct="1"/>
            <a:endParaRPr lang="en-US" altLang="en-US" dirty="0" smtClean="0"/>
          </a:p>
          <a:p>
            <a:pPr lvl="1" eaLnBrk="1" hangingPunct="1"/>
            <a:endParaRPr lang="en-US" altLang="en-US" dirty="0" smtClean="0"/>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8</a:t>
            </a:fld>
            <a:endParaRPr lang="en-US" altLang="en-US" sz="1000">
              <a:cs typeface="Arial" panose="020B0604020202020204" pitchFamily="34" charset="0"/>
            </a:endParaRPr>
          </a:p>
        </p:txBody>
      </p:sp>
      <p:graphicFrame>
        <p:nvGraphicFramePr>
          <p:cNvPr id="2" name="Table 1">
            <a:extLst>
              <a:ext uri="{FF2B5EF4-FFF2-40B4-BE49-F238E27FC236}"/>
            </a:extLst>
          </p:cNvPr>
          <p:cNvGraphicFramePr>
            <a:graphicFrameLocks noGrp="1"/>
          </p:cNvGraphicFramePr>
          <p:nvPr>
            <p:extLst/>
          </p:nvPr>
        </p:nvGraphicFramePr>
        <p:xfrm>
          <a:off x="522287" y="1676399"/>
          <a:ext cx="8169276" cy="4350603"/>
        </p:xfrm>
        <a:graphic>
          <a:graphicData uri="http://schemas.openxmlformats.org/drawingml/2006/table">
            <a:tbl>
              <a:tblPr firstRow="1" firstCol="1" bandRow="1">
                <a:tableStyleId>{5C22544A-7EE6-4342-B048-85BDC9FD1C3A}</a:tableStyleId>
              </a:tblPr>
              <a:tblGrid>
                <a:gridCol w="2371725">
                  <a:extLst>
                    <a:ext uri="{9D8B030D-6E8A-4147-A177-3AD203B41FA5}"/>
                  </a:extLst>
                </a:gridCol>
                <a:gridCol w="1932517">
                  <a:extLst>
                    <a:ext uri="{9D8B030D-6E8A-4147-A177-3AD203B41FA5}"/>
                  </a:extLst>
                </a:gridCol>
                <a:gridCol w="1932517">
                  <a:extLst>
                    <a:ext uri="{9D8B030D-6E8A-4147-A177-3AD203B41FA5}"/>
                  </a:extLst>
                </a:gridCol>
                <a:gridCol w="1932517">
                  <a:extLst>
                    <a:ext uri="{9D8B030D-6E8A-4147-A177-3AD203B41FA5}"/>
                  </a:extLst>
                </a:gridCol>
              </a:tblGrid>
              <a:tr h="1034967">
                <a:tc>
                  <a:txBody>
                    <a:bodyPr/>
                    <a:lstStyle/>
                    <a:p>
                      <a:pPr marL="0" marR="0">
                        <a:spcBef>
                          <a:spcPts val="300"/>
                        </a:spcBef>
                        <a:spcAft>
                          <a:spcPts val="300"/>
                        </a:spcAft>
                      </a:pPr>
                      <a:r>
                        <a:rPr lang="en-US" sz="2200" dirty="0" smtClean="0">
                          <a:effectLst/>
                        </a:rPr>
                        <a:t>Census Region</a:t>
                      </a:r>
                      <a:endParaRPr lang="en-US" sz="22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Total Residential</a:t>
                      </a:r>
                      <a:r>
                        <a:rPr lang="en-US" sz="2200" b="1" baseline="0" dirty="0" smtClean="0">
                          <a:solidFill>
                            <a:schemeClr val="bg1"/>
                          </a:solidFill>
                          <a:effectLst/>
                          <a:latin typeface="+mj-lt"/>
                          <a:ea typeface="Times New Roman"/>
                          <a:cs typeface="Times New Roman"/>
                        </a:rPr>
                        <a:t> Energy</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a:spcBef>
                          <a:spcPts val="300"/>
                        </a:spcBef>
                        <a:spcAft>
                          <a:spcPts val="300"/>
                        </a:spcAft>
                      </a:pPr>
                      <a:r>
                        <a:rPr lang="en-US" sz="2200" b="1" dirty="0" smtClean="0">
                          <a:solidFill>
                            <a:schemeClr val="bg1"/>
                          </a:solidFill>
                          <a:effectLst/>
                          <a:latin typeface="+mj-lt"/>
                          <a:ea typeface="Times New Roman"/>
                          <a:cs typeface="Times New Roman"/>
                        </a:rPr>
                        <a:t>Home Heating</a:t>
                      </a:r>
                      <a:endParaRPr lang="en-US" sz="2200" b="1" dirty="0">
                        <a:solidFill>
                          <a:schemeClr val="bg1"/>
                        </a:solidFill>
                        <a:effectLst/>
                        <a:latin typeface="+mj-lt"/>
                        <a:ea typeface="Times New Roman"/>
                        <a:cs typeface="Times New Roman"/>
                      </a:endParaRPr>
                    </a:p>
                  </a:txBody>
                  <a:tcPr marL="68579" marR="68579" marT="0" marB="0" anchor="ctr"/>
                </a:tc>
                <a:tc>
                  <a:txBody>
                    <a:bodyPr/>
                    <a:lstStyle/>
                    <a:p>
                      <a:pPr marL="0" marR="0" algn="ctr" defTabSz="914400" rtl="0" eaLnBrk="1" latinLnBrk="0" hangingPunct="1">
                        <a:spcBef>
                          <a:spcPts val="0"/>
                        </a:spcBef>
                        <a:spcAft>
                          <a:spcPts val="0"/>
                        </a:spcAft>
                      </a:pPr>
                      <a:r>
                        <a:rPr lang="en-US" sz="2200" b="1" kern="1200" dirty="0" smtClean="0">
                          <a:solidFill>
                            <a:schemeClr val="bg1"/>
                          </a:solidFill>
                          <a:effectLst/>
                          <a:latin typeface="+mj-lt"/>
                          <a:ea typeface="Times New Roman"/>
                          <a:cs typeface="Times New Roman"/>
                        </a:rPr>
                        <a:t>Home Cooling</a:t>
                      </a:r>
                      <a:endParaRPr lang="en-US" sz="2200" b="1" kern="1200" dirty="0">
                        <a:solidFill>
                          <a:schemeClr val="bg1"/>
                        </a:solidFill>
                        <a:effectLst/>
                        <a:latin typeface="+mj-lt"/>
                        <a:ea typeface="Times New Roman"/>
                        <a:cs typeface="Times New Roman"/>
                      </a:endParaRPr>
                    </a:p>
                  </a:txBody>
                  <a:tcPr marL="68579" marR="68579" marT="0" marB="0" anchor="ctr"/>
                </a:tc>
                <a:extLst>
                  <a:ext uri="{0D108BD9-81ED-4DB2-BD59-A6C34878D82A}"/>
                </a:extLst>
              </a:tr>
              <a:tr h="641872">
                <a:tc>
                  <a:txBody>
                    <a:bodyPr/>
                    <a:lstStyle/>
                    <a:p>
                      <a:pPr marL="0" marR="0">
                        <a:spcBef>
                          <a:spcPts val="0"/>
                        </a:spcBef>
                        <a:spcAft>
                          <a:spcPts val="0"/>
                        </a:spcAft>
                      </a:pPr>
                      <a:r>
                        <a:rPr lang="en-US" sz="2200" dirty="0" smtClean="0">
                          <a:effectLst/>
                        </a:rPr>
                        <a:t>Northeast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99.0</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58.3</a:t>
                      </a:r>
                    </a:p>
                  </a:txBody>
                  <a:tcPr marL="68580" marR="68580"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1.7</a:t>
                      </a:r>
                    </a:p>
                  </a:txBody>
                  <a:tcPr marL="68580" marR="68580" marT="0" marB="0" anchor="ctr"/>
                </a:tc>
                <a:extLst>
                  <a:ext uri="{0D108BD9-81ED-4DB2-BD59-A6C34878D82A}"/>
                </a:extLst>
              </a:tr>
              <a:tr h="712493">
                <a:tc>
                  <a:txBody>
                    <a:bodyPr/>
                    <a:lstStyle/>
                    <a:p>
                      <a:pPr marL="0" marR="0">
                        <a:spcBef>
                          <a:spcPts val="0"/>
                        </a:spcBef>
                        <a:spcAft>
                          <a:spcPts val="0"/>
                        </a:spcAft>
                      </a:pPr>
                      <a:r>
                        <a:rPr lang="en-US" sz="2200" dirty="0" smtClean="0">
                          <a:effectLst/>
                        </a:rPr>
                        <a:t>Midwest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107.7</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59.3</a:t>
                      </a:r>
                    </a:p>
                  </a:txBody>
                  <a:tcPr marL="68580" marR="68580"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2.3</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South</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66.0</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19.7</a:t>
                      </a:r>
                    </a:p>
                  </a:txBody>
                  <a:tcPr marL="68580" marR="68580" marT="0" marB="0" anchor="ctr"/>
                </a:tc>
                <a:tc>
                  <a:txBody>
                    <a:bodyPr/>
                    <a:lstStyle/>
                    <a:p>
                      <a:pPr marL="0" marR="0" algn="ctr">
                        <a:lnSpc>
                          <a:spcPct val="107000"/>
                        </a:lnSpc>
                        <a:spcBef>
                          <a:spcPts val="0"/>
                        </a:spcBef>
                        <a:spcAft>
                          <a:spcPts val="0"/>
                        </a:spcAft>
                      </a:pPr>
                      <a:r>
                        <a:rPr lang="en-US" sz="2200" dirty="0">
                          <a:solidFill>
                            <a:srgbClr val="FF0000"/>
                          </a:solidFill>
                          <a:effectLst/>
                          <a:latin typeface="+mj-lt"/>
                          <a:ea typeface="Calibri" panose="020F0502020204030204" pitchFamily="34" charset="0"/>
                          <a:cs typeface="Times New Roman" panose="02020603050405020304" pitchFamily="18" charset="0"/>
                        </a:rPr>
                        <a:t>7.3</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rPr>
                        <a:t>West</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60.3</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18.7</a:t>
                      </a:r>
                    </a:p>
                  </a:txBody>
                  <a:tcPr marL="68580" marR="68580"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3.3</a:t>
                      </a:r>
                    </a:p>
                  </a:txBody>
                  <a:tcPr marL="68580" marR="68580" marT="0" marB="0" anchor="ctr"/>
                </a:tc>
                <a:extLst>
                  <a:ext uri="{0D108BD9-81ED-4DB2-BD59-A6C34878D82A}"/>
                </a:extLst>
              </a:tr>
              <a:tr h="653757">
                <a:tc>
                  <a:txBody>
                    <a:bodyPr/>
                    <a:lstStyle/>
                    <a:p>
                      <a:pPr marL="0" marR="0">
                        <a:spcBef>
                          <a:spcPts val="0"/>
                        </a:spcBef>
                        <a:spcAft>
                          <a:spcPts val="0"/>
                        </a:spcAft>
                      </a:pPr>
                      <a:r>
                        <a:rPr lang="en-US" sz="2200" dirty="0" smtClean="0">
                          <a:effectLst/>
                          <a:latin typeface="Times New Roman"/>
                          <a:ea typeface="Times New Roman"/>
                          <a:cs typeface="Times New Roman"/>
                        </a:rPr>
                        <a:t>United States</a:t>
                      </a:r>
                      <a:endParaRPr lang="en-US" sz="2200" dirty="0">
                        <a:effectLst/>
                        <a:latin typeface="Times New Roman"/>
                        <a:ea typeface="Times New Roman"/>
                        <a:cs typeface="Times New Roman"/>
                      </a:endParaRPr>
                    </a:p>
                  </a:txBody>
                  <a:tcPr marL="68579" marR="68579" marT="0" marB="0" anchor="ctr"/>
                </a:tc>
                <a:tc>
                  <a:txBody>
                    <a:bodyPr/>
                    <a:lstStyle/>
                    <a:p>
                      <a:pPr marL="0" marR="0" algn="ctr">
                        <a:lnSpc>
                          <a:spcPct val="107000"/>
                        </a:lnSpc>
                        <a:spcBef>
                          <a:spcPts val="0"/>
                        </a:spcBef>
                        <a:spcAft>
                          <a:spcPts val="0"/>
                        </a:spcAft>
                      </a:pPr>
                      <a:r>
                        <a:rPr lang="en-US" sz="2200">
                          <a:effectLst/>
                          <a:latin typeface="+mj-lt"/>
                          <a:ea typeface="Calibri" panose="020F0502020204030204" pitchFamily="34" charset="0"/>
                          <a:cs typeface="Times New Roman" panose="02020603050405020304" pitchFamily="18" charset="0"/>
                        </a:rPr>
                        <a:t>80.7</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35.9</a:t>
                      </a:r>
                    </a:p>
                  </a:txBody>
                  <a:tcPr marL="68580" marR="68580" marT="0" marB="0" anchor="ctr"/>
                </a:tc>
                <a:tc>
                  <a:txBody>
                    <a:bodyPr/>
                    <a:lstStyle/>
                    <a:p>
                      <a:pPr marL="0" marR="0" algn="ctr">
                        <a:lnSpc>
                          <a:spcPct val="107000"/>
                        </a:lnSpc>
                        <a:spcBef>
                          <a:spcPts val="0"/>
                        </a:spcBef>
                        <a:spcAft>
                          <a:spcPts val="0"/>
                        </a:spcAft>
                      </a:pPr>
                      <a:r>
                        <a:rPr lang="en-US" sz="2200" dirty="0">
                          <a:effectLst/>
                          <a:latin typeface="+mj-lt"/>
                          <a:ea typeface="Calibri" panose="020F0502020204030204" pitchFamily="34" charset="0"/>
                          <a:cs typeface="Times New Roman" panose="02020603050405020304" pitchFamily="18" charset="0"/>
                        </a:rPr>
                        <a:t>4.4</a:t>
                      </a:r>
                    </a:p>
                  </a:txBody>
                  <a:tcPr marL="68580" marR="68580" marT="0" marB="0" anchor="ctr"/>
                </a:tc>
              </a:tr>
            </a:tbl>
          </a:graphicData>
        </a:graphic>
      </p:graphicFrame>
      <p:sp>
        <p:nvSpPr>
          <p:cNvPr id="3" name="TextBox 2"/>
          <p:cNvSpPr txBox="1"/>
          <p:nvPr/>
        </p:nvSpPr>
        <p:spPr>
          <a:xfrm>
            <a:off x="471446" y="6027392"/>
            <a:ext cx="6826292" cy="830997"/>
          </a:xfrm>
          <a:prstGeom prst="rect">
            <a:avLst/>
          </a:prstGeom>
          <a:noFill/>
        </p:spPr>
        <p:txBody>
          <a:bodyPr wrap="none" rtlCol="0">
            <a:spAutoFit/>
          </a:bodyPr>
          <a:lstStyle/>
          <a:p>
            <a:r>
              <a:rPr lang="en-US" sz="1600" dirty="0" smtClean="0"/>
              <a:t>Source: FY 2014 LIHEAP Home Energy Notebook Estimates </a:t>
            </a:r>
          </a:p>
          <a:p>
            <a:r>
              <a:rPr lang="en-US" sz="1600" dirty="0" smtClean="0"/>
              <a:t>Low-income </a:t>
            </a:r>
            <a:r>
              <a:rPr lang="en-US" sz="1600" dirty="0"/>
              <a:t>= households income-eligible for LIHEAP under federal guidelines</a:t>
            </a:r>
          </a:p>
          <a:p>
            <a:endParaRPr lang="en-US" sz="1600" dirty="0"/>
          </a:p>
        </p:txBody>
      </p:sp>
    </p:spTree>
    <p:extLst>
      <p:ext uri="{BB962C8B-B14F-4D97-AF65-F5344CB8AC3E}">
        <p14:creationId xmlns:p14="http://schemas.microsoft.com/office/powerpoint/2010/main" val="68355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417513" y="369686"/>
            <a:ext cx="7772400" cy="1143000"/>
          </a:xfrm>
        </p:spPr>
        <p:txBody>
          <a:bodyPr/>
          <a:lstStyle/>
          <a:p>
            <a:pPr algn="l" eaLnBrk="1" hangingPunct="1"/>
            <a:r>
              <a:rPr lang="en-US" altLang="en-US" sz="3600" dirty="0" smtClean="0"/>
              <a:t>Source Energy</a:t>
            </a:r>
          </a:p>
        </p:txBody>
      </p:sp>
      <p:sp>
        <p:nvSpPr>
          <p:cNvPr id="30765" name="Rectangle 45"/>
          <p:cNvSpPr>
            <a:spLocks noGrp="1" noChangeArrowheads="1"/>
          </p:cNvSpPr>
          <p:nvPr>
            <p:ph type="body" idx="1"/>
          </p:nvPr>
        </p:nvSpPr>
        <p:spPr>
          <a:xfrm>
            <a:off x="596900" y="1520542"/>
            <a:ext cx="7772400" cy="4880258"/>
          </a:xfrm>
        </p:spPr>
        <p:txBody>
          <a:bodyPr/>
          <a:lstStyle/>
          <a:p>
            <a:pPr marL="457200" lvl="1" indent="0" eaLnBrk="1" hangingPunct="1">
              <a:buNone/>
            </a:pPr>
            <a:r>
              <a:rPr lang="en-US" altLang="en-US" dirty="0" smtClean="0"/>
              <a:t>EPA </a:t>
            </a:r>
            <a:r>
              <a:rPr lang="en-US" altLang="en-US" dirty="0"/>
              <a:t>recommends using </a:t>
            </a:r>
            <a:r>
              <a:rPr lang="en-US" altLang="en-US" u="sng" dirty="0"/>
              <a:t>source </a:t>
            </a:r>
            <a:r>
              <a:rPr lang="en-US" altLang="en-US" u="sng" dirty="0" smtClean="0"/>
              <a:t>energy</a:t>
            </a:r>
            <a:r>
              <a:rPr lang="en-US" altLang="en-US" dirty="0" smtClean="0"/>
              <a:t> when comparing across different fuel mixes.</a:t>
            </a:r>
          </a:p>
          <a:p>
            <a:pPr marL="457200" lvl="1" indent="0" eaLnBrk="1" hangingPunct="1">
              <a:buNone/>
            </a:pPr>
            <a:endParaRPr lang="en-US" altLang="en-US" dirty="0" smtClean="0"/>
          </a:p>
          <a:p>
            <a:pPr marL="857250" lvl="2" indent="0" eaLnBrk="1" hangingPunct="1">
              <a:buNone/>
            </a:pPr>
            <a:r>
              <a:rPr lang="en-US" altLang="en-US" i="1" dirty="0" smtClean="0"/>
              <a:t>“EPA </a:t>
            </a:r>
            <a:r>
              <a:rPr lang="en-US" altLang="en-US" i="1" dirty="0"/>
              <a:t>has determined that source energy is the most equitable unit of evaluation. Source energy represents the total amount of raw fuel that is required to operate the building. It incorporates all transmission, delivery, and production losses. By taking all energy use into account, the score provides a complete assessment of energy efficiency in a building</a:t>
            </a:r>
            <a:r>
              <a:rPr lang="en-US" altLang="en-US" i="1" dirty="0" smtClean="0"/>
              <a:t>.”</a:t>
            </a:r>
            <a:endParaRPr lang="en-US" altLang="en-US" sz="1800" dirty="0" smtClean="0"/>
          </a:p>
          <a:p>
            <a:pPr marL="457200" lvl="1" indent="0" eaLnBrk="1" hangingPunct="1">
              <a:buNone/>
            </a:pPr>
            <a:endParaRPr lang="en-US" altLang="en-US" sz="1800" dirty="0"/>
          </a:p>
          <a:p>
            <a:pPr marL="457200" lvl="1" indent="0" eaLnBrk="1" hangingPunct="1">
              <a:buNone/>
            </a:pPr>
            <a:r>
              <a:rPr lang="en-US" altLang="en-US" sz="1800" dirty="0" smtClean="0"/>
              <a:t>Source: </a:t>
            </a:r>
            <a:r>
              <a:rPr lang="en-US" altLang="en-US" sz="1800" dirty="0" smtClean="0">
                <a:solidFill>
                  <a:schemeClr val="accent6"/>
                </a:solidFill>
              </a:rPr>
              <a:t>https</a:t>
            </a:r>
            <a:r>
              <a:rPr lang="en-US" altLang="en-US" sz="1800" dirty="0">
                <a:solidFill>
                  <a:schemeClr val="accent6"/>
                </a:solidFill>
              </a:rPr>
              <a:t>://</a:t>
            </a:r>
            <a:r>
              <a:rPr lang="en-US" altLang="en-US" sz="1800" dirty="0" smtClean="0">
                <a:solidFill>
                  <a:schemeClr val="accent6"/>
                </a:solidFill>
              </a:rPr>
              <a:t>portfoliomanager.energystar.gov/pdf/reference/Source%20Energy.pdf</a:t>
            </a:r>
          </a:p>
          <a:p>
            <a:pPr marL="457200" lvl="1" indent="0" eaLnBrk="1" hangingPunct="1">
              <a:buNone/>
            </a:pPr>
            <a:endParaRPr lang="en-US" altLang="en-US" sz="1800" dirty="0" smtClean="0">
              <a:solidFill>
                <a:srgbClr val="0070C0"/>
              </a:solidFill>
            </a:endParaRPr>
          </a:p>
        </p:txBody>
      </p:sp>
      <p:sp>
        <p:nvSpPr>
          <p:cNvPr id="307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FB0A60A-3F1F-4AF2-92E3-0DF7A9E74771}" type="slidenum">
              <a:rPr lang="en-US" altLang="en-US" sz="1000">
                <a:cs typeface="Arial" panose="020B0604020202020204" pitchFamily="34" charset="0"/>
              </a:rPr>
              <a:pPr eaLnBrk="1" hangingPunct="1">
                <a:spcBef>
                  <a:spcPct val="50000"/>
                </a:spcBef>
                <a:buFontTx/>
                <a:buNone/>
              </a:pPr>
              <a:t>9</a:t>
            </a:fld>
            <a:endParaRPr lang="en-US" altLang="en-US" sz="1000">
              <a:cs typeface="Arial" panose="020B0604020202020204" pitchFamily="34" charset="0"/>
            </a:endParaRPr>
          </a:p>
        </p:txBody>
      </p:sp>
    </p:spTree>
    <p:extLst>
      <p:ext uri="{BB962C8B-B14F-4D97-AF65-F5344CB8AC3E}">
        <p14:creationId xmlns:p14="http://schemas.microsoft.com/office/powerpoint/2010/main" val="2353166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 Point Template - Cover and Page">
  <a:themeElements>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 Point Template - Cover and 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 Point Template - Cover and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 Cover and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 Point Template - Cover and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 Point Template - Cover and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 Point Template - Cover and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 Point Template - Cover and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 Cover and Page</Template>
  <TotalTime>4184</TotalTime>
  <Words>2581</Words>
  <Application>Microsoft Office PowerPoint</Application>
  <PresentationFormat>On-screen Show (4:3)</PresentationFormat>
  <Paragraphs>941</Paragraphs>
  <Slides>52</Slides>
  <Notes>52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Arial Narrow</vt:lpstr>
      <vt:lpstr>Calibri</vt:lpstr>
      <vt:lpstr>Times New Roman</vt:lpstr>
      <vt:lpstr>Power Point Template - Cover and Page</vt:lpstr>
      <vt:lpstr>WAP Warm Climate Weatherization: Opportunities for Energy Savings</vt:lpstr>
      <vt:lpstr>PowerPoint Presentation</vt:lpstr>
      <vt:lpstr>PowerPoint Presentation</vt:lpstr>
      <vt:lpstr>Climate Zones</vt:lpstr>
      <vt:lpstr>WAP Eligible Population</vt:lpstr>
      <vt:lpstr>WAP Population Served</vt:lpstr>
      <vt:lpstr>Census Regions</vt:lpstr>
      <vt:lpstr>Average Annual Consumption (MMBtus) Low-Income Households</vt:lpstr>
      <vt:lpstr>Source Energy</vt:lpstr>
      <vt:lpstr>Average Annual Consumption (MMBtus) Low-Income Households – Source Energy</vt:lpstr>
      <vt:lpstr>Average Annual Expenditures Low-Income Households</vt:lpstr>
      <vt:lpstr>Average Annual Energy Burden Low-Income Households</vt:lpstr>
      <vt:lpstr>WAP Eligible Population: Main Heating Fuel </vt:lpstr>
      <vt:lpstr>WAP Eligible Population: Owner/Renter Status</vt:lpstr>
      <vt:lpstr>WAP Eligible Population: Housing Unit Type</vt:lpstr>
      <vt:lpstr>WAP Eligible Population: Housing Age</vt:lpstr>
      <vt:lpstr>WAP Eligible Population in Hot-Humid Zone: Deeper Look</vt:lpstr>
      <vt:lpstr>WAP Eligible Population: Owner/Renter by Housing Unit Type for Hot-Humid Zone</vt:lpstr>
      <vt:lpstr>WAP Eligible Population: Housing Unit Type by Heating Fuel for Hot-Humid Zone</vt:lpstr>
      <vt:lpstr>WAP Eligible Population: Housing Unit Type by Housing Age for Hot Humid Zone</vt:lpstr>
      <vt:lpstr>Targeting WAP Eligible Population in Hot-Humid Zone</vt:lpstr>
      <vt:lpstr>Other Demographic and  Regional Changes</vt:lpstr>
      <vt:lpstr>PowerPoint Presentation</vt:lpstr>
      <vt:lpstr>National WAP Evaluation</vt:lpstr>
      <vt:lpstr>WAP During ARRA</vt:lpstr>
      <vt:lpstr>Climate Zones</vt:lpstr>
      <vt:lpstr>WAP Single Family Homes  By Climate, PY 2010</vt:lpstr>
      <vt:lpstr>Home Characteristics</vt:lpstr>
      <vt:lpstr>Home Characteristics in Warm Climates</vt:lpstr>
      <vt:lpstr>Gas Savings by Climate, 2010</vt:lpstr>
      <vt:lpstr>Electric Savings for Gas-Heated  Homes by Climate, 2010</vt:lpstr>
      <vt:lpstr>Gas + Electric MMBtus for Gas Heated Homes (Source Energy Comparison)</vt:lpstr>
      <vt:lpstr>Savings for Gas-Heated Homes</vt:lpstr>
      <vt:lpstr>What about Electric Main  Heat Households?</vt:lpstr>
      <vt:lpstr>Measures Installed</vt:lpstr>
      <vt:lpstr>Measures Installed (Cont.)</vt:lpstr>
      <vt:lpstr>Job Costs</vt:lpstr>
      <vt:lpstr>Summary of Findings</vt:lpstr>
      <vt:lpstr>PowerPoint Presentation</vt:lpstr>
      <vt:lpstr>LIHEAP Performance  Measures</vt:lpstr>
      <vt:lpstr>Data Collected</vt:lpstr>
      <vt:lpstr>Valuable Results</vt:lpstr>
      <vt:lpstr>Example #1 – Expenditures</vt:lpstr>
      <vt:lpstr>Example #2 – Energy Burden</vt:lpstr>
      <vt:lpstr>Example #3 – Equipment Use</vt:lpstr>
      <vt:lpstr>How can the data help  warm weather states?</vt:lpstr>
      <vt:lpstr>PowerPoint Presentation</vt:lpstr>
      <vt:lpstr>Conclusions</vt:lpstr>
      <vt:lpstr>Conclusions</vt:lpstr>
      <vt:lpstr>Conclusions</vt:lpstr>
      <vt:lpstr>Conclusions</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Daniel Bausch</cp:lastModifiedBy>
  <cp:revision>302</cp:revision>
  <cp:lastPrinted>2017-08-07T19:45:12Z</cp:lastPrinted>
  <dcterms:created xsi:type="dcterms:W3CDTF">2010-06-07T17:24:45Z</dcterms:created>
  <dcterms:modified xsi:type="dcterms:W3CDTF">2018-03-05T14:28:29Z</dcterms:modified>
</cp:coreProperties>
</file>