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3.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4.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5.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6.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3"/>
  </p:notesMasterIdLst>
  <p:handoutMasterIdLst>
    <p:handoutMasterId r:id="rId84"/>
  </p:handoutMasterIdLst>
  <p:sldIdLst>
    <p:sldId id="640" r:id="rId2"/>
    <p:sldId id="641" r:id="rId3"/>
    <p:sldId id="642" r:id="rId4"/>
    <p:sldId id="643" r:id="rId5"/>
    <p:sldId id="644" r:id="rId6"/>
    <p:sldId id="645" r:id="rId7"/>
    <p:sldId id="647" r:id="rId8"/>
    <p:sldId id="648" r:id="rId9"/>
    <p:sldId id="649" r:id="rId10"/>
    <p:sldId id="650" r:id="rId11"/>
    <p:sldId id="715" r:id="rId12"/>
    <p:sldId id="656" r:id="rId13"/>
    <p:sldId id="657" r:id="rId14"/>
    <p:sldId id="659" r:id="rId15"/>
    <p:sldId id="660" r:id="rId16"/>
    <p:sldId id="661" r:id="rId17"/>
    <p:sldId id="662" r:id="rId18"/>
    <p:sldId id="663" r:id="rId19"/>
    <p:sldId id="664" r:id="rId20"/>
    <p:sldId id="665" r:id="rId21"/>
    <p:sldId id="666" r:id="rId22"/>
    <p:sldId id="698" r:id="rId23"/>
    <p:sldId id="671" r:id="rId24"/>
    <p:sldId id="711" r:id="rId25"/>
    <p:sldId id="713" r:id="rId26"/>
    <p:sldId id="712" r:id="rId27"/>
    <p:sldId id="695" r:id="rId28"/>
    <p:sldId id="672" r:id="rId29"/>
    <p:sldId id="714" r:id="rId30"/>
    <p:sldId id="674" r:id="rId31"/>
    <p:sldId id="676" r:id="rId32"/>
    <p:sldId id="700" r:id="rId33"/>
    <p:sldId id="702" r:id="rId34"/>
    <p:sldId id="704" r:id="rId35"/>
    <p:sldId id="679" r:id="rId36"/>
    <p:sldId id="701" r:id="rId37"/>
    <p:sldId id="686" r:id="rId38"/>
    <p:sldId id="687" r:id="rId39"/>
    <p:sldId id="688" r:id="rId40"/>
    <p:sldId id="708" r:id="rId41"/>
    <p:sldId id="709" r:id="rId42"/>
    <p:sldId id="563" r:id="rId43"/>
    <p:sldId id="561" r:id="rId44"/>
    <p:sldId id="692" r:id="rId45"/>
    <p:sldId id="710" r:id="rId46"/>
    <p:sldId id="693" r:id="rId47"/>
    <p:sldId id="639" r:id="rId48"/>
    <p:sldId id="564" r:id="rId49"/>
    <p:sldId id="565" r:id="rId50"/>
    <p:sldId id="566" r:id="rId51"/>
    <p:sldId id="567" r:id="rId52"/>
    <p:sldId id="568" r:id="rId53"/>
    <p:sldId id="569" r:id="rId54"/>
    <p:sldId id="570" r:id="rId55"/>
    <p:sldId id="571" r:id="rId56"/>
    <p:sldId id="716" r:id="rId57"/>
    <p:sldId id="574" r:id="rId58"/>
    <p:sldId id="575" r:id="rId59"/>
    <p:sldId id="576" r:id="rId60"/>
    <p:sldId id="577" r:id="rId61"/>
    <p:sldId id="615" r:id="rId62"/>
    <p:sldId id="579" r:id="rId63"/>
    <p:sldId id="580" r:id="rId64"/>
    <p:sldId id="581" r:id="rId65"/>
    <p:sldId id="582" r:id="rId66"/>
    <p:sldId id="583" r:id="rId67"/>
    <p:sldId id="584" r:id="rId68"/>
    <p:sldId id="585" r:id="rId69"/>
    <p:sldId id="586" r:id="rId70"/>
    <p:sldId id="587" r:id="rId71"/>
    <p:sldId id="588" r:id="rId72"/>
    <p:sldId id="589" r:id="rId73"/>
    <p:sldId id="590" r:id="rId74"/>
    <p:sldId id="591" r:id="rId75"/>
    <p:sldId id="608" r:id="rId76"/>
    <p:sldId id="609" r:id="rId77"/>
    <p:sldId id="596" r:id="rId78"/>
    <p:sldId id="597" r:id="rId79"/>
    <p:sldId id="598" r:id="rId80"/>
    <p:sldId id="599" r:id="rId81"/>
    <p:sldId id="600" r:id="rId82"/>
  </p:sldIdLst>
  <p:sldSz cx="9144000" cy="6858000" type="screen4x3"/>
  <p:notesSz cx="7010400" cy="9296400"/>
  <p:defaultTextStyle>
    <a:defPPr>
      <a:defRPr lang="en-US"/>
    </a:defPPr>
    <a:lvl1pPr algn="l" rtl="0" fontAlgn="base">
      <a:spcBef>
        <a:spcPct val="0"/>
      </a:spcBef>
      <a:spcAft>
        <a:spcPct val="0"/>
      </a:spcAft>
      <a:defRPr sz="2400" kern="1200">
        <a:solidFill>
          <a:schemeClr val="tx1"/>
        </a:solidFill>
        <a:latin typeface="Times New Roman" panose="02020603050405020304" pitchFamily="18" charset="0"/>
        <a:ea typeface="+mn-ea"/>
        <a:cs typeface="+mn-cs"/>
      </a:defRPr>
    </a:lvl1pPr>
    <a:lvl2pPr marL="457200" algn="l" rtl="0" fontAlgn="base">
      <a:spcBef>
        <a:spcPct val="0"/>
      </a:spcBef>
      <a:spcAft>
        <a:spcPct val="0"/>
      </a:spcAft>
      <a:defRPr sz="2400" kern="1200">
        <a:solidFill>
          <a:schemeClr val="tx1"/>
        </a:solidFill>
        <a:latin typeface="Times New Roman" panose="02020603050405020304" pitchFamily="18" charset="0"/>
        <a:ea typeface="+mn-ea"/>
        <a:cs typeface="+mn-cs"/>
      </a:defRPr>
    </a:lvl2pPr>
    <a:lvl3pPr marL="914400" algn="l" rtl="0" fontAlgn="base">
      <a:spcBef>
        <a:spcPct val="0"/>
      </a:spcBef>
      <a:spcAft>
        <a:spcPct val="0"/>
      </a:spcAft>
      <a:defRPr sz="2400" kern="1200">
        <a:solidFill>
          <a:schemeClr val="tx1"/>
        </a:solidFill>
        <a:latin typeface="Times New Roman" panose="02020603050405020304" pitchFamily="18" charset="0"/>
        <a:ea typeface="+mn-ea"/>
        <a:cs typeface="+mn-cs"/>
      </a:defRPr>
    </a:lvl3pPr>
    <a:lvl4pPr marL="1371600" algn="l" rtl="0" fontAlgn="base">
      <a:spcBef>
        <a:spcPct val="0"/>
      </a:spcBef>
      <a:spcAft>
        <a:spcPct val="0"/>
      </a:spcAft>
      <a:defRPr sz="2400" kern="1200">
        <a:solidFill>
          <a:schemeClr val="tx1"/>
        </a:solidFill>
        <a:latin typeface="Times New Roman" panose="02020603050405020304" pitchFamily="18" charset="0"/>
        <a:ea typeface="+mn-ea"/>
        <a:cs typeface="+mn-cs"/>
      </a:defRPr>
    </a:lvl4pPr>
    <a:lvl5pPr marL="1828800" algn="l" rtl="0" fontAlgn="base">
      <a:spcBef>
        <a:spcPct val="0"/>
      </a:spcBef>
      <a:spcAft>
        <a:spcPct val="0"/>
      </a:spcAft>
      <a:defRPr sz="2400" kern="1200">
        <a:solidFill>
          <a:schemeClr val="tx1"/>
        </a:solidFill>
        <a:latin typeface="Times New Roman" panose="02020603050405020304" pitchFamily="18" charset="0"/>
        <a:ea typeface="+mn-ea"/>
        <a:cs typeface="+mn-cs"/>
      </a:defRPr>
    </a:lvl5pPr>
    <a:lvl6pPr marL="2286000" algn="l" defTabSz="914400" rtl="0" eaLnBrk="1" latinLnBrk="0" hangingPunct="1">
      <a:defRPr sz="2400" kern="1200">
        <a:solidFill>
          <a:schemeClr val="tx1"/>
        </a:solidFill>
        <a:latin typeface="Times New Roman" panose="02020603050405020304" pitchFamily="18" charset="0"/>
        <a:ea typeface="+mn-ea"/>
        <a:cs typeface="+mn-cs"/>
      </a:defRPr>
    </a:lvl6pPr>
    <a:lvl7pPr marL="2743200" algn="l" defTabSz="914400" rtl="0" eaLnBrk="1" latinLnBrk="0" hangingPunct="1">
      <a:defRPr sz="2400" kern="1200">
        <a:solidFill>
          <a:schemeClr val="tx1"/>
        </a:solidFill>
        <a:latin typeface="Times New Roman" panose="02020603050405020304" pitchFamily="18" charset="0"/>
        <a:ea typeface="+mn-ea"/>
        <a:cs typeface="+mn-cs"/>
      </a:defRPr>
    </a:lvl7pPr>
    <a:lvl8pPr marL="3200400" algn="l" defTabSz="914400" rtl="0" eaLnBrk="1" latinLnBrk="0" hangingPunct="1">
      <a:defRPr sz="2400" kern="1200">
        <a:solidFill>
          <a:schemeClr val="tx1"/>
        </a:solidFill>
        <a:latin typeface="Times New Roman" panose="02020603050405020304" pitchFamily="18" charset="0"/>
        <a:ea typeface="+mn-ea"/>
        <a:cs typeface="+mn-cs"/>
      </a:defRPr>
    </a:lvl8pPr>
    <a:lvl9pPr marL="3657600" algn="l" defTabSz="914400" rtl="0" eaLnBrk="1" latinLnBrk="0" hangingPunct="1">
      <a:defRPr sz="2400"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7F6EF"/>
    <a:srgbClr val="CBECD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4C1A8A3-306A-4EB7-A6B1-4F7E0EB9C5D6}" styleName="Medium Style 3 - Accent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74" autoAdjust="0"/>
    <p:restoredTop sz="90929"/>
  </p:normalViewPr>
  <p:slideViewPr>
    <p:cSldViewPr>
      <p:cViewPr varScale="1">
        <p:scale>
          <a:sx n="116" d="100"/>
          <a:sy n="116" d="100"/>
        </p:scale>
        <p:origin x="1464" y="108"/>
      </p:cViewPr>
      <p:guideLst/>
    </p:cSldViewPr>
  </p:slideViewPr>
  <p:notesTextViewPr>
    <p:cViewPr>
      <p:scale>
        <a:sx n="1" d="1"/>
        <a:sy n="1" d="1"/>
      </p:scale>
      <p:origin x="0" y="0"/>
    </p:cViewPr>
  </p:notesTextViewPr>
  <p:sorterViewPr>
    <p:cViewPr>
      <p:scale>
        <a:sx n="100" d="100"/>
        <a:sy n="100" d="100"/>
      </p:scale>
      <p:origin x="0" y="-4698"/>
    </p:cViewPr>
  </p:sorterViewPr>
  <p:notesViewPr>
    <p:cSldViewPr>
      <p:cViewPr varScale="1">
        <p:scale>
          <a:sx n="87" d="100"/>
          <a:sy n="87" d="100"/>
        </p:scale>
        <p:origin x="3810" y="102"/>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handoutMaster" Target="handoutMasters/handoutMaster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notesMaster" Target="notesMasters/notesMaster1.xml"/><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6.xml"/><Relationship Id="rId1" Type="http://schemas.microsoft.com/office/2011/relationships/chartStyle" Target="style26.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b="1" dirty="0" smtClean="0">
                <a:solidFill>
                  <a:schemeClr val="tx1"/>
                </a:solidFill>
              </a:rPr>
              <a:t>HVAC and </a:t>
            </a:r>
            <a:r>
              <a:rPr lang="en-US" b="1" dirty="0" err="1" smtClean="0">
                <a:solidFill>
                  <a:schemeClr val="tx1"/>
                </a:solidFill>
              </a:rPr>
              <a:t>HPwES</a:t>
            </a:r>
            <a:r>
              <a:rPr lang="en-US" b="1" dirty="0" smtClean="0">
                <a:solidFill>
                  <a:schemeClr val="tx1"/>
                </a:solidFill>
              </a:rPr>
              <a:t> Program</a:t>
            </a:r>
            <a:r>
              <a:rPr lang="en-US" b="1" baseline="0" dirty="0" smtClean="0">
                <a:solidFill>
                  <a:schemeClr val="tx1"/>
                </a:solidFill>
              </a:rPr>
              <a:t> Information Source</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6956554498072557E-2"/>
          <c:y val="0.10109125989436973"/>
          <c:w val="0.92717296268245009"/>
          <c:h val="0.70615649606299213"/>
        </c:manualLayout>
      </c:layout>
      <c:barChart>
        <c:barDir val="col"/>
        <c:grouping val="clustered"/>
        <c:varyColors val="0"/>
        <c:ser>
          <c:idx val="0"/>
          <c:order val="0"/>
          <c:tx>
            <c:strRef>
              <c:f>Sheet1!$B$1</c:f>
              <c:strCache>
                <c:ptCount val="1"/>
                <c:pt idx="0">
                  <c:v>HVAC</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Contractor</c:v>
                </c:pt>
                <c:pt idx="1">
                  <c:v>Friend or Relative</c:v>
                </c:pt>
                <c:pt idx="2">
                  <c:v>Other Program Advertising</c:v>
                </c:pt>
                <c:pt idx="3">
                  <c:v>SJG Bill Insert</c:v>
                </c:pt>
                <c:pt idx="4">
                  <c:v>SJG Website</c:v>
                </c:pt>
              </c:strCache>
            </c:strRef>
          </c:cat>
          <c:val>
            <c:numRef>
              <c:f>Sheet1!$B$2:$B$6</c:f>
              <c:numCache>
                <c:formatCode>0%</c:formatCode>
                <c:ptCount val="5"/>
                <c:pt idx="0">
                  <c:v>0.54</c:v>
                </c:pt>
                <c:pt idx="1">
                  <c:v>0.13</c:v>
                </c:pt>
                <c:pt idx="2">
                  <c:v>0.12</c:v>
                </c:pt>
                <c:pt idx="3">
                  <c:v>0.05</c:v>
                </c:pt>
                <c:pt idx="4">
                  <c:v>0.04</c:v>
                </c:pt>
              </c:numCache>
            </c:numRef>
          </c:val>
        </c:ser>
        <c:ser>
          <c:idx val="1"/>
          <c:order val="1"/>
          <c:tx>
            <c:strRef>
              <c:f>Sheet1!$C$1</c:f>
              <c:strCache>
                <c:ptCount val="1"/>
                <c:pt idx="0">
                  <c:v>HPwES</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Contractor</c:v>
                </c:pt>
                <c:pt idx="1">
                  <c:v>Friend or Relative</c:v>
                </c:pt>
                <c:pt idx="2">
                  <c:v>Other Program Advertising</c:v>
                </c:pt>
                <c:pt idx="3">
                  <c:v>SJG Bill Insert</c:v>
                </c:pt>
                <c:pt idx="4">
                  <c:v>SJG Website</c:v>
                </c:pt>
              </c:strCache>
            </c:strRef>
          </c:cat>
          <c:val>
            <c:numRef>
              <c:f>Sheet1!$C$2:$C$6</c:f>
              <c:numCache>
                <c:formatCode>0%</c:formatCode>
                <c:ptCount val="5"/>
                <c:pt idx="0">
                  <c:v>0.41</c:v>
                </c:pt>
                <c:pt idx="1">
                  <c:v>0.21</c:v>
                </c:pt>
                <c:pt idx="2">
                  <c:v>0.22</c:v>
                </c:pt>
                <c:pt idx="3">
                  <c:v>0.05</c:v>
                </c:pt>
                <c:pt idx="4">
                  <c:v>0.03</c:v>
                </c:pt>
              </c:numCache>
            </c:numRef>
          </c:val>
        </c:ser>
        <c:dLbls>
          <c:showLegendKey val="0"/>
          <c:showVal val="0"/>
          <c:showCatName val="0"/>
          <c:showSerName val="0"/>
          <c:showPercent val="0"/>
          <c:showBubbleSize val="0"/>
        </c:dLbls>
        <c:gapWidth val="219"/>
        <c:overlap val="-27"/>
        <c:axId val="488809112"/>
        <c:axId val="486926192"/>
      </c:barChart>
      <c:catAx>
        <c:axId val="4888091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6926192"/>
        <c:crosses val="autoZero"/>
        <c:auto val="1"/>
        <c:lblAlgn val="ctr"/>
        <c:lblOffset val="100"/>
        <c:noMultiLvlLbl val="0"/>
      </c:catAx>
      <c:valAx>
        <c:axId val="486926192"/>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8809112"/>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0" b="0" i="0" u="none" strike="noStrike" kern="1200" spc="0" baseline="0">
                <a:solidFill>
                  <a:schemeClr val="tx1">
                    <a:lumMod val="65000"/>
                    <a:lumOff val="35000"/>
                  </a:schemeClr>
                </a:solidFill>
                <a:latin typeface="+mn-lt"/>
                <a:ea typeface="+mn-ea"/>
                <a:cs typeface="+mn-cs"/>
              </a:defRPr>
            </a:pPr>
            <a:r>
              <a:rPr lang="en-US" sz="1860" b="1" dirty="0" smtClean="0">
                <a:solidFill>
                  <a:schemeClr val="tx1"/>
                </a:solidFill>
              </a:rPr>
              <a:t>Usage Reduction</a:t>
            </a:r>
            <a:r>
              <a:rPr lang="en-US" sz="1860" b="1" baseline="0" dirty="0" smtClean="0">
                <a:solidFill>
                  <a:schemeClr val="tx1"/>
                </a:solidFill>
              </a:rPr>
              <a:t> Tips and Actions</a:t>
            </a:r>
            <a:endParaRPr lang="en-US" sz="1860" b="1" dirty="0">
              <a:solidFill>
                <a:schemeClr val="tx1"/>
              </a:solidFill>
            </a:endParaRPr>
          </a:p>
        </c:rich>
      </c:tx>
      <c:layout/>
      <c:overlay val="0"/>
      <c:spPr>
        <a:noFill/>
        <a:ln>
          <a:noFill/>
        </a:ln>
        <a:effectLst/>
      </c:spPr>
      <c:txPr>
        <a:bodyPr rot="0" spcFirstLastPara="1" vertOverflow="ellipsis" vert="horz" wrap="square" anchor="ctr" anchorCtr="1"/>
        <a:lstStyle/>
        <a:p>
          <a:pPr>
            <a:defRPr sz="186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Efficiency Tip Reported</c:v>
                </c:pt>
                <c:pt idx="1">
                  <c:v>Efficiency Action Taken</c:v>
                </c:pt>
              </c:strCache>
            </c:strRef>
          </c:cat>
          <c:val>
            <c:numRef>
              <c:f>Sheet1!$B$2:$B$3</c:f>
              <c:numCache>
                <c:formatCode>0%</c:formatCode>
                <c:ptCount val="2"/>
                <c:pt idx="0">
                  <c:v>0.35</c:v>
                </c:pt>
                <c:pt idx="1">
                  <c:v>0.16</c:v>
                </c:pt>
              </c:numCache>
            </c:numRef>
          </c:val>
        </c:ser>
        <c:dLbls>
          <c:showLegendKey val="0"/>
          <c:showVal val="0"/>
          <c:showCatName val="0"/>
          <c:showSerName val="0"/>
          <c:showPercent val="0"/>
          <c:showBubbleSize val="0"/>
        </c:dLbls>
        <c:gapWidth val="219"/>
        <c:overlap val="-27"/>
        <c:axId val="488245752"/>
        <c:axId val="488247712"/>
      </c:barChart>
      <c:catAx>
        <c:axId val="4882457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8247712"/>
        <c:crosses val="autoZero"/>
        <c:auto val="1"/>
        <c:lblAlgn val="ctr"/>
        <c:lblOffset val="100"/>
        <c:noMultiLvlLbl val="0"/>
      </c:catAx>
      <c:valAx>
        <c:axId val="488247712"/>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8245752"/>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860" b="1" dirty="0" smtClean="0">
                <a:solidFill>
                  <a:schemeClr val="tx1"/>
                </a:solidFill>
              </a:rPr>
              <a:t>Website</a:t>
            </a:r>
            <a:r>
              <a:rPr lang="en-US" sz="1860" b="1" baseline="0" dirty="0" smtClean="0">
                <a:solidFill>
                  <a:schemeClr val="tx1"/>
                </a:solidFill>
              </a:rPr>
              <a:t> Visits</a:t>
            </a:r>
          </a:p>
          <a:p>
            <a:pPr>
              <a:defRPr/>
            </a:pPr>
            <a:endParaRPr lang="en-US" b="1" dirty="0">
              <a:solidFill>
                <a:schemeClr val="tx1"/>
              </a:solidFill>
            </a:endParaRPr>
          </a:p>
        </c:rich>
      </c:tx>
      <c:layout>
        <c:manualLayout>
          <c:xMode val="edge"/>
          <c:yMode val="edge"/>
          <c:x val="0.2402260086807331"/>
          <c:y val="4.3793793793793792E-2"/>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SJG 
Website</c:v>
                </c:pt>
                <c:pt idx="1">
                  <c:v>OPower Website</c:v>
                </c:pt>
              </c:strCache>
            </c:strRef>
          </c:cat>
          <c:val>
            <c:numRef>
              <c:f>Sheet1!$B$2:$B$3</c:f>
              <c:numCache>
                <c:formatCode>0%</c:formatCode>
                <c:ptCount val="2"/>
                <c:pt idx="0">
                  <c:v>0.1</c:v>
                </c:pt>
                <c:pt idx="1">
                  <c:v>0.02</c:v>
                </c:pt>
              </c:numCache>
            </c:numRef>
          </c:val>
        </c:ser>
        <c:dLbls>
          <c:showLegendKey val="0"/>
          <c:showVal val="0"/>
          <c:showCatName val="0"/>
          <c:showSerName val="0"/>
          <c:showPercent val="0"/>
          <c:showBubbleSize val="0"/>
        </c:dLbls>
        <c:gapWidth val="219"/>
        <c:overlap val="-27"/>
        <c:axId val="488248888"/>
        <c:axId val="488249280"/>
      </c:barChart>
      <c:catAx>
        <c:axId val="488248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8249280"/>
        <c:crosses val="autoZero"/>
        <c:auto val="1"/>
        <c:lblAlgn val="ctr"/>
        <c:lblOffset val="100"/>
        <c:noMultiLvlLbl val="0"/>
      </c:catAx>
      <c:valAx>
        <c:axId val="488249280"/>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8248888"/>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en-US" b="1" dirty="0" smtClean="0">
                <a:solidFill>
                  <a:schemeClr val="tx1"/>
                </a:solidFill>
              </a:rPr>
              <a:t>Learned</a:t>
            </a:r>
            <a:r>
              <a:rPr lang="en-US" b="1" baseline="0" dirty="0" smtClean="0">
                <a:solidFill>
                  <a:schemeClr val="tx1"/>
                </a:solidFill>
              </a:rPr>
              <a:t> About SJG Programs</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HVAC Program</c:v>
                </c:pt>
                <c:pt idx="1">
                  <c:v>HPwES Program</c:v>
                </c:pt>
              </c:strCache>
            </c:strRef>
          </c:cat>
          <c:val>
            <c:numRef>
              <c:f>Sheet1!$B$2:$B$3</c:f>
              <c:numCache>
                <c:formatCode>0%</c:formatCode>
                <c:ptCount val="2"/>
                <c:pt idx="0">
                  <c:v>7.0000000000000007E-2</c:v>
                </c:pt>
                <c:pt idx="1">
                  <c:v>0.05</c:v>
                </c:pt>
              </c:numCache>
            </c:numRef>
          </c:val>
        </c:ser>
        <c:dLbls>
          <c:showLegendKey val="0"/>
          <c:showVal val="0"/>
          <c:showCatName val="0"/>
          <c:showSerName val="0"/>
          <c:showPercent val="0"/>
          <c:showBubbleSize val="0"/>
        </c:dLbls>
        <c:gapWidth val="219"/>
        <c:overlap val="-27"/>
        <c:axId val="488250064"/>
        <c:axId val="488250456"/>
      </c:barChart>
      <c:catAx>
        <c:axId val="488250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8250456"/>
        <c:crosses val="autoZero"/>
        <c:auto val="1"/>
        <c:lblAlgn val="ctr"/>
        <c:lblOffset val="100"/>
        <c:noMultiLvlLbl val="0"/>
      </c:catAx>
      <c:valAx>
        <c:axId val="488250456"/>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8250064"/>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en-US" b="1" dirty="0" smtClean="0">
                <a:solidFill>
                  <a:schemeClr val="tx1"/>
                </a:solidFill>
              </a:rPr>
              <a:t>Percent</a:t>
            </a:r>
            <a:r>
              <a:rPr lang="en-US" b="1" baseline="0" dirty="0" smtClean="0">
                <a:solidFill>
                  <a:schemeClr val="tx1"/>
                </a:solidFill>
              </a:rPr>
              <a:t> </a:t>
            </a:r>
            <a:r>
              <a:rPr lang="en-US" b="1" dirty="0" smtClean="0">
                <a:solidFill>
                  <a:schemeClr val="tx1"/>
                </a:solidFill>
              </a:rPr>
              <a:t>Satisfied</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Very Satisfied</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Heating Equipment</c:v>
                </c:pt>
                <c:pt idx="1">
                  <c:v>Water Heating Equipment</c:v>
                </c:pt>
                <c:pt idx="2">
                  <c:v>Contractor</c:v>
                </c:pt>
                <c:pt idx="3">
                  <c:v>SJG HVAC Program</c:v>
                </c:pt>
              </c:strCache>
            </c:strRef>
          </c:cat>
          <c:val>
            <c:numRef>
              <c:f>Sheet1!$B$2:$B$5</c:f>
              <c:numCache>
                <c:formatCode>0%</c:formatCode>
                <c:ptCount val="4"/>
                <c:pt idx="0">
                  <c:v>0.88</c:v>
                </c:pt>
                <c:pt idx="1">
                  <c:v>0.82</c:v>
                </c:pt>
                <c:pt idx="2">
                  <c:v>0.86</c:v>
                </c:pt>
                <c:pt idx="3">
                  <c:v>0.89</c:v>
                </c:pt>
              </c:numCache>
            </c:numRef>
          </c:val>
        </c:ser>
        <c:ser>
          <c:idx val="1"/>
          <c:order val="1"/>
          <c:tx>
            <c:strRef>
              <c:f>Sheet1!$C$1</c:f>
              <c:strCache>
                <c:ptCount val="1"/>
                <c:pt idx="0">
                  <c:v>Somewhat Satisfied</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Heating Equipment</c:v>
                </c:pt>
                <c:pt idx="1">
                  <c:v>Water Heating Equipment</c:v>
                </c:pt>
                <c:pt idx="2">
                  <c:v>Contractor</c:v>
                </c:pt>
                <c:pt idx="3">
                  <c:v>SJG HVAC Program</c:v>
                </c:pt>
              </c:strCache>
            </c:strRef>
          </c:cat>
          <c:val>
            <c:numRef>
              <c:f>Sheet1!$C$2:$C$5</c:f>
              <c:numCache>
                <c:formatCode>0%</c:formatCode>
                <c:ptCount val="4"/>
                <c:pt idx="0">
                  <c:v>0.11</c:v>
                </c:pt>
                <c:pt idx="1">
                  <c:v>0.16</c:v>
                </c:pt>
                <c:pt idx="2">
                  <c:v>0.12</c:v>
                </c:pt>
                <c:pt idx="3">
                  <c:v>7.0000000000000007E-2</c:v>
                </c:pt>
              </c:numCache>
            </c:numRef>
          </c:val>
        </c:ser>
        <c:dLbls>
          <c:showLegendKey val="0"/>
          <c:showVal val="0"/>
          <c:showCatName val="0"/>
          <c:showSerName val="0"/>
          <c:showPercent val="0"/>
          <c:showBubbleSize val="0"/>
        </c:dLbls>
        <c:gapWidth val="219"/>
        <c:overlap val="-27"/>
        <c:axId val="486863792"/>
        <c:axId val="486866144"/>
      </c:barChart>
      <c:catAx>
        <c:axId val="4868637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6866144"/>
        <c:crosses val="autoZero"/>
        <c:auto val="1"/>
        <c:lblAlgn val="ctr"/>
        <c:lblOffset val="100"/>
        <c:noMultiLvlLbl val="0"/>
      </c:catAx>
      <c:valAx>
        <c:axId val="486866144"/>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6863792"/>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en-US" b="1" dirty="0" smtClean="0">
                <a:solidFill>
                  <a:schemeClr val="tx1"/>
                </a:solidFill>
              </a:rPr>
              <a:t>Percent Satisfied</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Very Satisfied</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Energy Finance Solutions</c:v>
                </c:pt>
                <c:pt idx="1">
                  <c:v>Energy Efficiency Improvements</c:v>
                </c:pt>
                <c:pt idx="2">
                  <c:v>Contractor</c:v>
                </c:pt>
                <c:pt idx="3">
                  <c:v>SJG HPwES Program</c:v>
                </c:pt>
              </c:strCache>
            </c:strRef>
          </c:cat>
          <c:val>
            <c:numRef>
              <c:f>Sheet1!$B$2:$B$5</c:f>
              <c:numCache>
                <c:formatCode>0%</c:formatCode>
                <c:ptCount val="4"/>
                <c:pt idx="0">
                  <c:v>0.81</c:v>
                </c:pt>
                <c:pt idx="1">
                  <c:v>0.78</c:v>
                </c:pt>
                <c:pt idx="2">
                  <c:v>0.75</c:v>
                </c:pt>
                <c:pt idx="3">
                  <c:v>0.88</c:v>
                </c:pt>
              </c:numCache>
            </c:numRef>
          </c:val>
        </c:ser>
        <c:ser>
          <c:idx val="1"/>
          <c:order val="1"/>
          <c:tx>
            <c:strRef>
              <c:f>Sheet1!$C$1</c:f>
              <c:strCache>
                <c:ptCount val="1"/>
                <c:pt idx="0">
                  <c:v>Somewhat Satisfied</c:v>
                </c:pt>
              </c:strCache>
            </c:strRef>
          </c:tx>
          <c:spPr>
            <a:solidFill>
              <a:schemeClr val="accent1">
                <a:lumMod val="50000"/>
              </a:schemeClr>
            </a:solidFill>
            <a:ln>
              <a:noFill/>
            </a:ln>
            <a:effectLst/>
          </c:spPr>
          <c:invertIfNegative val="0"/>
          <c:dLbls>
            <c:dLbl>
              <c:idx val="0"/>
              <c:layout/>
              <c:showLegendKey val="0"/>
              <c:showVal val="1"/>
              <c:showCatName val="0"/>
              <c:showSerName val="0"/>
              <c:showPercent val="0"/>
              <c:showBubbleSize val="0"/>
              <c:extLst>
                <c:ext xmlns:c15="http://schemas.microsoft.com/office/drawing/2012/chart" uri="{CE6537A1-D6FC-4f65-9D91-7224C49458BB}">
                  <c15:layout/>
                </c:ext>
              </c:extLst>
            </c:dLbl>
            <c:dLbl>
              <c:idx val="1"/>
              <c:layout/>
              <c:showLegendKey val="0"/>
              <c:showVal val="1"/>
              <c:showCatName val="0"/>
              <c:showSerName val="0"/>
              <c:showPercent val="0"/>
              <c:showBubbleSize val="0"/>
              <c:extLst>
                <c:ext xmlns:c15="http://schemas.microsoft.com/office/drawing/2012/chart" uri="{CE6537A1-D6FC-4f65-9D91-7224C49458BB}">
                  <c15:layout/>
                </c:ext>
              </c:extLst>
            </c:dLbl>
            <c:dLbl>
              <c:idx val="2"/>
              <c:layout/>
              <c:showLegendKey val="0"/>
              <c:showVal val="1"/>
              <c:showCatName val="0"/>
              <c:showSerName val="0"/>
              <c:showPercent val="0"/>
              <c:showBubbleSize val="0"/>
              <c:extLst>
                <c:ext xmlns:c15="http://schemas.microsoft.com/office/drawing/2012/chart" uri="{CE6537A1-D6FC-4f65-9D91-7224C49458BB}">
                  <c15:layout/>
                </c:ext>
              </c:extLst>
            </c:dLbl>
            <c:dLbl>
              <c:idx val="3"/>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Energy Finance Solutions</c:v>
                </c:pt>
                <c:pt idx="1">
                  <c:v>Energy Efficiency Improvements</c:v>
                </c:pt>
                <c:pt idx="2">
                  <c:v>Contractor</c:v>
                </c:pt>
                <c:pt idx="3">
                  <c:v>SJG HPwES Program</c:v>
                </c:pt>
              </c:strCache>
            </c:strRef>
          </c:cat>
          <c:val>
            <c:numRef>
              <c:f>Sheet1!$C$2:$C$5</c:f>
              <c:numCache>
                <c:formatCode>0%</c:formatCode>
                <c:ptCount val="4"/>
                <c:pt idx="0">
                  <c:v>0.15</c:v>
                </c:pt>
                <c:pt idx="1">
                  <c:v>0.2</c:v>
                </c:pt>
                <c:pt idx="2">
                  <c:v>0.22</c:v>
                </c:pt>
                <c:pt idx="3">
                  <c:v>0.11</c:v>
                </c:pt>
              </c:numCache>
            </c:numRef>
          </c:val>
        </c:ser>
        <c:dLbls>
          <c:showLegendKey val="0"/>
          <c:showVal val="0"/>
          <c:showCatName val="0"/>
          <c:showSerName val="0"/>
          <c:showPercent val="0"/>
          <c:showBubbleSize val="0"/>
        </c:dLbls>
        <c:gapWidth val="219"/>
        <c:overlap val="-27"/>
        <c:axId val="488257120"/>
        <c:axId val="486864968"/>
      </c:barChart>
      <c:catAx>
        <c:axId val="488257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6864968"/>
        <c:crosses val="autoZero"/>
        <c:auto val="1"/>
        <c:lblAlgn val="ctr"/>
        <c:lblOffset val="100"/>
        <c:noMultiLvlLbl val="0"/>
      </c:catAx>
      <c:valAx>
        <c:axId val="486864968"/>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8257120"/>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en-US" b="1" dirty="0" smtClean="0">
                <a:solidFill>
                  <a:schemeClr val="tx1"/>
                </a:solidFill>
              </a:rPr>
              <a:t>Helpfulness</a:t>
            </a:r>
            <a:r>
              <a:rPr lang="en-US" b="1" baseline="0" dirty="0" smtClean="0">
                <a:solidFill>
                  <a:schemeClr val="tx1"/>
                </a:solidFill>
              </a:rPr>
              <a:t> of Reports</a:t>
            </a:r>
          </a:p>
          <a:p>
            <a:pPr>
              <a:defRPr>
                <a:solidFill>
                  <a:schemeClr val="tx1"/>
                </a:solidFill>
              </a:defRPr>
            </a:pPr>
            <a:endParaRPr lang="en-US" b="1" dirty="0">
              <a:solidFill>
                <a:schemeClr val="tx1"/>
              </a:solidFill>
            </a:endParaRPr>
          </a:p>
        </c:rich>
      </c:tx>
      <c:layout>
        <c:manualLayout>
          <c:xMode val="edge"/>
          <c:yMode val="edge"/>
          <c:x val="0.1954352936161402"/>
          <c:y val="6.0679611650485438E-2"/>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Very Helpful</c:v>
                </c:pt>
                <c:pt idx="1">
                  <c:v>Somewhat Helpful</c:v>
                </c:pt>
                <c:pt idx="2">
                  <c:v>Not At All Helpful</c:v>
                </c:pt>
              </c:strCache>
            </c:strRef>
          </c:cat>
          <c:val>
            <c:numRef>
              <c:f>Sheet1!$B$2:$B$4</c:f>
              <c:numCache>
                <c:formatCode>0%</c:formatCode>
                <c:ptCount val="3"/>
                <c:pt idx="0">
                  <c:v>0.14000000000000001</c:v>
                </c:pt>
                <c:pt idx="1">
                  <c:v>0.57999999999999996</c:v>
                </c:pt>
                <c:pt idx="2">
                  <c:v>0.23</c:v>
                </c:pt>
              </c:numCache>
            </c:numRef>
          </c:val>
        </c:ser>
        <c:dLbls>
          <c:showLegendKey val="0"/>
          <c:showVal val="0"/>
          <c:showCatName val="0"/>
          <c:showSerName val="0"/>
          <c:showPercent val="0"/>
          <c:showBubbleSize val="0"/>
        </c:dLbls>
        <c:gapWidth val="219"/>
        <c:overlap val="-27"/>
        <c:axId val="488811072"/>
        <c:axId val="488810288"/>
      </c:barChart>
      <c:catAx>
        <c:axId val="4888110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8810288"/>
        <c:crosses val="autoZero"/>
        <c:auto val="1"/>
        <c:lblAlgn val="ctr"/>
        <c:lblOffset val="100"/>
        <c:noMultiLvlLbl val="0"/>
      </c:catAx>
      <c:valAx>
        <c:axId val="488810288"/>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8811072"/>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en-US" b="1" dirty="0" smtClean="0">
                <a:solidFill>
                  <a:schemeClr val="tx1"/>
                </a:solidFill>
              </a:rPr>
              <a:t>Helpfulness</a:t>
            </a:r>
            <a:r>
              <a:rPr lang="en-US" b="1" baseline="0" dirty="0" smtClean="0">
                <a:solidFill>
                  <a:schemeClr val="tx1"/>
                </a:solidFill>
              </a:rPr>
              <a:t> of Neighbor Comparison</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Very Helpful</c:v>
                </c:pt>
                <c:pt idx="1">
                  <c:v>Somewhat Helpful</c:v>
                </c:pt>
                <c:pt idx="2">
                  <c:v>Not At All Helpful</c:v>
                </c:pt>
              </c:strCache>
            </c:strRef>
          </c:cat>
          <c:val>
            <c:numRef>
              <c:f>Sheet1!$B$2:$B$4</c:f>
              <c:numCache>
                <c:formatCode>0%</c:formatCode>
                <c:ptCount val="3"/>
                <c:pt idx="0">
                  <c:v>0.12</c:v>
                </c:pt>
                <c:pt idx="1">
                  <c:v>0.38</c:v>
                </c:pt>
                <c:pt idx="2">
                  <c:v>0.41</c:v>
                </c:pt>
              </c:numCache>
            </c:numRef>
          </c:val>
        </c:ser>
        <c:dLbls>
          <c:showLegendKey val="0"/>
          <c:showVal val="0"/>
          <c:showCatName val="0"/>
          <c:showSerName val="0"/>
          <c:showPercent val="0"/>
          <c:showBubbleSize val="0"/>
        </c:dLbls>
        <c:gapWidth val="219"/>
        <c:overlap val="-27"/>
        <c:axId val="488808328"/>
        <c:axId val="488808720"/>
      </c:barChart>
      <c:catAx>
        <c:axId val="488808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8808720"/>
        <c:crosses val="autoZero"/>
        <c:auto val="1"/>
        <c:lblAlgn val="ctr"/>
        <c:lblOffset val="100"/>
        <c:noMultiLvlLbl val="0"/>
      </c:catAx>
      <c:valAx>
        <c:axId val="488808720"/>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8808328"/>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en-US" b="1" dirty="0" smtClean="0">
                <a:solidFill>
                  <a:schemeClr val="tx1"/>
                </a:solidFill>
              </a:rPr>
              <a:t>Influence</a:t>
            </a:r>
            <a:r>
              <a:rPr lang="en-US" b="1" baseline="0" dirty="0" smtClean="0">
                <a:solidFill>
                  <a:schemeClr val="tx1"/>
                </a:solidFill>
              </a:rPr>
              <a:t> of Reports on Improvements</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Large 
Influence </c:v>
                </c:pt>
                <c:pt idx="1">
                  <c:v>Small 
Influence</c:v>
                </c:pt>
                <c:pt idx="2">
                  <c:v>No 
Influence</c:v>
                </c:pt>
              </c:strCache>
            </c:strRef>
          </c:cat>
          <c:val>
            <c:numRef>
              <c:f>Sheet1!$B$2:$B$4</c:f>
              <c:numCache>
                <c:formatCode>0%</c:formatCode>
                <c:ptCount val="3"/>
                <c:pt idx="0">
                  <c:v>0.08</c:v>
                </c:pt>
                <c:pt idx="1">
                  <c:v>0.55000000000000004</c:v>
                </c:pt>
                <c:pt idx="2">
                  <c:v>0.34</c:v>
                </c:pt>
              </c:numCache>
            </c:numRef>
          </c:val>
        </c:ser>
        <c:dLbls>
          <c:showLegendKey val="0"/>
          <c:showVal val="0"/>
          <c:showCatName val="0"/>
          <c:showSerName val="0"/>
          <c:showPercent val="0"/>
          <c:showBubbleSize val="0"/>
        </c:dLbls>
        <c:gapWidth val="219"/>
        <c:overlap val="-27"/>
        <c:axId val="488806760"/>
        <c:axId val="488807152"/>
      </c:barChart>
      <c:catAx>
        <c:axId val="4888067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8807152"/>
        <c:crosses val="autoZero"/>
        <c:auto val="1"/>
        <c:lblAlgn val="ctr"/>
        <c:lblOffset val="100"/>
        <c:noMultiLvlLbl val="0"/>
      </c:catAx>
      <c:valAx>
        <c:axId val="488807152"/>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8806760"/>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en-US" b="1" dirty="0" smtClean="0">
                <a:solidFill>
                  <a:schemeClr val="tx1"/>
                </a:solidFill>
              </a:rPr>
              <a:t>Satisfaction with Reports</a:t>
            </a:r>
          </a:p>
          <a:p>
            <a:pPr>
              <a:defRPr b="1">
                <a:solidFill>
                  <a:schemeClr val="tx1"/>
                </a:solidFill>
              </a:defRPr>
            </a:pPr>
            <a:endParaRPr lang="en-US" b="1" dirty="0">
              <a:solidFill>
                <a:schemeClr val="tx1"/>
              </a:solidFill>
            </a:endParaRPr>
          </a:p>
        </c:rich>
      </c:tx>
      <c:layout>
        <c:manualLayout>
          <c:xMode val="edge"/>
          <c:yMode val="edge"/>
          <c:x val="0.20266453435744777"/>
          <c:y val="5.4545454545454543E-2"/>
        </c:manualLayout>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Very Satisfied</c:v>
                </c:pt>
                <c:pt idx="1">
                  <c:v>Somewhat Satisfied</c:v>
                </c:pt>
                <c:pt idx="2">
                  <c:v>Somewhat Dissatisfied</c:v>
                </c:pt>
                <c:pt idx="3">
                  <c:v>Very Dissatisfied</c:v>
                </c:pt>
              </c:strCache>
            </c:strRef>
          </c:cat>
          <c:val>
            <c:numRef>
              <c:f>Sheet1!$B$2:$B$5</c:f>
              <c:numCache>
                <c:formatCode>0%</c:formatCode>
                <c:ptCount val="4"/>
                <c:pt idx="0">
                  <c:v>0.16</c:v>
                </c:pt>
                <c:pt idx="1">
                  <c:v>0.62</c:v>
                </c:pt>
                <c:pt idx="2">
                  <c:v>0.11</c:v>
                </c:pt>
                <c:pt idx="3">
                  <c:v>0.03</c:v>
                </c:pt>
              </c:numCache>
            </c:numRef>
          </c:val>
        </c:ser>
        <c:dLbls>
          <c:showLegendKey val="0"/>
          <c:showVal val="0"/>
          <c:showCatName val="0"/>
          <c:showSerName val="0"/>
          <c:showPercent val="0"/>
          <c:showBubbleSize val="0"/>
        </c:dLbls>
        <c:gapWidth val="219"/>
        <c:overlap val="-27"/>
        <c:axId val="488806368"/>
        <c:axId val="488810680"/>
      </c:barChart>
      <c:catAx>
        <c:axId val="488806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8810680"/>
        <c:crosses val="autoZero"/>
        <c:auto val="1"/>
        <c:lblAlgn val="ctr"/>
        <c:lblOffset val="100"/>
        <c:noMultiLvlLbl val="0"/>
      </c:catAx>
      <c:valAx>
        <c:axId val="488810680"/>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8806368"/>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en-US" sz="1800" b="1" dirty="0" smtClean="0">
                <a:solidFill>
                  <a:schemeClr val="tx1"/>
                </a:solidFill>
                <a:effectLst/>
              </a:rPr>
              <a:t>Do you think the program influences customers </a:t>
            </a:r>
            <a:endParaRPr lang="en-US" dirty="0" smtClean="0">
              <a:solidFill>
                <a:schemeClr val="tx1"/>
              </a:solidFill>
              <a:effectLst/>
            </a:endParaRPr>
          </a:p>
          <a:p>
            <a:pPr>
              <a:defRPr>
                <a:solidFill>
                  <a:schemeClr val="tx1"/>
                </a:solidFill>
              </a:defRPr>
            </a:pPr>
            <a:r>
              <a:rPr lang="en-US" sz="1800" b="1" dirty="0" smtClean="0">
                <a:solidFill>
                  <a:schemeClr val="tx1"/>
                </a:solidFill>
                <a:effectLst/>
              </a:rPr>
              <a:t>to perform whole house improvements?</a:t>
            </a:r>
            <a:endParaRPr lang="en-US" dirty="0">
              <a:solidFill>
                <a:schemeClr val="tx1"/>
              </a:solidFill>
              <a:effectLst/>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Program Influences Work</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HVAC Contractors</c:v>
                </c:pt>
                <c:pt idx="1">
                  <c:v>HPwES Contractors</c:v>
                </c:pt>
              </c:strCache>
            </c:strRef>
          </c:cat>
          <c:val>
            <c:numRef>
              <c:f>Sheet1!$B$2:$B$3</c:f>
              <c:numCache>
                <c:formatCode>General</c:formatCode>
                <c:ptCount val="2"/>
                <c:pt idx="0">
                  <c:v>4</c:v>
                </c:pt>
                <c:pt idx="1">
                  <c:v>12</c:v>
                </c:pt>
              </c:numCache>
            </c:numRef>
          </c:val>
        </c:ser>
        <c:ser>
          <c:idx val="1"/>
          <c:order val="1"/>
          <c:tx>
            <c:strRef>
              <c:f>Sheet1!$C$1</c:f>
              <c:strCache>
                <c:ptCount val="1"/>
                <c:pt idx="0">
                  <c:v>Program Does Not Influence Work</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HVAC Contractors</c:v>
                </c:pt>
                <c:pt idx="1">
                  <c:v>HPwES Contractors</c:v>
                </c:pt>
              </c:strCache>
            </c:strRef>
          </c:cat>
          <c:val>
            <c:numRef>
              <c:f>Sheet1!$C$2:$C$3</c:f>
              <c:numCache>
                <c:formatCode>General</c:formatCode>
                <c:ptCount val="2"/>
                <c:pt idx="0">
                  <c:v>7</c:v>
                </c:pt>
                <c:pt idx="1">
                  <c:v>0</c:v>
                </c:pt>
              </c:numCache>
            </c:numRef>
          </c:val>
        </c:ser>
        <c:dLbls>
          <c:showLegendKey val="0"/>
          <c:showVal val="0"/>
          <c:showCatName val="0"/>
          <c:showSerName val="0"/>
          <c:showPercent val="0"/>
          <c:showBubbleSize val="0"/>
        </c:dLbls>
        <c:gapWidth val="219"/>
        <c:overlap val="-27"/>
        <c:axId val="503032384"/>
        <c:axId val="503032776"/>
      </c:barChart>
      <c:catAx>
        <c:axId val="5030323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503032776"/>
        <c:crosses val="autoZero"/>
        <c:auto val="1"/>
        <c:lblAlgn val="ctr"/>
        <c:lblOffset val="100"/>
        <c:noMultiLvlLbl val="0"/>
      </c:catAx>
      <c:valAx>
        <c:axId val="50303277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solidFill>
                      <a:schemeClr val="tx1"/>
                    </a:solidFill>
                  </a:rPr>
                  <a:t>Number of Contractors</a:t>
                </a:r>
                <a:endParaRPr lang="en-US" dirty="0">
                  <a:solidFill>
                    <a:schemeClr val="tx1"/>
                  </a:solidFill>
                </a:endParaRPr>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0303238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en-US" b="1" dirty="0" err="1" smtClean="0">
                <a:solidFill>
                  <a:schemeClr val="tx1"/>
                </a:solidFill>
              </a:rPr>
              <a:t>HPwES</a:t>
            </a:r>
            <a:r>
              <a:rPr lang="en-US" b="1" dirty="0" smtClean="0">
                <a:solidFill>
                  <a:schemeClr val="tx1"/>
                </a:solidFill>
              </a:rPr>
              <a:t> Primary</a:t>
            </a:r>
            <a:r>
              <a:rPr lang="en-US" b="1" baseline="0" dirty="0" smtClean="0">
                <a:solidFill>
                  <a:schemeClr val="tx1"/>
                </a:solidFill>
              </a:rPr>
              <a:t> Installation Reason</a:t>
            </a:r>
            <a:endParaRPr lang="en-US" b="1" dirty="0">
              <a:solidFill>
                <a:schemeClr val="tx1"/>
              </a:solidFill>
            </a:endParaRPr>
          </a:p>
        </c:rich>
      </c:tx>
      <c:layout>
        <c:manualLayout>
          <c:xMode val="edge"/>
          <c:yMode val="edge"/>
          <c:x val="0.26053176166971315"/>
          <c:y val="4.4446531383667075E-2"/>
        </c:manualLayout>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Old Equipment</c:v>
                </c:pt>
                <c:pt idx="1">
                  <c:v>Reduce 
Energy Bills</c:v>
                </c:pt>
                <c:pt idx="2">
                  <c:v>Converting to Natural Gas</c:v>
                </c:pt>
                <c:pt idx="3">
                  <c:v>Financing</c:v>
                </c:pt>
                <c:pt idx="4">
                  <c:v>Improve 
Energy Efficiency</c:v>
                </c:pt>
                <c:pt idx="5">
                  <c:v>Upgrading Equipment</c:v>
                </c:pt>
              </c:strCache>
            </c:strRef>
          </c:cat>
          <c:val>
            <c:numRef>
              <c:f>Sheet1!$B$2:$B$7</c:f>
              <c:numCache>
                <c:formatCode>0%</c:formatCode>
                <c:ptCount val="6"/>
                <c:pt idx="0">
                  <c:v>0.49</c:v>
                </c:pt>
                <c:pt idx="1">
                  <c:v>0.19</c:v>
                </c:pt>
                <c:pt idx="2">
                  <c:v>0.09</c:v>
                </c:pt>
                <c:pt idx="3">
                  <c:v>0.06</c:v>
                </c:pt>
                <c:pt idx="4">
                  <c:v>0.04</c:v>
                </c:pt>
                <c:pt idx="5">
                  <c:v>0.04</c:v>
                </c:pt>
              </c:numCache>
            </c:numRef>
          </c:val>
        </c:ser>
        <c:dLbls>
          <c:showLegendKey val="0"/>
          <c:showVal val="0"/>
          <c:showCatName val="0"/>
          <c:showSerName val="0"/>
          <c:showPercent val="0"/>
          <c:showBubbleSize val="0"/>
        </c:dLbls>
        <c:gapWidth val="219"/>
        <c:overlap val="-27"/>
        <c:axId val="486267976"/>
        <c:axId val="490922160"/>
      </c:barChart>
      <c:catAx>
        <c:axId val="4862679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90922160"/>
        <c:crosses val="autoZero"/>
        <c:auto val="1"/>
        <c:lblAlgn val="ctr"/>
        <c:lblOffset val="100"/>
        <c:noMultiLvlLbl val="0"/>
      </c:catAx>
      <c:valAx>
        <c:axId val="490922160"/>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6267976"/>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800" b="1" dirty="0" smtClean="0">
                <a:solidFill>
                  <a:schemeClr val="tx1"/>
                </a:solidFill>
                <a:effectLst/>
              </a:rPr>
              <a:t>Overall, how satisfied were you with the SJG Programs?</a:t>
            </a:r>
            <a:endParaRPr lang="en-US" dirty="0">
              <a:solidFill>
                <a:schemeClr val="tx1"/>
              </a:solidFill>
              <a:effectLst/>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Very Satisfied</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HVAC Contractors</c:v>
                </c:pt>
                <c:pt idx="1">
                  <c:v>HPwES Contractors</c:v>
                </c:pt>
              </c:strCache>
            </c:strRef>
          </c:cat>
          <c:val>
            <c:numRef>
              <c:f>Sheet1!$B$2:$B$3</c:f>
              <c:numCache>
                <c:formatCode>General</c:formatCode>
                <c:ptCount val="2"/>
                <c:pt idx="0">
                  <c:v>9</c:v>
                </c:pt>
                <c:pt idx="1">
                  <c:v>7</c:v>
                </c:pt>
              </c:numCache>
            </c:numRef>
          </c:val>
        </c:ser>
        <c:ser>
          <c:idx val="1"/>
          <c:order val="1"/>
          <c:tx>
            <c:strRef>
              <c:f>Sheet1!$C$1</c:f>
              <c:strCache>
                <c:ptCount val="1"/>
                <c:pt idx="0">
                  <c:v>Somewhat Satisfied</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HVAC Contractors</c:v>
                </c:pt>
                <c:pt idx="1">
                  <c:v>HPwES Contractors</c:v>
                </c:pt>
              </c:strCache>
            </c:strRef>
          </c:cat>
          <c:val>
            <c:numRef>
              <c:f>Sheet1!$C$2:$C$3</c:f>
              <c:numCache>
                <c:formatCode>General</c:formatCode>
                <c:ptCount val="2"/>
                <c:pt idx="0">
                  <c:v>2</c:v>
                </c:pt>
                <c:pt idx="1">
                  <c:v>5</c:v>
                </c:pt>
              </c:numCache>
            </c:numRef>
          </c:val>
        </c:ser>
        <c:dLbls>
          <c:showLegendKey val="0"/>
          <c:showVal val="0"/>
          <c:showCatName val="0"/>
          <c:showSerName val="0"/>
          <c:showPercent val="0"/>
          <c:showBubbleSize val="0"/>
        </c:dLbls>
        <c:gapWidth val="219"/>
        <c:overlap val="-27"/>
        <c:axId val="506955320"/>
        <c:axId val="506954536"/>
      </c:barChart>
      <c:catAx>
        <c:axId val="5069553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506954536"/>
        <c:crosses val="autoZero"/>
        <c:auto val="1"/>
        <c:lblAlgn val="ctr"/>
        <c:lblOffset val="100"/>
        <c:noMultiLvlLbl val="0"/>
      </c:catAx>
      <c:valAx>
        <c:axId val="50695453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solidFill>
                      <a:schemeClr val="tx1"/>
                    </a:solidFill>
                  </a:rPr>
                  <a:t>Number</a:t>
                </a:r>
                <a:r>
                  <a:rPr lang="en-US" baseline="0" dirty="0" smtClean="0">
                    <a:solidFill>
                      <a:schemeClr val="tx1"/>
                    </a:solidFill>
                  </a:rPr>
                  <a:t> of Contractors</a:t>
                </a:r>
                <a:endParaRPr lang="en-US" dirty="0">
                  <a:solidFill>
                    <a:schemeClr val="tx1"/>
                  </a:solidFill>
                </a:endParaRPr>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06955320"/>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en-US" b="1" dirty="0" smtClean="0">
                <a:solidFill>
                  <a:schemeClr val="tx1"/>
                </a:solidFill>
              </a:rPr>
              <a:t>Savings</a:t>
            </a:r>
            <a:r>
              <a:rPr lang="en-US" b="1" baseline="0" dirty="0" smtClean="0">
                <a:solidFill>
                  <a:schemeClr val="tx1"/>
                </a:solidFill>
              </a:rPr>
              <a:t> by Rebate </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2014 Rebate</c:v>
                </c:pt>
                <c:pt idx="1">
                  <c:v>2015 Rebate</c:v>
                </c:pt>
              </c:strCache>
            </c:strRef>
          </c:cat>
          <c:val>
            <c:numRef>
              <c:f>Sheet1!$B$2:$B$3</c:f>
              <c:numCache>
                <c:formatCode>General</c:formatCode>
                <c:ptCount val="2"/>
                <c:pt idx="0">
                  <c:v>80</c:v>
                </c:pt>
                <c:pt idx="1">
                  <c:v>67</c:v>
                </c:pt>
              </c:numCache>
            </c:numRef>
          </c:val>
        </c:ser>
        <c:dLbls>
          <c:showLegendKey val="0"/>
          <c:showVal val="0"/>
          <c:showCatName val="0"/>
          <c:showSerName val="0"/>
          <c:showPercent val="0"/>
          <c:showBubbleSize val="0"/>
        </c:dLbls>
        <c:gapWidth val="219"/>
        <c:overlap val="-27"/>
        <c:axId val="506958064"/>
        <c:axId val="506953752"/>
      </c:barChart>
      <c:catAx>
        <c:axId val="506958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506953752"/>
        <c:crosses val="autoZero"/>
        <c:auto val="1"/>
        <c:lblAlgn val="ctr"/>
        <c:lblOffset val="100"/>
        <c:noMultiLvlLbl val="0"/>
      </c:catAx>
      <c:valAx>
        <c:axId val="506953752"/>
        <c:scaling>
          <c:orientation val="minMax"/>
          <c:max val="18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solidFill>
                      <a:schemeClr val="tx1"/>
                    </a:solidFill>
                  </a:rPr>
                  <a:t>Net Savings (</a:t>
                </a:r>
                <a:r>
                  <a:rPr lang="en-US" dirty="0" err="1" smtClean="0">
                    <a:solidFill>
                      <a:schemeClr val="tx1"/>
                    </a:solidFill>
                  </a:rPr>
                  <a:t>ccf</a:t>
                </a:r>
                <a:r>
                  <a:rPr lang="en-US" dirty="0" smtClean="0">
                    <a:solidFill>
                      <a:schemeClr val="tx1"/>
                    </a:solidFill>
                  </a:rPr>
                  <a:t>)</a:t>
                </a:r>
                <a:endParaRPr lang="en-US" dirty="0">
                  <a:solidFill>
                    <a:schemeClr val="tx1"/>
                  </a:solidFill>
                </a:endParaRPr>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06958064"/>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en-US" b="1" dirty="0" smtClean="0">
                <a:solidFill>
                  <a:schemeClr val="tx1"/>
                </a:solidFill>
              </a:rPr>
              <a:t>Savings by Rebate or</a:t>
            </a:r>
            <a:r>
              <a:rPr lang="en-US" b="1" baseline="0" dirty="0" smtClean="0">
                <a:solidFill>
                  <a:schemeClr val="tx1"/>
                </a:solidFill>
              </a:rPr>
              <a:t> Loan</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All Rebate</c:v>
                </c:pt>
                <c:pt idx="1">
                  <c:v>All Loan</c:v>
                </c:pt>
              </c:strCache>
            </c:strRef>
          </c:cat>
          <c:val>
            <c:numRef>
              <c:f>Sheet1!$B$2:$B$3</c:f>
              <c:numCache>
                <c:formatCode>General</c:formatCode>
                <c:ptCount val="2"/>
                <c:pt idx="0">
                  <c:v>74</c:v>
                </c:pt>
                <c:pt idx="1">
                  <c:v>153</c:v>
                </c:pt>
              </c:numCache>
            </c:numRef>
          </c:val>
        </c:ser>
        <c:dLbls>
          <c:showLegendKey val="0"/>
          <c:showVal val="0"/>
          <c:showCatName val="0"/>
          <c:showSerName val="0"/>
          <c:showPercent val="0"/>
          <c:showBubbleSize val="0"/>
        </c:dLbls>
        <c:gapWidth val="219"/>
        <c:overlap val="-27"/>
        <c:axId val="506952184"/>
        <c:axId val="506951792"/>
      </c:barChart>
      <c:catAx>
        <c:axId val="5069521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506951792"/>
        <c:crosses val="autoZero"/>
        <c:auto val="1"/>
        <c:lblAlgn val="ctr"/>
        <c:lblOffset val="100"/>
        <c:noMultiLvlLbl val="0"/>
      </c:catAx>
      <c:valAx>
        <c:axId val="50695179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dirty="0" smtClean="0">
                    <a:solidFill>
                      <a:schemeClr val="tx1"/>
                    </a:solidFill>
                  </a:rPr>
                  <a:t>Net Savings</a:t>
                </a:r>
                <a:r>
                  <a:rPr lang="en-US" baseline="0" dirty="0" smtClean="0">
                    <a:solidFill>
                      <a:schemeClr val="tx1"/>
                    </a:solidFill>
                  </a:rPr>
                  <a:t> (</a:t>
                </a:r>
                <a:r>
                  <a:rPr lang="en-US" baseline="0" dirty="0" err="1" smtClean="0">
                    <a:solidFill>
                      <a:schemeClr val="tx1"/>
                    </a:solidFill>
                  </a:rPr>
                  <a:t>ccf</a:t>
                </a:r>
                <a:r>
                  <a:rPr lang="en-US" baseline="0" dirty="0" smtClean="0">
                    <a:solidFill>
                      <a:schemeClr val="tx1"/>
                    </a:solidFill>
                  </a:rPr>
                  <a:t>)</a:t>
                </a:r>
                <a:endParaRPr lang="en-US" dirty="0">
                  <a:solidFill>
                    <a:schemeClr val="tx1"/>
                  </a:solidFill>
                </a:endParaRPr>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06952184"/>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en-US" b="1" dirty="0" smtClean="0">
                <a:solidFill>
                  <a:schemeClr val="tx1"/>
                </a:solidFill>
              </a:rPr>
              <a:t>Savings</a:t>
            </a:r>
            <a:r>
              <a:rPr lang="en-US" b="1" baseline="0" dirty="0" smtClean="0">
                <a:solidFill>
                  <a:schemeClr val="tx1"/>
                </a:solidFill>
              </a:rPr>
              <a:t> by Pre-Treatment Usage</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Net Savings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≤800</c:v>
                </c:pt>
                <c:pt idx="1">
                  <c:v>801-1,000</c:v>
                </c:pt>
                <c:pt idx="2">
                  <c:v>&gt;1,000</c:v>
                </c:pt>
              </c:strCache>
            </c:strRef>
          </c:cat>
          <c:val>
            <c:numRef>
              <c:f>Sheet1!$B$2:$B$4</c:f>
              <c:numCache>
                <c:formatCode>General</c:formatCode>
                <c:ptCount val="3"/>
                <c:pt idx="0">
                  <c:v>38</c:v>
                </c:pt>
                <c:pt idx="1">
                  <c:v>101</c:v>
                </c:pt>
                <c:pt idx="2">
                  <c:v>170</c:v>
                </c:pt>
              </c:numCache>
            </c:numRef>
          </c:val>
        </c:ser>
        <c:dLbls>
          <c:showLegendKey val="0"/>
          <c:showVal val="0"/>
          <c:showCatName val="0"/>
          <c:showSerName val="0"/>
          <c:showPercent val="0"/>
          <c:showBubbleSize val="0"/>
        </c:dLbls>
        <c:gapWidth val="219"/>
        <c:overlap val="-27"/>
        <c:axId val="506951400"/>
        <c:axId val="506951008"/>
      </c:barChart>
      <c:catAx>
        <c:axId val="506951400"/>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US" sz="1200" b="0" dirty="0" smtClean="0">
                    <a:solidFill>
                      <a:schemeClr val="tx1"/>
                    </a:solidFill>
                  </a:rPr>
                  <a:t>Pre-Treatment</a:t>
                </a:r>
                <a:r>
                  <a:rPr lang="en-US" sz="1200" b="0" baseline="0" dirty="0" smtClean="0">
                    <a:solidFill>
                      <a:schemeClr val="tx1"/>
                    </a:solidFill>
                  </a:rPr>
                  <a:t> Usage (</a:t>
                </a:r>
                <a:r>
                  <a:rPr lang="en-US" sz="1200" b="0" baseline="0" dirty="0" err="1" smtClean="0">
                    <a:solidFill>
                      <a:schemeClr val="tx1"/>
                    </a:solidFill>
                  </a:rPr>
                  <a:t>ccf</a:t>
                </a:r>
                <a:r>
                  <a:rPr lang="en-US" sz="1200" b="0" baseline="0" dirty="0" smtClean="0">
                    <a:solidFill>
                      <a:schemeClr val="tx1"/>
                    </a:solidFill>
                  </a:rPr>
                  <a:t>)</a:t>
                </a:r>
                <a:endParaRPr lang="en-US" sz="1200" b="0" dirty="0">
                  <a:solidFill>
                    <a:schemeClr val="tx1"/>
                  </a:solidFill>
                </a:endParaRPr>
              </a:p>
            </c:rich>
          </c:tx>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506951008"/>
        <c:crosses val="autoZero"/>
        <c:auto val="1"/>
        <c:lblAlgn val="ctr"/>
        <c:lblOffset val="100"/>
        <c:noMultiLvlLbl val="0"/>
      </c:catAx>
      <c:valAx>
        <c:axId val="506951008"/>
        <c:scaling>
          <c:orientation val="minMax"/>
          <c:max val="2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US" sz="1200" dirty="0" smtClean="0">
                    <a:solidFill>
                      <a:schemeClr val="tx1"/>
                    </a:solidFill>
                  </a:rPr>
                  <a:t>Net</a:t>
                </a:r>
                <a:r>
                  <a:rPr lang="en-US" sz="1200" baseline="0" dirty="0" smtClean="0">
                    <a:solidFill>
                      <a:schemeClr val="tx1"/>
                    </a:solidFill>
                  </a:rPr>
                  <a:t> Savings (</a:t>
                </a:r>
                <a:r>
                  <a:rPr lang="en-US" sz="1200" baseline="0" dirty="0" err="1" smtClean="0">
                    <a:solidFill>
                      <a:schemeClr val="tx1"/>
                    </a:solidFill>
                  </a:rPr>
                  <a:t>ccf</a:t>
                </a:r>
                <a:r>
                  <a:rPr lang="en-US" sz="1200" baseline="0" dirty="0" smtClean="0">
                    <a:solidFill>
                      <a:schemeClr val="tx1"/>
                    </a:solidFill>
                  </a:rPr>
                  <a:t>)</a:t>
                </a:r>
                <a:endParaRPr lang="en-US" sz="1200" dirty="0">
                  <a:solidFill>
                    <a:schemeClr val="tx1"/>
                  </a:solidFill>
                </a:endParaRPr>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06951400"/>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b="1" dirty="0" smtClean="0">
                <a:solidFill>
                  <a:schemeClr val="tx1"/>
                </a:solidFill>
              </a:rPr>
              <a:t>Savings by NJCEP Rebate Amount</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&lt;$5,000</c:v>
                </c:pt>
                <c:pt idx="1">
                  <c:v>$5,000 </c:v>
                </c:pt>
                <c:pt idx="2">
                  <c:v>All</c:v>
                </c:pt>
              </c:strCache>
            </c:strRef>
          </c:cat>
          <c:val>
            <c:numRef>
              <c:f>Sheet1!$B$2:$B$4</c:f>
              <c:numCache>
                <c:formatCode>General</c:formatCode>
                <c:ptCount val="3"/>
                <c:pt idx="0">
                  <c:v>179</c:v>
                </c:pt>
                <c:pt idx="1">
                  <c:v>217</c:v>
                </c:pt>
                <c:pt idx="2">
                  <c:v>206</c:v>
                </c:pt>
              </c:numCache>
            </c:numRef>
          </c:val>
        </c:ser>
        <c:dLbls>
          <c:showLegendKey val="0"/>
          <c:showVal val="0"/>
          <c:showCatName val="0"/>
          <c:showSerName val="0"/>
          <c:showPercent val="0"/>
          <c:showBubbleSize val="0"/>
        </c:dLbls>
        <c:gapWidth val="219"/>
        <c:overlap val="-27"/>
        <c:axId val="506961592"/>
        <c:axId val="506271096"/>
      </c:barChart>
      <c:catAx>
        <c:axId val="506961592"/>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sz="1200" dirty="0" smtClean="0">
                    <a:solidFill>
                      <a:schemeClr val="tx1"/>
                    </a:solidFill>
                  </a:rPr>
                  <a:t>NJCEP Rebate</a:t>
                </a:r>
                <a:r>
                  <a:rPr lang="en-US" sz="1200" baseline="0" dirty="0" smtClean="0">
                    <a:solidFill>
                      <a:schemeClr val="tx1"/>
                    </a:solidFill>
                  </a:rPr>
                  <a:t> Amount ($)</a:t>
                </a:r>
                <a:endParaRPr lang="en-US" sz="1200" dirty="0">
                  <a:solidFill>
                    <a:schemeClr val="tx1"/>
                  </a:solidFill>
                </a:endParaRPr>
              </a:p>
            </c:rich>
          </c:tx>
          <c:layout/>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506271096"/>
        <c:crosses val="autoZero"/>
        <c:auto val="1"/>
        <c:lblAlgn val="ctr"/>
        <c:lblOffset val="100"/>
        <c:noMultiLvlLbl val="0"/>
      </c:catAx>
      <c:valAx>
        <c:axId val="506271096"/>
        <c:scaling>
          <c:orientation val="minMax"/>
          <c:max val="3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sz="1200" dirty="0" smtClean="0">
                    <a:solidFill>
                      <a:schemeClr val="tx1"/>
                    </a:solidFill>
                  </a:rPr>
                  <a:t>Net Savings (</a:t>
                </a:r>
                <a:r>
                  <a:rPr lang="en-US" sz="1200" dirty="0" err="1" smtClean="0">
                    <a:solidFill>
                      <a:schemeClr val="tx1"/>
                    </a:solidFill>
                  </a:rPr>
                  <a:t>ccf</a:t>
                </a:r>
                <a:r>
                  <a:rPr lang="en-US" sz="1200" dirty="0" smtClean="0"/>
                  <a:t>)</a:t>
                </a:r>
                <a:endParaRPr lang="en-US" sz="1200" dirty="0"/>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06961592"/>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en-US" b="1" dirty="0" smtClean="0">
                <a:solidFill>
                  <a:schemeClr val="tx1"/>
                </a:solidFill>
              </a:rPr>
              <a:t>Savings</a:t>
            </a:r>
            <a:r>
              <a:rPr lang="en-US" b="1" baseline="0" dirty="0" smtClean="0">
                <a:solidFill>
                  <a:schemeClr val="tx1"/>
                </a:solidFill>
              </a:rPr>
              <a:t> by Pre-Treatment Usage</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Net Savings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≤800</c:v>
                </c:pt>
                <c:pt idx="1">
                  <c:v>801-1,000</c:v>
                </c:pt>
                <c:pt idx="2">
                  <c:v>&gt;1,000</c:v>
                </c:pt>
              </c:strCache>
            </c:strRef>
          </c:cat>
          <c:val>
            <c:numRef>
              <c:f>Sheet1!$B$2:$B$4</c:f>
              <c:numCache>
                <c:formatCode>General</c:formatCode>
                <c:ptCount val="3"/>
                <c:pt idx="0">
                  <c:v>141</c:v>
                </c:pt>
                <c:pt idx="1">
                  <c:v>216</c:v>
                </c:pt>
                <c:pt idx="2">
                  <c:v>298</c:v>
                </c:pt>
              </c:numCache>
            </c:numRef>
          </c:val>
        </c:ser>
        <c:dLbls>
          <c:showLegendKey val="0"/>
          <c:showVal val="0"/>
          <c:showCatName val="0"/>
          <c:showSerName val="0"/>
          <c:showPercent val="0"/>
          <c:showBubbleSize val="0"/>
        </c:dLbls>
        <c:gapWidth val="219"/>
        <c:overlap val="-27"/>
        <c:axId val="506960808"/>
        <c:axId val="506271880"/>
      </c:barChart>
      <c:catAx>
        <c:axId val="506960808"/>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US" sz="1200" b="0" dirty="0" smtClean="0">
                    <a:solidFill>
                      <a:schemeClr val="tx1"/>
                    </a:solidFill>
                  </a:rPr>
                  <a:t>Pre-Treatment</a:t>
                </a:r>
                <a:r>
                  <a:rPr lang="en-US" sz="1200" b="0" baseline="0" dirty="0" smtClean="0">
                    <a:solidFill>
                      <a:schemeClr val="tx1"/>
                    </a:solidFill>
                  </a:rPr>
                  <a:t> Usage (</a:t>
                </a:r>
                <a:r>
                  <a:rPr lang="en-US" sz="1200" b="0" baseline="0" dirty="0" err="1" smtClean="0">
                    <a:solidFill>
                      <a:schemeClr val="tx1"/>
                    </a:solidFill>
                  </a:rPr>
                  <a:t>ccf</a:t>
                </a:r>
                <a:r>
                  <a:rPr lang="en-US" sz="1200" b="0" baseline="0" dirty="0" smtClean="0">
                    <a:solidFill>
                      <a:schemeClr val="tx1"/>
                    </a:solidFill>
                  </a:rPr>
                  <a:t>)</a:t>
                </a:r>
                <a:endParaRPr lang="en-US" sz="1200" b="0" dirty="0">
                  <a:solidFill>
                    <a:schemeClr val="tx1"/>
                  </a:solidFill>
                </a:endParaRPr>
              </a:p>
            </c:rich>
          </c:tx>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506271880"/>
        <c:crosses val="autoZero"/>
        <c:auto val="1"/>
        <c:lblAlgn val="ctr"/>
        <c:lblOffset val="100"/>
        <c:noMultiLvlLbl val="0"/>
      </c:catAx>
      <c:valAx>
        <c:axId val="506271880"/>
        <c:scaling>
          <c:orientation val="minMax"/>
          <c:max val="35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US" sz="1200" dirty="0" smtClean="0">
                    <a:solidFill>
                      <a:schemeClr val="tx1"/>
                    </a:solidFill>
                  </a:rPr>
                  <a:t>Net</a:t>
                </a:r>
                <a:r>
                  <a:rPr lang="en-US" sz="1200" baseline="0" dirty="0" smtClean="0">
                    <a:solidFill>
                      <a:schemeClr val="tx1"/>
                    </a:solidFill>
                  </a:rPr>
                  <a:t> Savings (</a:t>
                </a:r>
                <a:r>
                  <a:rPr lang="en-US" sz="1200" baseline="0" dirty="0" err="1" smtClean="0">
                    <a:solidFill>
                      <a:schemeClr val="tx1"/>
                    </a:solidFill>
                  </a:rPr>
                  <a:t>ccf</a:t>
                </a:r>
                <a:r>
                  <a:rPr lang="en-US" sz="1200" baseline="0" dirty="0" smtClean="0">
                    <a:solidFill>
                      <a:schemeClr val="tx1"/>
                    </a:solidFill>
                  </a:rPr>
                  <a:t>)</a:t>
                </a:r>
                <a:endParaRPr lang="en-US" sz="1200" dirty="0">
                  <a:solidFill>
                    <a:schemeClr val="tx1"/>
                  </a:solidFill>
                </a:endParaRPr>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06960808"/>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en-US" b="1" dirty="0" smtClean="0">
                <a:solidFill>
                  <a:schemeClr val="tx1"/>
                </a:solidFill>
              </a:rPr>
              <a:t>Savings</a:t>
            </a:r>
            <a:r>
              <a:rPr lang="en-US" b="1" baseline="0" dirty="0" smtClean="0">
                <a:solidFill>
                  <a:schemeClr val="tx1"/>
                </a:solidFill>
              </a:rPr>
              <a:t> by Contractor</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Net Savings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A</c:v>
                </c:pt>
                <c:pt idx="1">
                  <c:v>E</c:v>
                </c:pt>
                <c:pt idx="2">
                  <c:v>D</c:v>
                </c:pt>
                <c:pt idx="3">
                  <c:v>B</c:v>
                </c:pt>
                <c:pt idx="4">
                  <c:v>Other</c:v>
                </c:pt>
                <c:pt idx="5">
                  <c:v>F</c:v>
                </c:pt>
                <c:pt idx="6">
                  <c:v>C</c:v>
                </c:pt>
                <c:pt idx="7">
                  <c:v>All</c:v>
                </c:pt>
              </c:strCache>
            </c:strRef>
          </c:cat>
          <c:val>
            <c:numRef>
              <c:f>Sheet1!$B$2:$B$9</c:f>
              <c:numCache>
                <c:formatCode>General</c:formatCode>
                <c:ptCount val="8"/>
                <c:pt idx="0">
                  <c:v>225</c:v>
                </c:pt>
                <c:pt idx="1">
                  <c:v>223</c:v>
                </c:pt>
                <c:pt idx="2">
                  <c:v>221</c:v>
                </c:pt>
                <c:pt idx="3">
                  <c:v>204</c:v>
                </c:pt>
                <c:pt idx="4">
                  <c:v>195</c:v>
                </c:pt>
                <c:pt idx="5">
                  <c:v>144</c:v>
                </c:pt>
                <c:pt idx="6">
                  <c:v>135</c:v>
                </c:pt>
                <c:pt idx="7">
                  <c:v>206</c:v>
                </c:pt>
              </c:numCache>
            </c:numRef>
          </c:val>
        </c:ser>
        <c:dLbls>
          <c:showLegendKey val="0"/>
          <c:showVal val="0"/>
          <c:showCatName val="0"/>
          <c:showSerName val="0"/>
          <c:showPercent val="0"/>
          <c:showBubbleSize val="0"/>
        </c:dLbls>
        <c:gapWidth val="219"/>
        <c:overlap val="-27"/>
        <c:axId val="506273840"/>
        <c:axId val="506274232"/>
      </c:barChart>
      <c:catAx>
        <c:axId val="506273840"/>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US" sz="1200" b="0" dirty="0" smtClean="0">
                    <a:solidFill>
                      <a:schemeClr val="tx1"/>
                    </a:solidFill>
                  </a:rPr>
                  <a:t>Contractor</a:t>
                </a:r>
                <a:endParaRPr lang="en-US" sz="1200" b="0" dirty="0">
                  <a:solidFill>
                    <a:schemeClr val="tx1"/>
                  </a:solidFill>
                </a:endParaRPr>
              </a:p>
            </c:rich>
          </c:tx>
          <c:layout/>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506274232"/>
        <c:crosses val="autoZero"/>
        <c:auto val="1"/>
        <c:lblAlgn val="ctr"/>
        <c:lblOffset val="100"/>
        <c:noMultiLvlLbl val="0"/>
      </c:catAx>
      <c:valAx>
        <c:axId val="506274232"/>
        <c:scaling>
          <c:orientation val="minMax"/>
          <c:max val="3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US" sz="1200" dirty="0" smtClean="0">
                    <a:solidFill>
                      <a:schemeClr val="tx1"/>
                    </a:solidFill>
                  </a:rPr>
                  <a:t>Net</a:t>
                </a:r>
                <a:r>
                  <a:rPr lang="en-US" sz="1200" baseline="0" dirty="0" smtClean="0">
                    <a:solidFill>
                      <a:schemeClr val="tx1"/>
                    </a:solidFill>
                  </a:rPr>
                  <a:t> Savings (</a:t>
                </a:r>
                <a:r>
                  <a:rPr lang="en-US" sz="1200" baseline="0" dirty="0" err="1" smtClean="0">
                    <a:solidFill>
                      <a:schemeClr val="tx1"/>
                    </a:solidFill>
                  </a:rPr>
                  <a:t>ccf</a:t>
                </a:r>
                <a:r>
                  <a:rPr lang="en-US" sz="1200" baseline="0" dirty="0" smtClean="0">
                    <a:solidFill>
                      <a:schemeClr val="tx1"/>
                    </a:solidFill>
                  </a:rPr>
                  <a:t>)</a:t>
                </a:r>
                <a:endParaRPr lang="en-US" sz="1200" dirty="0">
                  <a:solidFill>
                    <a:schemeClr val="tx1"/>
                  </a:solidFill>
                </a:endParaRPr>
              </a:p>
            </c:rich>
          </c:tx>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en-US"/>
            </a:p>
          </c:txPr>
        </c:title>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506273840"/>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r>
              <a:rPr lang="en-US" b="1" dirty="0" smtClean="0">
                <a:solidFill>
                  <a:schemeClr val="tx1"/>
                </a:solidFill>
              </a:rPr>
              <a:t>Why did you opt for the rebate instead of the loan?</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6.3780288333523533E-2"/>
          <c:y val="0.1174664451309743"/>
          <c:w val="0.9254077118601437"/>
          <c:h val="0.735136734405205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Did Not Need Loan</c:v>
                </c:pt>
                <c:pt idx="1">
                  <c:v>Did Not Want More Debt</c:v>
                </c:pt>
                <c:pt idx="2">
                  <c:v>Also Received Loan</c:v>
                </c:pt>
                <c:pt idx="3">
                  <c:v>Preferred Rebate</c:v>
                </c:pt>
                <c:pt idx="4">
                  <c:v>Unaware of Loan Option</c:v>
                </c:pt>
              </c:strCache>
            </c:strRef>
          </c:cat>
          <c:val>
            <c:numRef>
              <c:f>Sheet1!$B$2:$B$6</c:f>
              <c:numCache>
                <c:formatCode>0%</c:formatCode>
                <c:ptCount val="5"/>
                <c:pt idx="0">
                  <c:v>0.59</c:v>
                </c:pt>
                <c:pt idx="1">
                  <c:v>7.0000000000000007E-2</c:v>
                </c:pt>
                <c:pt idx="2">
                  <c:v>7.0000000000000007E-2</c:v>
                </c:pt>
                <c:pt idx="3">
                  <c:v>0.06</c:v>
                </c:pt>
                <c:pt idx="4">
                  <c:v>0.05</c:v>
                </c:pt>
              </c:numCache>
            </c:numRef>
          </c:val>
        </c:ser>
        <c:dLbls>
          <c:dLblPos val="outEnd"/>
          <c:showLegendKey val="0"/>
          <c:showVal val="1"/>
          <c:showCatName val="0"/>
          <c:showSerName val="0"/>
          <c:showPercent val="0"/>
          <c:showBubbleSize val="0"/>
        </c:dLbls>
        <c:gapWidth val="219"/>
        <c:overlap val="-27"/>
        <c:axId val="486924624"/>
        <c:axId val="488243008"/>
      </c:barChart>
      <c:catAx>
        <c:axId val="4869246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n-US"/>
          </a:p>
        </c:txPr>
        <c:crossAx val="488243008"/>
        <c:crosses val="autoZero"/>
        <c:auto val="1"/>
        <c:lblAlgn val="ctr"/>
        <c:lblOffset val="100"/>
        <c:noMultiLvlLbl val="0"/>
      </c:catAx>
      <c:valAx>
        <c:axId val="488243008"/>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6924624"/>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400" b="1" dirty="0" smtClean="0">
                <a:solidFill>
                  <a:schemeClr val="tx1"/>
                </a:solidFill>
              </a:rPr>
              <a:t>How easy or difficult was the loan</a:t>
            </a:r>
            <a:r>
              <a:rPr lang="en-US" sz="1400" b="1" baseline="0" dirty="0" smtClean="0">
                <a:solidFill>
                  <a:schemeClr val="tx1"/>
                </a:solidFill>
              </a:rPr>
              <a:t> or </a:t>
            </a:r>
            <a:r>
              <a:rPr lang="en-US" sz="1400" b="1" dirty="0" smtClean="0">
                <a:solidFill>
                  <a:schemeClr val="tx1"/>
                </a:solidFill>
              </a:rPr>
              <a:t>rebate process</a:t>
            </a:r>
            <a:r>
              <a:rPr lang="en-US" sz="1400" b="1" baseline="0" dirty="0" smtClean="0">
                <a:solidFill>
                  <a:schemeClr val="tx1"/>
                </a:solidFill>
              </a:rPr>
              <a:t>?</a:t>
            </a:r>
            <a:endParaRPr lang="en-US" sz="1400" b="1" dirty="0">
              <a:solidFill>
                <a:schemeClr val="tx1"/>
              </a:solidFill>
            </a:endParaRPr>
          </a:p>
        </c:rich>
      </c:tx>
      <c:layout>
        <c:manualLayout>
          <c:xMode val="edge"/>
          <c:yMode val="edge"/>
          <c:x val="0.26287359775217189"/>
          <c:y val="8.6634423198924913E-3"/>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HVAC Rebate</c:v>
                </c:pt>
              </c:strCache>
            </c:strRef>
          </c:tx>
          <c:spPr>
            <a:solidFill>
              <a:schemeClr val="accent1">
                <a:lumMod val="40000"/>
                <a:lumOff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Very Easy</c:v>
                </c:pt>
                <c:pt idx="1">
                  <c:v>Somewhat Easy</c:v>
                </c:pt>
                <c:pt idx="2">
                  <c:v>Somewhat Difficult</c:v>
                </c:pt>
                <c:pt idx="3">
                  <c:v>Very Difficult</c:v>
                </c:pt>
              </c:strCache>
            </c:strRef>
          </c:cat>
          <c:val>
            <c:numRef>
              <c:f>Sheet1!$B$2:$B$5</c:f>
              <c:numCache>
                <c:formatCode>0%</c:formatCode>
                <c:ptCount val="4"/>
                <c:pt idx="0">
                  <c:v>0.57999999999999996</c:v>
                </c:pt>
                <c:pt idx="1">
                  <c:v>0.31</c:v>
                </c:pt>
                <c:pt idx="2">
                  <c:v>0.06</c:v>
                </c:pt>
                <c:pt idx="3">
                  <c:v>0</c:v>
                </c:pt>
              </c:numCache>
            </c:numRef>
          </c:val>
        </c:ser>
        <c:ser>
          <c:idx val="1"/>
          <c:order val="1"/>
          <c:tx>
            <c:strRef>
              <c:f>Sheet1!$C$1</c:f>
              <c:strCache>
                <c:ptCount val="1"/>
                <c:pt idx="0">
                  <c:v>HVAC Loan</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Very Easy</c:v>
                </c:pt>
                <c:pt idx="1">
                  <c:v>Somewhat Easy</c:v>
                </c:pt>
                <c:pt idx="2">
                  <c:v>Somewhat Difficult</c:v>
                </c:pt>
                <c:pt idx="3">
                  <c:v>Very Difficult</c:v>
                </c:pt>
              </c:strCache>
            </c:strRef>
          </c:cat>
          <c:val>
            <c:numRef>
              <c:f>Sheet1!$C$2:$C$5</c:f>
              <c:numCache>
                <c:formatCode>0%</c:formatCode>
                <c:ptCount val="4"/>
                <c:pt idx="0">
                  <c:v>0.4</c:v>
                </c:pt>
                <c:pt idx="1">
                  <c:v>0.36</c:v>
                </c:pt>
                <c:pt idx="2">
                  <c:v>0.14000000000000001</c:v>
                </c:pt>
                <c:pt idx="3">
                  <c:v>0.08</c:v>
                </c:pt>
              </c:numCache>
            </c:numRef>
          </c:val>
        </c:ser>
        <c:ser>
          <c:idx val="2"/>
          <c:order val="2"/>
          <c:tx>
            <c:strRef>
              <c:f>Sheet1!$D$1</c:f>
              <c:strCache>
                <c:ptCount val="1"/>
                <c:pt idx="0">
                  <c:v>HPwES Loan</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Very Easy</c:v>
                </c:pt>
                <c:pt idx="1">
                  <c:v>Somewhat Easy</c:v>
                </c:pt>
                <c:pt idx="2">
                  <c:v>Somewhat Difficult</c:v>
                </c:pt>
                <c:pt idx="3">
                  <c:v>Very Difficult</c:v>
                </c:pt>
              </c:strCache>
            </c:strRef>
          </c:cat>
          <c:val>
            <c:numRef>
              <c:f>Sheet1!$D$2:$D$5</c:f>
              <c:numCache>
                <c:formatCode>0%</c:formatCode>
                <c:ptCount val="4"/>
                <c:pt idx="0">
                  <c:v>0.62</c:v>
                </c:pt>
                <c:pt idx="1">
                  <c:v>0.28999999999999998</c:v>
                </c:pt>
                <c:pt idx="2">
                  <c:v>0.09</c:v>
                </c:pt>
                <c:pt idx="3">
                  <c:v>0.01</c:v>
                </c:pt>
              </c:numCache>
            </c:numRef>
          </c:val>
        </c:ser>
        <c:dLbls>
          <c:showLegendKey val="0"/>
          <c:showVal val="0"/>
          <c:showCatName val="0"/>
          <c:showSerName val="0"/>
          <c:showPercent val="0"/>
          <c:showBubbleSize val="0"/>
        </c:dLbls>
        <c:gapWidth val="219"/>
        <c:overlap val="-27"/>
        <c:axId val="488243792"/>
        <c:axId val="488244184"/>
      </c:barChart>
      <c:catAx>
        <c:axId val="4882437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8244184"/>
        <c:crosses val="autoZero"/>
        <c:auto val="1"/>
        <c:lblAlgn val="ctr"/>
        <c:lblOffset val="100"/>
        <c:noMultiLvlLbl val="0"/>
      </c:catAx>
      <c:valAx>
        <c:axId val="488244184"/>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8243792"/>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400" b="1" dirty="0" smtClean="0">
                <a:solidFill>
                  <a:schemeClr val="tx1"/>
                </a:solidFill>
              </a:rPr>
              <a:t>Did you install all, most, or some of the measures that were recommended in the assessment?</a:t>
            </a:r>
            <a:endParaRPr lang="en-US"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c:v>
                </c:pt>
                <c:pt idx="1">
                  <c:v>Most</c:v>
                </c:pt>
                <c:pt idx="2">
                  <c:v>Some</c:v>
                </c:pt>
              </c:strCache>
            </c:strRef>
          </c:cat>
          <c:val>
            <c:numRef>
              <c:f>Sheet1!$B$2:$B$4</c:f>
              <c:numCache>
                <c:formatCode>0%</c:formatCode>
                <c:ptCount val="3"/>
                <c:pt idx="0">
                  <c:v>0.83</c:v>
                </c:pt>
                <c:pt idx="1">
                  <c:v>0.09</c:v>
                </c:pt>
                <c:pt idx="2">
                  <c:v>0.02</c:v>
                </c:pt>
              </c:numCache>
            </c:numRef>
          </c:val>
        </c:ser>
        <c:dLbls>
          <c:showLegendKey val="0"/>
          <c:showVal val="0"/>
          <c:showCatName val="0"/>
          <c:showSerName val="0"/>
          <c:showPercent val="0"/>
          <c:showBubbleSize val="0"/>
        </c:dLbls>
        <c:gapWidth val="219"/>
        <c:overlap val="-27"/>
        <c:axId val="490926472"/>
        <c:axId val="488245360"/>
      </c:barChart>
      <c:catAx>
        <c:axId val="4909264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8245360"/>
        <c:crosses val="autoZero"/>
        <c:auto val="1"/>
        <c:lblAlgn val="ctr"/>
        <c:lblOffset val="100"/>
        <c:noMultiLvlLbl val="0"/>
      </c:catAx>
      <c:valAx>
        <c:axId val="488245360"/>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90926472"/>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1600" b="1" dirty="0" smtClean="0">
                <a:solidFill>
                  <a:schemeClr val="tx1"/>
                </a:solidFill>
              </a:rPr>
              <a:t>Would</a:t>
            </a:r>
            <a:r>
              <a:rPr lang="en-US" sz="1600" b="1" baseline="0" dirty="0" smtClean="0">
                <a:solidFill>
                  <a:schemeClr val="tx1"/>
                </a:solidFill>
              </a:rPr>
              <a:t> Have Moved Forward With ALL Energy Efficiency Improvements if the SJG 0% Loan Was Not Available </a:t>
            </a:r>
            <a:endParaRPr lang="en-US" sz="1600" b="1" dirty="0">
              <a:solidFill>
                <a:schemeClr val="tx1"/>
              </a:solidFill>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Yes</c:v>
                </c:pt>
                <c:pt idx="1">
                  <c:v>No</c:v>
                </c:pt>
                <c:pt idx="2">
                  <c:v>Don't Know</c:v>
                </c:pt>
              </c:strCache>
            </c:strRef>
          </c:cat>
          <c:val>
            <c:numRef>
              <c:f>Sheet1!$B$2:$B$4</c:f>
              <c:numCache>
                <c:formatCode>0%</c:formatCode>
                <c:ptCount val="3"/>
                <c:pt idx="0">
                  <c:v>0.13</c:v>
                </c:pt>
                <c:pt idx="1">
                  <c:v>0.82</c:v>
                </c:pt>
                <c:pt idx="2">
                  <c:v>0.05</c:v>
                </c:pt>
              </c:numCache>
            </c:numRef>
          </c:val>
        </c:ser>
        <c:dLbls>
          <c:showLegendKey val="0"/>
          <c:showVal val="0"/>
          <c:showCatName val="0"/>
          <c:showSerName val="0"/>
          <c:showPercent val="0"/>
          <c:showBubbleSize val="0"/>
        </c:dLbls>
        <c:gapWidth val="219"/>
        <c:overlap val="-27"/>
        <c:axId val="488246536"/>
        <c:axId val="488246928"/>
      </c:barChart>
      <c:catAx>
        <c:axId val="4882465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8246928"/>
        <c:crosses val="autoZero"/>
        <c:auto val="1"/>
        <c:lblAlgn val="ctr"/>
        <c:lblOffset val="100"/>
        <c:noMultiLvlLbl val="0"/>
      </c:catAx>
      <c:valAx>
        <c:axId val="488246928"/>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8246536"/>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n-US" sz="1400" b="1" dirty="0" smtClean="0">
                <a:solidFill>
                  <a:schemeClr val="tx1"/>
                </a:solidFill>
              </a:rPr>
              <a:t>Which</a:t>
            </a:r>
            <a:r>
              <a:rPr lang="en-US" sz="1400" b="1" baseline="0" dirty="0" smtClean="0">
                <a:solidFill>
                  <a:schemeClr val="tx1"/>
                </a:solidFill>
              </a:rPr>
              <a:t> measures would you have forgone if the loan was not available?</a:t>
            </a:r>
            <a:endParaRPr lang="en-US" sz="1400" b="1" dirty="0">
              <a:solidFill>
                <a:schemeClr val="tx1"/>
              </a:solidFill>
            </a:endParaRPr>
          </a:p>
        </c:rich>
      </c:tx>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0.11831605207764871"/>
          <c:y val="0.12434029942366219"/>
          <c:w val="0.86574527688989367"/>
          <c:h val="0.7295744033265466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2">
                  <a:lumMod val="40000"/>
                  <a:lumOff val="60000"/>
                </a:schemeClr>
              </a:solidFill>
              <a:ln>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Insulation</c:v>
                </c:pt>
                <c:pt idx="1">
                  <c:v>All Measures</c:v>
                </c:pt>
                <c:pt idx="2">
                  <c:v>Water Heating System</c:v>
                </c:pt>
                <c:pt idx="3">
                  <c:v>Air Sealing</c:v>
                </c:pt>
                <c:pt idx="4">
                  <c:v>Heating System</c:v>
                </c:pt>
                <c:pt idx="5">
                  <c:v>Air Conditioning</c:v>
                </c:pt>
              </c:strCache>
            </c:strRef>
          </c:cat>
          <c:val>
            <c:numRef>
              <c:f>Sheet1!$B$2:$B$7</c:f>
              <c:numCache>
                <c:formatCode>0%</c:formatCode>
                <c:ptCount val="6"/>
                <c:pt idx="0">
                  <c:v>0.36</c:v>
                </c:pt>
                <c:pt idx="1">
                  <c:v>0.2</c:v>
                </c:pt>
                <c:pt idx="2">
                  <c:v>0.16</c:v>
                </c:pt>
                <c:pt idx="3">
                  <c:v>0.15</c:v>
                </c:pt>
                <c:pt idx="4">
                  <c:v>0.08</c:v>
                </c:pt>
                <c:pt idx="5">
                  <c:v>0.06</c:v>
                </c:pt>
              </c:numCache>
            </c:numRef>
          </c:val>
        </c:ser>
        <c:dLbls>
          <c:showLegendKey val="0"/>
          <c:showVal val="0"/>
          <c:showCatName val="0"/>
          <c:showSerName val="0"/>
          <c:showPercent val="0"/>
          <c:showBubbleSize val="0"/>
        </c:dLbls>
        <c:gapWidth val="219"/>
        <c:overlap val="-27"/>
        <c:axId val="490928040"/>
        <c:axId val="488247320"/>
      </c:barChart>
      <c:catAx>
        <c:axId val="4909280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crossAx val="488247320"/>
        <c:crosses val="autoZero"/>
        <c:auto val="1"/>
        <c:lblAlgn val="ctr"/>
        <c:lblOffset val="100"/>
        <c:noMultiLvlLbl val="0"/>
      </c:catAx>
      <c:valAx>
        <c:axId val="488247320"/>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90928040"/>
        <c:crosses val="autoZero"/>
        <c:crossBetween val="between"/>
      </c:valAx>
      <c:spPr>
        <a:noFill/>
        <a:ln>
          <a:noFill/>
        </a:ln>
        <a:effectLst/>
      </c:spPr>
    </c:plotArea>
    <c:plotVisOnly val="1"/>
    <c:dispBlanksAs val="gap"/>
    <c:showDLblsOverMax val="0"/>
  </c:chart>
  <c:spPr>
    <a:noFill/>
    <a:ln>
      <a:solidFill>
        <a:schemeClr val="tx1">
          <a:alpha val="96000"/>
        </a:schemeClr>
      </a:solid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r>
              <a:rPr lang="en-US" b="1" dirty="0" smtClean="0">
                <a:solidFill>
                  <a:schemeClr val="tx1"/>
                </a:solidFill>
              </a:rPr>
              <a:t>Would Not Have Selected High-Efficiency Equipment or Implemented Improvements</a:t>
            </a:r>
            <a:r>
              <a:rPr lang="en-US" b="1" baseline="0" dirty="0" smtClean="0">
                <a:solidFill>
                  <a:schemeClr val="tx1"/>
                </a:solidFill>
              </a:rPr>
              <a:t> Without SJG Residential Program</a:t>
            </a:r>
            <a:endParaRPr lang="en-US" b="1" dirty="0">
              <a:solidFill>
                <a:schemeClr val="tx1"/>
              </a:solidFill>
            </a:endParaRPr>
          </a:p>
        </c:rich>
      </c:tx>
      <c:layout/>
      <c:overlay val="0"/>
      <c:spPr>
        <a:noFill/>
        <a:ln>
          <a:noFill/>
        </a:ln>
        <a:effectLst/>
      </c:spPr>
      <c:txPr>
        <a:bodyPr rot="0" spcFirstLastPara="1" vertOverflow="ellipsis" vert="horz" wrap="square" anchor="ctr" anchorCtr="1"/>
        <a:lstStyle/>
        <a:p>
          <a:pPr>
            <a:defRPr sz="1862" b="1"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HVAC Rebate Heater</c:v>
                </c:pt>
                <c:pt idx="1">
                  <c:v>HVAC Rebate Water Heater</c:v>
                </c:pt>
                <c:pt idx="2">
                  <c:v>HVAC Loan
Heater</c:v>
                </c:pt>
                <c:pt idx="3">
                  <c:v>HVAC Loan
Water Heater</c:v>
                </c:pt>
                <c:pt idx="4">
                  <c:v>HPwES</c:v>
                </c:pt>
              </c:strCache>
            </c:strRef>
          </c:cat>
          <c:val>
            <c:numRef>
              <c:f>Sheet1!$B$2:$B$6</c:f>
              <c:numCache>
                <c:formatCode>0%</c:formatCode>
                <c:ptCount val="5"/>
                <c:pt idx="0">
                  <c:v>0.24</c:v>
                </c:pt>
                <c:pt idx="1">
                  <c:v>0.31</c:v>
                </c:pt>
                <c:pt idx="2">
                  <c:v>0.48</c:v>
                </c:pt>
                <c:pt idx="3">
                  <c:v>0.52</c:v>
                </c:pt>
                <c:pt idx="4">
                  <c:v>0.82</c:v>
                </c:pt>
              </c:numCache>
            </c:numRef>
          </c:val>
        </c:ser>
        <c:dLbls>
          <c:showLegendKey val="0"/>
          <c:showVal val="0"/>
          <c:showCatName val="0"/>
          <c:showSerName val="0"/>
          <c:showPercent val="0"/>
          <c:showBubbleSize val="0"/>
        </c:dLbls>
        <c:gapWidth val="250"/>
        <c:overlap val="-27"/>
        <c:axId val="490929608"/>
        <c:axId val="490925296"/>
      </c:barChart>
      <c:catAx>
        <c:axId val="4909296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n-US"/>
          </a:p>
        </c:txPr>
        <c:crossAx val="490925296"/>
        <c:crosses val="autoZero"/>
        <c:auto val="1"/>
        <c:lblAlgn val="ctr"/>
        <c:lblOffset val="100"/>
        <c:noMultiLvlLbl val="0"/>
      </c:catAx>
      <c:valAx>
        <c:axId val="490925296"/>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90929608"/>
        <c:crosses val="autoZero"/>
        <c:crossBetween val="between"/>
      </c:valAx>
      <c:spPr>
        <a:noFill/>
        <a:ln>
          <a:noFill/>
        </a:ln>
        <a:effectLst/>
      </c:spPr>
    </c:plotArea>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r>
              <a:rPr lang="en-US" sz="1600" b="1" dirty="0" smtClean="0">
                <a:solidFill>
                  <a:schemeClr val="tx1"/>
                </a:solidFill>
              </a:rPr>
              <a:t>Were your bills lower, higher or unchanged</a:t>
            </a:r>
            <a:r>
              <a:rPr lang="en-US" sz="1600" b="1" baseline="0" dirty="0" smtClean="0">
                <a:solidFill>
                  <a:schemeClr val="tx1"/>
                </a:solidFill>
              </a:rPr>
              <a:t> following the installation?</a:t>
            </a:r>
            <a:endParaRPr lang="en-US" sz="1600" b="1" dirty="0">
              <a:solidFill>
                <a:schemeClr val="tx1"/>
              </a:solidFill>
            </a:endParaRPr>
          </a:p>
        </c:rich>
      </c:tx>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HVAC</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Much Lower</c:v>
                </c:pt>
                <c:pt idx="1">
                  <c:v>Somewhat Lower</c:v>
                </c:pt>
                <c:pt idx="2">
                  <c:v>No Change</c:v>
                </c:pt>
                <c:pt idx="3">
                  <c:v>Don't Know</c:v>
                </c:pt>
              </c:strCache>
            </c:strRef>
          </c:cat>
          <c:val>
            <c:numRef>
              <c:f>Sheet1!$B$2:$B$5</c:f>
              <c:numCache>
                <c:formatCode>0%</c:formatCode>
                <c:ptCount val="4"/>
                <c:pt idx="0">
                  <c:v>0.22</c:v>
                </c:pt>
                <c:pt idx="1">
                  <c:v>0.45</c:v>
                </c:pt>
                <c:pt idx="2">
                  <c:v>0.15</c:v>
                </c:pt>
                <c:pt idx="3">
                  <c:v>0.16</c:v>
                </c:pt>
              </c:numCache>
            </c:numRef>
          </c:val>
        </c:ser>
        <c:ser>
          <c:idx val="1"/>
          <c:order val="1"/>
          <c:tx>
            <c:strRef>
              <c:f>Sheet1!$C$1</c:f>
              <c:strCache>
                <c:ptCount val="1"/>
                <c:pt idx="0">
                  <c:v>HPwES</c:v>
                </c:pt>
              </c:strCache>
            </c:strRef>
          </c:tx>
          <c:spPr>
            <a:solidFill>
              <a:schemeClr val="accent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Much Lower</c:v>
                </c:pt>
                <c:pt idx="1">
                  <c:v>Somewhat Lower</c:v>
                </c:pt>
                <c:pt idx="2">
                  <c:v>No Change</c:v>
                </c:pt>
                <c:pt idx="3">
                  <c:v>Don't Know</c:v>
                </c:pt>
              </c:strCache>
            </c:strRef>
          </c:cat>
          <c:val>
            <c:numRef>
              <c:f>Sheet1!$C$2:$C$5</c:f>
              <c:numCache>
                <c:formatCode>0%</c:formatCode>
                <c:ptCount val="4"/>
                <c:pt idx="0">
                  <c:v>0.22</c:v>
                </c:pt>
                <c:pt idx="1">
                  <c:v>0.47</c:v>
                </c:pt>
                <c:pt idx="2">
                  <c:v>0.11</c:v>
                </c:pt>
                <c:pt idx="3">
                  <c:v>0.2</c:v>
                </c:pt>
              </c:numCache>
            </c:numRef>
          </c:val>
        </c:ser>
        <c:dLbls>
          <c:showLegendKey val="0"/>
          <c:showVal val="0"/>
          <c:showCatName val="0"/>
          <c:showSerName val="0"/>
          <c:showPercent val="0"/>
          <c:showBubbleSize val="0"/>
        </c:dLbls>
        <c:gapWidth val="219"/>
        <c:overlap val="-27"/>
        <c:axId val="486925016"/>
        <c:axId val="486925408"/>
      </c:barChart>
      <c:catAx>
        <c:axId val="486925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486925408"/>
        <c:crosses val="autoZero"/>
        <c:auto val="1"/>
        <c:lblAlgn val="ctr"/>
        <c:lblOffset val="100"/>
        <c:noMultiLvlLbl val="0"/>
      </c:catAx>
      <c:valAx>
        <c:axId val="486925408"/>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486925016"/>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solidFill>
        <a:schemeClr val="tx1"/>
      </a:solid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921F1C4-41FC-44BD-852E-09EBBA9F1D90}" type="doc">
      <dgm:prSet loTypeId="urn:microsoft.com/office/officeart/2008/layout/VerticalCurvedList" loCatId="list" qsTypeId="urn:microsoft.com/office/officeart/2005/8/quickstyle/simple1" qsCatId="simple" csTypeId="urn:microsoft.com/office/officeart/2005/8/colors/accent1_2" csCatId="accent1" phldr="1"/>
      <dgm:spPr/>
      <dgm:t>
        <a:bodyPr/>
        <a:lstStyle/>
        <a:p>
          <a:endParaRPr lang="en-US"/>
        </a:p>
      </dgm:t>
    </dgm:pt>
    <dgm:pt modelId="{E7659AAF-7FD3-45E0-BA95-A3B58F509774}">
      <dgm:prSet phldrT="[Text]"/>
      <dgm:spPr/>
      <dgm:t>
        <a:bodyPr/>
        <a:lstStyle/>
        <a:p>
          <a:r>
            <a:rPr lang="en-US" dirty="0" smtClean="0"/>
            <a:t>SJG Energy Efficiency Programs Overview</a:t>
          </a:r>
          <a:endParaRPr lang="en-US" dirty="0"/>
        </a:p>
      </dgm:t>
    </dgm:pt>
    <dgm:pt modelId="{960DD3F0-0B00-4D22-8626-A557FF4C7859}" type="parTrans" cxnId="{7E94D67A-869E-4E53-A67E-84F1BC01C347}">
      <dgm:prSet/>
      <dgm:spPr/>
      <dgm:t>
        <a:bodyPr/>
        <a:lstStyle/>
        <a:p>
          <a:endParaRPr lang="en-US"/>
        </a:p>
      </dgm:t>
    </dgm:pt>
    <dgm:pt modelId="{01BF405E-6DC7-419F-9DC6-73E24CE5A3D8}" type="sibTrans" cxnId="{7E94D67A-869E-4E53-A67E-84F1BC01C347}">
      <dgm:prSet/>
      <dgm:spPr/>
      <dgm:t>
        <a:bodyPr/>
        <a:lstStyle/>
        <a:p>
          <a:endParaRPr lang="en-US"/>
        </a:p>
      </dgm:t>
    </dgm:pt>
    <dgm:pt modelId="{EE8D03BA-EB09-4F79-9AE4-ED8460F61810}">
      <dgm:prSet phldrT="[Text]"/>
      <dgm:spPr/>
      <dgm:t>
        <a:bodyPr/>
        <a:lstStyle/>
        <a:p>
          <a:r>
            <a:rPr lang="en-US" dirty="0" smtClean="0"/>
            <a:t>SJG Energy Efficiency Programs Evaluation Overview</a:t>
          </a:r>
          <a:endParaRPr lang="en-US" dirty="0"/>
        </a:p>
      </dgm:t>
    </dgm:pt>
    <dgm:pt modelId="{AB3D3032-F947-47AC-AE82-664D67EC0659}" type="parTrans" cxnId="{31C60CB2-02B0-42CD-B057-F07CDC796355}">
      <dgm:prSet/>
      <dgm:spPr/>
      <dgm:t>
        <a:bodyPr/>
        <a:lstStyle/>
        <a:p>
          <a:endParaRPr lang="en-US"/>
        </a:p>
      </dgm:t>
    </dgm:pt>
    <dgm:pt modelId="{DCC3FF83-DE6E-402F-96FE-B084469DA61E}" type="sibTrans" cxnId="{31C60CB2-02B0-42CD-B057-F07CDC796355}">
      <dgm:prSet/>
      <dgm:spPr/>
      <dgm:t>
        <a:bodyPr/>
        <a:lstStyle/>
        <a:p>
          <a:endParaRPr lang="en-US"/>
        </a:p>
      </dgm:t>
    </dgm:pt>
    <dgm:pt modelId="{BB0B0A72-CD10-48E3-A7F4-458D247F9F8D}">
      <dgm:prSet phldrT="[Text]"/>
      <dgm:spPr/>
      <dgm:t>
        <a:bodyPr/>
        <a:lstStyle/>
        <a:p>
          <a:r>
            <a:rPr lang="en-US" dirty="0" smtClean="0"/>
            <a:t>Summary and Recommendations</a:t>
          </a:r>
          <a:endParaRPr lang="en-US" dirty="0"/>
        </a:p>
      </dgm:t>
    </dgm:pt>
    <dgm:pt modelId="{B157AD15-936B-4E56-A1FB-BBA4D2E5A39E}" type="parTrans" cxnId="{CFF9F608-1AF4-4F22-87DF-A8A601C965DD}">
      <dgm:prSet/>
      <dgm:spPr/>
      <dgm:t>
        <a:bodyPr/>
        <a:lstStyle/>
        <a:p>
          <a:endParaRPr lang="en-US"/>
        </a:p>
      </dgm:t>
    </dgm:pt>
    <dgm:pt modelId="{7BF6F01B-1D93-4179-85F4-BFE0938BB9E3}" type="sibTrans" cxnId="{CFF9F608-1AF4-4F22-87DF-A8A601C965DD}">
      <dgm:prSet/>
      <dgm:spPr/>
      <dgm:t>
        <a:bodyPr/>
        <a:lstStyle/>
        <a:p>
          <a:endParaRPr lang="en-US"/>
        </a:p>
      </dgm:t>
    </dgm:pt>
    <dgm:pt modelId="{AB5F91A7-464C-446F-A284-CBE3EC71BB8B}">
      <dgm:prSet phldrT="[Text]"/>
      <dgm:spPr/>
      <dgm:t>
        <a:bodyPr/>
        <a:lstStyle/>
        <a:p>
          <a:r>
            <a:rPr lang="en-US" dirty="0" smtClean="0"/>
            <a:t>Key Evaluation Findings</a:t>
          </a:r>
          <a:endParaRPr lang="en-US" dirty="0"/>
        </a:p>
      </dgm:t>
    </dgm:pt>
    <dgm:pt modelId="{0811335A-752E-4456-A03A-ED74FB6A657F}" type="sibTrans" cxnId="{E159A417-891F-4F9A-B2B5-C12F2DB86833}">
      <dgm:prSet/>
      <dgm:spPr/>
      <dgm:t>
        <a:bodyPr/>
        <a:lstStyle/>
        <a:p>
          <a:endParaRPr lang="en-US"/>
        </a:p>
      </dgm:t>
    </dgm:pt>
    <dgm:pt modelId="{9FBAB95D-8A0E-4F21-B6C0-85F73A5A1051}" type="parTrans" cxnId="{E159A417-891F-4F9A-B2B5-C12F2DB86833}">
      <dgm:prSet/>
      <dgm:spPr/>
      <dgm:t>
        <a:bodyPr/>
        <a:lstStyle/>
        <a:p>
          <a:endParaRPr lang="en-US"/>
        </a:p>
      </dgm:t>
    </dgm:pt>
    <dgm:pt modelId="{E5EB4FAB-7217-4428-AE8B-322A4A640F86}" type="pres">
      <dgm:prSet presAssocID="{2921F1C4-41FC-44BD-852E-09EBBA9F1D90}" presName="Name0" presStyleCnt="0">
        <dgm:presLayoutVars>
          <dgm:chMax val="7"/>
          <dgm:chPref val="7"/>
          <dgm:dir/>
        </dgm:presLayoutVars>
      </dgm:prSet>
      <dgm:spPr/>
      <dgm:t>
        <a:bodyPr/>
        <a:lstStyle/>
        <a:p>
          <a:endParaRPr lang="en-US"/>
        </a:p>
      </dgm:t>
    </dgm:pt>
    <dgm:pt modelId="{63BF5628-F2C5-450A-BB6A-58AEC212C70D}" type="pres">
      <dgm:prSet presAssocID="{2921F1C4-41FC-44BD-852E-09EBBA9F1D90}" presName="Name1" presStyleCnt="0"/>
      <dgm:spPr/>
    </dgm:pt>
    <dgm:pt modelId="{061C38AE-BBAE-4382-8B82-D44926D0BED8}" type="pres">
      <dgm:prSet presAssocID="{2921F1C4-41FC-44BD-852E-09EBBA9F1D90}" presName="cycle" presStyleCnt="0"/>
      <dgm:spPr/>
    </dgm:pt>
    <dgm:pt modelId="{A440EE6B-E959-48DE-83D2-52C2CB4441F9}" type="pres">
      <dgm:prSet presAssocID="{2921F1C4-41FC-44BD-852E-09EBBA9F1D90}" presName="srcNode" presStyleLbl="node1" presStyleIdx="0" presStyleCnt="4"/>
      <dgm:spPr/>
    </dgm:pt>
    <dgm:pt modelId="{2319C8C0-E667-43A9-BE2F-2C1C0AACC950}" type="pres">
      <dgm:prSet presAssocID="{2921F1C4-41FC-44BD-852E-09EBBA9F1D90}" presName="conn" presStyleLbl="parChTrans1D2" presStyleIdx="0" presStyleCnt="1"/>
      <dgm:spPr/>
      <dgm:t>
        <a:bodyPr/>
        <a:lstStyle/>
        <a:p>
          <a:endParaRPr lang="en-US"/>
        </a:p>
      </dgm:t>
    </dgm:pt>
    <dgm:pt modelId="{F5425BCF-FAD9-4D9B-862B-42CC0C5ADC1F}" type="pres">
      <dgm:prSet presAssocID="{2921F1C4-41FC-44BD-852E-09EBBA9F1D90}" presName="extraNode" presStyleLbl="node1" presStyleIdx="0" presStyleCnt="4"/>
      <dgm:spPr/>
    </dgm:pt>
    <dgm:pt modelId="{55E69F86-5605-4E6A-B401-D4EFB24CDE02}" type="pres">
      <dgm:prSet presAssocID="{2921F1C4-41FC-44BD-852E-09EBBA9F1D90}" presName="dstNode" presStyleLbl="node1" presStyleIdx="0" presStyleCnt="4"/>
      <dgm:spPr/>
    </dgm:pt>
    <dgm:pt modelId="{E1133395-00EB-405E-BB9D-E37A3164B02D}" type="pres">
      <dgm:prSet presAssocID="{E7659AAF-7FD3-45E0-BA95-A3B58F509774}" presName="text_1" presStyleLbl="node1" presStyleIdx="0" presStyleCnt="4">
        <dgm:presLayoutVars>
          <dgm:bulletEnabled val="1"/>
        </dgm:presLayoutVars>
      </dgm:prSet>
      <dgm:spPr/>
      <dgm:t>
        <a:bodyPr/>
        <a:lstStyle/>
        <a:p>
          <a:endParaRPr lang="en-US"/>
        </a:p>
      </dgm:t>
    </dgm:pt>
    <dgm:pt modelId="{9DA5D95D-10D2-4A31-A722-05F81B348BAB}" type="pres">
      <dgm:prSet presAssocID="{E7659AAF-7FD3-45E0-BA95-A3B58F509774}" presName="accent_1" presStyleCnt="0"/>
      <dgm:spPr/>
    </dgm:pt>
    <dgm:pt modelId="{718C3EBC-688E-4F37-ACC5-9EFE2C86266D}" type="pres">
      <dgm:prSet presAssocID="{E7659AAF-7FD3-45E0-BA95-A3B58F509774}" presName="accentRepeatNode" presStyleLbl="solidFgAcc1" presStyleIdx="0" presStyleCnt="4"/>
      <dgm:spPr/>
    </dgm:pt>
    <dgm:pt modelId="{AEBCFEC0-1FD5-48FD-BA0E-E41F85E2508E}" type="pres">
      <dgm:prSet presAssocID="{EE8D03BA-EB09-4F79-9AE4-ED8460F61810}" presName="text_2" presStyleLbl="node1" presStyleIdx="1" presStyleCnt="4">
        <dgm:presLayoutVars>
          <dgm:bulletEnabled val="1"/>
        </dgm:presLayoutVars>
      </dgm:prSet>
      <dgm:spPr/>
      <dgm:t>
        <a:bodyPr/>
        <a:lstStyle/>
        <a:p>
          <a:endParaRPr lang="en-US"/>
        </a:p>
      </dgm:t>
    </dgm:pt>
    <dgm:pt modelId="{01707022-9105-4106-9D42-3F608B1AD5F4}" type="pres">
      <dgm:prSet presAssocID="{EE8D03BA-EB09-4F79-9AE4-ED8460F61810}" presName="accent_2" presStyleCnt="0"/>
      <dgm:spPr/>
    </dgm:pt>
    <dgm:pt modelId="{B2ACA8DA-FA3A-455A-A04D-B9D81AE19050}" type="pres">
      <dgm:prSet presAssocID="{EE8D03BA-EB09-4F79-9AE4-ED8460F61810}" presName="accentRepeatNode" presStyleLbl="solidFgAcc1" presStyleIdx="1" presStyleCnt="4"/>
      <dgm:spPr/>
    </dgm:pt>
    <dgm:pt modelId="{DAD673F0-8364-485A-8E1B-C2BF4DC584B0}" type="pres">
      <dgm:prSet presAssocID="{AB5F91A7-464C-446F-A284-CBE3EC71BB8B}" presName="text_3" presStyleLbl="node1" presStyleIdx="2" presStyleCnt="4">
        <dgm:presLayoutVars>
          <dgm:bulletEnabled val="1"/>
        </dgm:presLayoutVars>
      </dgm:prSet>
      <dgm:spPr/>
      <dgm:t>
        <a:bodyPr/>
        <a:lstStyle/>
        <a:p>
          <a:endParaRPr lang="en-US"/>
        </a:p>
      </dgm:t>
    </dgm:pt>
    <dgm:pt modelId="{4289E34E-CA96-448E-A74E-47494D91B0D9}" type="pres">
      <dgm:prSet presAssocID="{AB5F91A7-464C-446F-A284-CBE3EC71BB8B}" presName="accent_3" presStyleCnt="0"/>
      <dgm:spPr/>
    </dgm:pt>
    <dgm:pt modelId="{37F5EEDC-5881-4DE8-9349-2B33FEDC2378}" type="pres">
      <dgm:prSet presAssocID="{AB5F91A7-464C-446F-A284-CBE3EC71BB8B}" presName="accentRepeatNode" presStyleLbl="solidFgAcc1" presStyleIdx="2" presStyleCnt="4"/>
      <dgm:spPr/>
    </dgm:pt>
    <dgm:pt modelId="{A443699E-DDEB-428D-AB05-5FF4B9B7A16F}" type="pres">
      <dgm:prSet presAssocID="{BB0B0A72-CD10-48E3-A7F4-458D247F9F8D}" presName="text_4" presStyleLbl="node1" presStyleIdx="3" presStyleCnt="4">
        <dgm:presLayoutVars>
          <dgm:bulletEnabled val="1"/>
        </dgm:presLayoutVars>
      </dgm:prSet>
      <dgm:spPr/>
      <dgm:t>
        <a:bodyPr/>
        <a:lstStyle/>
        <a:p>
          <a:endParaRPr lang="en-US"/>
        </a:p>
      </dgm:t>
    </dgm:pt>
    <dgm:pt modelId="{F9D76549-561D-4C00-AEEC-D6B077310842}" type="pres">
      <dgm:prSet presAssocID="{BB0B0A72-CD10-48E3-A7F4-458D247F9F8D}" presName="accent_4" presStyleCnt="0"/>
      <dgm:spPr/>
    </dgm:pt>
    <dgm:pt modelId="{713932DF-D0D7-4437-8AE0-C88F8BCAF0E9}" type="pres">
      <dgm:prSet presAssocID="{BB0B0A72-CD10-48E3-A7F4-458D247F9F8D}" presName="accentRepeatNode" presStyleLbl="solidFgAcc1" presStyleIdx="3" presStyleCnt="4"/>
      <dgm:spPr/>
    </dgm:pt>
  </dgm:ptLst>
  <dgm:cxnLst>
    <dgm:cxn modelId="{9B328BF6-57F7-47BA-A974-673E402CBAF7}" type="presOf" srcId="{2921F1C4-41FC-44BD-852E-09EBBA9F1D90}" destId="{E5EB4FAB-7217-4428-AE8B-322A4A640F86}" srcOrd="0" destOrd="0" presId="urn:microsoft.com/office/officeart/2008/layout/VerticalCurvedList"/>
    <dgm:cxn modelId="{223CB38D-6958-44C9-95E5-EDF0F77D70C3}" type="presOf" srcId="{E7659AAF-7FD3-45E0-BA95-A3B58F509774}" destId="{E1133395-00EB-405E-BB9D-E37A3164B02D}" srcOrd="0" destOrd="0" presId="urn:microsoft.com/office/officeart/2008/layout/VerticalCurvedList"/>
    <dgm:cxn modelId="{7E94D67A-869E-4E53-A67E-84F1BC01C347}" srcId="{2921F1C4-41FC-44BD-852E-09EBBA9F1D90}" destId="{E7659AAF-7FD3-45E0-BA95-A3B58F509774}" srcOrd="0" destOrd="0" parTransId="{960DD3F0-0B00-4D22-8626-A557FF4C7859}" sibTransId="{01BF405E-6DC7-419F-9DC6-73E24CE5A3D8}"/>
    <dgm:cxn modelId="{E159A417-891F-4F9A-B2B5-C12F2DB86833}" srcId="{2921F1C4-41FC-44BD-852E-09EBBA9F1D90}" destId="{AB5F91A7-464C-446F-A284-CBE3EC71BB8B}" srcOrd="2" destOrd="0" parTransId="{9FBAB95D-8A0E-4F21-B6C0-85F73A5A1051}" sibTransId="{0811335A-752E-4456-A03A-ED74FB6A657F}"/>
    <dgm:cxn modelId="{CFF9F608-1AF4-4F22-87DF-A8A601C965DD}" srcId="{2921F1C4-41FC-44BD-852E-09EBBA9F1D90}" destId="{BB0B0A72-CD10-48E3-A7F4-458D247F9F8D}" srcOrd="3" destOrd="0" parTransId="{B157AD15-936B-4E56-A1FB-BBA4D2E5A39E}" sibTransId="{7BF6F01B-1D93-4179-85F4-BFE0938BB9E3}"/>
    <dgm:cxn modelId="{75C85268-4720-4996-AE93-7310A22A31DD}" type="presOf" srcId="{AB5F91A7-464C-446F-A284-CBE3EC71BB8B}" destId="{DAD673F0-8364-485A-8E1B-C2BF4DC584B0}" srcOrd="0" destOrd="0" presId="urn:microsoft.com/office/officeart/2008/layout/VerticalCurvedList"/>
    <dgm:cxn modelId="{78D5ADD8-5B9D-49AD-AAC7-34616741533B}" type="presOf" srcId="{01BF405E-6DC7-419F-9DC6-73E24CE5A3D8}" destId="{2319C8C0-E667-43A9-BE2F-2C1C0AACC950}" srcOrd="0" destOrd="0" presId="urn:microsoft.com/office/officeart/2008/layout/VerticalCurvedList"/>
    <dgm:cxn modelId="{23FB7181-496A-47C2-A1BF-D0546E94EBA5}" type="presOf" srcId="{BB0B0A72-CD10-48E3-A7F4-458D247F9F8D}" destId="{A443699E-DDEB-428D-AB05-5FF4B9B7A16F}" srcOrd="0" destOrd="0" presId="urn:microsoft.com/office/officeart/2008/layout/VerticalCurvedList"/>
    <dgm:cxn modelId="{C517AB8D-8B1C-4010-81AC-3D5A5331CAE3}" type="presOf" srcId="{EE8D03BA-EB09-4F79-9AE4-ED8460F61810}" destId="{AEBCFEC0-1FD5-48FD-BA0E-E41F85E2508E}" srcOrd="0" destOrd="0" presId="urn:microsoft.com/office/officeart/2008/layout/VerticalCurvedList"/>
    <dgm:cxn modelId="{31C60CB2-02B0-42CD-B057-F07CDC796355}" srcId="{2921F1C4-41FC-44BD-852E-09EBBA9F1D90}" destId="{EE8D03BA-EB09-4F79-9AE4-ED8460F61810}" srcOrd="1" destOrd="0" parTransId="{AB3D3032-F947-47AC-AE82-664D67EC0659}" sibTransId="{DCC3FF83-DE6E-402F-96FE-B084469DA61E}"/>
    <dgm:cxn modelId="{F0FBC610-642D-4AAD-91DA-5705E8CAD8EF}" type="presParOf" srcId="{E5EB4FAB-7217-4428-AE8B-322A4A640F86}" destId="{63BF5628-F2C5-450A-BB6A-58AEC212C70D}" srcOrd="0" destOrd="0" presId="urn:microsoft.com/office/officeart/2008/layout/VerticalCurvedList"/>
    <dgm:cxn modelId="{74D17EDD-57C9-4EBC-B8B1-61745AB54490}" type="presParOf" srcId="{63BF5628-F2C5-450A-BB6A-58AEC212C70D}" destId="{061C38AE-BBAE-4382-8B82-D44926D0BED8}" srcOrd="0" destOrd="0" presId="urn:microsoft.com/office/officeart/2008/layout/VerticalCurvedList"/>
    <dgm:cxn modelId="{F12F1676-DD64-4F65-B9A3-0A4B1AFFA8ED}" type="presParOf" srcId="{061C38AE-BBAE-4382-8B82-D44926D0BED8}" destId="{A440EE6B-E959-48DE-83D2-52C2CB4441F9}" srcOrd="0" destOrd="0" presId="urn:microsoft.com/office/officeart/2008/layout/VerticalCurvedList"/>
    <dgm:cxn modelId="{953C3267-4D68-4B42-A12B-1827C6D82702}" type="presParOf" srcId="{061C38AE-BBAE-4382-8B82-D44926D0BED8}" destId="{2319C8C0-E667-43A9-BE2F-2C1C0AACC950}" srcOrd="1" destOrd="0" presId="urn:microsoft.com/office/officeart/2008/layout/VerticalCurvedList"/>
    <dgm:cxn modelId="{82C0258C-3BF7-41EC-8F50-BE17707B0B34}" type="presParOf" srcId="{061C38AE-BBAE-4382-8B82-D44926D0BED8}" destId="{F5425BCF-FAD9-4D9B-862B-42CC0C5ADC1F}" srcOrd="2" destOrd="0" presId="urn:microsoft.com/office/officeart/2008/layout/VerticalCurvedList"/>
    <dgm:cxn modelId="{13F105F1-68CF-4FD1-A6D5-AA9EBEDE8FEA}" type="presParOf" srcId="{061C38AE-BBAE-4382-8B82-D44926D0BED8}" destId="{55E69F86-5605-4E6A-B401-D4EFB24CDE02}" srcOrd="3" destOrd="0" presId="urn:microsoft.com/office/officeart/2008/layout/VerticalCurvedList"/>
    <dgm:cxn modelId="{826EC9FC-1872-4EC0-BC7D-333FD8345DEE}" type="presParOf" srcId="{63BF5628-F2C5-450A-BB6A-58AEC212C70D}" destId="{E1133395-00EB-405E-BB9D-E37A3164B02D}" srcOrd="1" destOrd="0" presId="urn:microsoft.com/office/officeart/2008/layout/VerticalCurvedList"/>
    <dgm:cxn modelId="{4A378272-9EBF-450F-861A-72D633F3D2DF}" type="presParOf" srcId="{63BF5628-F2C5-450A-BB6A-58AEC212C70D}" destId="{9DA5D95D-10D2-4A31-A722-05F81B348BAB}" srcOrd="2" destOrd="0" presId="urn:microsoft.com/office/officeart/2008/layout/VerticalCurvedList"/>
    <dgm:cxn modelId="{8E6AE0E9-9D2D-47B2-9C4F-06627FBCE55A}" type="presParOf" srcId="{9DA5D95D-10D2-4A31-A722-05F81B348BAB}" destId="{718C3EBC-688E-4F37-ACC5-9EFE2C86266D}" srcOrd="0" destOrd="0" presId="urn:microsoft.com/office/officeart/2008/layout/VerticalCurvedList"/>
    <dgm:cxn modelId="{2FEB34E4-A66C-4DFC-8ABB-01E05EDE1530}" type="presParOf" srcId="{63BF5628-F2C5-450A-BB6A-58AEC212C70D}" destId="{AEBCFEC0-1FD5-48FD-BA0E-E41F85E2508E}" srcOrd="3" destOrd="0" presId="urn:microsoft.com/office/officeart/2008/layout/VerticalCurvedList"/>
    <dgm:cxn modelId="{78FA09A5-7DFB-48BE-A5BF-318A09F960AE}" type="presParOf" srcId="{63BF5628-F2C5-450A-BB6A-58AEC212C70D}" destId="{01707022-9105-4106-9D42-3F608B1AD5F4}" srcOrd="4" destOrd="0" presId="urn:microsoft.com/office/officeart/2008/layout/VerticalCurvedList"/>
    <dgm:cxn modelId="{E0C25CA3-E279-4BFE-A966-28FC642BBCD8}" type="presParOf" srcId="{01707022-9105-4106-9D42-3F608B1AD5F4}" destId="{B2ACA8DA-FA3A-455A-A04D-B9D81AE19050}" srcOrd="0" destOrd="0" presId="urn:microsoft.com/office/officeart/2008/layout/VerticalCurvedList"/>
    <dgm:cxn modelId="{B383A5A4-58DB-49C3-9F19-38024E4739A4}" type="presParOf" srcId="{63BF5628-F2C5-450A-BB6A-58AEC212C70D}" destId="{DAD673F0-8364-485A-8E1B-C2BF4DC584B0}" srcOrd="5" destOrd="0" presId="urn:microsoft.com/office/officeart/2008/layout/VerticalCurvedList"/>
    <dgm:cxn modelId="{BEC9F8DD-FA29-497B-AA4E-963679C532E2}" type="presParOf" srcId="{63BF5628-F2C5-450A-BB6A-58AEC212C70D}" destId="{4289E34E-CA96-448E-A74E-47494D91B0D9}" srcOrd="6" destOrd="0" presId="urn:microsoft.com/office/officeart/2008/layout/VerticalCurvedList"/>
    <dgm:cxn modelId="{CD4381CC-6C23-41EC-975B-36FC7A641B77}" type="presParOf" srcId="{4289E34E-CA96-448E-A74E-47494D91B0D9}" destId="{37F5EEDC-5881-4DE8-9349-2B33FEDC2378}" srcOrd="0" destOrd="0" presId="urn:microsoft.com/office/officeart/2008/layout/VerticalCurvedList"/>
    <dgm:cxn modelId="{AAF2B0A5-27AC-42E1-B15E-38AB57A3365B}" type="presParOf" srcId="{63BF5628-F2C5-450A-BB6A-58AEC212C70D}" destId="{A443699E-DDEB-428D-AB05-5FF4B9B7A16F}" srcOrd="7" destOrd="0" presId="urn:microsoft.com/office/officeart/2008/layout/VerticalCurvedList"/>
    <dgm:cxn modelId="{51F73613-74B5-4B2B-A0A9-E190943B6B1D}" type="presParOf" srcId="{63BF5628-F2C5-450A-BB6A-58AEC212C70D}" destId="{F9D76549-561D-4C00-AEEC-D6B077310842}" srcOrd="8" destOrd="0" presId="urn:microsoft.com/office/officeart/2008/layout/VerticalCurvedList"/>
    <dgm:cxn modelId="{30FCECD9-6C72-4936-97B5-223E9560E397}" type="presParOf" srcId="{F9D76549-561D-4C00-AEEC-D6B077310842}" destId="{713932DF-D0D7-4437-8AE0-C88F8BCAF0E9}" srcOrd="0" destOrd="0" presId="urn:microsoft.com/office/officeart/2008/layout/VerticalCurv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7F845EAE-8BEB-4220-830E-D4CC05E60583}" type="doc">
      <dgm:prSet loTypeId="urn:microsoft.com/office/officeart/2005/8/layout/StepDownProcess" loCatId="process" qsTypeId="urn:microsoft.com/office/officeart/2005/8/quickstyle/simple1" qsCatId="simple" csTypeId="urn:microsoft.com/office/officeart/2005/8/colors/accent1_2" csCatId="accent1" phldr="1"/>
      <dgm:spPr/>
      <dgm:t>
        <a:bodyPr/>
        <a:lstStyle/>
        <a:p>
          <a:endParaRPr lang="en-US"/>
        </a:p>
      </dgm:t>
    </dgm:pt>
    <dgm:pt modelId="{1978B23D-AB04-40BD-8222-CC5BF5A414B2}" type="pres">
      <dgm:prSet presAssocID="{7F845EAE-8BEB-4220-830E-D4CC05E60583}" presName="rootnode" presStyleCnt="0">
        <dgm:presLayoutVars>
          <dgm:chMax/>
          <dgm:chPref/>
          <dgm:dir/>
          <dgm:animLvl val="lvl"/>
        </dgm:presLayoutVars>
      </dgm:prSet>
      <dgm:spPr/>
      <dgm:t>
        <a:bodyPr/>
        <a:lstStyle/>
        <a:p>
          <a:endParaRPr lang="en-US"/>
        </a:p>
      </dgm:t>
    </dgm:pt>
  </dgm:ptLst>
  <dgm:cxnLst>
    <dgm:cxn modelId="{2393DC27-A697-4503-9C1F-9C136D22934F}" type="presOf" srcId="{7F845EAE-8BEB-4220-830E-D4CC05E60583}" destId="{1978B23D-AB04-40BD-8222-CC5BF5A414B2}" srcOrd="0" destOrd="0" presId="urn:microsoft.com/office/officeart/2005/8/layout/StepDownProcess"/>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2921F1C4-41FC-44BD-852E-09EBBA9F1D90}"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US"/>
        </a:p>
      </dgm:t>
    </dgm:pt>
    <dgm:pt modelId="{E7659AAF-7FD3-45E0-BA95-A3B58F509774}">
      <dgm:prSet phldrT="[Text]" custT="1"/>
      <dgm:spPr/>
      <dgm:t>
        <a:bodyPr/>
        <a:lstStyle/>
        <a:p>
          <a:r>
            <a:rPr lang="en-US" sz="4400" dirty="0" smtClean="0"/>
            <a:t>HVAC</a:t>
          </a:r>
          <a:endParaRPr lang="en-US" sz="4400" dirty="0"/>
        </a:p>
      </dgm:t>
    </dgm:pt>
    <dgm:pt modelId="{960DD3F0-0B00-4D22-8626-A557FF4C7859}" type="parTrans" cxnId="{7E94D67A-869E-4E53-A67E-84F1BC01C347}">
      <dgm:prSet/>
      <dgm:spPr/>
      <dgm:t>
        <a:bodyPr/>
        <a:lstStyle/>
        <a:p>
          <a:endParaRPr lang="en-US"/>
        </a:p>
      </dgm:t>
    </dgm:pt>
    <dgm:pt modelId="{01BF405E-6DC7-419F-9DC6-73E24CE5A3D8}" type="sibTrans" cxnId="{7E94D67A-869E-4E53-A67E-84F1BC01C347}">
      <dgm:prSet/>
      <dgm:spPr/>
      <dgm:t>
        <a:bodyPr/>
        <a:lstStyle/>
        <a:p>
          <a:endParaRPr lang="en-US"/>
        </a:p>
      </dgm:t>
    </dgm:pt>
    <dgm:pt modelId="{971DF3C7-CD29-4D8C-A0B2-8B00E51868DF}">
      <dgm:prSet phldrT="[Text]" custT="1"/>
      <dgm:spPr/>
      <dgm:t>
        <a:bodyPr/>
        <a:lstStyle/>
        <a:p>
          <a:r>
            <a:rPr lang="en-US" sz="1600" dirty="0" smtClean="0"/>
            <a:t>15% said their home was warmer or more comfortable</a:t>
          </a:r>
          <a:endParaRPr lang="en-US" sz="1600" dirty="0"/>
        </a:p>
      </dgm:t>
    </dgm:pt>
    <dgm:pt modelId="{F2AC2758-82F5-4D5F-86C5-87DE7843343C}" type="parTrans" cxnId="{5AE1A1F6-9AEC-42D1-8624-6045CBD85E5B}">
      <dgm:prSet/>
      <dgm:spPr/>
      <dgm:t>
        <a:bodyPr/>
        <a:lstStyle/>
        <a:p>
          <a:endParaRPr lang="en-US"/>
        </a:p>
      </dgm:t>
    </dgm:pt>
    <dgm:pt modelId="{4896A698-5E14-4BF9-862A-D52F8894CE28}" type="sibTrans" cxnId="{5AE1A1F6-9AEC-42D1-8624-6045CBD85E5B}">
      <dgm:prSet/>
      <dgm:spPr/>
      <dgm:t>
        <a:bodyPr/>
        <a:lstStyle/>
        <a:p>
          <a:endParaRPr lang="en-US"/>
        </a:p>
      </dgm:t>
    </dgm:pt>
    <dgm:pt modelId="{855D28D1-A3A2-4C74-81B3-EC1B76A47D6F}">
      <dgm:prSet phldrT="[Text]" custT="1"/>
      <dgm:spPr/>
      <dgm:t>
        <a:bodyPr/>
        <a:lstStyle/>
        <a:p>
          <a:r>
            <a:rPr lang="en-US" sz="4400" dirty="0" err="1" smtClean="0"/>
            <a:t>HPwES</a:t>
          </a:r>
          <a:endParaRPr lang="en-US" sz="4400" dirty="0"/>
        </a:p>
      </dgm:t>
    </dgm:pt>
    <dgm:pt modelId="{3F014A27-D9ED-4807-A1E3-685AFA8F037D}" type="parTrans" cxnId="{7CC7E7CD-06E4-4271-A626-2CB414F04B1D}">
      <dgm:prSet/>
      <dgm:spPr/>
      <dgm:t>
        <a:bodyPr/>
        <a:lstStyle/>
        <a:p>
          <a:endParaRPr lang="en-US"/>
        </a:p>
      </dgm:t>
    </dgm:pt>
    <dgm:pt modelId="{56476858-D3B7-494C-A7FB-40CEEBC8A132}" type="sibTrans" cxnId="{7CC7E7CD-06E4-4271-A626-2CB414F04B1D}">
      <dgm:prSet/>
      <dgm:spPr/>
      <dgm:t>
        <a:bodyPr/>
        <a:lstStyle/>
        <a:p>
          <a:endParaRPr lang="en-US"/>
        </a:p>
      </dgm:t>
    </dgm:pt>
    <dgm:pt modelId="{A66E708B-3EDA-407F-9195-881ABE6CCAE5}">
      <dgm:prSet phldrT="[Text]" custT="1"/>
      <dgm:spPr/>
      <dgm:t>
        <a:bodyPr/>
        <a:lstStyle/>
        <a:p>
          <a:r>
            <a:rPr lang="en-US" sz="1600" dirty="0" smtClean="0"/>
            <a:t>12% said their hot water was hotter</a:t>
          </a:r>
          <a:endParaRPr lang="en-US" sz="1600" dirty="0"/>
        </a:p>
      </dgm:t>
    </dgm:pt>
    <dgm:pt modelId="{3CF97A4A-9B3E-4909-A570-8CF35BA010E9}" type="parTrans" cxnId="{74C557D5-C2DE-41EE-9002-1D9D0E5177CF}">
      <dgm:prSet/>
      <dgm:spPr/>
      <dgm:t>
        <a:bodyPr/>
        <a:lstStyle/>
        <a:p>
          <a:endParaRPr lang="en-US"/>
        </a:p>
      </dgm:t>
    </dgm:pt>
    <dgm:pt modelId="{035F69D2-B8A3-4D43-AA4F-21EDDB236FE5}" type="sibTrans" cxnId="{74C557D5-C2DE-41EE-9002-1D9D0E5177CF}">
      <dgm:prSet/>
      <dgm:spPr/>
      <dgm:t>
        <a:bodyPr/>
        <a:lstStyle/>
        <a:p>
          <a:endParaRPr lang="en-US"/>
        </a:p>
      </dgm:t>
    </dgm:pt>
    <dgm:pt modelId="{AE5CCD13-83D3-4DEB-B147-4D44CAEFED44}">
      <dgm:prSet phldrT="[Text]" custT="1"/>
      <dgm:spPr/>
      <dgm:t>
        <a:bodyPr/>
        <a:lstStyle/>
        <a:p>
          <a:r>
            <a:rPr lang="en-US" sz="1600" dirty="0" smtClean="0"/>
            <a:t>40% said their home was warmer or more comfortable</a:t>
          </a:r>
          <a:endParaRPr lang="en-US" sz="1600" dirty="0"/>
        </a:p>
      </dgm:t>
    </dgm:pt>
    <dgm:pt modelId="{8DAE1A4A-56AA-49B9-83CC-87899B17CB6E}" type="parTrans" cxnId="{2C7B8BD6-021B-4585-A0ED-516402C509F0}">
      <dgm:prSet/>
      <dgm:spPr/>
      <dgm:t>
        <a:bodyPr/>
        <a:lstStyle/>
        <a:p>
          <a:endParaRPr lang="en-US"/>
        </a:p>
      </dgm:t>
    </dgm:pt>
    <dgm:pt modelId="{DFC5DB64-6413-4F73-B9D3-508272DB8880}" type="sibTrans" cxnId="{2C7B8BD6-021B-4585-A0ED-516402C509F0}">
      <dgm:prSet/>
      <dgm:spPr/>
      <dgm:t>
        <a:bodyPr/>
        <a:lstStyle/>
        <a:p>
          <a:endParaRPr lang="en-US"/>
        </a:p>
      </dgm:t>
    </dgm:pt>
    <dgm:pt modelId="{FFF6EC01-CD90-4940-8974-E4D77CCE6BB3}">
      <dgm:prSet custT="1"/>
      <dgm:spPr/>
      <dgm:t>
        <a:bodyPr/>
        <a:lstStyle/>
        <a:p>
          <a:r>
            <a:rPr lang="en-US" sz="4400" dirty="0" smtClean="0"/>
            <a:t>C&amp;I</a:t>
          </a:r>
          <a:endParaRPr lang="en-US" sz="4400" dirty="0"/>
        </a:p>
      </dgm:t>
    </dgm:pt>
    <dgm:pt modelId="{F3C03641-9417-442E-B75E-6D5C3F303804}" type="parTrans" cxnId="{54FCAC52-4EFD-452C-ADBB-7BB73BC298B2}">
      <dgm:prSet/>
      <dgm:spPr/>
      <dgm:t>
        <a:bodyPr/>
        <a:lstStyle/>
        <a:p>
          <a:endParaRPr lang="en-US"/>
        </a:p>
      </dgm:t>
    </dgm:pt>
    <dgm:pt modelId="{3616B885-C6A4-46E5-B00D-88C82CDDD176}" type="sibTrans" cxnId="{54FCAC52-4EFD-452C-ADBB-7BB73BC298B2}">
      <dgm:prSet/>
      <dgm:spPr/>
      <dgm:t>
        <a:bodyPr/>
        <a:lstStyle/>
        <a:p>
          <a:endParaRPr lang="en-US"/>
        </a:p>
      </dgm:t>
    </dgm:pt>
    <dgm:pt modelId="{66361229-9482-4D6E-9FCD-16ADCEB47871}">
      <dgm:prSet custT="1"/>
      <dgm:spPr/>
      <dgm:t>
        <a:bodyPr/>
        <a:lstStyle/>
        <a:p>
          <a:r>
            <a:rPr lang="en-US" sz="1600" dirty="0" smtClean="0"/>
            <a:t>10 of 16 participants noted comfort improvements</a:t>
          </a:r>
          <a:endParaRPr lang="en-US" sz="1600" dirty="0"/>
        </a:p>
      </dgm:t>
    </dgm:pt>
    <dgm:pt modelId="{3DD91EEA-30D1-4648-BFD5-A510163D48C6}" type="parTrans" cxnId="{2840E145-9822-46B6-A23E-A05A795752F3}">
      <dgm:prSet/>
      <dgm:spPr/>
      <dgm:t>
        <a:bodyPr/>
        <a:lstStyle/>
        <a:p>
          <a:endParaRPr lang="en-US"/>
        </a:p>
      </dgm:t>
    </dgm:pt>
    <dgm:pt modelId="{441B6EB5-2CA7-422E-9159-89185469D0B6}" type="sibTrans" cxnId="{2840E145-9822-46B6-A23E-A05A795752F3}">
      <dgm:prSet/>
      <dgm:spPr/>
      <dgm:t>
        <a:bodyPr/>
        <a:lstStyle/>
        <a:p>
          <a:endParaRPr lang="en-US"/>
        </a:p>
      </dgm:t>
    </dgm:pt>
    <dgm:pt modelId="{CB742C9D-A65E-4106-B1E3-912EFA8BAA25}">
      <dgm:prSet phldrT="[Text]" custT="1"/>
      <dgm:spPr/>
      <dgm:t>
        <a:bodyPr/>
        <a:lstStyle/>
        <a:p>
          <a:r>
            <a:rPr lang="en-US" sz="1600" dirty="0" smtClean="0"/>
            <a:t>Other benefits included reduced noise, and hot water getting hot faster</a:t>
          </a:r>
          <a:endParaRPr lang="en-US" sz="1600" dirty="0"/>
        </a:p>
      </dgm:t>
    </dgm:pt>
    <dgm:pt modelId="{240AB379-4670-4A59-A798-CE5E7F24B6F5}" type="parTrans" cxnId="{4559CC23-8390-4C03-B417-55497EC23508}">
      <dgm:prSet/>
      <dgm:spPr/>
      <dgm:t>
        <a:bodyPr/>
        <a:lstStyle/>
        <a:p>
          <a:endParaRPr lang="en-US"/>
        </a:p>
      </dgm:t>
    </dgm:pt>
    <dgm:pt modelId="{67DB3723-5094-47B3-BD1C-3AE1D9D15663}" type="sibTrans" cxnId="{4559CC23-8390-4C03-B417-55497EC23508}">
      <dgm:prSet/>
      <dgm:spPr/>
      <dgm:t>
        <a:bodyPr/>
        <a:lstStyle/>
        <a:p>
          <a:endParaRPr lang="en-US"/>
        </a:p>
      </dgm:t>
    </dgm:pt>
    <dgm:pt modelId="{A2600EEA-A719-48DA-B916-0A3B6C1495EA}">
      <dgm:prSet phldrT="[Text]" custT="1"/>
      <dgm:spPr/>
      <dgm:t>
        <a:bodyPr/>
        <a:lstStyle/>
        <a:p>
          <a:r>
            <a:rPr lang="en-US" sz="1600" dirty="0" smtClean="0"/>
            <a:t>Other benefits included improved air quality and reduced noise</a:t>
          </a:r>
          <a:endParaRPr lang="en-US" sz="1600" dirty="0"/>
        </a:p>
      </dgm:t>
    </dgm:pt>
    <dgm:pt modelId="{40C707DF-94FC-4C49-ABEE-C2296B2478E4}" type="parTrans" cxnId="{FA0F5C9B-D0D1-4FE6-BF42-AB95D73001DF}">
      <dgm:prSet/>
      <dgm:spPr/>
      <dgm:t>
        <a:bodyPr/>
        <a:lstStyle/>
        <a:p>
          <a:endParaRPr lang="en-US"/>
        </a:p>
      </dgm:t>
    </dgm:pt>
    <dgm:pt modelId="{4EA592D9-420F-465C-A7DF-F85FA7595FEA}" type="sibTrans" cxnId="{FA0F5C9B-D0D1-4FE6-BF42-AB95D73001DF}">
      <dgm:prSet/>
      <dgm:spPr/>
      <dgm:t>
        <a:bodyPr/>
        <a:lstStyle/>
        <a:p>
          <a:endParaRPr lang="en-US"/>
        </a:p>
      </dgm:t>
    </dgm:pt>
    <dgm:pt modelId="{E5751B35-7B37-4A63-9F63-C265982C4396}">
      <dgm:prSet phldrT="[Text]" custT="1"/>
      <dgm:spPr/>
      <dgm:t>
        <a:bodyPr/>
        <a:lstStyle/>
        <a:p>
          <a:r>
            <a:rPr lang="en-US" sz="1600" dirty="0" smtClean="0"/>
            <a:t>10% said their heating was more even</a:t>
          </a:r>
          <a:endParaRPr lang="en-US" sz="1600" dirty="0"/>
        </a:p>
      </dgm:t>
    </dgm:pt>
    <dgm:pt modelId="{75EB8515-6F54-4055-9C7F-3E4262F0FA45}" type="parTrans" cxnId="{93D3ECE1-B2E8-49DD-B8E6-2BE309EC0B13}">
      <dgm:prSet/>
      <dgm:spPr/>
      <dgm:t>
        <a:bodyPr/>
        <a:lstStyle/>
        <a:p>
          <a:endParaRPr lang="en-US"/>
        </a:p>
      </dgm:t>
    </dgm:pt>
    <dgm:pt modelId="{5AD364C3-DB22-4FB7-8207-F1E355934065}" type="sibTrans" cxnId="{93D3ECE1-B2E8-49DD-B8E6-2BE309EC0B13}">
      <dgm:prSet/>
      <dgm:spPr/>
      <dgm:t>
        <a:bodyPr/>
        <a:lstStyle/>
        <a:p>
          <a:endParaRPr lang="en-US"/>
        </a:p>
      </dgm:t>
    </dgm:pt>
    <dgm:pt modelId="{FAFABBF7-77D5-4E36-9805-73580BCF4020}">
      <dgm:prSet phldrT="[Text]" custT="1"/>
      <dgm:spPr/>
      <dgm:t>
        <a:bodyPr/>
        <a:lstStyle/>
        <a:p>
          <a:r>
            <a:rPr lang="en-US" sz="1600" dirty="0" smtClean="0"/>
            <a:t>9% said their heating was more even</a:t>
          </a:r>
          <a:endParaRPr lang="en-US" sz="1600" dirty="0"/>
        </a:p>
      </dgm:t>
    </dgm:pt>
    <dgm:pt modelId="{CE2BEE4E-4943-4214-9A22-0F79478073E0}" type="parTrans" cxnId="{2272DC4D-252A-4D34-B70D-D972A8EA1399}">
      <dgm:prSet/>
      <dgm:spPr/>
      <dgm:t>
        <a:bodyPr/>
        <a:lstStyle/>
        <a:p>
          <a:endParaRPr lang="en-US"/>
        </a:p>
      </dgm:t>
    </dgm:pt>
    <dgm:pt modelId="{70E57ADE-4269-456A-9EFC-ADF290C5F498}" type="sibTrans" cxnId="{2272DC4D-252A-4D34-B70D-D972A8EA1399}">
      <dgm:prSet/>
      <dgm:spPr/>
      <dgm:t>
        <a:bodyPr/>
        <a:lstStyle/>
        <a:p>
          <a:endParaRPr lang="en-US"/>
        </a:p>
      </dgm:t>
    </dgm:pt>
    <dgm:pt modelId="{212D8DDA-74F1-4E4F-AD20-99330E5FCEF5}" type="pres">
      <dgm:prSet presAssocID="{2921F1C4-41FC-44BD-852E-09EBBA9F1D90}" presName="Name0" presStyleCnt="0">
        <dgm:presLayoutVars>
          <dgm:dir/>
          <dgm:animLvl val="lvl"/>
          <dgm:resizeHandles val="exact"/>
        </dgm:presLayoutVars>
      </dgm:prSet>
      <dgm:spPr/>
      <dgm:t>
        <a:bodyPr/>
        <a:lstStyle/>
        <a:p>
          <a:endParaRPr lang="en-US"/>
        </a:p>
      </dgm:t>
    </dgm:pt>
    <dgm:pt modelId="{DB27E3EE-5B3F-485D-9376-B96256ED2AAD}" type="pres">
      <dgm:prSet presAssocID="{E7659AAF-7FD3-45E0-BA95-A3B58F509774}" presName="linNode" presStyleCnt="0"/>
      <dgm:spPr/>
    </dgm:pt>
    <dgm:pt modelId="{AEC7FC8A-A81E-4AC0-81D8-EE49B5CFC597}" type="pres">
      <dgm:prSet presAssocID="{E7659AAF-7FD3-45E0-BA95-A3B58F509774}" presName="parentText" presStyleLbl="node1" presStyleIdx="0" presStyleCnt="3">
        <dgm:presLayoutVars>
          <dgm:chMax val="1"/>
          <dgm:bulletEnabled val="1"/>
        </dgm:presLayoutVars>
      </dgm:prSet>
      <dgm:spPr/>
      <dgm:t>
        <a:bodyPr/>
        <a:lstStyle/>
        <a:p>
          <a:endParaRPr lang="en-US"/>
        </a:p>
      </dgm:t>
    </dgm:pt>
    <dgm:pt modelId="{65E0C8C8-A960-4A37-AE02-402179DBDC01}" type="pres">
      <dgm:prSet presAssocID="{E7659AAF-7FD3-45E0-BA95-A3B58F509774}" presName="descendantText" presStyleLbl="alignAccFollowNode1" presStyleIdx="0" presStyleCnt="3">
        <dgm:presLayoutVars>
          <dgm:bulletEnabled val="1"/>
        </dgm:presLayoutVars>
      </dgm:prSet>
      <dgm:spPr/>
      <dgm:t>
        <a:bodyPr/>
        <a:lstStyle/>
        <a:p>
          <a:endParaRPr lang="en-US"/>
        </a:p>
      </dgm:t>
    </dgm:pt>
    <dgm:pt modelId="{6BEFB7FA-7A10-489B-9BE6-A3998F605E70}" type="pres">
      <dgm:prSet presAssocID="{01BF405E-6DC7-419F-9DC6-73E24CE5A3D8}" presName="sp" presStyleCnt="0"/>
      <dgm:spPr/>
    </dgm:pt>
    <dgm:pt modelId="{D9A6B41E-D102-4A51-A0A9-424F742B55AE}" type="pres">
      <dgm:prSet presAssocID="{855D28D1-A3A2-4C74-81B3-EC1B76A47D6F}" presName="linNode" presStyleCnt="0"/>
      <dgm:spPr/>
    </dgm:pt>
    <dgm:pt modelId="{33EB96AE-30EB-41F4-9305-5D372A213656}" type="pres">
      <dgm:prSet presAssocID="{855D28D1-A3A2-4C74-81B3-EC1B76A47D6F}" presName="parentText" presStyleLbl="node1" presStyleIdx="1" presStyleCnt="3">
        <dgm:presLayoutVars>
          <dgm:chMax val="1"/>
          <dgm:bulletEnabled val="1"/>
        </dgm:presLayoutVars>
      </dgm:prSet>
      <dgm:spPr/>
      <dgm:t>
        <a:bodyPr/>
        <a:lstStyle/>
        <a:p>
          <a:endParaRPr lang="en-US"/>
        </a:p>
      </dgm:t>
    </dgm:pt>
    <dgm:pt modelId="{8251307A-A0AC-471E-8A6F-232E1DECC2EB}" type="pres">
      <dgm:prSet presAssocID="{855D28D1-A3A2-4C74-81B3-EC1B76A47D6F}" presName="descendantText" presStyleLbl="alignAccFollowNode1" presStyleIdx="1" presStyleCnt="3" custLinFactNeighborX="-738" custLinFactNeighborY="-636">
        <dgm:presLayoutVars>
          <dgm:bulletEnabled val="1"/>
        </dgm:presLayoutVars>
      </dgm:prSet>
      <dgm:spPr/>
      <dgm:t>
        <a:bodyPr/>
        <a:lstStyle/>
        <a:p>
          <a:endParaRPr lang="en-US"/>
        </a:p>
      </dgm:t>
    </dgm:pt>
    <dgm:pt modelId="{A140D4F4-7A7B-48E2-BC1A-83FE52C187BF}" type="pres">
      <dgm:prSet presAssocID="{56476858-D3B7-494C-A7FB-40CEEBC8A132}" presName="sp" presStyleCnt="0"/>
      <dgm:spPr/>
    </dgm:pt>
    <dgm:pt modelId="{4B8A5A32-38F5-4E2E-8CCA-1CDC8B9E9678}" type="pres">
      <dgm:prSet presAssocID="{FFF6EC01-CD90-4940-8974-E4D77CCE6BB3}" presName="linNode" presStyleCnt="0"/>
      <dgm:spPr/>
    </dgm:pt>
    <dgm:pt modelId="{7F422985-8F44-42F2-8392-B916537F0A15}" type="pres">
      <dgm:prSet presAssocID="{FFF6EC01-CD90-4940-8974-E4D77CCE6BB3}" presName="parentText" presStyleLbl="node1" presStyleIdx="2" presStyleCnt="3">
        <dgm:presLayoutVars>
          <dgm:chMax val="1"/>
          <dgm:bulletEnabled val="1"/>
        </dgm:presLayoutVars>
      </dgm:prSet>
      <dgm:spPr/>
      <dgm:t>
        <a:bodyPr/>
        <a:lstStyle/>
        <a:p>
          <a:endParaRPr lang="en-US"/>
        </a:p>
      </dgm:t>
    </dgm:pt>
    <dgm:pt modelId="{B8EEC653-4CC1-4F31-BA9D-EEE2D25AB6B5}" type="pres">
      <dgm:prSet presAssocID="{FFF6EC01-CD90-4940-8974-E4D77CCE6BB3}" presName="descendantText" presStyleLbl="alignAccFollowNode1" presStyleIdx="2" presStyleCnt="3">
        <dgm:presLayoutVars>
          <dgm:bulletEnabled val="1"/>
        </dgm:presLayoutVars>
      </dgm:prSet>
      <dgm:spPr/>
      <dgm:t>
        <a:bodyPr/>
        <a:lstStyle/>
        <a:p>
          <a:endParaRPr lang="en-US"/>
        </a:p>
      </dgm:t>
    </dgm:pt>
  </dgm:ptLst>
  <dgm:cxnLst>
    <dgm:cxn modelId="{2A253525-35DB-4AB5-AEFA-9023004C9FBE}" type="presOf" srcId="{E7659AAF-7FD3-45E0-BA95-A3B58F509774}" destId="{AEC7FC8A-A81E-4AC0-81D8-EE49B5CFC597}" srcOrd="0" destOrd="0" presId="urn:microsoft.com/office/officeart/2005/8/layout/vList5"/>
    <dgm:cxn modelId="{15FDD814-7318-4A36-9235-1BB24F8479B2}" type="presOf" srcId="{CB742C9D-A65E-4106-B1E3-912EFA8BAA25}" destId="{65E0C8C8-A960-4A37-AE02-402179DBDC01}" srcOrd="0" destOrd="3" presId="urn:microsoft.com/office/officeart/2005/8/layout/vList5"/>
    <dgm:cxn modelId="{0E2C8725-2D84-45A2-B851-BC766C3A33D7}" type="presOf" srcId="{66361229-9482-4D6E-9FCD-16ADCEB47871}" destId="{B8EEC653-4CC1-4F31-BA9D-EEE2D25AB6B5}" srcOrd="0" destOrd="0" presId="urn:microsoft.com/office/officeart/2005/8/layout/vList5"/>
    <dgm:cxn modelId="{D9B673A8-7956-4DD0-9187-E1C33AFE5037}" type="presOf" srcId="{E5751B35-7B37-4A63-9F63-C265982C4396}" destId="{8251307A-A0AC-471E-8A6F-232E1DECC2EB}" srcOrd="0" destOrd="1" presId="urn:microsoft.com/office/officeart/2005/8/layout/vList5"/>
    <dgm:cxn modelId="{7E94D67A-869E-4E53-A67E-84F1BC01C347}" srcId="{2921F1C4-41FC-44BD-852E-09EBBA9F1D90}" destId="{E7659AAF-7FD3-45E0-BA95-A3B58F509774}" srcOrd="0" destOrd="0" parTransId="{960DD3F0-0B00-4D22-8626-A557FF4C7859}" sibTransId="{01BF405E-6DC7-419F-9DC6-73E24CE5A3D8}"/>
    <dgm:cxn modelId="{FA0F5C9B-D0D1-4FE6-BF42-AB95D73001DF}" srcId="{855D28D1-A3A2-4C74-81B3-EC1B76A47D6F}" destId="{A2600EEA-A719-48DA-B916-0A3B6C1495EA}" srcOrd="2" destOrd="0" parTransId="{40C707DF-94FC-4C49-ABEE-C2296B2478E4}" sibTransId="{4EA592D9-420F-465C-A7DF-F85FA7595FEA}"/>
    <dgm:cxn modelId="{A24D4DA6-F6D7-45BB-9609-C707CAB227EF}" type="presOf" srcId="{A2600EEA-A719-48DA-B916-0A3B6C1495EA}" destId="{8251307A-A0AC-471E-8A6F-232E1DECC2EB}" srcOrd="0" destOrd="2" presId="urn:microsoft.com/office/officeart/2005/8/layout/vList5"/>
    <dgm:cxn modelId="{B913496A-15F7-456F-9A70-8B25E99C12F3}" type="presOf" srcId="{A66E708B-3EDA-407F-9195-881ABE6CCAE5}" destId="{65E0C8C8-A960-4A37-AE02-402179DBDC01}" srcOrd="0" destOrd="1" presId="urn:microsoft.com/office/officeart/2005/8/layout/vList5"/>
    <dgm:cxn modelId="{5AE1A1F6-9AEC-42D1-8624-6045CBD85E5B}" srcId="{E7659AAF-7FD3-45E0-BA95-A3B58F509774}" destId="{971DF3C7-CD29-4D8C-A0B2-8B00E51868DF}" srcOrd="0" destOrd="0" parTransId="{F2AC2758-82F5-4D5F-86C5-87DE7843343C}" sibTransId="{4896A698-5E14-4BF9-862A-D52F8894CE28}"/>
    <dgm:cxn modelId="{7CC7E7CD-06E4-4271-A626-2CB414F04B1D}" srcId="{2921F1C4-41FC-44BD-852E-09EBBA9F1D90}" destId="{855D28D1-A3A2-4C74-81B3-EC1B76A47D6F}" srcOrd="1" destOrd="0" parTransId="{3F014A27-D9ED-4807-A1E3-685AFA8F037D}" sibTransId="{56476858-D3B7-494C-A7FB-40CEEBC8A132}"/>
    <dgm:cxn modelId="{3A4531B3-6E50-4EE2-8960-BCF1BBF48DBF}" type="presOf" srcId="{AE5CCD13-83D3-4DEB-B147-4D44CAEFED44}" destId="{8251307A-A0AC-471E-8A6F-232E1DECC2EB}" srcOrd="0" destOrd="0" presId="urn:microsoft.com/office/officeart/2005/8/layout/vList5"/>
    <dgm:cxn modelId="{93D3ECE1-B2E8-49DD-B8E6-2BE309EC0B13}" srcId="{855D28D1-A3A2-4C74-81B3-EC1B76A47D6F}" destId="{E5751B35-7B37-4A63-9F63-C265982C4396}" srcOrd="1" destOrd="0" parTransId="{75EB8515-6F54-4055-9C7F-3E4262F0FA45}" sibTransId="{5AD364C3-DB22-4FB7-8207-F1E355934065}"/>
    <dgm:cxn modelId="{11387BE3-07AC-49D4-87AD-64AEFF829EF4}" type="presOf" srcId="{FAFABBF7-77D5-4E36-9805-73580BCF4020}" destId="{65E0C8C8-A960-4A37-AE02-402179DBDC01}" srcOrd="0" destOrd="2" presId="urn:microsoft.com/office/officeart/2005/8/layout/vList5"/>
    <dgm:cxn modelId="{74C557D5-C2DE-41EE-9002-1D9D0E5177CF}" srcId="{E7659AAF-7FD3-45E0-BA95-A3B58F509774}" destId="{A66E708B-3EDA-407F-9195-881ABE6CCAE5}" srcOrd="1" destOrd="0" parTransId="{3CF97A4A-9B3E-4909-A570-8CF35BA010E9}" sibTransId="{035F69D2-B8A3-4D43-AA4F-21EDDB236FE5}"/>
    <dgm:cxn modelId="{2840E145-9822-46B6-A23E-A05A795752F3}" srcId="{FFF6EC01-CD90-4940-8974-E4D77CCE6BB3}" destId="{66361229-9482-4D6E-9FCD-16ADCEB47871}" srcOrd="0" destOrd="0" parTransId="{3DD91EEA-30D1-4648-BFD5-A510163D48C6}" sibTransId="{441B6EB5-2CA7-422E-9159-89185469D0B6}"/>
    <dgm:cxn modelId="{54FCAC52-4EFD-452C-ADBB-7BB73BC298B2}" srcId="{2921F1C4-41FC-44BD-852E-09EBBA9F1D90}" destId="{FFF6EC01-CD90-4940-8974-E4D77CCE6BB3}" srcOrd="2" destOrd="0" parTransId="{F3C03641-9417-442E-B75E-6D5C3F303804}" sibTransId="{3616B885-C6A4-46E5-B00D-88C82CDDD176}"/>
    <dgm:cxn modelId="{2C7B8BD6-021B-4585-A0ED-516402C509F0}" srcId="{855D28D1-A3A2-4C74-81B3-EC1B76A47D6F}" destId="{AE5CCD13-83D3-4DEB-B147-4D44CAEFED44}" srcOrd="0" destOrd="0" parTransId="{8DAE1A4A-56AA-49B9-83CC-87899B17CB6E}" sibTransId="{DFC5DB64-6413-4F73-B9D3-508272DB8880}"/>
    <dgm:cxn modelId="{4559CC23-8390-4C03-B417-55497EC23508}" srcId="{E7659AAF-7FD3-45E0-BA95-A3B58F509774}" destId="{CB742C9D-A65E-4106-B1E3-912EFA8BAA25}" srcOrd="3" destOrd="0" parTransId="{240AB379-4670-4A59-A798-CE5E7F24B6F5}" sibTransId="{67DB3723-5094-47B3-BD1C-3AE1D9D15663}"/>
    <dgm:cxn modelId="{DBEE2F45-376B-422D-A887-450C17E7B50B}" type="presOf" srcId="{855D28D1-A3A2-4C74-81B3-EC1B76A47D6F}" destId="{33EB96AE-30EB-41F4-9305-5D372A213656}" srcOrd="0" destOrd="0" presId="urn:microsoft.com/office/officeart/2005/8/layout/vList5"/>
    <dgm:cxn modelId="{10CABF7D-F06B-4A66-A113-4A7E16F58E18}" type="presOf" srcId="{971DF3C7-CD29-4D8C-A0B2-8B00E51868DF}" destId="{65E0C8C8-A960-4A37-AE02-402179DBDC01}" srcOrd="0" destOrd="0" presId="urn:microsoft.com/office/officeart/2005/8/layout/vList5"/>
    <dgm:cxn modelId="{2272DC4D-252A-4D34-B70D-D972A8EA1399}" srcId="{E7659AAF-7FD3-45E0-BA95-A3B58F509774}" destId="{FAFABBF7-77D5-4E36-9805-73580BCF4020}" srcOrd="2" destOrd="0" parTransId="{CE2BEE4E-4943-4214-9A22-0F79478073E0}" sibTransId="{70E57ADE-4269-456A-9EFC-ADF290C5F498}"/>
    <dgm:cxn modelId="{19F69C7C-35F8-4CF7-96A0-0E9FF7CAEA62}" type="presOf" srcId="{FFF6EC01-CD90-4940-8974-E4D77CCE6BB3}" destId="{7F422985-8F44-42F2-8392-B916537F0A15}" srcOrd="0" destOrd="0" presId="urn:microsoft.com/office/officeart/2005/8/layout/vList5"/>
    <dgm:cxn modelId="{380A439A-FA70-4BC6-9008-458E89E687B2}" type="presOf" srcId="{2921F1C4-41FC-44BD-852E-09EBBA9F1D90}" destId="{212D8DDA-74F1-4E4F-AD20-99330E5FCEF5}" srcOrd="0" destOrd="0" presId="urn:microsoft.com/office/officeart/2005/8/layout/vList5"/>
    <dgm:cxn modelId="{93A9467B-34BD-4586-9F51-D206C73A26E9}" type="presParOf" srcId="{212D8DDA-74F1-4E4F-AD20-99330E5FCEF5}" destId="{DB27E3EE-5B3F-485D-9376-B96256ED2AAD}" srcOrd="0" destOrd="0" presId="urn:microsoft.com/office/officeart/2005/8/layout/vList5"/>
    <dgm:cxn modelId="{62542F6E-94E0-4FC0-AD30-AC42F0D80565}" type="presParOf" srcId="{DB27E3EE-5B3F-485D-9376-B96256ED2AAD}" destId="{AEC7FC8A-A81E-4AC0-81D8-EE49B5CFC597}" srcOrd="0" destOrd="0" presId="urn:microsoft.com/office/officeart/2005/8/layout/vList5"/>
    <dgm:cxn modelId="{88AD4B53-61B0-4013-9FF8-6A242D905FA4}" type="presParOf" srcId="{DB27E3EE-5B3F-485D-9376-B96256ED2AAD}" destId="{65E0C8C8-A960-4A37-AE02-402179DBDC01}" srcOrd="1" destOrd="0" presId="urn:microsoft.com/office/officeart/2005/8/layout/vList5"/>
    <dgm:cxn modelId="{52D0DF83-DD5F-4551-9906-CB8DB45FF8EA}" type="presParOf" srcId="{212D8DDA-74F1-4E4F-AD20-99330E5FCEF5}" destId="{6BEFB7FA-7A10-489B-9BE6-A3998F605E70}" srcOrd="1" destOrd="0" presId="urn:microsoft.com/office/officeart/2005/8/layout/vList5"/>
    <dgm:cxn modelId="{62ED77C2-1355-48D2-8DE8-633C996DC37A}" type="presParOf" srcId="{212D8DDA-74F1-4E4F-AD20-99330E5FCEF5}" destId="{D9A6B41E-D102-4A51-A0A9-424F742B55AE}" srcOrd="2" destOrd="0" presId="urn:microsoft.com/office/officeart/2005/8/layout/vList5"/>
    <dgm:cxn modelId="{A7AE04A0-2A60-4657-8020-5CDC984E7F16}" type="presParOf" srcId="{D9A6B41E-D102-4A51-A0A9-424F742B55AE}" destId="{33EB96AE-30EB-41F4-9305-5D372A213656}" srcOrd="0" destOrd="0" presId="urn:microsoft.com/office/officeart/2005/8/layout/vList5"/>
    <dgm:cxn modelId="{4F9C93A8-C900-44EC-9EA6-6041B1A8FD19}" type="presParOf" srcId="{D9A6B41E-D102-4A51-A0A9-424F742B55AE}" destId="{8251307A-A0AC-471E-8A6F-232E1DECC2EB}" srcOrd="1" destOrd="0" presId="urn:microsoft.com/office/officeart/2005/8/layout/vList5"/>
    <dgm:cxn modelId="{E1FE1814-CBAA-42C3-8F74-5D6449E1CFEF}" type="presParOf" srcId="{212D8DDA-74F1-4E4F-AD20-99330E5FCEF5}" destId="{A140D4F4-7A7B-48E2-BC1A-83FE52C187BF}" srcOrd="3" destOrd="0" presId="urn:microsoft.com/office/officeart/2005/8/layout/vList5"/>
    <dgm:cxn modelId="{87989EDA-8A4D-40A0-AE6F-87F8ECB5A472}" type="presParOf" srcId="{212D8DDA-74F1-4E4F-AD20-99330E5FCEF5}" destId="{4B8A5A32-38F5-4E2E-8CCA-1CDC8B9E9678}" srcOrd="4" destOrd="0" presId="urn:microsoft.com/office/officeart/2005/8/layout/vList5"/>
    <dgm:cxn modelId="{A26F893A-A648-497A-9B82-054E3EF66D4A}" type="presParOf" srcId="{4B8A5A32-38F5-4E2E-8CCA-1CDC8B9E9678}" destId="{7F422985-8F44-42F2-8392-B916537F0A15}" srcOrd="0" destOrd="0" presId="urn:microsoft.com/office/officeart/2005/8/layout/vList5"/>
    <dgm:cxn modelId="{3A5061EE-B8EA-4DC7-A83D-326E666D3B6C}" type="presParOf" srcId="{4B8A5A32-38F5-4E2E-8CCA-1CDC8B9E9678}" destId="{B8EEC653-4CC1-4F31-BA9D-EEE2D25AB6B5}" srcOrd="1" destOrd="0" presId="urn:microsoft.com/office/officeart/2005/8/layout/vList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2921F1C4-41FC-44BD-852E-09EBBA9F1D90}"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E7659AAF-7FD3-45E0-BA95-A3B58F509774}">
      <dgm:prSet phldrT="[Text]"/>
      <dgm:spPr/>
      <dgm:t>
        <a:bodyPr/>
        <a:lstStyle/>
        <a:p>
          <a:r>
            <a:rPr lang="en-US" dirty="0" smtClean="0"/>
            <a:t>Direct Install</a:t>
          </a:r>
          <a:endParaRPr lang="en-US" dirty="0"/>
        </a:p>
      </dgm:t>
    </dgm:pt>
    <dgm:pt modelId="{960DD3F0-0B00-4D22-8626-A557FF4C7859}" type="parTrans" cxnId="{7E94D67A-869E-4E53-A67E-84F1BC01C347}">
      <dgm:prSet/>
      <dgm:spPr/>
      <dgm:t>
        <a:bodyPr/>
        <a:lstStyle/>
        <a:p>
          <a:endParaRPr lang="en-US"/>
        </a:p>
      </dgm:t>
    </dgm:pt>
    <dgm:pt modelId="{01BF405E-6DC7-419F-9DC6-73E24CE5A3D8}" type="sibTrans" cxnId="{7E94D67A-869E-4E53-A67E-84F1BC01C347}">
      <dgm:prSet/>
      <dgm:spPr/>
      <dgm:t>
        <a:bodyPr/>
        <a:lstStyle/>
        <a:p>
          <a:endParaRPr lang="en-US"/>
        </a:p>
      </dgm:t>
    </dgm:pt>
    <dgm:pt modelId="{971DF3C7-CD29-4D8C-A0B2-8B00E51868DF}">
      <dgm:prSet phldrT="[Text]"/>
      <dgm:spPr/>
      <dgm:t>
        <a:bodyPr/>
        <a:lstStyle/>
        <a:p>
          <a:r>
            <a:rPr lang="en-US" dirty="0" smtClean="0"/>
            <a:t>9 of 10 participants were very satisfied with the contractor</a:t>
          </a:r>
          <a:endParaRPr lang="en-US" dirty="0"/>
        </a:p>
      </dgm:t>
    </dgm:pt>
    <dgm:pt modelId="{F2AC2758-82F5-4D5F-86C5-87DE7843343C}" type="parTrans" cxnId="{5AE1A1F6-9AEC-42D1-8624-6045CBD85E5B}">
      <dgm:prSet/>
      <dgm:spPr/>
      <dgm:t>
        <a:bodyPr/>
        <a:lstStyle/>
        <a:p>
          <a:endParaRPr lang="en-US"/>
        </a:p>
      </dgm:t>
    </dgm:pt>
    <dgm:pt modelId="{4896A698-5E14-4BF9-862A-D52F8894CE28}" type="sibTrans" cxnId="{5AE1A1F6-9AEC-42D1-8624-6045CBD85E5B}">
      <dgm:prSet/>
      <dgm:spPr/>
      <dgm:t>
        <a:bodyPr/>
        <a:lstStyle/>
        <a:p>
          <a:endParaRPr lang="en-US"/>
        </a:p>
      </dgm:t>
    </dgm:pt>
    <dgm:pt modelId="{855D28D1-A3A2-4C74-81B3-EC1B76A47D6F}">
      <dgm:prSet phldrT="[Text]"/>
      <dgm:spPr/>
      <dgm:t>
        <a:bodyPr/>
        <a:lstStyle/>
        <a:p>
          <a:r>
            <a:rPr lang="en-US" dirty="0" smtClean="0"/>
            <a:t>Smart Start</a:t>
          </a:r>
          <a:endParaRPr lang="en-US" dirty="0"/>
        </a:p>
      </dgm:t>
    </dgm:pt>
    <dgm:pt modelId="{3F014A27-D9ED-4807-A1E3-685AFA8F037D}" type="parTrans" cxnId="{7CC7E7CD-06E4-4271-A626-2CB414F04B1D}">
      <dgm:prSet/>
      <dgm:spPr/>
      <dgm:t>
        <a:bodyPr/>
        <a:lstStyle/>
        <a:p>
          <a:endParaRPr lang="en-US"/>
        </a:p>
      </dgm:t>
    </dgm:pt>
    <dgm:pt modelId="{56476858-D3B7-494C-A7FB-40CEEBC8A132}" type="sibTrans" cxnId="{7CC7E7CD-06E4-4271-A626-2CB414F04B1D}">
      <dgm:prSet/>
      <dgm:spPr/>
      <dgm:t>
        <a:bodyPr/>
        <a:lstStyle/>
        <a:p>
          <a:endParaRPr lang="en-US"/>
        </a:p>
      </dgm:t>
    </dgm:pt>
    <dgm:pt modelId="{8F0030A6-9CE1-44F6-9402-6E81C1649E70}">
      <dgm:prSet phldrT="[Text]"/>
      <dgm:spPr/>
      <dgm:t>
        <a:bodyPr/>
        <a:lstStyle/>
        <a:p>
          <a:r>
            <a:rPr lang="en-US" dirty="0" smtClean="0"/>
            <a:t>All 10 participants were very satisfied with the assessment</a:t>
          </a:r>
          <a:endParaRPr lang="en-US" dirty="0"/>
        </a:p>
      </dgm:t>
    </dgm:pt>
    <dgm:pt modelId="{16F53F47-0DE2-497D-A379-389D03A0D276}" type="parTrans" cxnId="{A631E1B6-0871-4AFF-B99F-7A086F55F8AE}">
      <dgm:prSet/>
      <dgm:spPr/>
      <dgm:t>
        <a:bodyPr/>
        <a:lstStyle/>
        <a:p>
          <a:endParaRPr lang="en-US"/>
        </a:p>
      </dgm:t>
    </dgm:pt>
    <dgm:pt modelId="{50DB1652-1107-45C7-B2E1-22EE5DB6D761}" type="sibTrans" cxnId="{A631E1B6-0871-4AFF-B99F-7A086F55F8AE}">
      <dgm:prSet/>
      <dgm:spPr/>
      <dgm:t>
        <a:bodyPr/>
        <a:lstStyle/>
        <a:p>
          <a:endParaRPr lang="en-US"/>
        </a:p>
      </dgm:t>
    </dgm:pt>
    <dgm:pt modelId="{A66E708B-3EDA-407F-9195-881ABE6CCAE5}">
      <dgm:prSet phldrT="[Text]"/>
      <dgm:spPr/>
      <dgm:t>
        <a:bodyPr/>
        <a:lstStyle/>
        <a:p>
          <a:r>
            <a:rPr lang="en-US" dirty="0" smtClean="0"/>
            <a:t>All 10 participants were very satisfied with the program process</a:t>
          </a:r>
          <a:endParaRPr lang="en-US" dirty="0"/>
        </a:p>
      </dgm:t>
    </dgm:pt>
    <dgm:pt modelId="{3CF97A4A-9B3E-4909-A570-8CF35BA010E9}" type="parTrans" cxnId="{74C557D5-C2DE-41EE-9002-1D9D0E5177CF}">
      <dgm:prSet/>
      <dgm:spPr/>
      <dgm:t>
        <a:bodyPr/>
        <a:lstStyle/>
        <a:p>
          <a:endParaRPr lang="en-US"/>
        </a:p>
      </dgm:t>
    </dgm:pt>
    <dgm:pt modelId="{035F69D2-B8A3-4D43-AA4F-21EDDB236FE5}" type="sibTrans" cxnId="{74C557D5-C2DE-41EE-9002-1D9D0E5177CF}">
      <dgm:prSet/>
      <dgm:spPr/>
      <dgm:t>
        <a:bodyPr/>
        <a:lstStyle/>
        <a:p>
          <a:endParaRPr lang="en-US"/>
        </a:p>
      </dgm:t>
    </dgm:pt>
    <dgm:pt modelId="{AE5CCD13-83D3-4DEB-B147-4D44CAEFED44}">
      <dgm:prSet phldrT="[Text]"/>
      <dgm:spPr/>
      <dgm:t>
        <a:bodyPr/>
        <a:lstStyle/>
        <a:p>
          <a:r>
            <a:rPr lang="en-US" dirty="0" smtClean="0"/>
            <a:t>4 of 6 participants were very satisfied with the program process</a:t>
          </a:r>
          <a:endParaRPr lang="en-US" dirty="0"/>
        </a:p>
      </dgm:t>
    </dgm:pt>
    <dgm:pt modelId="{8DAE1A4A-56AA-49B9-83CC-87899B17CB6E}" type="parTrans" cxnId="{2C7B8BD6-021B-4585-A0ED-516402C509F0}">
      <dgm:prSet/>
      <dgm:spPr/>
      <dgm:t>
        <a:bodyPr/>
        <a:lstStyle/>
        <a:p>
          <a:endParaRPr lang="en-US"/>
        </a:p>
      </dgm:t>
    </dgm:pt>
    <dgm:pt modelId="{DFC5DB64-6413-4F73-B9D3-508272DB8880}" type="sibTrans" cxnId="{2C7B8BD6-021B-4585-A0ED-516402C509F0}">
      <dgm:prSet/>
      <dgm:spPr/>
      <dgm:t>
        <a:bodyPr/>
        <a:lstStyle/>
        <a:p>
          <a:endParaRPr lang="en-US"/>
        </a:p>
      </dgm:t>
    </dgm:pt>
    <dgm:pt modelId="{6E8CBFD1-D5AB-4912-AE7A-6EF7B0D1CDD3}">
      <dgm:prSet phldrT="[Text]"/>
      <dgm:spPr/>
      <dgm:t>
        <a:bodyPr/>
        <a:lstStyle/>
        <a:p>
          <a:r>
            <a:rPr lang="en-US" dirty="0" smtClean="0"/>
            <a:t>9 of 10 participants were very satisfied with the SJG Loan program</a:t>
          </a:r>
          <a:endParaRPr lang="en-US" dirty="0"/>
        </a:p>
      </dgm:t>
    </dgm:pt>
    <dgm:pt modelId="{0BDFEBF6-3AC7-4368-A9FA-8F2223EEFDE5}" type="parTrans" cxnId="{56D25F77-F7C1-4B13-A3F0-DCB8E7E9FDE5}">
      <dgm:prSet/>
      <dgm:spPr/>
      <dgm:t>
        <a:bodyPr/>
        <a:lstStyle/>
        <a:p>
          <a:endParaRPr lang="en-US"/>
        </a:p>
      </dgm:t>
    </dgm:pt>
    <dgm:pt modelId="{B0BF6BC7-9B8E-49BC-8F24-321A5BC89986}" type="sibTrans" cxnId="{56D25F77-F7C1-4B13-A3F0-DCB8E7E9FDE5}">
      <dgm:prSet/>
      <dgm:spPr/>
      <dgm:t>
        <a:bodyPr/>
        <a:lstStyle/>
        <a:p>
          <a:endParaRPr lang="en-US"/>
        </a:p>
      </dgm:t>
    </dgm:pt>
    <dgm:pt modelId="{A55E764B-61BE-47D8-9D7D-10FAFFAED869}">
      <dgm:prSet phldrT="[Text]"/>
      <dgm:spPr/>
      <dgm:t>
        <a:bodyPr/>
        <a:lstStyle/>
        <a:p>
          <a:r>
            <a:rPr lang="en-US" dirty="0" smtClean="0"/>
            <a:t>5 of 6 participants were very satisfied with the SJG Loan program</a:t>
          </a:r>
          <a:endParaRPr lang="en-US" dirty="0"/>
        </a:p>
      </dgm:t>
    </dgm:pt>
    <dgm:pt modelId="{44FD5A23-301D-4F65-BB36-8C02EBCFF808}" type="parTrans" cxnId="{31BE9849-4F24-4AED-B658-B42A63C2ACAB}">
      <dgm:prSet/>
      <dgm:spPr/>
      <dgm:t>
        <a:bodyPr/>
        <a:lstStyle/>
        <a:p>
          <a:endParaRPr lang="en-US"/>
        </a:p>
      </dgm:t>
    </dgm:pt>
    <dgm:pt modelId="{7ABC5AEC-27F5-4A22-8FCF-C90454E57CF6}" type="sibTrans" cxnId="{31BE9849-4F24-4AED-B658-B42A63C2ACAB}">
      <dgm:prSet/>
      <dgm:spPr/>
      <dgm:t>
        <a:bodyPr/>
        <a:lstStyle/>
        <a:p>
          <a:endParaRPr lang="en-US"/>
        </a:p>
      </dgm:t>
    </dgm:pt>
    <dgm:pt modelId="{2C9627C0-9410-4D1D-86A2-7AA9CDE6A608}">
      <dgm:prSet phldrT="[Text]"/>
      <dgm:spPr/>
      <dgm:t>
        <a:bodyPr/>
        <a:lstStyle/>
        <a:p>
          <a:r>
            <a:rPr lang="en-US" smtClean="0"/>
            <a:t>All </a:t>
          </a:r>
          <a:r>
            <a:rPr lang="en-US" dirty="0" smtClean="0"/>
            <a:t>10 participants found the assessment very helpful</a:t>
          </a:r>
          <a:endParaRPr lang="en-US" dirty="0"/>
        </a:p>
      </dgm:t>
    </dgm:pt>
    <dgm:pt modelId="{B2EA57EB-1262-4A9B-AD1C-E8FE7111CE51}" type="parTrans" cxnId="{54CDCBBB-B591-4473-993F-7B1C8A07625C}">
      <dgm:prSet/>
      <dgm:spPr/>
      <dgm:t>
        <a:bodyPr/>
        <a:lstStyle/>
        <a:p>
          <a:endParaRPr lang="en-US"/>
        </a:p>
      </dgm:t>
    </dgm:pt>
    <dgm:pt modelId="{0EC67248-CFE4-45F7-B2A2-62214ED09BCE}" type="sibTrans" cxnId="{54CDCBBB-B591-4473-993F-7B1C8A07625C}">
      <dgm:prSet/>
      <dgm:spPr/>
      <dgm:t>
        <a:bodyPr/>
        <a:lstStyle/>
        <a:p>
          <a:endParaRPr lang="en-US"/>
        </a:p>
      </dgm:t>
    </dgm:pt>
    <dgm:pt modelId="{67B1C365-6C10-4D0D-9876-7729C00D7B58}" type="pres">
      <dgm:prSet presAssocID="{2921F1C4-41FC-44BD-852E-09EBBA9F1D90}" presName="linear" presStyleCnt="0">
        <dgm:presLayoutVars>
          <dgm:animLvl val="lvl"/>
          <dgm:resizeHandles val="exact"/>
        </dgm:presLayoutVars>
      </dgm:prSet>
      <dgm:spPr/>
      <dgm:t>
        <a:bodyPr/>
        <a:lstStyle/>
        <a:p>
          <a:endParaRPr lang="en-US"/>
        </a:p>
      </dgm:t>
    </dgm:pt>
    <dgm:pt modelId="{88F505E5-50F0-43CD-AA01-A9516C960322}" type="pres">
      <dgm:prSet presAssocID="{E7659AAF-7FD3-45E0-BA95-A3B58F509774}" presName="parentText" presStyleLbl="node1" presStyleIdx="0" presStyleCnt="2">
        <dgm:presLayoutVars>
          <dgm:chMax val="0"/>
          <dgm:bulletEnabled val="1"/>
        </dgm:presLayoutVars>
      </dgm:prSet>
      <dgm:spPr/>
      <dgm:t>
        <a:bodyPr/>
        <a:lstStyle/>
        <a:p>
          <a:endParaRPr lang="en-US"/>
        </a:p>
      </dgm:t>
    </dgm:pt>
    <dgm:pt modelId="{7D28CE1B-8030-4234-9E10-BE01738235AB}" type="pres">
      <dgm:prSet presAssocID="{E7659AAF-7FD3-45E0-BA95-A3B58F509774}" presName="childText" presStyleLbl="revTx" presStyleIdx="0" presStyleCnt="2">
        <dgm:presLayoutVars>
          <dgm:bulletEnabled val="1"/>
        </dgm:presLayoutVars>
      </dgm:prSet>
      <dgm:spPr/>
      <dgm:t>
        <a:bodyPr/>
        <a:lstStyle/>
        <a:p>
          <a:endParaRPr lang="en-US"/>
        </a:p>
      </dgm:t>
    </dgm:pt>
    <dgm:pt modelId="{652A9C5A-B1FD-4830-A6B1-7A9852441C3F}" type="pres">
      <dgm:prSet presAssocID="{855D28D1-A3A2-4C74-81B3-EC1B76A47D6F}" presName="parentText" presStyleLbl="node1" presStyleIdx="1" presStyleCnt="2">
        <dgm:presLayoutVars>
          <dgm:chMax val="0"/>
          <dgm:bulletEnabled val="1"/>
        </dgm:presLayoutVars>
      </dgm:prSet>
      <dgm:spPr/>
      <dgm:t>
        <a:bodyPr/>
        <a:lstStyle/>
        <a:p>
          <a:endParaRPr lang="en-US"/>
        </a:p>
      </dgm:t>
    </dgm:pt>
    <dgm:pt modelId="{4A701DDE-E1DC-4CB3-8F6B-0B76524F36D5}" type="pres">
      <dgm:prSet presAssocID="{855D28D1-A3A2-4C74-81B3-EC1B76A47D6F}" presName="childText" presStyleLbl="revTx" presStyleIdx="1" presStyleCnt="2">
        <dgm:presLayoutVars>
          <dgm:bulletEnabled val="1"/>
        </dgm:presLayoutVars>
      </dgm:prSet>
      <dgm:spPr/>
      <dgm:t>
        <a:bodyPr/>
        <a:lstStyle/>
        <a:p>
          <a:endParaRPr lang="en-US"/>
        </a:p>
      </dgm:t>
    </dgm:pt>
  </dgm:ptLst>
  <dgm:cxnLst>
    <dgm:cxn modelId="{75FDBC69-4D35-44CE-B626-DE9B59215AD6}" type="presOf" srcId="{855D28D1-A3A2-4C74-81B3-EC1B76A47D6F}" destId="{652A9C5A-B1FD-4830-A6B1-7A9852441C3F}" srcOrd="0" destOrd="0" presId="urn:microsoft.com/office/officeart/2005/8/layout/vList2"/>
    <dgm:cxn modelId="{56D25F77-F7C1-4B13-A3F0-DCB8E7E9FDE5}" srcId="{E7659AAF-7FD3-45E0-BA95-A3B58F509774}" destId="{6E8CBFD1-D5AB-4912-AE7A-6EF7B0D1CDD3}" srcOrd="4" destOrd="0" parTransId="{0BDFEBF6-3AC7-4368-A9FA-8F2223EEFDE5}" sibTransId="{B0BF6BC7-9B8E-49BC-8F24-321A5BC89986}"/>
    <dgm:cxn modelId="{DC07D70C-FBA4-4AA3-A081-9C29942FDE95}" type="presOf" srcId="{A66E708B-3EDA-407F-9195-881ABE6CCAE5}" destId="{7D28CE1B-8030-4234-9E10-BE01738235AB}" srcOrd="0" destOrd="3" presId="urn:microsoft.com/office/officeart/2005/8/layout/vList2"/>
    <dgm:cxn modelId="{54CDCBBB-B591-4473-993F-7B1C8A07625C}" srcId="{E7659AAF-7FD3-45E0-BA95-A3B58F509774}" destId="{2C9627C0-9410-4D1D-86A2-7AA9CDE6A608}" srcOrd="1" destOrd="0" parTransId="{B2EA57EB-1262-4A9B-AD1C-E8FE7111CE51}" sibTransId="{0EC67248-CFE4-45F7-B2A2-62214ED09BCE}"/>
    <dgm:cxn modelId="{2F25EC49-6100-4925-8221-AA004E7ACFD9}" type="presOf" srcId="{2921F1C4-41FC-44BD-852E-09EBBA9F1D90}" destId="{67B1C365-6C10-4D0D-9876-7729C00D7B58}" srcOrd="0" destOrd="0" presId="urn:microsoft.com/office/officeart/2005/8/layout/vList2"/>
    <dgm:cxn modelId="{74C557D5-C2DE-41EE-9002-1D9D0E5177CF}" srcId="{E7659AAF-7FD3-45E0-BA95-A3B58F509774}" destId="{A66E708B-3EDA-407F-9195-881ABE6CCAE5}" srcOrd="3" destOrd="0" parTransId="{3CF97A4A-9B3E-4909-A570-8CF35BA010E9}" sibTransId="{035F69D2-B8A3-4D43-AA4F-21EDDB236FE5}"/>
    <dgm:cxn modelId="{59FFFD2E-DA51-46E5-9AE0-01D884F6A7AA}" type="presOf" srcId="{AE5CCD13-83D3-4DEB-B147-4D44CAEFED44}" destId="{4A701DDE-E1DC-4CB3-8F6B-0B76524F36D5}" srcOrd="0" destOrd="0" presId="urn:microsoft.com/office/officeart/2005/8/layout/vList2"/>
    <dgm:cxn modelId="{01B15FF0-82CF-4C41-8AE5-E8316C441F50}" type="presOf" srcId="{2C9627C0-9410-4D1D-86A2-7AA9CDE6A608}" destId="{7D28CE1B-8030-4234-9E10-BE01738235AB}" srcOrd="0" destOrd="1" presId="urn:microsoft.com/office/officeart/2005/8/layout/vList2"/>
    <dgm:cxn modelId="{A631E1B6-0871-4AFF-B99F-7A086F55F8AE}" srcId="{E7659AAF-7FD3-45E0-BA95-A3B58F509774}" destId="{8F0030A6-9CE1-44F6-9402-6E81C1649E70}" srcOrd="2" destOrd="0" parTransId="{16F53F47-0DE2-497D-A379-389D03A0D276}" sibTransId="{50DB1652-1107-45C7-B2E1-22EE5DB6D761}"/>
    <dgm:cxn modelId="{7CC7E7CD-06E4-4271-A626-2CB414F04B1D}" srcId="{2921F1C4-41FC-44BD-852E-09EBBA9F1D90}" destId="{855D28D1-A3A2-4C74-81B3-EC1B76A47D6F}" srcOrd="1" destOrd="0" parTransId="{3F014A27-D9ED-4807-A1E3-685AFA8F037D}" sibTransId="{56476858-D3B7-494C-A7FB-40CEEBC8A132}"/>
    <dgm:cxn modelId="{4A317598-1A1B-4089-ABD2-3AF9FCB4CB02}" type="presOf" srcId="{6E8CBFD1-D5AB-4912-AE7A-6EF7B0D1CDD3}" destId="{7D28CE1B-8030-4234-9E10-BE01738235AB}" srcOrd="0" destOrd="4" presId="urn:microsoft.com/office/officeart/2005/8/layout/vList2"/>
    <dgm:cxn modelId="{32DA0E28-3FC1-4EB2-84C2-911FF4F6B394}" type="presOf" srcId="{A55E764B-61BE-47D8-9D7D-10FAFFAED869}" destId="{4A701DDE-E1DC-4CB3-8F6B-0B76524F36D5}" srcOrd="0" destOrd="1" presId="urn:microsoft.com/office/officeart/2005/8/layout/vList2"/>
    <dgm:cxn modelId="{53D108D8-CB6B-4ED8-8507-FFC211160B46}" type="presOf" srcId="{971DF3C7-CD29-4D8C-A0B2-8B00E51868DF}" destId="{7D28CE1B-8030-4234-9E10-BE01738235AB}" srcOrd="0" destOrd="0" presId="urn:microsoft.com/office/officeart/2005/8/layout/vList2"/>
    <dgm:cxn modelId="{5AE1A1F6-9AEC-42D1-8624-6045CBD85E5B}" srcId="{E7659AAF-7FD3-45E0-BA95-A3B58F509774}" destId="{971DF3C7-CD29-4D8C-A0B2-8B00E51868DF}" srcOrd="0" destOrd="0" parTransId="{F2AC2758-82F5-4D5F-86C5-87DE7843343C}" sibTransId="{4896A698-5E14-4BF9-862A-D52F8894CE28}"/>
    <dgm:cxn modelId="{7E94D67A-869E-4E53-A67E-84F1BC01C347}" srcId="{2921F1C4-41FC-44BD-852E-09EBBA9F1D90}" destId="{E7659AAF-7FD3-45E0-BA95-A3B58F509774}" srcOrd="0" destOrd="0" parTransId="{960DD3F0-0B00-4D22-8626-A557FF4C7859}" sibTransId="{01BF405E-6DC7-419F-9DC6-73E24CE5A3D8}"/>
    <dgm:cxn modelId="{2BF832E7-9CD4-46B2-95DD-566B74398C0A}" type="presOf" srcId="{8F0030A6-9CE1-44F6-9402-6E81C1649E70}" destId="{7D28CE1B-8030-4234-9E10-BE01738235AB}" srcOrd="0" destOrd="2" presId="urn:microsoft.com/office/officeart/2005/8/layout/vList2"/>
    <dgm:cxn modelId="{701974CB-9BAA-47BD-9EA6-66FC1319058B}" type="presOf" srcId="{E7659AAF-7FD3-45E0-BA95-A3B58F509774}" destId="{88F505E5-50F0-43CD-AA01-A9516C960322}" srcOrd="0" destOrd="0" presId="urn:microsoft.com/office/officeart/2005/8/layout/vList2"/>
    <dgm:cxn modelId="{2C7B8BD6-021B-4585-A0ED-516402C509F0}" srcId="{855D28D1-A3A2-4C74-81B3-EC1B76A47D6F}" destId="{AE5CCD13-83D3-4DEB-B147-4D44CAEFED44}" srcOrd="0" destOrd="0" parTransId="{8DAE1A4A-56AA-49B9-83CC-87899B17CB6E}" sibTransId="{DFC5DB64-6413-4F73-B9D3-508272DB8880}"/>
    <dgm:cxn modelId="{31BE9849-4F24-4AED-B658-B42A63C2ACAB}" srcId="{855D28D1-A3A2-4C74-81B3-EC1B76A47D6F}" destId="{A55E764B-61BE-47D8-9D7D-10FAFFAED869}" srcOrd="1" destOrd="0" parTransId="{44FD5A23-301D-4F65-BB36-8C02EBCFF808}" sibTransId="{7ABC5AEC-27F5-4A22-8FCF-C90454E57CF6}"/>
    <dgm:cxn modelId="{F2E51BE9-E681-4BD9-BD2A-F1972678AFB9}" type="presParOf" srcId="{67B1C365-6C10-4D0D-9876-7729C00D7B58}" destId="{88F505E5-50F0-43CD-AA01-A9516C960322}" srcOrd="0" destOrd="0" presId="urn:microsoft.com/office/officeart/2005/8/layout/vList2"/>
    <dgm:cxn modelId="{4FF01DD6-B202-4235-AE59-3C7720E43E72}" type="presParOf" srcId="{67B1C365-6C10-4D0D-9876-7729C00D7B58}" destId="{7D28CE1B-8030-4234-9E10-BE01738235AB}" srcOrd="1" destOrd="0" presId="urn:microsoft.com/office/officeart/2005/8/layout/vList2"/>
    <dgm:cxn modelId="{F1FB5693-6BD1-4F9D-A5C4-9592A4A6F245}" type="presParOf" srcId="{67B1C365-6C10-4D0D-9876-7729C00D7B58}" destId="{652A9C5A-B1FD-4830-A6B1-7A9852441C3F}" srcOrd="2" destOrd="0" presId="urn:microsoft.com/office/officeart/2005/8/layout/vList2"/>
    <dgm:cxn modelId="{93A202C9-7307-4B1B-993A-AE9549C10426}" type="presParOf" srcId="{67B1C365-6C10-4D0D-9876-7729C00D7B58}" destId="{4A701DDE-E1DC-4CB3-8F6B-0B76524F36D5}" srcOrd="3"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D1F18562-9B78-4D36-87CE-744A22298927}" type="doc">
      <dgm:prSet loTypeId="urn:microsoft.com/office/officeart/2005/8/layout/vList6" loCatId="list" qsTypeId="urn:microsoft.com/office/officeart/2005/8/quickstyle/simple1" qsCatId="simple" csTypeId="urn:microsoft.com/office/officeart/2005/8/colors/accent1_2" csCatId="accent1" phldr="1"/>
      <dgm:spPr/>
      <dgm:t>
        <a:bodyPr/>
        <a:lstStyle/>
        <a:p>
          <a:endParaRPr lang="en-US"/>
        </a:p>
      </dgm:t>
    </dgm:pt>
    <dgm:pt modelId="{EA1B2EF7-BDF2-4F91-857A-3CF408C1B08F}">
      <dgm:prSet/>
      <dgm:spPr/>
      <dgm:t>
        <a:bodyPr/>
        <a:lstStyle/>
        <a:p>
          <a:pPr rtl="0"/>
          <a:r>
            <a:rPr lang="en-US" i="0" dirty="0" smtClean="0"/>
            <a:t>HVAC</a:t>
          </a:r>
          <a:endParaRPr lang="en-US" i="0" dirty="0"/>
        </a:p>
      </dgm:t>
    </dgm:pt>
    <dgm:pt modelId="{D4421A85-A89C-46A6-A488-66645058AF1B}" type="parTrans" cxnId="{D48BA65D-BABF-44FE-98CF-0637C85B48CB}">
      <dgm:prSet/>
      <dgm:spPr/>
      <dgm:t>
        <a:bodyPr/>
        <a:lstStyle/>
        <a:p>
          <a:endParaRPr lang="en-US"/>
        </a:p>
      </dgm:t>
    </dgm:pt>
    <dgm:pt modelId="{CDB1C203-E484-4F89-BB93-7AB52244A91D}" type="sibTrans" cxnId="{D48BA65D-BABF-44FE-98CF-0637C85B48CB}">
      <dgm:prSet/>
      <dgm:spPr/>
      <dgm:t>
        <a:bodyPr/>
        <a:lstStyle/>
        <a:p>
          <a:endParaRPr lang="en-US"/>
        </a:p>
      </dgm:t>
    </dgm:pt>
    <dgm:pt modelId="{1E4F5839-9771-48C5-871D-31ABFA4B0FAA}">
      <dgm:prSet custT="1"/>
      <dgm:spPr/>
      <dgm:t>
        <a:bodyPr/>
        <a:lstStyle/>
        <a:p>
          <a:pPr rtl="0"/>
          <a:r>
            <a:rPr lang="en-US" sz="1600" i="0" dirty="0" smtClean="0"/>
            <a:t>Increase program advertising </a:t>
          </a:r>
          <a:endParaRPr lang="en-US" sz="1600" i="0" dirty="0"/>
        </a:p>
      </dgm:t>
    </dgm:pt>
    <dgm:pt modelId="{A1C2B993-4B3C-47CC-807F-1FB16F2EA335}" type="parTrans" cxnId="{15B06D8B-DB37-4B56-8BA8-E02D4353920B}">
      <dgm:prSet/>
      <dgm:spPr/>
      <dgm:t>
        <a:bodyPr/>
        <a:lstStyle/>
        <a:p>
          <a:endParaRPr lang="en-US"/>
        </a:p>
      </dgm:t>
    </dgm:pt>
    <dgm:pt modelId="{D2D21A0F-4D8F-4808-82C4-4B0ACAA96EC2}" type="sibTrans" cxnId="{15B06D8B-DB37-4B56-8BA8-E02D4353920B}">
      <dgm:prSet/>
      <dgm:spPr/>
      <dgm:t>
        <a:bodyPr/>
        <a:lstStyle/>
        <a:p>
          <a:endParaRPr lang="en-US"/>
        </a:p>
      </dgm:t>
    </dgm:pt>
    <dgm:pt modelId="{8F6F5DB8-2544-4E3F-87ED-15AACD220610}">
      <dgm:prSet/>
      <dgm:spPr/>
      <dgm:t>
        <a:bodyPr/>
        <a:lstStyle/>
        <a:p>
          <a:pPr rtl="0"/>
          <a:r>
            <a:rPr lang="en-US" i="0" dirty="0" smtClean="0"/>
            <a:t>C&amp;I</a:t>
          </a:r>
          <a:endParaRPr lang="en-US" i="0" dirty="0"/>
        </a:p>
      </dgm:t>
    </dgm:pt>
    <dgm:pt modelId="{5225E0CA-1810-463B-AF55-C722DF6C21B9}" type="parTrans" cxnId="{677DD65C-D870-4CA7-AF4C-93A46F5D44B9}">
      <dgm:prSet/>
      <dgm:spPr/>
      <dgm:t>
        <a:bodyPr/>
        <a:lstStyle/>
        <a:p>
          <a:endParaRPr lang="en-US"/>
        </a:p>
      </dgm:t>
    </dgm:pt>
    <dgm:pt modelId="{A8D785A3-ECA8-4EBC-8166-A7F0D7C64756}" type="sibTrans" cxnId="{677DD65C-D870-4CA7-AF4C-93A46F5D44B9}">
      <dgm:prSet/>
      <dgm:spPr/>
      <dgm:t>
        <a:bodyPr/>
        <a:lstStyle/>
        <a:p>
          <a:endParaRPr lang="en-US"/>
        </a:p>
      </dgm:t>
    </dgm:pt>
    <dgm:pt modelId="{17822BC2-A47F-4A10-8433-618668229D7D}">
      <dgm:prSet custT="1"/>
      <dgm:spPr/>
      <dgm:t>
        <a:bodyPr/>
        <a:lstStyle/>
        <a:p>
          <a:pPr rtl="0"/>
          <a:r>
            <a:rPr lang="en-US" sz="1600" i="0" dirty="0" smtClean="0"/>
            <a:t>Simplify program and savings information </a:t>
          </a:r>
          <a:endParaRPr lang="en-US" sz="1600" i="0" dirty="0"/>
        </a:p>
      </dgm:t>
    </dgm:pt>
    <dgm:pt modelId="{AEF0EDED-FA52-4C4A-8BF4-90AB5470EDEE}" type="parTrans" cxnId="{C3A1B1D7-FB05-4F28-B43A-6487ADF08B4B}">
      <dgm:prSet/>
      <dgm:spPr/>
      <dgm:t>
        <a:bodyPr/>
        <a:lstStyle/>
        <a:p>
          <a:endParaRPr lang="en-US"/>
        </a:p>
      </dgm:t>
    </dgm:pt>
    <dgm:pt modelId="{24498AE6-2B9D-4ADC-8B54-E7F568CD5C58}" type="sibTrans" cxnId="{C3A1B1D7-FB05-4F28-B43A-6487ADF08B4B}">
      <dgm:prSet/>
      <dgm:spPr/>
      <dgm:t>
        <a:bodyPr/>
        <a:lstStyle/>
        <a:p>
          <a:endParaRPr lang="en-US"/>
        </a:p>
      </dgm:t>
    </dgm:pt>
    <dgm:pt modelId="{5B0E42CE-9869-4F7A-9B71-902A3AEA81D1}">
      <dgm:prSet/>
      <dgm:spPr/>
      <dgm:t>
        <a:bodyPr/>
        <a:lstStyle/>
        <a:p>
          <a:pPr rtl="0"/>
          <a:r>
            <a:rPr lang="en-US" i="0" dirty="0" err="1" smtClean="0"/>
            <a:t>HPwES</a:t>
          </a:r>
          <a:endParaRPr lang="en-US" i="0" dirty="0"/>
        </a:p>
      </dgm:t>
    </dgm:pt>
    <dgm:pt modelId="{DE13582F-8AE5-48B1-B681-EEB1FCE97DB6}" type="sibTrans" cxnId="{71404834-1146-4294-8ADA-A1D2FDB5FBBC}">
      <dgm:prSet/>
      <dgm:spPr/>
      <dgm:t>
        <a:bodyPr/>
        <a:lstStyle/>
        <a:p>
          <a:endParaRPr lang="en-US"/>
        </a:p>
      </dgm:t>
    </dgm:pt>
    <dgm:pt modelId="{4EEC8045-6FAF-4E0D-9028-C99F04927E1B}" type="parTrans" cxnId="{71404834-1146-4294-8ADA-A1D2FDB5FBBC}">
      <dgm:prSet/>
      <dgm:spPr/>
      <dgm:t>
        <a:bodyPr/>
        <a:lstStyle/>
        <a:p>
          <a:endParaRPr lang="en-US"/>
        </a:p>
      </dgm:t>
    </dgm:pt>
    <dgm:pt modelId="{54A371DB-CEE4-494D-87F7-3A06F9225517}">
      <dgm:prSet custT="1"/>
      <dgm:spPr/>
      <dgm:t>
        <a:bodyPr/>
        <a:lstStyle/>
        <a:p>
          <a:pPr rtl="0"/>
          <a:r>
            <a:rPr lang="en-US" sz="1600" i="0" dirty="0" smtClean="0"/>
            <a:t>Increase program advertising </a:t>
          </a:r>
          <a:endParaRPr lang="en-US" sz="1600" i="0" dirty="0"/>
        </a:p>
      </dgm:t>
    </dgm:pt>
    <dgm:pt modelId="{68581666-1987-46CA-99D0-5D70ACE18916}" type="sibTrans" cxnId="{7E069C38-5601-4014-8112-2026682AE4BB}">
      <dgm:prSet/>
      <dgm:spPr/>
      <dgm:t>
        <a:bodyPr/>
        <a:lstStyle/>
        <a:p>
          <a:endParaRPr lang="en-US"/>
        </a:p>
      </dgm:t>
    </dgm:pt>
    <dgm:pt modelId="{198C941E-9355-4326-B9BF-104BADC72058}" type="parTrans" cxnId="{7E069C38-5601-4014-8112-2026682AE4BB}">
      <dgm:prSet/>
      <dgm:spPr/>
      <dgm:t>
        <a:bodyPr/>
        <a:lstStyle/>
        <a:p>
          <a:endParaRPr lang="en-US"/>
        </a:p>
      </dgm:t>
    </dgm:pt>
    <dgm:pt modelId="{6ACAEAF1-5212-41CE-90CB-3BB26319760E}">
      <dgm:prSet custT="1"/>
      <dgm:spPr/>
      <dgm:t>
        <a:bodyPr/>
        <a:lstStyle/>
        <a:p>
          <a:pPr rtl="0"/>
          <a:r>
            <a:rPr lang="en-US" sz="1600" i="0" dirty="0" smtClean="0"/>
            <a:t>Simplify or streamline the process </a:t>
          </a:r>
          <a:endParaRPr lang="en-US" sz="1600" i="0" dirty="0"/>
        </a:p>
      </dgm:t>
    </dgm:pt>
    <dgm:pt modelId="{221C9065-592F-4777-BA23-814793BA1C52}" type="parTrans" cxnId="{671910CD-C848-4171-B6F0-63B6CAD2D740}">
      <dgm:prSet/>
      <dgm:spPr/>
      <dgm:t>
        <a:bodyPr/>
        <a:lstStyle/>
        <a:p>
          <a:endParaRPr lang="en-US"/>
        </a:p>
      </dgm:t>
    </dgm:pt>
    <dgm:pt modelId="{4E1EC74B-5F9A-4791-B0D8-2FB1827B0BA7}" type="sibTrans" cxnId="{671910CD-C848-4171-B6F0-63B6CAD2D740}">
      <dgm:prSet/>
      <dgm:spPr/>
      <dgm:t>
        <a:bodyPr/>
        <a:lstStyle/>
        <a:p>
          <a:endParaRPr lang="en-US"/>
        </a:p>
      </dgm:t>
    </dgm:pt>
    <dgm:pt modelId="{8B26F35B-D902-4A94-80E0-DC4C02F9DA4D}">
      <dgm:prSet custT="1"/>
      <dgm:spPr/>
      <dgm:t>
        <a:bodyPr/>
        <a:lstStyle/>
        <a:p>
          <a:pPr rtl="0"/>
          <a:r>
            <a:rPr lang="en-US" sz="1600" i="0" dirty="0" smtClean="0"/>
            <a:t>Increase the rebate or loan amount </a:t>
          </a:r>
          <a:endParaRPr lang="en-US" sz="1600" i="0" dirty="0"/>
        </a:p>
      </dgm:t>
    </dgm:pt>
    <dgm:pt modelId="{BA580654-A4E0-47AD-920D-AE1CCCB6ECFA}" type="parTrans" cxnId="{FD1A1EB1-DADB-47DE-971A-C2EB524D835E}">
      <dgm:prSet/>
      <dgm:spPr/>
      <dgm:t>
        <a:bodyPr/>
        <a:lstStyle/>
        <a:p>
          <a:endParaRPr lang="en-US"/>
        </a:p>
      </dgm:t>
    </dgm:pt>
    <dgm:pt modelId="{E81D73A0-20DB-4207-A34C-9671714B080E}" type="sibTrans" cxnId="{FD1A1EB1-DADB-47DE-971A-C2EB524D835E}">
      <dgm:prSet/>
      <dgm:spPr/>
      <dgm:t>
        <a:bodyPr/>
        <a:lstStyle/>
        <a:p>
          <a:endParaRPr lang="en-US"/>
        </a:p>
      </dgm:t>
    </dgm:pt>
    <dgm:pt modelId="{E582E31D-C897-45AC-BB20-28E8EA0E3615}">
      <dgm:prSet custT="1"/>
      <dgm:spPr/>
      <dgm:t>
        <a:bodyPr/>
        <a:lstStyle/>
        <a:p>
          <a:pPr rtl="0"/>
          <a:r>
            <a:rPr lang="en-US" sz="1600" i="0" dirty="0" smtClean="0"/>
            <a:t>Provide better customer service or program coordination </a:t>
          </a:r>
          <a:endParaRPr lang="en-US" sz="1600" i="0" dirty="0"/>
        </a:p>
      </dgm:t>
    </dgm:pt>
    <dgm:pt modelId="{16637114-05E0-42EB-8EE9-C2E49BCE3D61}" type="parTrans" cxnId="{9D030481-5906-462A-B9CB-88ACBCEBA88A}">
      <dgm:prSet/>
      <dgm:spPr/>
      <dgm:t>
        <a:bodyPr/>
        <a:lstStyle/>
        <a:p>
          <a:endParaRPr lang="en-US"/>
        </a:p>
      </dgm:t>
    </dgm:pt>
    <dgm:pt modelId="{B50CE461-0357-4F36-ACAB-C3915A057512}" type="sibTrans" cxnId="{9D030481-5906-462A-B9CB-88ACBCEBA88A}">
      <dgm:prSet/>
      <dgm:spPr/>
      <dgm:t>
        <a:bodyPr/>
        <a:lstStyle/>
        <a:p>
          <a:endParaRPr lang="en-US"/>
        </a:p>
      </dgm:t>
    </dgm:pt>
    <dgm:pt modelId="{E87556E7-32B4-4310-86EC-0EC03ED315C8}">
      <dgm:prSet custT="1"/>
      <dgm:spPr/>
      <dgm:t>
        <a:bodyPr/>
        <a:lstStyle/>
        <a:p>
          <a:pPr rtl="0"/>
          <a:r>
            <a:rPr lang="en-US" sz="1600" i="0" dirty="0" smtClean="0"/>
            <a:t>Improve the loan application process </a:t>
          </a:r>
          <a:endParaRPr lang="en-US" sz="1600" i="0" dirty="0"/>
        </a:p>
      </dgm:t>
    </dgm:pt>
    <dgm:pt modelId="{511D9BF5-D37E-45AA-AD03-C90AB76084E4}" type="parTrans" cxnId="{19A63EAE-9B8C-4B5D-832D-527AF2D89485}">
      <dgm:prSet/>
      <dgm:spPr/>
      <dgm:t>
        <a:bodyPr/>
        <a:lstStyle/>
        <a:p>
          <a:endParaRPr lang="en-US"/>
        </a:p>
      </dgm:t>
    </dgm:pt>
    <dgm:pt modelId="{FF6EF410-C43E-4480-A16C-689B05ECC2FC}" type="sibTrans" cxnId="{19A63EAE-9B8C-4B5D-832D-527AF2D89485}">
      <dgm:prSet/>
      <dgm:spPr/>
      <dgm:t>
        <a:bodyPr/>
        <a:lstStyle/>
        <a:p>
          <a:endParaRPr lang="en-US"/>
        </a:p>
      </dgm:t>
    </dgm:pt>
    <dgm:pt modelId="{B3292645-164A-4C2E-A3F7-65BBF4651A29}">
      <dgm:prSet custT="1"/>
      <dgm:spPr/>
      <dgm:t>
        <a:bodyPr/>
        <a:lstStyle/>
        <a:p>
          <a:pPr rtl="0"/>
          <a:r>
            <a:rPr lang="en-US" sz="1600" i="0" dirty="0" smtClean="0"/>
            <a:t>Improve the loan payment process </a:t>
          </a:r>
          <a:endParaRPr lang="en-US" sz="1600" i="0" dirty="0"/>
        </a:p>
      </dgm:t>
    </dgm:pt>
    <dgm:pt modelId="{A6299DD1-54BE-4907-AB5E-B45B1D6CDFC5}" type="parTrans" cxnId="{372E4E1F-29AD-4D02-A9FE-790DED796A4E}">
      <dgm:prSet/>
      <dgm:spPr/>
      <dgm:t>
        <a:bodyPr/>
        <a:lstStyle/>
        <a:p>
          <a:endParaRPr lang="en-US"/>
        </a:p>
      </dgm:t>
    </dgm:pt>
    <dgm:pt modelId="{01ECE27F-B89D-4F85-AEF8-FD9146844DCC}" type="sibTrans" cxnId="{372E4E1F-29AD-4D02-A9FE-790DED796A4E}">
      <dgm:prSet/>
      <dgm:spPr/>
      <dgm:t>
        <a:bodyPr/>
        <a:lstStyle/>
        <a:p>
          <a:endParaRPr lang="en-US"/>
        </a:p>
      </dgm:t>
    </dgm:pt>
    <dgm:pt modelId="{CEA2F570-09F9-4ADD-8D0C-86A0196DD685}">
      <dgm:prSet custT="1"/>
      <dgm:spPr/>
      <dgm:t>
        <a:bodyPr/>
        <a:lstStyle/>
        <a:p>
          <a:pPr rtl="0"/>
          <a:r>
            <a:rPr lang="en-US" sz="1600" i="0" dirty="0" smtClean="0"/>
            <a:t>Improve customer service or communication </a:t>
          </a:r>
          <a:endParaRPr lang="en-US" sz="1600" i="0" dirty="0"/>
        </a:p>
      </dgm:t>
    </dgm:pt>
    <dgm:pt modelId="{F699B38A-5319-428B-A408-28057422C322}" type="parTrans" cxnId="{09E1478A-30D3-4E82-B9FB-668BD316921D}">
      <dgm:prSet/>
      <dgm:spPr/>
      <dgm:t>
        <a:bodyPr/>
        <a:lstStyle/>
        <a:p>
          <a:endParaRPr lang="en-US"/>
        </a:p>
      </dgm:t>
    </dgm:pt>
    <dgm:pt modelId="{F5A0CB57-4984-4DAF-9277-E7082B88D512}" type="sibTrans" cxnId="{09E1478A-30D3-4E82-B9FB-668BD316921D}">
      <dgm:prSet/>
      <dgm:spPr/>
      <dgm:t>
        <a:bodyPr/>
        <a:lstStyle/>
        <a:p>
          <a:endParaRPr lang="en-US"/>
        </a:p>
      </dgm:t>
    </dgm:pt>
    <dgm:pt modelId="{547C09EF-1263-45A6-A21B-0B4FB2068BE8}">
      <dgm:prSet custT="1"/>
      <dgm:spPr/>
      <dgm:t>
        <a:bodyPr/>
        <a:lstStyle/>
        <a:p>
          <a:pPr rtl="0"/>
          <a:r>
            <a:rPr lang="en-US" sz="1600" i="0" dirty="0" smtClean="0"/>
            <a:t>Continue the program </a:t>
          </a:r>
          <a:endParaRPr lang="en-US" sz="1600" i="0" dirty="0"/>
        </a:p>
      </dgm:t>
    </dgm:pt>
    <dgm:pt modelId="{555F0939-E5F9-447F-9E11-7E3E024BE9BC}" type="parTrans" cxnId="{79D69BF2-1B2D-4D2F-9914-FDF3A0896ED6}">
      <dgm:prSet/>
      <dgm:spPr/>
      <dgm:t>
        <a:bodyPr/>
        <a:lstStyle/>
        <a:p>
          <a:endParaRPr lang="en-US"/>
        </a:p>
      </dgm:t>
    </dgm:pt>
    <dgm:pt modelId="{4A95F99D-B143-42D8-B723-D02C59EA7D6A}" type="sibTrans" cxnId="{79D69BF2-1B2D-4D2F-9914-FDF3A0896ED6}">
      <dgm:prSet/>
      <dgm:spPr/>
      <dgm:t>
        <a:bodyPr/>
        <a:lstStyle/>
        <a:p>
          <a:endParaRPr lang="en-US"/>
        </a:p>
      </dgm:t>
    </dgm:pt>
    <dgm:pt modelId="{FD22DC21-3A56-43BC-8CF2-8BA69C511E4F}">
      <dgm:prSet custT="1"/>
      <dgm:spPr/>
      <dgm:t>
        <a:bodyPr/>
        <a:lstStyle/>
        <a:p>
          <a:pPr rtl="0"/>
          <a:r>
            <a:rPr lang="en-US" sz="1600" i="0" dirty="0" smtClean="0"/>
            <a:t>Increase advertising </a:t>
          </a:r>
          <a:endParaRPr lang="en-US" sz="1600" i="0" dirty="0"/>
        </a:p>
      </dgm:t>
    </dgm:pt>
    <dgm:pt modelId="{D929A656-CD94-4BA1-9B06-A1677B3C99DC}" type="parTrans" cxnId="{F97CB673-2F09-4DC6-99A0-4CB0E7DC13C6}">
      <dgm:prSet/>
      <dgm:spPr/>
      <dgm:t>
        <a:bodyPr/>
        <a:lstStyle/>
        <a:p>
          <a:endParaRPr lang="en-US"/>
        </a:p>
      </dgm:t>
    </dgm:pt>
    <dgm:pt modelId="{D56B64BC-A53A-40EE-8F2C-C91FBF86F980}" type="sibTrans" cxnId="{F97CB673-2F09-4DC6-99A0-4CB0E7DC13C6}">
      <dgm:prSet/>
      <dgm:spPr/>
      <dgm:t>
        <a:bodyPr/>
        <a:lstStyle/>
        <a:p>
          <a:endParaRPr lang="en-US"/>
        </a:p>
      </dgm:t>
    </dgm:pt>
    <dgm:pt modelId="{3AD9BFD0-9C73-44B2-990E-72AD08AC87D1}" type="pres">
      <dgm:prSet presAssocID="{D1F18562-9B78-4D36-87CE-744A22298927}" presName="Name0" presStyleCnt="0">
        <dgm:presLayoutVars>
          <dgm:dir/>
          <dgm:animLvl val="lvl"/>
          <dgm:resizeHandles/>
        </dgm:presLayoutVars>
      </dgm:prSet>
      <dgm:spPr/>
      <dgm:t>
        <a:bodyPr/>
        <a:lstStyle/>
        <a:p>
          <a:endParaRPr lang="en-US"/>
        </a:p>
      </dgm:t>
    </dgm:pt>
    <dgm:pt modelId="{A3480B24-96D3-4F24-B007-0BB51B66E8EC}" type="pres">
      <dgm:prSet presAssocID="{EA1B2EF7-BDF2-4F91-857A-3CF408C1B08F}" presName="linNode" presStyleCnt="0"/>
      <dgm:spPr/>
    </dgm:pt>
    <dgm:pt modelId="{99ECC1BF-F536-481E-9A00-370CCBAECBFF}" type="pres">
      <dgm:prSet presAssocID="{EA1B2EF7-BDF2-4F91-857A-3CF408C1B08F}" presName="parentShp" presStyleLbl="node1" presStyleIdx="0" presStyleCnt="3" custScaleX="80837">
        <dgm:presLayoutVars>
          <dgm:bulletEnabled val="1"/>
        </dgm:presLayoutVars>
      </dgm:prSet>
      <dgm:spPr/>
      <dgm:t>
        <a:bodyPr/>
        <a:lstStyle/>
        <a:p>
          <a:endParaRPr lang="en-US"/>
        </a:p>
      </dgm:t>
    </dgm:pt>
    <dgm:pt modelId="{B52DDCE5-4D72-4E5A-A113-A421D4CBA762}" type="pres">
      <dgm:prSet presAssocID="{EA1B2EF7-BDF2-4F91-857A-3CF408C1B08F}" presName="childShp" presStyleLbl="bgAccFollowNode1" presStyleIdx="0" presStyleCnt="3" custScaleX="111223">
        <dgm:presLayoutVars>
          <dgm:bulletEnabled val="1"/>
        </dgm:presLayoutVars>
      </dgm:prSet>
      <dgm:spPr/>
      <dgm:t>
        <a:bodyPr/>
        <a:lstStyle/>
        <a:p>
          <a:endParaRPr lang="en-US"/>
        </a:p>
      </dgm:t>
    </dgm:pt>
    <dgm:pt modelId="{8C175078-CE9A-4183-8D4B-EA104D1F176F}" type="pres">
      <dgm:prSet presAssocID="{CDB1C203-E484-4F89-BB93-7AB52244A91D}" presName="spacing" presStyleCnt="0"/>
      <dgm:spPr/>
    </dgm:pt>
    <dgm:pt modelId="{63681FD6-5109-431B-85B7-AE5223D84A8E}" type="pres">
      <dgm:prSet presAssocID="{5B0E42CE-9869-4F7A-9B71-902A3AEA81D1}" presName="linNode" presStyleCnt="0"/>
      <dgm:spPr/>
    </dgm:pt>
    <dgm:pt modelId="{4A2413FE-B329-42FA-9053-5C33E066B20D}" type="pres">
      <dgm:prSet presAssocID="{5B0E42CE-9869-4F7A-9B71-902A3AEA81D1}" presName="parentShp" presStyleLbl="node1" presStyleIdx="1" presStyleCnt="3" custScaleX="80736">
        <dgm:presLayoutVars>
          <dgm:bulletEnabled val="1"/>
        </dgm:presLayoutVars>
      </dgm:prSet>
      <dgm:spPr/>
      <dgm:t>
        <a:bodyPr/>
        <a:lstStyle/>
        <a:p>
          <a:endParaRPr lang="en-US"/>
        </a:p>
      </dgm:t>
    </dgm:pt>
    <dgm:pt modelId="{D9B86B80-04E0-41FC-A96A-2F7480921FA6}" type="pres">
      <dgm:prSet presAssocID="{5B0E42CE-9869-4F7A-9B71-902A3AEA81D1}" presName="childShp" presStyleLbl="bgAccFollowNode1" presStyleIdx="1" presStyleCnt="3" custScaleX="111538">
        <dgm:presLayoutVars>
          <dgm:bulletEnabled val="1"/>
        </dgm:presLayoutVars>
      </dgm:prSet>
      <dgm:spPr/>
      <dgm:t>
        <a:bodyPr/>
        <a:lstStyle/>
        <a:p>
          <a:endParaRPr lang="en-US"/>
        </a:p>
      </dgm:t>
    </dgm:pt>
    <dgm:pt modelId="{1489560C-BF2B-4C60-A36D-995CBE17F8C2}" type="pres">
      <dgm:prSet presAssocID="{DE13582F-8AE5-48B1-B681-EEB1FCE97DB6}" presName="spacing" presStyleCnt="0"/>
      <dgm:spPr/>
    </dgm:pt>
    <dgm:pt modelId="{769481F6-C5E0-442B-82B1-9F84A22CF8EA}" type="pres">
      <dgm:prSet presAssocID="{8F6F5DB8-2544-4E3F-87ED-15AACD220610}" presName="linNode" presStyleCnt="0"/>
      <dgm:spPr/>
    </dgm:pt>
    <dgm:pt modelId="{5915FC9B-3401-4423-878C-C534FA3BD16D}" type="pres">
      <dgm:prSet presAssocID="{8F6F5DB8-2544-4E3F-87ED-15AACD220610}" presName="parentShp" presStyleLbl="node1" presStyleIdx="2" presStyleCnt="3" custScaleX="80837" custLinFactNeighborX="-119" custLinFactNeighborY="-396">
        <dgm:presLayoutVars>
          <dgm:bulletEnabled val="1"/>
        </dgm:presLayoutVars>
      </dgm:prSet>
      <dgm:spPr/>
      <dgm:t>
        <a:bodyPr/>
        <a:lstStyle/>
        <a:p>
          <a:endParaRPr lang="en-US"/>
        </a:p>
      </dgm:t>
    </dgm:pt>
    <dgm:pt modelId="{C25B74D2-470F-441C-B3A6-1C7873956455}" type="pres">
      <dgm:prSet presAssocID="{8F6F5DB8-2544-4E3F-87ED-15AACD220610}" presName="childShp" presStyleLbl="bgAccFollowNode1" presStyleIdx="2" presStyleCnt="3" custScaleX="111480" custLinFactNeighborX="287" custLinFactNeighborY="-1054">
        <dgm:presLayoutVars>
          <dgm:bulletEnabled val="1"/>
        </dgm:presLayoutVars>
      </dgm:prSet>
      <dgm:spPr/>
      <dgm:t>
        <a:bodyPr/>
        <a:lstStyle/>
        <a:p>
          <a:endParaRPr lang="en-US"/>
        </a:p>
      </dgm:t>
    </dgm:pt>
  </dgm:ptLst>
  <dgm:cxnLst>
    <dgm:cxn modelId="{6BBBC74E-C781-4B1F-935B-C01335AFF3B4}" type="presOf" srcId="{54A371DB-CEE4-494D-87F7-3A06F9225517}" destId="{B52DDCE5-4D72-4E5A-A113-A421D4CBA762}" srcOrd="0" destOrd="0" presId="urn:microsoft.com/office/officeart/2005/8/layout/vList6"/>
    <dgm:cxn modelId="{FD1A1EB1-DADB-47DE-971A-C2EB524D835E}" srcId="{EA1B2EF7-BDF2-4F91-857A-3CF408C1B08F}" destId="{8B26F35B-D902-4A94-80E0-DC4C02F9DA4D}" srcOrd="2" destOrd="0" parTransId="{BA580654-A4E0-47AD-920D-AE1CCCB6ECFA}" sibTransId="{E81D73A0-20DB-4207-A34C-9671714B080E}"/>
    <dgm:cxn modelId="{372E4E1F-29AD-4D02-A9FE-790DED796A4E}" srcId="{5B0E42CE-9869-4F7A-9B71-902A3AEA81D1}" destId="{B3292645-164A-4C2E-A3F7-65BBF4651A29}" srcOrd="2" destOrd="0" parTransId="{A6299DD1-54BE-4907-AB5E-B45B1D6CDFC5}" sibTransId="{01ECE27F-B89D-4F85-AEF8-FD9146844DCC}"/>
    <dgm:cxn modelId="{7E069C38-5601-4014-8112-2026682AE4BB}" srcId="{EA1B2EF7-BDF2-4F91-857A-3CF408C1B08F}" destId="{54A371DB-CEE4-494D-87F7-3A06F9225517}" srcOrd="0" destOrd="0" parTransId="{198C941E-9355-4326-B9BF-104BADC72058}" sibTransId="{68581666-1987-46CA-99D0-5D70ACE18916}"/>
    <dgm:cxn modelId="{09E1478A-30D3-4E82-B9FB-668BD316921D}" srcId="{5B0E42CE-9869-4F7A-9B71-902A3AEA81D1}" destId="{CEA2F570-09F9-4ADD-8D0C-86A0196DD685}" srcOrd="3" destOrd="0" parTransId="{F699B38A-5319-428B-A408-28057422C322}" sibTransId="{F5A0CB57-4984-4DAF-9277-E7082B88D512}"/>
    <dgm:cxn modelId="{671910CD-C848-4171-B6F0-63B6CAD2D740}" srcId="{EA1B2EF7-BDF2-4F91-857A-3CF408C1B08F}" destId="{6ACAEAF1-5212-41CE-90CB-3BB26319760E}" srcOrd="1" destOrd="0" parTransId="{221C9065-592F-4777-BA23-814793BA1C52}" sibTransId="{4E1EC74B-5F9A-4791-B0D8-2FB1827B0BA7}"/>
    <dgm:cxn modelId="{56CC4CFC-7FF5-4603-9C6A-0AEE4D67BABD}" type="presOf" srcId="{FD22DC21-3A56-43BC-8CF2-8BA69C511E4F}" destId="{C25B74D2-470F-441C-B3A6-1C7873956455}" srcOrd="0" destOrd="2" presId="urn:microsoft.com/office/officeart/2005/8/layout/vList6"/>
    <dgm:cxn modelId="{0EA0A29D-AD0A-474C-BF66-EE87137B622F}" type="presOf" srcId="{547C09EF-1263-45A6-A21B-0B4FB2068BE8}" destId="{C25B74D2-470F-441C-B3A6-1C7873956455}" srcOrd="0" destOrd="1" presId="urn:microsoft.com/office/officeart/2005/8/layout/vList6"/>
    <dgm:cxn modelId="{E0672A95-1E78-4B41-B0AE-8410D1CFDFFB}" type="presOf" srcId="{EA1B2EF7-BDF2-4F91-857A-3CF408C1B08F}" destId="{99ECC1BF-F536-481E-9A00-370CCBAECBFF}" srcOrd="0" destOrd="0" presId="urn:microsoft.com/office/officeart/2005/8/layout/vList6"/>
    <dgm:cxn modelId="{F97CB673-2F09-4DC6-99A0-4CB0E7DC13C6}" srcId="{8F6F5DB8-2544-4E3F-87ED-15AACD220610}" destId="{FD22DC21-3A56-43BC-8CF2-8BA69C511E4F}" srcOrd="2" destOrd="0" parTransId="{D929A656-CD94-4BA1-9B06-A1677B3C99DC}" sibTransId="{D56B64BC-A53A-40EE-8F2C-C91FBF86F980}"/>
    <dgm:cxn modelId="{26524B10-FA46-4219-95FD-D10858F1B7FD}" type="presOf" srcId="{6ACAEAF1-5212-41CE-90CB-3BB26319760E}" destId="{B52DDCE5-4D72-4E5A-A113-A421D4CBA762}" srcOrd="0" destOrd="1" presId="urn:microsoft.com/office/officeart/2005/8/layout/vList6"/>
    <dgm:cxn modelId="{C3A1B1D7-FB05-4F28-B43A-6487ADF08B4B}" srcId="{8F6F5DB8-2544-4E3F-87ED-15AACD220610}" destId="{17822BC2-A47F-4A10-8433-618668229D7D}" srcOrd="0" destOrd="0" parTransId="{AEF0EDED-FA52-4C4A-8BF4-90AB5470EDEE}" sibTransId="{24498AE6-2B9D-4ADC-8B54-E7F568CD5C58}"/>
    <dgm:cxn modelId="{D01D6662-2BE6-4760-BC19-B47BDF895E97}" type="presOf" srcId="{CEA2F570-09F9-4ADD-8D0C-86A0196DD685}" destId="{D9B86B80-04E0-41FC-A96A-2F7480921FA6}" srcOrd="0" destOrd="3" presId="urn:microsoft.com/office/officeart/2005/8/layout/vList6"/>
    <dgm:cxn modelId="{DCAFB8F9-5F0E-4BA0-BC8B-0291E3AD463B}" type="presOf" srcId="{D1F18562-9B78-4D36-87CE-744A22298927}" destId="{3AD9BFD0-9C73-44B2-990E-72AD08AC87D1}" srcOrd="0" destOrd="0" presId="urn:microsoft.com/office/officeart/2005/8/layout/vList6"/>
    <dgm:cxn modelId="{15B06D8B-DB37-4B56-8BA8-E02D4353920B}" srcId="{5B0E42CE-9869-4F7A-9B71-902A3AEA81D1}" destId="{1E4F5839-9771-48C5-871D-31ABFA4B0FAA}" srcOrd="0" destOrd="0" parTransId="{A1C2B993-4B3C-47CC-807F-1FB16F2EA335}" sibTransId="{D2D21A0F-4D8F-4808-82C4-4B0ACAA96EC2}"/>
    <dgm:cxn modelId="{677DD65C-D870-4CA7-AF4C-93A46F5D44B9}" srcId="{D1F18562-9B78-4D36-87CE-744A22298927}" destId="{8F6F5DB8-2544-4E3F-87ED-15AACD220610}" srcOrd="2" destOrd="0" parTransId="{5225E0CA-1810-463B-AF55-C722DF6C21B9}" sibTransId="{A8D785A3-ECA8-4EBC-8166-A7F0D7C64756}"/>
    <dgm:cxn modelId="{3B858D4E-EACD-4DE2-A5E0-A886FC96AF25}" type="presOf" srcId="{E582E31D-C897-45AC-BB20-28E8EA0E3615}" destId="{B52DDCE5-4D72-4E5A-A113-A421D4CBA762}" srcOrd="0" destOrd="3" presId="urn:microsoft.com/office/officeart/2005/8/layout/vList6"/>
    <dgm:cxn modelId="{B9446CF9-400E-4389-8E86-4ED5E687E2AD}" type="presOf" srcId="{B3292645-164A-4C2E-A3F7-65BBF4651A29}" destId="{D9B86B80-04E0-41FC-A96A-2F7480921FA6}" srcOrd="0" destOrd="2" presId="urn:microsoft.com/office/officeart/2005/8/layout/vList6"/>
    <dgm:cxn modelId="{1830A236-95C1-4429-B6F9-F353B28D77E5}" type="presOf" srcId="{17822BC2-A47F-4A10-8433-618668229D7D}" destId="{C25B74D2-470F-441C-B3A6-1C7873956455}" srcOrd="0" destOrd="0" presId="urn:microsoft.com/office/officeart/2005/8/layout/vList6"/>
    <dgm:cxn modelId="{B7FEC234-A88F-4437-82AA-C653863C3153}" type="presOf" srcId="{8B26F35B-D902-4A94-80E0-DC4C02F9DA4D}" destId="{B52DDCE5-4D72-4E5A-A113-A421D4CBA762}" srcOrd="0" destOrd="2" presId="urn:microsoft.com/office/officeart/2005/8/layout/vList6"/>
    <dgm:cxn modelId="{71404834-1146-4294-8ADA-A1D2FDB5FBBC}" srcId="{D1F18562-9B78-4D36-87CE-744A22298927}" destId="{5B0E42CE-9869-4F7A-9B71-902A3AEA81D1}" srcOrd="1" destOrd="0" parTransId="{4EEC8045-6FAF-4E0D-9028-C99F04927E1B}" sibTransId="{DE13582F-8AE5-48B1-B681-EEB1FCE97DB6}"/>
    <dgm:cxn modelId="{79D69BF2-1B2D-4D2F-9914-FDF3A0896ED6}" srcId="{8F6F5DB8-2544-4E3F-87ED-15AACD220610}" destId="{547C09EF-1263-45A6-A21B-0B4FB2068BE8}" srcOrd="1" destOrd="0" parTransId="{555F0939-E5F9-447F-9E11-7E3E024BE9BC}" sibTransId="{4A95F99D-B143-42D8-B723-D02C59EA7D6A}"/>
    <dgm:cxn modelId="{9D030481-5906-462A-B9CB-88ACBCEBA88A}" srcId="{EA1B2EF7-BDF2-4F91-857A-3CF408C1B08F}" destId="{E582E31D-C897-45AC-BB20-28E8EA0E3615}" srcOrd="3" destOrd="0" parTransId="{16637114-05E0-42EB-8EE9-C2E49BCE3D61}" sibTransId="{B50CE461-0357-4F36-ACAB-C3915A057512}"/>
    <dgm:cxn modelId="{7C497194-D116-4CE3-B62C-BC572CE07A4B}" type="presOf" srcId="{E87556E7-32B4-4310-86EC-0EC03ED315C8}" destId="{D9B86B80-04E0-41FC-A96A-2F7480921FA6}" srcOrd="0" destOrd="1" presId="urn:microsoft.com/office/officeart/2005/8/layout/vList6"/>
    <dgm:cxn modelId="{D48BA65D-BABF-44FE-98CF-0637C85B48CB}" srcId="{D1F18562-9B78-4D36-87CE-744A22298927}" destId="{EA1B2EF7-BDF2-4F91-857A-3CF408C1B08F}" srcOrd="0" destOrd="0" parTransId="{D4421A85-A89C-46A6-A488-66645058AF1B}" sibTransId="{CDB1C203-E484-4F89-BB93-7AB52244A91D}"/>
    <dgm:cxn modelId="{ECA2D61F-0C58-4BCB-A489-89FBAB25AFD0}" type="presOf" srcId="{8F6F5DB8-2544-4E3F-87ED-15AACD220610}" destId="{5915FC9B-3401-4423-878C-C534FA3BD16D}" srcOrd="0" destOrd="0" presId="urn:microsoft.com/office/officeart/2005/8/layout/vList6"/>
    <dgm:cxn modelId="{D4C5BBA1-6204-4862-BCE2-C0028614968C}" type="presOf" srcId="{1E4F5839-9771-48C5-871D-31ABFA4B0FAA}" destId="{D9B86B80-04E0-41FC-A96A-2F7480921FA6}" srcOrd="0" destOrd="0" presId="urn:microsoft.com/office/officeart/2005/8/layout/vList6"/>
    <dgm:cxn modelId="{19A63EAE-9B8C-4B5D-832D-527AF2D89485}" srcId="{5B0E42CE-9869-4F7A-9B71-902A3AEA81D1}" destId="{E87556E7-32B4-4310-86EC-0EC03ED315C8}" srcOrd="1" destOrd="0" parTransId="{511D9BF5-D37E-45AA-AD03-C90AB76084E4}" sibTransId="{FF6EF410-C43E-4480-A16C-689B05ECC2FC}"/>
    <dgm:cxn modelId="{2A049BC7-C98E-48F8-88E1-D51CC5CC1596}" type="presOf" srcId="{5B0E42CE-9869-4F7A-9B71-902A3AEA81D1}" destId="{4A2413FE-B329-42FA-9053-5C33E066B20D}" srcOrd="0" destOrd="0" presId="urn:microsoft.com/office/officeart/2005/8/layout/vList6"/>
    <dgm:cxn modelId="{5A0FC2F8-AB9B-443B-BD95-FC149CD2839B}" type="presParOf" srcId="{3AD9BFD0-9C73-44B2-990E-72AD08AC87D1}" destId="{A3480B24-96D3-4F24-B007-0BB51B66E8EC}" srcOrd="0" destOrd="0" presId="urn:microsoft.com/office/officeart/2005/8/layout/vList6"/>
    <dgm:cxn modelId="{4F4BC715-591D-485A-B74A-0CD8AEDFBDD1}" type="presParOf" srcId="{A3480B24-96D3-4F24-B007-0BB51B66E8EC}" destId="{99ECC1BF-F536-481E-9A00-370CCBAECBFF}" srcOrd="0" destOrd="0" presId="urn:microsoft.com/office/officeart/2005/8/layout/vList6"/>
    <dgm:cxn modelId="{540FCC02-67CA-4583-A2A3-A303524556D8}" type="presParOf" srcId="{A3480B24-96D3-4F24-B007-0BB51B66E8EC}" destId="{B52DDCE5-4D72-4E5A-A113-A421D4CBA762}" srcOrd="1" destOrd="0" presId="urn:microsoft.com/office/officeart/2005/8/layout/vList6"/>
    <dgm:cxn modelId="{E4E56F35-6724-47DA-9059-EB6E9C39EBB4}" type="presParOf" srcId="{3AD9BFD0-9C73-44B2-990E-72AD08AC87D1}" destId="{8C175078-CE9A-4183-8D4B-EA104D1F176F}" srcOrd="1" destOrd="0" presId="urn:microsoft.com/office/officeart/2005/8/layout/vList6"/>
    <dgm:cxn modelId="{F3C741F8-986E-4495-877C-97F80E21FD4E}" type="presParOf" srcId="{3AD9BFD0-9C73-44B2-990E-72AD08AC87D1}" destId="{63681FD6-5109-431B-85B7-AE5223D84A8E}" srcOrd="2" destOrd="0" presId="urn:microsoft.com/office/officeart/2005/8/layout/vList6"/>
    <dgm:cxn modelId="{8D6CA2D1-8445-4178-9F8B-551ADDF79115}" type="presParOf" srcId="{63681FD6-5109-431B-85B7-AE5223D84A8E}" destId="{4A2413FE-B329-42FA-9053-5C33E066B20D}" srcOrd="0" destOrd="0" presId="urn:microsoft.com/office/officeart/2005/8/layout/vList6"/>
    <dgm:cxn modelId="{6FEB1C16-F81C-467F-B65E-1B72DAA4A796}" type="presParOf" srcId="{63681FD6-5109-431B-85B7-AE5223D84A8E}" destId="{D9B86B80-04E0-41FC-A96A-2F7480921FA6}" srcOrd="1" destOrd="0" presId="urn:microsoft.com/office/officeart/2005/8/layout/vList6"/>
    <dgm:cxn modelId="{38540D46-365F-4045-B155-F1D3573F6D7B}" type="presParOf" srcId="{3AD9BFD0-9C73-44B2-990E-72AD08AC87D1}" destId="{1489560C-BF2B-4C60-A36D-995CBE17F8C2}" srcOrd="3" destOrd="0" presId="urn:microsoft.com/office/officeart/2005/8/layout/vList6"/>
    <dgm:cxn modelId="{BFD58905-78EE-4ABC-A67B-6BF6F99B57CA}" type="presParOf" srcId="{3AD9BFD0-9C73-44B2-990E-72AD08AC87D1}" destId="{769481F6-C5E0-442B-82B1-9F84A22CF8EA}" srcOrd="4" destOrd="0" presId="urn:microsoft.com/office/officeart/2005/8/layout/vList6"/>
    <dgm:cxn modelId="{1913229F-88A4-4F17-AF60-E3D8C81A7EAA}" type="presParOf" srcId="{769481F6-C5E0-442B-82B1-9F84A22CF8EA}" destId="{5915FC9B-3401-4423-878C-C534FA3BD16D}" srcOrd="0" destOrd="0" presId="urn:microsoft.com/office/officeart/2005/8/layout/vList6"/>
    <dgm:cxn modelId="{142433B3-476F-4AB4-8F0A-C111B46B1AA8}" type="presParOf" srcId="{769481F6-C5E0-442B-82B1-9F84A22CF8EA}" destId="{C25B74D2-470F-441C-B3A6-1C7873956455}" srcOrd="1" destOrd="0" presId="urn:microsoft.com/office/officeart/2005/8/layout/vList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0CC10F56-FCAA-47F3-BE63-9BEAE1D9F188}" type="doc">
      <dgm:prSet loTypeId="urn:microsoft.com/office/officeart/2005/8/layout/chevron1" loCatId="process" qsTypeId="urn:microsoft.com/office/officeart/2005/8/quickstyle/simple1" qsCatId="simple" csTypeId="urn:microsoft.com/office/officeart/2005/8/colors/accent1_2" csCatId="accent1" phldr="1"/>
      <dgm:spPr/>
      <dgm:t>
        <a:bodyPr/>
        <a:lstStyle/>
        <a:p>
          <a:endParaRPr lang="en-US"/>
        </a:p>
      </dgm:t>
    </dgm:pt>
    <dgm:pt modelId="{5007BBAD-3A90-4DE7-8690-E6D92A2D7809}">
      <dgm:prSet phldrT="[Text]"/>
      <dgm:spPr/>
      <dgm:t>
        <a:bodyPr/>
        <a:lstStyle/>
        <a:p>
          <a:r>
            <a:rPr lang="en-US" b="1" dirty="0" smtClean="0"/>
            <a:t>HVAC</a:t>
          </a:r>
          <a:r>
            <a:rPr lang="en-US" dirty="0" smtClean="0"/>
            <a:t> </a:t>
          </a:r>
          <a:endParaRPr lang="en-US" dirty="0"/>
        </a:p>
      </dgm:t>
    </dgm:pt>
    <dgm:pt modelId="{4DCFFE9C-B118-4112-B1C7-3521BA196A97}" type="parTrans" cxnId="{9A1075CC-CD6C-4D67-8FA5-6CAEAF889D6F}">
      <dgm:prSet/>
      <dgm:spPr/>
      <dgm:t>
        <a:bodyPr/>
        <a:lstStyle/>
        <a:p>
          <a:endParaRPr lang="en-US"/>
        </a:p>
      </dgm:t>
    </dgm:pt>
    <dgm:pt modelId="{4024BABC-B689-43BB-9FD4-4ADA297D7550}" type="sibTrans" cxnId="{9A1075CC-CD6C-4D67-8FA5-6CAEAF889D6F}">
      <dgm:prSet/>
      <dgm:spPr/>
      <dgm:t>
        <a:bodyPr/>
        <a:lstStyle/>
        <a:p>
          <a:endParaRPr lang="en-US"/>
        </a:p>
      </dgm:t>
    </dgm:pt>
    <dgm:pt modelId="{E7C62ABE-5A74-4E07-8973-1FEEAFD4630D}">
      <dgm:prSet phldrT="[Text]"/>
      <dgm:spPr/>
      <dgm:t>
        <a:bodyPr/>
        <a:lstStyle/>
        <a:p>
          <a:r>
            <a:rPr lang="en-US" b="1" dirty="0" err="1" smtClean="0"/>
            <a:t>HPwES</a:t>
          </a:r>
          <a:r>
            <a:rPr lang="en-US" dirty="0" smtClean="0"/>
            <a:t> </a:t>
          </a:r>
          <a:endParaRPr lang="en-US" dirty="0"/>
        </a:p>
      </dgm:t>
    </dgm:pt>
    <dgm:pt modelId="{F21CFBA6-D532-4F8E-90C5-06DABA1F515F}" type="parTrans" cxnId="{C800CFCE-2DBD-44C8-92D4-CC36C473B2EB}">
      <dgm:prSet/>
      <dgm:spPr/>
      <dgm:t>
        <a:bodyPr/>
        <a:lstStyle/>
        <a:p>
          <a:endParaRPr lang="en-US"/>
        </a:p>
      </dgm:t>
    </dgm:pt>
    <dgm:pt modelId="{92A9DD2E-D838-4BC5-8234-62A8A3EC198B}" type="sibTrans" cxnId="{C800CFCE-2DBD-44C8-92D4-CC36C473B2EB}">
      <dgm:prSet/>
      <dgm:spPr/>
      <dgm:t>
        <a:bodyPr/>
        <a:lstStyle/>
        <a:p>
          <a:endParaRPr lang="en-US"/>
        </a:p>
      </dgm:t>
    </dgm:pt>
    <dgm:pt modelId="{FD2AE8C3-3C7A-4605-83C4-A58DC856D6AD}">
      <dgm:prSet phldrT="[Text]"/>
      <dgm:spPr/>
      <dgm:t>
        <a:bodyPr/>
        <a:lstStyle/>
        <a:p>
          <a:r>
            <a:rPr lang="en-US" b="1" dirty="0" smtClean="0"/>
            <a:t>Direct Install </a:t>
          </a:r>
          <a:endParaRPr lang="en-US" b="1" dirty="0"/>
        </a:p>
      </dgm:t>
    </dgm:pt>
    <dgm:pt modelId="{06EE5912-0845-4BB8-884E-745DD6FF9645}" type="parTrans" cxnId="{32619FE2-C950-4781-A48D-ED6D585AE387}">
      <dgm:prSet/>
      <dgm:spPr/>
      <dgm:t>
        <a:bodyPr/>
        <a:lstStyle/>
        <a:p>
          <a:endParaRPr lang="en-US"/>
        </a:p>
      </dgm:t>
    </dgm:pt>
    <dgm:pt modelId="{865619F2-CF79-4BC2-8873-AA5F222638F1}" type="sibTrans" cxnId="{32619FE2-C950-4781-A48D-ED6D585AE387}">
      <dgm:prSet/>
      <dgm:spPr/>
      <dgm:t>
        <a:bodyPr/>
        <a:lstStyle/>
        <a:p>
          <a:endParaRPr lang="en-US"/>
        </a:p>
      </dgm:t>
    </dgm:pt>
    <dgm:pt modelId="{9E831800-9848-40A3-A5FD-DB970160721B}">
      <dgm:prSet/>
      <dgm:spPr/>
      <dgm:t>
        <a:bodyPr/>
        <a:lstStyle/>
        <a:p>
          <a:r>
            <a:rPr lang="en-US" dirty="0" smtClean="0"/>
            <a:t>1 Contractor</a:t>
          </a:r>
          <a:endParaRPr lang="en-US" dirty="0"/>
        </a:p>
      </dgm:t>
    </dgm:pt>
    <dgm:pt modelId="{A6189D73-0487-4E3B-A226-77EE5674F764}" type="parTrans" cxnId="{86DD263F-A8AC-4287-82FC-94619D4F0493}">
      <dgm:prSet/>
      <dgm:spPr/>
      <dgm:t>
        <a:bodyPr/>
        <a:lstStyle/>
        <a:p>
          <a:endParaRPr lang="en-US"/>
        </a:p>
      </dgm:t>
    </dgm:pt>
    <dgm:pt modelId="{F0EB6727-2689-4CC5-B021-DE5CD47ABA85}" type="sibTrans" cxnId="{86DD263F-A8AC-4287-82FC-94619D4F0493}">
      <dgm:prSet/>
      <dgm:spPr/>
      <dgm:t>
        <a:bodyPr/>
        <a:lstStyle/>
        <a:p>
          <a:endParaRPr lang="en-US"/>
        </a:p>
      </dgm:t>
    </dgm:pt>
    <dgm:pt modelId="{B06C349A-3F68-4918-B97E-16873FEFD350}">
      <dgm:prSet/>
      <dgm:spPr/>
      <dgm:t>
        <a:bodyPr/>
        <a:lstStyle/>
        <a:p>
          <a:r>
            <a:rPr lang="en-US" b="1" dirty="0" smtClean="0"/>
            <a:t>Shore Green Energy</a:t>
          </a:r>
          <a:endParaRPr lang="en-US" b="1" dirty="0"/>
        </a:p>
      </dgm:t>
    </dgm:pt>
    <dgm:pt modelId="{40B5A7A0-10E3-4CB4-B379-432F6325B037}" type="parTrans" cxnId="{FB6A5D86-8BF0-435E-B2A4-5A908FCCEFEA}">
      <dgm:prSet/>
      <dgm:spPr/>
      <dgm:t>
        <a:bodyPr/>
        <a:lstStyle/>
        <a:p>
          <a:endParaRPr lang="en-US"/>
        </a:p>
      </dgm:t>
    </dgm:pt>
    <dgm:pt modelId="{7079AFEA-6A11-422E-B972-E5A951E710F7}" type="sibTrans" cxnId="{FB6A5D86-8BF0-435E-B2A4-5A908FCCEFEA}">
      <dgm:prSet/>
      <dgm:spPr/>
      <dgm:t>
        <a:bodyPr/>
        <a:lstStyle/>
        <a:p>
          <a:endParaRPr lang="en-US"/>
        </a:p>
      </dgm:t>
    </dgm:pt>
    <dgm:pt modelId="{F357EF3B-A69A-401A-A22F-98BB2D98501E}">
      <dgm:prSet phldrT="[Text]"/>
      <dgm:spPr/>
      <dgm:t>
        <a:bodyPr/>
        <a:lstStyle/>
        <a:p>
          <a:r>
            <a:rPr lang="en-US" dirty="0" smtClean="0"/>
            <a:t>11 Contractors</a:t>
          </a:r>
          <a:endParaRPr lang="en-US" dirty="0"/>
        </a:p>
      </dgm:t>
    </dgm:pt>
    <dgm:pt modelId="{FB4644D1-BB4B-4256-8616-CD4D544EEE74}" type="parTrans" cxnId="{A85355BB-84F8-417B-9944-4037A112D0A5}">
      <dgm:prSet/>
      <dgm:spPr/>
      <dgm:t>
        <a:bodyPr/>
        <a:lstStyle/>
        <a:p>
          <a:endParaRPr lang="en-US"/>
        </a:p>
      </dgm:t>
    </dgm:pt>
    <dgm:pt modelId="{3FE913F7-0F35-48A8-BBAF-C08356807715}" type="sibTrans" cxnId="{A85355BB-84F8-417B-9944-4037A112D0A5}">
      <dgm:prSet/>
      <dgm:spPr/>
      <dgm:t>
        <a:bodyPr/>
        <a:lstStyle/>
        <a:p>
          <a:endParaRPr lang="en-US"/>
        </a:p>
      </dgm:t>
    </dgm:pt>
    <dgm:pt modelId="{D9E2F0B4-7F00-4F11-B9A3-825C9B65CD8B}">
      <dgm:prSet phldrT="[Text]"/>
      <dgm:spPr/>
      <dgm:t>
        <a:bodyPr/>
        <a:lstStyle/>
        <a:p>
          <a:r>
            <a:rPr lang="en-US" dirty="0" smtClean="0"/>
            <a:t>12 Contractors</a:t>
          </a:r>
          <a:endParaRPr lang="en-US" dirty="0"/>
        </a:p>
      </dgm:t>
    </dgm:pt>
    <dgm:pt modelId="{EFF41D91-6DA0-462E-BAD9-377711FC75E8}" type="parTrans" cxnId="{246ECEC4-7288-42F5-84B7-52BA66A4D1CF}">
      <dgm:prSet/>
      <dgm:spPr/>
      <dgm:t>
        <a:bodyPr/>
        <a:lstStyle/>
        <a:p>
          <a:endParaRPr lang="en-US"/>
        </a:p>
      </dgm:t>
    </dgm:pt>
    <dgm:pt modelId="{4D8689E4-7601-49A8-993C-310D41FAE854}" type="sibTrans" cxnId="{246ECEC4-7288-42F5-84B7-52BA66A4D1CF}">
      <dgm:prSet/>
      <dgm:spPr/>
      <dgm:t>
        <a:bodyPr/>
        <a:lstStyle/>
        <a:p>
          <a:endParaRPr lang="en-US"/>
        </a:p>
      </dgm:t>
    </dgm:pt>
    <dgm:pt modelId="{ABB80F00-D5EF-43B6-A773-600E10D298FF}">
      <dgm:prSet/>
      <dgm:spPr/>
      <dgm:t>
        <a:bodyPr/>
        <a:lstStyle/>
        <a:p>
          <a:r>
            <a:rPr lang="en-US" smtClean="0"/>
            <a:t>1 </a:t>
          </a:r>
          <a:r>
            <a:rPr lang="en-US" dirty="0" smtClean="0"/>
            <a:t>Contractor</a:t>
          </a:r>
          <a:endParaRPr lang="en-US" dirty="0"/>
        </a:p>
      </dgm:t>
    </dgm:pt>
    <dgm:pt modelId="{DBE7512F-8FA5-4A7B-8E82-81536A4E7D99}" type="parTrans" cxnId="{54674A3B-D9DF-4AB3-8D90-6F99B1ADC9A4}">
      <dgm:prSet/>
      <dgm:spPr/>
      <dgm:t>
        <a:bodyPr/>
        <a:lstStyle/>
        <a:p>
          <a:endParaRPr lang="en-US"/>
        </a:p>
      </dgm:t>
    </dgm:pt>
    <dgm:pt modelId="{3F94EE0E-90DD-4BE9-B7F6-8F8769F9ED86}" type="sibTrans" cxnId="{54674A3B-D9DF-4AB3-8D90-6F99B1ADC9A4}">
      <dgm:prSet/>
      <dgm:spPr/>
      <dgm:t>
        <a:bodyPr/>
        <a:lstStyle/>
        <a:p>
          <a:endParaRPr lang="en-US"/>
        </a:p>
      </dgm:t>
    </dgm:pt>
    <dgm:pt modelId="{D414EA41-92AF-47D5-9BAD-228FC186E1FB}" type="pres">
      <dgm:prSet presAssocID="{0CC10F56-FCAA-47F3-BE63-9BEAE1D9F188}" presName="Name0" presStyleCnt="0">
        <dgm:presLayoutVars>
          <dgm:dir/>
          <dgm:animLvl val="lvl"/>
          <dgm:resizeHandles val="exact"/>
        </dgm:presLayoutVars>
      </dgm:prSet>
      <dgm:spPr/>
      <dgm:t>
        <a:bodyPr/>
        <a:lstStyle/>
        <a:p>
          <a:endParaRPr lang="en-US"/>
        </a:p>
      </dgm:t>
    </dgm:pt>
    <dgm:pt modelId="{8749E0D8-3628-4639-998A-E89769D4CC18}" type="pres">
      <dgm:prSet presAssocID="{5007BBAD-3A90-4DE7-8690-E6D92A2D7809}" presName="composite" presStyleCnt="0"/>
      <dgm:spPr/>
    </dgm:pt>
    <dgm:pt modelId="{A8A57A28-72B7-4674-B69E-D9119D1564FC}" type="pres">
      <dgm:prSet presAssocID="{5007BBAD-3A90-4DE7-8690-E6D92A2D7809}" presName="parTx" presStyleLbl="node1" presStyleIdx="0" presStyleCnt="4">
        <dgm:presLayoutVars>
          <dgm:chMax val="0"/>
          <dgm:chPref val="0"/>
          <dgm:bulletEnabled val="1"/>
        </dgm:presLayoutVars>
      </dgm:prSet>
      <dgm:spPr/>
      <dgm:t>
        <a:bodyPr/>
        <a:lstStyle/>
        <a:p>
          <a:endParaRPr lang="en-US"/>
        </a:p>
      </dgm:t>
    </dgm:pt>
    <dgm:pt modelId="{2F41C945-22F6-4BD6-B613-0D26F71DDA1A}" type="pres">
      <dgm:prSet presAssocID="{5007BBAD-3A90-4DE7-8690-E6D92A2D7809}" presName="desTx" presStyleLbl="revTx" presStyleIdx="0" presStyleCnt="4">
        <dgm:presLayoutVars>
          <dgm:bulletEnabled val="1"/>
        </dgm:presLayoutVars>
      </dgm:prSet>
      <dgm:spPr/>
      <dgm:t>
        <a:bodyPr/>
        <a:lstStyle/>
        <a:p>
          <a:endParaRPr lang="en-US"/>
        </a:p>
      </dgm:t>
    </dgm:pt>
    <dgm:pt modelId="{89B4B0FA-2F65-4E66-9130-CED0246F7293}" type="pres">
      <dgm:prSet presAssocID="{4024BABC-B689-43BB-9FD4-4ADA297D7550}" presName="space" presStyleCnt="0"/>
      <dgm:spPr/>
    </dgm:pt>
    <dgm:pt modelId="{76E97959-8981-4240-9567-0C6336E497AA}" type="pres">
      <dgm:prSet presAssocID="{E7C62ABE-5A74-4E07-8973-1FEEAFD4630D}" presName="composite" presStyleCnt="0"/>
      <dgm:spPr/>
    </dgm:pt>
    <dgm:pt modelId="{C6A9143B-575C-448C-BF4C-1A4820DDA1A5}" type="pres">
      <dgm:prSet presAssocID="{E7C62ABE-5A74-4E07-8973-1FEEAFD4630D}" presName="parTx" presStyleLbl="node1" presStyleIdx="1" presStyleCnt="4">
        <dgm:presLayoutVars>
          <dgm:chMax val="0"/>
          <dgm:chPref val="0"/>
          <dgm:bulletEnabled val="1"/>
        </dgm:presLayoutVars>
      </dgm:prSet>
      <dgm:spPr/>
      <dgm:t>
        <a:bodyPr/>
        <a:lstStyle/>
        <a:p>
          <a:endParaRPr lang="en-US"/>
        </a:p>
      </dgm:t>
    </dgm:pt>
    <dgm:pt modelId="{17A67334-FE8B-4607-9236-B834D27B2EA8}" type="pres">
      <dgm:prSet presAssocID="{E7C62ABE-5A74-4E07-8973-1FEEAFD4630D}" presName="desTx" presStyleLbl="revTx" presStyleIdx="1" presStyleCnt="4">
        <dgm:presLayoutVars>
          <dgm:bulletEnabled val="1"/>
        </dgm:presLayoutVars>
      </dgm:prSet>
      <dgm:spPr/>
      <dgm:t>
        <a:bodyPr/>
        <a:lstStyle/>
        <a:p>
          <a:endParaRPr lang="en-US"/>
        </a:p>
      </dgm:t>
    </dgm:pt>
    <dgm:pt modelId="{CC0C7DFE-56F3-493F-BCFA-39760580AC4F}" type="pres">
      <dgm:prSet presAssocID="{92A9DD2E-D838-4BC5-8234-62A8A3EC198B}" presName="space" presStyleCnt="0"/>
      <dgm:spPr/>
    </dgm:pt>
    <dgm:pt modelId="{18F7ADE8-E555-4D69-BFFA-7220899E835F}" type="pres">
      <dgm:prSet presAssocID="{FD2AE8C3-3C7A-4605-83C4-A58DC856D6AD}" presName="composite" presStyleCnt="0"/>
      <dgm:spPr/>
    </dgm:pt>
    <dgm:pt modelId="{DC3DABD0-EC98-48A8-A140-7117970DE2C9}" type="pres">
      <dgm:prSet presAssocID="{FD2AE8C3-3C7A-4605-83C4-A58DC856D6AD}" presName="parTx" presStyleLbl="node1" presStyleIdx="2" presStyleCnt="4">
        <dgm:presLayoutVars>
          <dgm:chMax val="0"/>
          <dgm:chPref val="0"/>
          <dgm:bulletEnabled val="1"/>
        </dgm:presLayoutVars>
      </dgm:prSet>
      <dgm:spPr/>
      <dgm:t>
        <a:bodyPr/>
        <a:lstStyle/>
        <a:p>
          <a:endParaRPr lang="en-US"/>
        </a:p>
      </dgm:t>
    </dgm:pt>
    <dgm:pt modelId="{4B985F81-8B84-4A61-AD55-2086ADD31189}" type="pres">
      <dgm:prSet presAssocID="{FD2AE8C3-3C7A-4605-83C4-A58DC856D6AD}" presName="desTx" presStyleLbl="revTx" presStyleIdx="2" presStyleCnt="4">
        <dgm:presLayoutVars>
          <dgm:bulletEnabled val="1"/>
        </dgm:presLayoutVars>
      </dgm:prSet>
      <dgm:spPr/>
      <dgm:t>
        <a:bodyPr/>
        <a:lstStyle/>
        <a:p>
          <a:endParaRPr lang="en-US"/>
        </a:p>
      </dgm:t>
    </dgm:pt>
    <dgm:pt modelId="{F1889B98-093C-415B-B300-4FAF6BED8D07}" type="pres">
      <dgm:prSet presAssocID="{865619F2-CF79-4BC2-8873-AA5F222638F1}" presName="space" presStyleCnt="0"/>
      <dgm:spPr/>
    </dgm:pt>
    <dgm:pt modelId="{3BBD3883-BE83-41A5-BEC8-F9DCD92F4A83}" type="pres">
      <dgm:prSet presAssocID="{B06C349A-3F68-4918-B97E-16873FEFD350}" presName="composite" presStyleCnt="0"/>
      <dgm:spPr/>
    </dgm:pt>
    <dgm:pt modelId="{A763C9FC-5E53-41E9-80B6-FA41EA103392}" type="pres">
      <dgm:prSet presAssocID="{B06C349A-3F68-4918-B97E-16873FEFD350}" presName="parTx" presStyleLbl="node1" presStyleIdx="3" presStyleCnt="4">
        <dgm:presLayoutVars>
          <dgm:chMax val="0"/>
          <dgm:chPref val="0"/>
          <dgm:bulletEnabled val="1"/>
        </dgm:presLayoutVars>
      </dgm:prSet>
      <dgm:spPr/>
      <dgm:t>
        <a:bodyPr/>
        <a:lstStyle/>
        <a:p>
          <a:endParaRPr lang="en-US"/>
        </a:p>
      </dgm:t>
    </dgm:pt>
    <dgm:pt modelId="{03D606C6-8F6D-472E-86DC-F70146B354EB}" type="pres">
      <dgm:prSet presAssocID="{B06C349A-3F68-4918-B97E-16873FEFD350}" presName="desTx" presStyleLbl="revTx" presStyleIdx="3" presStyleCnt="4">
        <dgm:presLayoutVars>
          <dgm:bulletEnabled val="1"/>
        </dgm:presLayoutVars>
      </dgm:prSet>
      <dgm:spPr/>
      <dgm:t>
        <a:bodyPr/>
        <a:lstStyle/>
        <a:p>
          <a:endParaRPr lang="en-US"/>
        </a:p>
      </dgm:t>
    </dgm:pt>
  </dgm:ptLst>
  <dgm:cxnLst>
    <dgm:cxn modelId="{9A1075CC-CD6C-4D67-8FA5-6CAEAF889D6F}" srcId="{0CC10F56-FCAA-47F3-BE63-9BEAE1D9F188}" destId="{5007BBAD-3A90-4DE7-8690-E6D92A2D7809}" srcOrd="0" destOrd="0" parTransId="{4DCFFE9C-B118-4112-B1C7-3521BA196A97}" sibTransId="{4024BABC-B689-43BB-9FD4-4ADA297D7550}"/>
    <dgm:cxn modelId="{9417FDE7-7B85-4B20-9CFD-1EA419085204}" type="presOf" srcId="{B06C349A-3F68-4918-B97E-16873FEFD350}" destId="{A763C9FC-5E53-41E9-80B6-FA41EA103392}" srcOrd="0" destOrd="0" presId="urn:microsoft.com/office/officeart/2005/8/layout/chevron1"/>
    <dgm:cxn modelId="{7EA572F5-59DC-4C45-9CBA-58D57DA6AF87}" type="presOf" srcId="{F357EF3B-A69A-401A-A22F-98BB2D98501E}" destId="{2F41C945-22F6-4BD6-B613-0D26F71DDA1A}" srcOrd="0" destOrd="0" presId="urn:microsoft.com/office/officeart/2005/8/layout/chevron1"/>
    <dgm:cxn modelId="{86DD263F-A8AC-4287-82FC-94619D4F0493}" srcId="{FD2AE8C3-3C7A-4605-83C4-A58DC856D6AD}" destId="{9E831800-9848-40A3-A5FD-DB970160721B}" srcOrd="0" destOrd="0" parTransId="{A6189D73-0487-4E3B-A226-77EE5674F764}" sibTransId="{F0EB6727-2689-4CC5-B021-DE5CD47ABA85}"/>
    <dgm:cxn modelId="{7E91922F-E058-40D0-B178-6A6A0D41EDA3}" type="presOf" srcId="{0CC10F56-FCAA-47F3-BE63-9BEAE1D9F188}" destId="{D414EA41-92AF-47D5-9BAD-228FC186E1FB}" srcOrd="0" destOrd="0" presId="urn:microsoft.com/office/officeart/2005/8/layout/chevron1"/>
    <dgm:cxn modelId="{9224B03C-A62B-4417-9AF8-9F26EF86B376}" type="presOf" srcId="{9E831800-9848-40A3-A5FD-DB970160721B}" destId="{4B985F81-8B84-4A61-AD55-2086ADD31189}" srcOrd="0" destOrd="0" presId="urn:microsoft.com/office/officeart/2005/8/layout/chevron1"/>
    <dgm:cxn modelId="{E7EF2E11-81D2-4594-A908-1B7ECA1182CD}" type="presOf" srcId="{5007BBAD-3A90-4DE7-8690-E6D92A2D7809}" destId="{A8A57A28-72B7-4674-B69E-D9119D1564FC}" srcOrd="0" destOrd="0" presId="urn:microsoft.com/office/officeart/2005/8/layout/chevron1"/>
    <dgm:cxn modelId="{246ECEC4-7288-42F5-84B7-52BA66A4D1CF}" srcId="{E7C62ABE-5A74-4E07-8973-1FEEAFD4630D}" destId="{D9E2F0B4-7F00-4F11-B9A3-825C9B65CD8B}" srcOrd="0" destOrd="0" parTransId="{EFF41D91-6DA0-462E-BAD9-377711FC75E8}" sibTransId="{4D8689E4-7601-49A8-993C-310D41FAE854}"/>
    <dgm:cxn modelId="{15823374-6777-4F10-9775-02423870E726}" type="presOf" srcId="{ABB80F00-D5EF-43B6-A773-600E10D298FF}" destId="{03D606C6-8F6D-472E-86DC-F70146B354EB}" srcOrd="0" destOrd="0" presId="urn:microsoft.com/office/officeart/2005/8/layout/chevron1"/>
    <dgm:cxn modelId="{32619FE2-C950-4781-A48D-ED6D585AE387}" srcId="{0CC10F56-FCAA-47F3-BE63-9BEAE1D9F188}" destId="{FD2AE8C3-3C7A-4605-83C4-A58DC856D6AD}" srcOrd="2" destOrd="0" parTransId="{06EE5912-0845-4BB8-884E-745DD6FF9645}" sibTransId="{865619F2-CF79-4BC2-8873-AA5F222638F1}"/>
    <dgm:cxn modelId="{083578D0-2D0B-4219-A169-433292846659}" type="presOf" srcId="{FD2AE8C3-3C7A-4605-83C4-A58DC856D6AD}" destId="{DC3DABD0-EC98-48A8-A140-7117970DE2C9}" srcOrd="0" destOrd="0" presId="urn:microsoft.com/office/officeart/2005/8/layout/chevron1"/>
    <dgm:cxn modelId="{F1126CA8-23AB-4900-BAB6-FD68863213E2}" type="presOf" srcId="{D9E2F0B4-7F00-4F11-B9A3-825C9B65CD8B}" destId="{17A67334-FE8B-4607-9236-B834D27B2EA8}" srcOrd="0" destOrd="0" presId="urn:microsoft.com/office/officeart/2005/8/layout/chevron1"/>
    <dgm:cxn modelId="{A85355BB-84F8-417B-9944-4037A112D0A5}" srcId="{5007BBAD-3A90-4DE7-8690-E6D92A2D7809}" destId="{F357EF3B-A69A-401A-A22F-98BB2D98501E}" srcOrd="0" destOrd="0" parTransId="{FB4644D1-BB4B-4256-8616-CD4D544EEE74}" sibTransId="{3FE913F7-0F35-48A8-BBAF-C08356807715}"/>
    <dgm:cxn modelId="{54674A3B-D9DF-4AB3-8D90-6F99B1ADC9A4}" srcId="{B06C349A-3F68-4918-B97E-16873FEFD350}" destId="{ABB80F00-D5EF-43B6-A773-600E10D298FF}" srcOrd="0" destOrd="0" parTransId="{DBE7512F-8FA5-4A7B-8E82-81536A4E7D99}" sibTransId="{3F94EE0E-90DD-4BE9-B7F6-8F8769F9ED86}"/>
    <dgm:cxn modelId="{FB6A5D86-8BF0-435E-B2A4-5A908FCCEFEA}" srcId="{0CC10F56-FCAA-47F3-BE63-9BEAE1D9F188}" destId="{B06C349A-3F68-4918-B97E-16873FEFD350}" srcOrd="3" destOrd="0" parTransId="{40B5A7A0-10E3-4CB4-B379-432F6325B037}" sibTransId="{7079AFEA-6A11-422E-B972-E5A951E710F7}"/>
    <dgm:cxn modelId="{C800CFCE-2DBD-44C8-92D4-CC36C473B2EB}" srcId="{0CC10F56-FCAA-47F3-BE63-9BEAE1D9F188}" destId="{E7C62ABE-5A74-4E07-8973-1FEEAFD4630D}" srcOrd="1" destOrd="0" parTransId="{F21CFBA6-D532-4F8E-90C5-06DABA1F515F}" sibTransId="{92A9DD2E-D838-4BC5-8234-62A8A3EC198B}"/>
    <dgm:cxn modelId="{2B2EB0D2-211D-4C46-93D5-BEFA6DA6FF30}" type="presOf" srcId="{E7C62ABE-5A74-4E07-8973-1FEEAFD4630D}" destId="{C6A9143B-575C-448C-BF4C-1A4820DDA1A5}" srcOrd="0" destOrd="0" presId="urn:microsoft.com/office/officeart/2005/8/layout/chevron1"/>
    <dgm:cxn modelId="{C2622476-F085-4A6F-B0A0-77DEB4AE4823}" type="presParOf" srcId="{D414EA41-92AF-47D5-9BAD-228FC186E1FB}" destId="{8749E0D8-3628-4639-998A-E89769D4CC18}" srcOrd="0" destOrd="0" presId="urn:microsoft.com/office/officeart/2005/8/layout/chevron1"/>
    <dgm:cxn modelId="{2EC09B94-7FB5-40B7-B290-0AFDE0F3CCE8}" type="presParOf" srcId="{8749E0D8-3628-4639-998A-E89769D4CC18}" destId="{A8A57A28-72B7-4674-B69E-D9119D1564FC}" srcOrd="0" destOrd="0" presId="urn:microsoft.com/office/officeart/2005/8/layout/chevron1"/>
    <dgm:cxn modelId="{DE7FF743-7422-42FF-A461-8B9E7A1BB9EF}" type="presParOf" srcId="{8749E0D8-3628-4639-998A-E89769D4CC18}" destId="{2F41C945-22F6-4BD6-B613-0D26F71DDA1A}" srcOrd="1" destOrd="0" presId="urn:microsoft.com/office/officeart/2005/8/layout/chevron1"/>
    <dgm:cxn modelId="{BB689D3C-C112-446E-B53D-139923F1ABD0}" type="presParOf" srcId="{D414EA41-92AF-47D5-9BAD-228FC186E1FB}" destId="{89B4B0FA-2F65-4E66-9130-CED0246F7293}" srcOrd="1" destOrd="0" presId="urn:microsoft.com/office/officeart/2005/8/layout/chevron1"/>
    <dgm:cxn modelId="{CBF57432-1294-4347-ABB4-B9D34F7B4D38}" type="presParOf" srcId="{D414EA41-92AF-47D5-9BAD-228FC186E1FB}" destId="{76E97959-8981-4240-9567-0C6336E497AA}" srcOrd="2" destOrd="0" presId="urn:microsoft.com/office/officeart/2005/8/layout/chevron1"/>
    <dgm:cxn modelId="{E02F8A4A-6EB1-40FA-95EA-241B93D84C5B}" type="presParOf" srcId="{76E97959-8981-4240-9567-0C6336E497AA}" destId="{C6A9143B-575C-448C-BF4C-1A4820DDA1A5}" srcOrd="0" destOrd="0" presId="urn:microsoft.com/office/officeart/2005/8/layout/chevron1"/>
    <dgm:cxn modelId="{94BEDCB5-EAFB-4115-A7C5-B076F4CBA847}" type="presParOf" srcId="{76E97959-8981-4240-9567-0C6336E497AA}" destId="{17A67334-FE8B-4607-9236-B834D27B2EA8}" srcOrd="1" destOrd="0" presId="urn:microsoft.com/office/officeart/2005/8/layout/chevron1"/>
    <dgm:cxn modelId="{FE13246B-E054-4BDE-9C1A-64C2559931F6}" type="presParOf" srcId="{D414EA41-92AF-47D5-9BAD-228FC186E1FB}" destId="{CC0C7DFE-56F3-493F-BCFA-39760580AC4F}" srcOrd="3" destOrd="0" presId="urn:microsoft.com/office/officeart/2005/8/layout/chevron1"/>
    <dgm:cxn modelId="{633FEAE9-5112-4648-8F91-C5A0E0E6BDD4}" type="presParOf" srcId="{D414EA41-92AF-47D5-9BAD-228FC186E1FB}" destId="{18F7ADE8-E555-4D69-BFFA-7220899E835F}" srcOrd="4" destOrd="0" presId="urn:microsoft.com/office/officeart/2005/8/layout/chevron1"/>
    <dgm:cxn modelId="{BAD97CD7-B1D2-4765-8FFE-65092794E202}" type="presParOf" srcId="{18F7ADE8-E555-4D69-BFFA-7220899E835F}" destId="{DC3DABD0-EC98-48A8-A140-7117970DE2C9}" srcOrd="0" destOrd="0" presId="urn:microsoft.com/office/officeart/2005/8/layout/chevron1"/>
    <dgm:cxn modelId="{DE490168-B21B-4BDE-9E31-A582CE1569A0}" type="presParOf" srcId="{18F7ADE8-E555-4D69-BFFA-7220899E835F}" destId="{4B985F81-8B84-4A61-AD55-2086ADD31189}" srcOrd="1" destOrd="0" presId="urn:microsoft.com/office/officeart/2005/8/layout/chevron1"/>
    <dgm:cxn modelId="{A9FC164F-A2B9-4F11-8070-09140AD827C7}" type="presParOf" srcId="{D414EA41-92AF-47D5-9BAD-228FC186E1FB}" destId="{F1889B98-093C-415B-B300-4FAF6BED8D07}" srcOrd="5" destOrd="0" presId="urn:microsoft.com/office/officeart/2005/8/layout/chevron1"/>
    <dgm:cxn modelId="{FF251607-D580-401D-BECC-DA8DFE604C9D}" type="presParOf" srcId="{D414EA41-92AF-47D5-9BAD-228FC186E1FB}" destId="{3BBD3883-BE83-41A5-BEC8-F9DCD92F4A83}" srcOrd="6" destOrd="0" presId="urn:microsoft.com/office/officeart/2005/8/layout/chevron1"/>
    <dgm:cxn modelId="{9AEEB62E-37AB-4229-A491-9FCF62CFE0AE}" type="presParOf" srcId="{3BBD3883-BE83-41A5-BEC8-F9DCD92F4A83}" destId="{A763C9FC-5E53-41E9-80B6-FA41EA103392}" srcOrd="0" destOrd="0" presId="urn:microsoft.com/office/officeart/2005/8/layout/chevron1"/>
    <dgm:cxn modelId="{F94819E4-089E-4C0E-8D1D-316A61C6AF56}" type="presParOf" srcId="{3BBD3883-BE83-41A5-BEC8-F9DCD92F4A83}" destId="{03D606C6-8F6D-472E-86DC-F70146B354EB}" srcOrd="1" destOrd="0" presId="urn:microsoft.com/office/officeart/2005/8/layout/chevron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84333B71-61C1-4FB2-9FCF-A78D495F9B3A}"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en-US"/>
        </a:p>
      </dgm:t>
    </dgm:pt>
    <dgm:pt modelId="{B4ECD40A-C9D4-48F0-9C73-77CD66CF320E}">
      <dgm:prSet phldrT="[Text]"/>
      <dgm:spPr/>
      <dgm:t>
        <a:bodyPr/>
        <a:lstStyle/>
        <a:p>
          <a:pPr algn="l"/>
          <a:r>
            <a:rPr lang="en-US" dirty="0" smtClean="0"/>
            <a:t>Contractor information source</a:t>
          </a:r>
        </a:p>
      </dgm:t>
    </dgm:pt>
    <dgm:pt modelId="{A45FDED9-D9C2-4A54-AEB2-BAF72577CE57}" type="parTrans" cxnId="{3A67EF91-F1CE-4008-89BD-0BE8A0A3D598}">
      <dgm:prSet/>
      <dgm:spPr/>
      <dgm:t>
        <a:bodyPr/>
        <a:lstStyle/>
        <a:p>
          <a:pPr algn="l"/>
          <a:endParaRPr lang="en-US"/>
        </a:p>
      </dgm:t>
    </dgm:pt>
    <dgm:pt modelId="{1C3F92A2-DDB0-4D35-AE38-0A27D0574D68}" type="sibTrans" cxnId="{3A67EF91-F1CE-4008-89BD-0BE8A0A3D598}">
      <dgm:prSet/>
      <dgm:spPr/>
      <dgm:t>
        <a:bodyPr/>
        <a:lstStyle/>
        <a:p>
          <a:pPr algn="l"/>
          <a:endParaRPr lang="en-US"/>
        </a:p>
      </dgm:t>
    </dgm:pt>
    <dgm:pt modelId="{8F90927D-948F-4E3D-8245-E9FF469F51C2}">
      <dgm:prSet/>
      <dgm:spPr/>
      <dgm:t>
        <a:bodyPr/>
        <a:lstStyle/>
        <a:p>
          <a:r>
            <a:rPr lang="en-US" smtClean="0"/>
            <a:t>Energy efficiency implementation</a:t>
          </a:r>
          <a:endParaRPr lang="en-US" dirty="0"/>
        </a:p>
      </dgm:t>
    </dgm:pt>
    <dgm:pt modelId="{FBF07C48-26B4-4D18-A9F8-7FB5521437C5}" type="parTrans" cxnId="{DE9C2748-EDC2-4D31-9336-FE5F1A480A2C}">
      <dgm:prSet/>
      <dgm:spPr/>
      <dgm:t>
        <a:bodyPr/>
        <a:lstStyle/>
        <a:p>
          <a:endParaRPr lang="en-US"/>
        </a:p>
      </dgm:t>
    </dgm:pt>
    <dgm:pt modelId="{A347D935-DA37-4820-BC20-17418AAE7FCA}" type="sibTrans" cxnId="{DE9C2748-EDC2-4D31-9336-FE5F1A480A2C}">
      <dgm:prSet/>
      <dgm:spPr/>
      <dgm:t>
        <a:bodyPr/>
        <a:lstStyle/>
        <a:p>
          <a:endParaRPr lang="en-US"/>
        </a:p>
      </dgm:t>
    </dgm:pt>
    <dgm:pt modelId="{EDD87FA0-C172-4C4A-B893-16B07E9510CF}">
      <dgm:prSet/>
      <dgm:spPr/>
      <dgm:t>
        <a:bodyPr/>
        <a:lstStyle/>
        <a:p>
          <a:r>
            <a:rPr lang="en-US" dirty="0" smtClean="0"/>
            <a:t>Whole house approach</a:t>
          </a:r>
          <a:endParaRPr lang="en-US" dirty="0"/>
        </a:p>
      </dgm:t>
    </dgm:pt>
    <dgm:pt modelId="{44BA9577-F37D-4E9F-8C79-C6E86F9E4BD4}" type="parTrans" cxnId="{0983F5AF-BFD4-4B4D-ADF1-8D72EBB0F12D}">
      <dgm:prSet/>
      <dgm:spPr/>
      <dgm:t>
        <a:bodyPr/>
        <a:lstStyle/>
        <a:p>
          <a:endParaRPr lang="en-US"/>
        </a:p>
      </dgm:t>
    </dgm:pt>
    <dgm:pt modelId="{76F74B10-9469-4B01-9EA7-E2E6ABE123AF}" type="sibTrans" cxnId="{0983F5AF-BFD4-4B4D-ADF1-8D72EBB0F12D}">
      <dgm:prSet/>
      <dgm:spPr/>
      <dgm:t>
        <a:bodyPr/>
        <a:lstStyle/>
        <a:p>
          <a:endParaRPr lang="en-US"/>
        </a:p>
      </dgm:t>
    </dgm:pt>
    <dgm:pt modelId="{7389B93F-DC0C-4A03-9A65-867ED6463BBE}">
      <dgm:prSet/>
      <dgm:spPr/>
      <dgm:t>
        <a:bodyPr/>
        <a:lstStyle/>
        <a:p>
          <a:r>
            <a:rPr lang="en-US" b="1" dirty="0" smtClean="0"/>
            <a:t>Assessment</a:t>
          </a:r>
          <a:endParaRPr lang="en-US" b="1" dirty="0"/>
        </a:p>
      </dgm:t>
    </dgm:pt>
    <dgm:pt modelId="{75024955-3FB5-4427-BE5F-F011A5C2153E}" type="parTrans" cxnId="{C9EFA0BE-CBD6-40CE-B975-FA4A581F42C9}">
      <dgm:prSet/>
      <dgm:spPr/>
      <dgm:t>
        <a:bodyPr/>
        <a:lstStyle/>
        <a:p>
          <a:endParaRPr lang="en-US"/>
        </a:p>
      </dgm:t>
    </dgm:pt>
    <dgm:pt modelId="{2C22120C-55C3-4BD6-849B-8D174C1437C7}" type="sibTrans" cxnId="{C9EFA0BE-CBD6-40CE-B975-FA4A581F42C9}">
      <dgm:prSet/>
      <dgm:spPr/>
      <dgm:t>
        <a:bodyPr/>
        <a:lstStyle/>
        <a:p>
          <a:endParaRPr lang="en-US"/>
        </a:p>
      </dgm:t>
    </dgm:pt>
    <dgm:pt modelId="{86B0479D-181F-4675-B426-00ADAEB5AED9}">
      <dgm:prSet/>
      <dgm:spPr/>
      <dgm:t>
        <a:bodyPr/>
        <a:lstStyle/>
        <a:p>
          <a:r>
            <a:rPr lang="en-US" dirty="0" smtClean="0"/>
            <a:t>Satisfaction and recommendations</a:t>
          </a:r>
          <a:endParaRPr lang="en-US" dirty="0"/>
        </a:p>
      </dgm:t>
    </dgm:pt>
    <dgm:pt modelId="{E861319C-B734-44E9-8D40-94F547A79D67}" type="parTrans" cxnId="{EA37A3B4-CA91-4EBB-82DB-7C5BC772C64E}">
      <dgm:prSet/>
      <dgm:spPr/>
      <dgm:t>
        <a:bodyPr/>
        <a:lstStyle/>
        <a:p>
          <a:endParaRPr lang="en-US"/>
        </a:p>
      </dgm:t>
    </dgm:pt>
    <dgm:pt modelId="{7D3E7409-D664-44C8-B302-769B87307072}" type="sibTrans" cxnId="{EA37A3B4-CA91-4EBB-82DB-7C5BC772C64E}">
      <dgm:prSet/>
      <dgm:spPr/>
      <dgm:t>
        <a:bodyPr/>
        <a:lstStyle/>
        <a:p>
          <a:endParaRPr lang="en-US"/>
        </a:p>
      </dgm:t>
    </dgm:pt>
    <dgm:pt modelId="{F0154346-5723-4F8C-ABC2-D08FE5B5F9D7}">
      <dgm:prSet phldrT="[Text]"/>
      <dgm:spPr/>
      <dgm:t>
        <a:bodyPr/>
        <a:lstStyle/>
        <a:p>
          <a:pPr algn="ctr"/>
          <a:r>
            <a:rPr lang="en-US" b="1" dirty="0" smtClean="0"/>
            <a:t>Program Information</a:t>
          </a:r>
        </a:p>
      </dgm:t>
    </dgm:pt>
    <dgm:pt modelId="{82E0AD2B-1186-4974-B652-10286784790B}" type="parTrans" cxnId="{950B3C29-0A42-46CB-A510-1CEF3321BF01}">
      <dgm:prSet/>
      <dgm:spPr/>
      <dgm:t>
        <a:bodyPr/>
        <a:lstStyle/>
        <a:p>
          <a:endParaRPr lang="en-US"/>
        </a:p>
      </dgm:t>
    </dgm:pt>
    <dgm:pt modelId="{6C1A88EC-D73E-4C2B-A2C9-921BA8A10349}" type="sibTrans" cxnId="{950B3C29-0A42-46CB-A510-1CEF3321BF01}">
      <dgm:prSet/>
      <dgm:spPr/>
      <dgm:t>
        <a:bodyPr/>
        <a:lstStyle/>
        <a:p>
          <a:endParaRPr lang="en-US"/>
        </a:p>
      </dgm:t>
    </dgm:pt>
    <dgm:pt modelId="{7129DD90-8D75-4AF5-822D-7398D9DFC6EE}">
      <dgm:prSet/>
      <dgm:spPr/>
      <dgm:t>
        <a:bodyPr/>
        <a:lstStyle/>
        <a:p>
          <a:r>
            <a:rPr lang="en-US" b="1" dirty="0" smtClean="0"/>
            <a:t>High Efficiency Equipment</a:t>
          </a:r>
          <a:endParaRPr lang="en-US" b="1" dirty="0"/>
        </a:p>
      </dgm:t>
    </dgm:pt>
    <dgm:pt modelId="{FEA736FF-5BB2-4A9B-BA9A-396CEDFC318A}" type="parTrans" cxnId="{B15D3F9E-4F99-4518-BD37-ADC03683FF01}">
      <dgm:prSet/>
      <dgm:spPr/>
      <dgm:t>
        <a:bodyPr/>
        <a:lstStyle/>
        <a:p>
          <a:endParaRPr lang="en-US"/>
        </a:p>
      </dgm:t>
    </dgm:pt>
    <dgm:pt modelId="{F66DE0EC-5B5E-478C-8D35-2E1564B492C1}" type="sibTrans" cxnId="{B15D3F9E-4F99-4518-BD37-ADC03683FF01}">
      <dgm:prSet/>
      <dgm:spPr/>
      <dgm:t>
        <a:bodyPr/>
        <a:lstStyle/>
        <a:p>
          <a:endParaRPr lang="en-US"/>
        </a:p>
      </dgm:t>
    </dgm:pt>
    <dgm:pt modelId="{6764B277-BEE3-4D5D-983D-49FBE4113156}">
      <dgm:prSet/>
      <dgm:spPr/>
      <dgm:t>
        <a:bodyPr/>
        <a:lstStyle/>
        <a:p>
          <a:r>
            <a:rPr lang="en-US" b="1" dirty="0" smtClean="0"/>
            <a:t>Program Impact</a:t>
          </a:r>
          <a:endParaRPr lang="en-US" b="1" dirty="0"/>
        </a:p>
      </dgm:t>
    </dgm:pt>
    <dgm:pt modelId="{97922F2C-8CAF-4E4F-90C8-CBF32E4554F5}" type="parTrans" cxnId="{85652F40-8AEA-4F0E-8C6F-B8C2D9731EB6}">
      <dgm:prSet/>
      <dgm:spPr/>
      <dgm:t>
        <a:bodyPr/>
        <a:lstStyle/>
        <a:p>
          <a:endParaRPr lang="en-US"/>
        </a:p>
      </dgm:t>
    </dgm:pt>
    <dgm:pt modelId="{18A6F782-BC73-4E26-9BAD-FE625C324E9D}" type="sibTrans" cxnId="{85652F40-8AEA-4F0E-8C6F-B8C2D9731EB6}">
      <dgm:prSet/>
      <dgm:spPr/>
      <dgm:t>
        <a:bodyPr/>
        <a:lstStyle/>
        <a:p>
          <a:endParaRPr lang="en-US"/>
        </a:p>
      </dgm:t>
    </dgm:pt>
    <dgm:pt modelId="{BC0C75D5-AD37-491A-A6E6-2405FD0C9EA3}">
      <dgm:prSet/>
      <dgm:spPr/>
      <dgm:t>
        <a:bodyPr/>
        <a:lstStyle/>
        <a:p>
          <a:r>
            <a:rPr lang="en-US" smtClean="0"/>
            <a:t>Barriers to participation</a:t>
          </a:r>
          <a:endParaRPr lang="en-US" dirty="0"/>
        </a:p>
      </dgm:t>
    </dgm:pt>
    <dgm:pt modelId="{A6DE4A5A-0FC1-4009-8D34-A4B8E370C06B}" type="parTrans" cxnId="{C4A4F777-0699-4EF7-B1F3-DFE9B7178589}">
      <dgm:prSet/>
      <dgm:spPr/>
      <dgm:t>
        <a:bodyPr/>
        <a:lstStyle/>
        <a:p>
          <a:endParaRPr lang="en-US"/>
        </a:p>
      </dgm:t>
    </dgm:pt>
    <dgm:pt modelId="{27310642-3907-46FE-B19C-745204220C80}" type="sibTrans" cxnId="{C4A4F777-0699-4EF7-B1F3-DFE9B7178589}">
      <dgm:prSet/>
      <dgm:spPr/>
      <dgm:t>
        <a:bodyPr/>
        <a:lstStyle/>
        <a:p>
          <a:endParaRPr lang="en-US"/>
        </a:p>
      </dgm:t>
    </dgm:pt>
    <dgm:pt modelId="{F6DCFAAA-3188-4CB1-809E-93B4A7DC7742}">
      <dgm:prSet/>
      <dgm:spPr/>
      <dgm:t>
        <a:bodyPr/>
        <a:lstStyle/>
        <a:p>
          <a:r>
            <a:rPr lang="en-US" dirty="0" smtClean="0"/>
            <a:t>Business impact for contractors</a:t>
          </a:r>
          <a:endParaRPr lang="en-US" dirty="0"/>
        </a:p>
      </dgm:t>
    </dgm:pt>
    <dgm:pt modelId="{859FC2A7-A002-4B34-A564-E0E974D8344E}" type="parTrans" cxnId="{0352AB18-37B2-4069-878D-3C4E37763DA6}">
      <dgm:prSet/>
      <dgm:spPr/>
      <dgm:t>
        <a:bodyPr/>
        <a:lstStyle/>
        <a:p>
          <a:endParaRPr lang="en-US"/>
        </a:p>
      </dgm:t>
    </dgm:pt>
    <dgm:pt modelId="{132047BA-65D6-468E-9B78-AB548A425651}" type="sibTrans" cxnId="{0352AB18-37B2-4069-878D-3C4E37763DA6}">
      <dgm:prSet/>
      <dgm:spPr/>
      <dgm:t>
        <a:bodyPr/>
        <a:lstStyle/>
        <a:p>
          <a:endParaRPr lang="en-US"/>
        </a:p>
      </dgm:t>
    </dgm:pt>
    <dgm:pt modelId="{B9BD7BCA-DD23-490C-92B4-DC459D24296C}">
      <dgm:prSet/>
      <dgm:spPr/>
      <dgm:t>
        <a:bodyPr/>
        <a:lstStyle/>
        <a:p>
          <a:r>
            <a:rPr lang="en-US" dirty="0" smtClean="0"/>
            <a:t>Adequacy and impact of incentives</a:t>
          </a:r>
          <a:endParaRPr lang="en-US" dirty="0"/>
        </a:p>
      </dgm:t>
    </dgm:pt>
    <dgm:pt modelId="{F51149BA-FBF5-445D-8BC1-9A9E0D92A2C5}" type="parTrans" cxnId="{B6AF97C1-2F4F-4648-BA7D-E0D52AC8CFF6}">
      <dgm:prSet/>
      <dgm:spPr/>
      <dgm:t>
        <a:bodyPr/>
        <a:lstStyle/>
        <a:p>
          <a:endParaRPr lang="en-US"/>
        </a:p>
      </dgm:t>
    </dgm:pt>
    <dgm:pt modelId="{D58FD08E-D772-4645-9323-1204EB01CE69}" type="sibTrans" cxnId="{B6AF97C1-2F4F-4648-BA7D-E0D52AC8CFF6}">
      <dgm:prSet/>
      <dgm:spPr/>
      <dgm:t>
        <a:bodyPr/>
        <a:lstStyle/>
        <a:p>
          <a:endParaRPr lang="en-US"/>
        </a:p>
      </dgm:t>
    </dgm:pt>
    <dgm:pt modelId="{8D35C8AA-2B08-4A7B-AFA5-41D2881539A4}">
      <dgm:prSet/>
      <dgm:spPr/>
      <dgm:t>
        <a:bodyPr/>
        <a:lstStyle/>
        <a:p>
          <a:r>
            <a:rPr lang="en-US" dirty="0" smtClean="0"/>
            <a:t>Other factors that influence installations</a:t>
          </a:r>
          <a:endParaRPr lang="en-US" dirty="0"/>
        </a:p>
      </dgm:t>
    </dgm:pt>
    <dgm:pt modelId="{906A2F23-C3F0-4BA4-AF77-96BA477A3471}" type="parTrans" cxnId="{BD495B4C-6B8F-4CE2-BBE9-9F99E48AC87D}">
      <dgm:prSet/>
      <dgm:spPr/>
      <dgm:t>
        <a:bodyPr/>
        <a:lstStyle/>
        <a:p>
          <a:endParaRPr lang="en-US"/>
        </a:p>
      </dgm:t>
    </dgm:pt>
    <dgm:pt modelId="{5C761C64-E487-4A98-979C-5B5EEE33C3D8}" type="sibTrans" cxnId="{BD495B4C-6B8F-4CE2-BBE9-9F99E48AC87D}">
      <dgm:prSet/>
      <dgm:spPr/>
      <dgm:t>
        <a:bodyPr/>
        <a:lstStyle/>
        <a:p>
          <a:endParaRPr lang="en-US"/>
        </a:p>
      </dgm:t>
    </dgm:pt>
    <dgm:pt modelId="{CE1B3942-C50C-4DB5-A491-B1857AEEA0C9}">
      <dgm:prSet phldrT="[Text]"/>
      <dgm:spPr/>
      <dgm:t>
        <a:bodyPr/>
        <a:lstStyle/>
        <a:p>
          <a:pPr algn="l"/>
          <a:r>
            <a:rPr lang="en-US" dirty="0" smtClean="0"/>
            <a:t>Customer Awareness</a:t>
          </a:r>
        </a:p>
      </dgm:t>
    </dgm:pt>
    <dgm:pt modelId="{62A8C21F-67F5-4C56-BE4B-DBBF04A4235F}" type="parTrans" cxnId="{8D92DA38-33B9-4058-9D3C-BA0836FFA9BB}">
      <dgm:prSet/>
      <dgm:spPr/>
      <dgm:t>
        <a:bodyPr/>
        <a:lstStyle/>
        <a:p>
          <a:endParaRPr lang="en-US"/>
        </a:p>
      </dgm:t>
    </dgm:pt>
    <dgm:pt modelId="{D721342D-205E-4021-98E3-1B778990E32A}" type="sibTrans" cxnId="{8D92DA38-33B9-4058-9D3C-BA0836FFA9BB}">
      <dgm:prSet/>
      <dgm:spPr/>
      <dgm:t>
        <a:bodyPr/>
        <a:lstStyle/>
        <a:p>
          <a:endParaRPr lang="en-US"/>
        </a:p>
      </dgm:t>
    </dgm:pt>
    <dgm:pt modelId="{91C6B1B8-2B75-407F-90AE-3EE95A965DAC}">
      <dgm:prSet phldrT="[Text]"/>
      <dgm:spPr/>
      <dgm:t>
        <a:bodyPr/>
        <a:lstStyle/>
        <a:p>
          <a:pPr algn="l"/>
          <a:r>
            <a:rPr lang="en-US" dirty="0" smtClean="0"/>
            <a:t>Customer Information Source</a:t>
          </a:r>
        </a:p>
      </dgm:t>
    </dgm:pt>
    <dgm:pt modelId="{E534F6DE-BD81-4DE6-A092-E672A3A78382}" type="parTrans" cxnId="{AB6585E6-79B6-4691-96C3-9AD5AD9C80BB}">
      <dgm:prSet/>
      <dgm:spPr/>
      <dgm:t>
        <a:bodyPr/>
        <a:lstStyle/>
        <a:p>
          <a:endParaRPr lang="en-US"/>
        </a:p>
      </dgm:t>
    </dgm:pt>
    <dgm:pt modelId="{EA37807B-CC09-493B-B336-FE03C6DC2050}" type="sibTrans" cxnId="{AB6585E6-79B6-4691-96C3-9AD5AD9C80BB}">
      <dgm:prSet/>
      <dgm:spPr/>
      <dgm:t>
        <a:bodyPr/>
        <a:lstStyle/>
        <a:p>
          <a:endParaRPr lang="en-US"/>
        </a:p>
      </dgm:t>
    </dgm:pt>
    <dgm:pt modelId="{1415EA54-E5AB-45C7-8FDA-8BB9E4B7C90A}" type="pres">
      <dgm:prSet presAssocID="{84333B71-61C1-4FB2-9FCF-A78D495F9B3A}" presName="Name0" presStyleCnt="0">
        <dgm:presLayoutVars>
          <dgm:dir/>
          <dgm:animLvl val="lvl"/>
          <dgm:resizeHandles val="exact"/>
        </dgm:presLayoutVars>
      </dgm:prSet>
      <dgm:spPr/>
      <dgm:t>
        <a:bodyPr/>
        <a:lstStyle/>
        <a:p>
          <a:endParaRPr lang="en-US"/>
        </a:p>
      </dgm:t>
    </dgm:pt>
    <dgm:pt modelId="{763D87BC-A5CF-47A3-BF6C-3F665CF966FA}" type="pres">
      <dgm:prSet presAssocID="{F0154346-5723-4F8C-ABC2-D08FE5B5F9D7}" presName="composite" presStyleCnt="0"/>
      <dgm:spPr/>
    </dgm:pt>
    <dgm:pt modelId="{FDB42383-EDF2-43C0-B9F6-0B3B598A4C33}" type="pres">
      <dgm:prSet presAssocID="{F0154346-5723-4F8C-ABC2-D08FE5B5F9D7}" presName="parTx" presStyleLbl="alignNode1" presStyleIdx="0" presStyleCnt="4">
        <dgm:presLayoutVars>
          <dgm:chMax val="0"/>
          <dgm:chPref val="0"/>
          <dgm:bulletEnabled val="1"/>
        </dgm:presLayoutVars>
      </dgm:prSet>
      <dgm:spPr/>
      <dgm:t>
        <a:bodyPr/>
        <a:lstStyle/>
        <a:p>
          <a:endParaRPr lang="en-US"/>
        </a:p>
      </dgm:t>
    </dgm:pt>
    <dgm:pt modelId="{8FCC71BE-FC25-4457-BB76-E778BF23C395}" type="pres">
      <dgm:prSet presAssocID="{F0154346-5723-4F8C-ABC2-D08FE5B5F9D7}" presName="desTx" presStyleLbl="alignAccFollowNode1" presStyleIdx="0" presStyleCnt="4">
        <dgm:presLayoutVars>
          <dgm:bulletEnabled val="1"/>
        </dgm:presLayoutVars>
      </dgm:prSet>
      <dgm:spPr/>
      <dgm:t>
        <a:bodyPr/>
        <a:lstStyle/>
        <a:p>
          <a:endParaRPr lang="en-US"/>
        </a:p>
      </dgm:t>
    </dgm:pt>
    <dgm:pt modelId="{7B3C07AD-1364-4C87-A831-EC618EB7C4F0}" type="pres">
      <dgm:prSet presAssocID="{6C1A88EC-D73E-4C2B-A2C9-921BA8A10349}" presName="space" presStyleCnt="0"/>
      <dgm:spPr/>
    </dgm:pt>
    <dgm:pt modelId="{5AA7BCF4-85F1-43E8-A683-88860D9A267B}" type="pres">
      <dgm:prSet presAssocID="{7129DD90-8D75-4AF5-822D-7398D9DFC6EE}" presName="composite" presStyleCnt="0"/>
      <dgm:spPr/>
    </dgm:pt>
    <dgm:pt modelId="{83416752-6541-4849-AD16-55FF5396FC8C}" type="pres">
      <dgm:prSet presAssocID="{7129DD90-8D75-4AF5-822D-7398D9DFC6EE}" presName="parTx" presStyleLbl="alignNode1" presStyleIdx="1" presStyleCnt="4">
        <dgm:presLayoutVars>
          <dgm:chMax val="0"/>
          <dgm:chPref val="0"/>
          <dgm:bulletEnabled val="1"/>
        </dgm:presLayoutVars>
      </dgm:prSet>
      <dgm:spPr/>
      <dgm:t>
        <a:bodyPr/>
        <a:lstStyle/>
        <a:p>
          <a:endParaRPr lang="en-US"/>
        </a:p>
      </dgm:t>
    </dgm:pt>
    <dgm:pt modelId="{1700A5CE-3195-48B2-9BF8-0D190E3748AA}" type="pres">
      <dgm:prSet presAssocID="{7129DD90-8D75-4AF5-822D-7398D9DFC6EE}" presName="desTx" presStyleLbl="alignAccFollowNode1" presStyleIdx="1" presStyleCnt="4">
        <dgm:presLayoutVars>
          <dgm:bulletEnabled val="1"/>
        </dgm:presLayoutVars>
      </dgm:prSet>
      <dgm:spPr/>
      <dgm:t>
        <a:bodyPr/>
        <a:lstStyle/>
        <a:p>
          <a:endParaRPr lang="en-US"/>
        </a:p>
      </dgm:t>
    </dgm:pt>
    <dgm:pt modelId="{C38B8890-F420-4410-8330-178556D823F1}" type="pres">
      <dgm:prSet presAssocID="{F66DE0EC-5B5E-478C-8D35-2E1564B492C1}" presName="space" presStyleCnt="0"/>
      <dgm:spPr/>
    </dgm:pt>
    <dgm:pt modelId="{EC8F0B85-4204-45AB-AAD6-F4F35B468E99}" type="pres">
      <dgm:prSet presAssocID="{6764B277-BEE3-4D5D-983D-49FBE4113156}" presName="composite" presStyleCnt="0"/>
      <dgm:spPr/>
    </dgm:pt>
    <dgm:pt modelId="{EF509E35-533C-4D3D-9D23-79A3E2A649FE}" type="pres">
      <dgm:prSet presAssocID="{6764B277-BEE3-4D5D-983D-49FBE4113156}" presName="parTx" presStyleLbl="alignNode1" presStyleIdx="2" presStyleCnt="4">
        <dgm:presLayoutVars>
          <dgm:chMax val="0"/>
          <dgm:chPref val="0"/>
          <dgm:bulletEnabled val="1"/>
        </dgm:presLayoutVars>
      </dgm:prSet>
      <dgm:spPr/>
      <dgm:t>
        <a:bodyPr/>
        <a:lstStyle/>
        <a:p>
          <a:endParaRPr lang="en-US"/>
        </a:p>
      </dgm:t>
    </dgm:pt>
    <dgm:pt modelId="{82BDB3E7-4B3B-4861-820F-8653AA9D0418}" type="pres">
      <dgm:prSet presAssocID="{6764B277-BEE3-4D5D-983D-49FBE4113156}" presName="desTx" presStyleLbl="alignAccFollowNode1" presStyleIdx="2" presStyleCnt="4">
        <dgm:presLayoutVars>
          <dgm:bulletEnabled val="1"/>
        </dgm:presLayoutVars>
      </dgm:prSet>
      <dgm:spPr/>
      <dgm:t>
        <a:bodyPr/>
        <a:lstStyle/>
        <a:p>
          <a:endParaRPr lang="en-US"/>
        </a:p>
      </dgm:t>
    </dgm:pt>
    <dgm:pt modelId="{8111F715-8387-4C30-A8D5-E99800E68B9C}" type="pres">
      <dgm:prSet presAssocID="{18A6F782-BC73-4E26-9BAD-FE625C324E9D}" presName="space" presStyleCnt="0"/>
      <dgm:spPr/>
    </dgm:pt>
    <dgm:pt modelId="{0984DE6B-92DC-490A-89F4-3C3591A1C81A}" type="pres">
      <dgm:prSet presAssocID="{7389B93F-DC0C-4A03-9A65-867ED6463BBE}" presName="composite" presStyleCnt="0"/>
      <dgm:spPr/>
    </dgm:pt>
    <dgm:pt modelId="{CBC6FCAB-0B5C-48A6-97D6-452545A4DE49}" type="pres">
      <dgm:prSet presAssocID="{7389B93F-DC0C-4A03-9A65-867ED6463BBE}" presName="parTx" presStyleLbl="alignNode1" presStyleIdx="3" presStyleCnt="4">
        <dgm:presLayoutVars>
          <dgm:chMax val="0"/>
          <dgm:chPref val="0"/>
          <dgm:bulletEnabled val="1"/>
        </dgm:presLayoutVars>
      </dgm:prSet>
      <dgm:spPr/>
      <dgm:t>
        <a:bodyPr/>
        <a:lstStyle/>
        <a:p>
          <a:endParaRPr lang="en-US"/>
        </a:p>
      </dgm:t>
    </dgm:pt>
    <dgm:pt modelId="{18CAFBC9-EF1E-4125-A228-4A9E1B5947D1}" type="pres">
      <dgm:prSet presAssocID="{7389B93F-DC0C-4A03-9A65-867ED6463BBE}" presName="desTx" presStyleLbl="alignAccFollowNode1" presStyleIdx="3" presStyleCnt="4">
        <dgm:presLayoutVars>
          <dgm:bulletEnabled val="1"/>
        </dgm:presLayoutVars>
      </dgm:prSet>
      <dgm:spPr/>
      <dgm:t>
        <a:bodyPr/>
        <a:lstStyle/>
        <a:p>
          <a:endParaRPr lang="en-US"/>
        </a:p>
      </dgm:t>
    </dgm:pt>
  </dgm:ptLst>
  <dgm:cxnLst>
    <dgm:cxn modelId="{3A67EF91-F1CE-4008-89BD-0BE8A0A3D598}" srcId="{F0154346-5723-4F8C-ABC2-D08FE5B5F9D7}" destId="{B4ECD40A-C9D4-48F0-9C73-77CD66CF320E}" srcOrd="0" destOrd="0" parTransId="{A45FDED9-D9C2-4A54-AEB2-BAF72577CE57}" sibTransId="{1C3F92A2-DDB0-4D35-AE38-0A27D0574D68}"/>
    <dgm:cxn modelId="{C4A4F777-0699-4EF7-B1F3-DFE9B7178589}" srcId="{7389B93F-DC0C-4A03-9A65-867ED6463BBE}" destId="{BC0C75D5-AD37-491A-A6E6-2405FD0C9EA3}" srcOrd="0" destOrd="0" parTransId="{A6DE4A5A-0FC1-4009-8D34-A4B8E370C06B}" sibTransId="{27310642-3907-46FE-B19C-745204220C80}"/>
    <dgm:cxn modelId="{96489157-36E0-46B4-991D-9BDA5C33ADFE}" type="presOf" srcId="{84333B71-61C1-4FB2-9FCF-A78D495F9B3A}" destId="{1415EA54-E5AB-45C7-8FDA-8BB9E4B7C90A}" srcOrd="0" destOrd="0" presId="urn:microsoft.com/office/officeart/2005/8/layout/hList1"/>
    <dgm:cxn modelId="{DE9C2748-EDC2-4D31-9336-FE5F1A480A2C}" srcId="{6764B277-BEE3-4D5D-983D-49FBE4113156}" destId="{8F90927D-948F-4E3D-8245-E9FF469F51C2}" srcOrd="0" destOrd="0" parTransId="{FBF07C48-26B4-4D18-A9F8-7FB5521437C5}" sibTransId="{A347D935-DA37-4820-BC20-17418AAE7FCA}"/>
    <dgm:cxn modelId="{956F3020-5F6A-4F42-AA57-E1D98D78B067}" type="presOf" srcId="{8D35C8AA-2B08-4A7B-AFA5-41D2881539A4}" destId="{1700A5CE-3195-48B2-9BF8-0D190E3748AA}" srcOrd="0" destOrd="1" presId="urn:microsoft.com/office/officeart/2005/8/layout/hList1"/>
    <dgm:cxn modelId="{BD495B4C-6B8F-4CE2-BBE9-9F99E48AC87D}" srcId="{7129DD90-8D75-4AF5-822D-7398D9DFC6EE}" destId="{8D35C8AA-2B08-4A7B-AFA5-41D2881539A4}" srcOrd="1" destOrd="0" parTransId="{906A2F23-C3F0-4BA4-AF77-96BA477A3471}" sibTransId="{5C761C64-E487-4A98-979C-5B5EEE33C3D8}"/>
    <dgm:cxn modelId="{1461CF6B-A627-4D13-AAB0-F082E29E5074}" type="presOf" srcId="{6764B277-BEE3-4D5D-983D-49FBE4113156}" destId="{EF509E35-533C-4D3D-9D23-79A3E2A649FE}" srcOrd="0" destOrd="0" presId="urn:microsoft.com/office/officeart/2005/8/layout/hList1"/>
    <dgm:cxn modelId="{EA37A3B4-CA91-4EBB-82DB-7C5BC772C64E}" srcId="{7389B93F-DC0C-4A03-9A65-867ED6463BBE}" destId="{86B0479D-181F-4675-B426-00ADAEB5AED9}" srcOrd="1" destOrd="0" parTransId="{E861319C-B734-44E9-8D40-94F547A79D67}" sibTransId="{7D3E7409-D664-44C8-B302-769B87307072}"/>
    <dgm:cxn modelId="{0983F5AF-BFD4-4B4D-ADF1-8D72EBB0F12D}" srcId="{6764B277-BEE3-4D5D-983D-49FBE4113156}" destId="{EDD87FA0-C172-4C4A-B893-16B07E9510CF}" srcOrd="1" destOrd="0" parTransId="{44BA9577-F37D-4E9F-8C79-C6E86F9E4BD4}" sibTransId="{76F74B10-9469-4B01-9EA7-E2E6ABE123AF}"/>
    <dgm:cxn modelId="{F236E4A6-0D01-4598-A1FA-422117C7028F}" type="presOf" srcId="{86B0479D-181F-4675-B426-00ADAEB5AED9}" destId="{18CAFBC9-EF1E-4125-A228-4A9E1B5947D1}" srcOrd="0" destOrd="1" presId="urn:microsoft.com/office/officeart/2005/8/layout/hList1"/>
    <dgm:cxn modelId="{880FF877-B795-4568-8506-F72E04C09D26}" type="presOf" srcId="{8F90927D-948F-4E3D-8245-E9FF469F51C2}" destId="{82BDB3E7-4B3B-4861-820F-8653AA9D0418}" srcOrd="0" destOrd="0" presId="urn:microsoft.com/office/officeart/2005/8/layout/hList1"/>
    <dgm:cxn modelId="{C5656462-58B9-4386-B348-3C99E83C10BE}" type="presOf" srcId="{EDD87FA0-C172-4C4A-B893-16B07E9510CF}" destId="{82BDB3E7-4B3B-4861-820F-8653AA9D0418}" srcOrd="0" destOrd="1" presId="urn:microsoft.com/office/officeart/2005/8/layout/hList1"/>
    <dgm:cxn modelId="{950B3C29-0A42-46CB-A510-1CEF3321BF01}" srcId="{84333B71-61C1-4FB2-9FCF-A78D495F9B3A}" destId="{F0154346-5723-4F8C-ABC2-D08FE5B5F9D7}" srcOrd="0" destOrd="0" parTransId="{82E0AD2B-1186-4974-B652-10286784790B}" sibTransId="{6C1A88EC-D73E-4C2B-A2C9-921BA8A10349}"/>
    <dgm:cxn modelId="{B15D3F9E-4F99-4518-BD37-ADC03683FF01}" srcId="{84333B71-61C1-4FB2-9FCF-A78D495F9B3A}" destId="{7129DD90-8D75-4AF5-822D-7398D9DFC6EE}" srcOrd="1" destOrd="0" parTransId="{FEA736FF-5BB2-4A9B-BA9A-396CEDFC318A}" sibTransId="{F66DE0EC-5B5E-478C-8D35-2E1564B492C1}"/>
    <dgm:cxn modelId="{4998A23F-BF02-49D0-8EED-F30045A29EC7}" type="presOf" srcId="{CE1B3942-C50C-4DB5-A491-B1857AEEA0C9}" destId="{8FCC71BE-FC25-4457-BB76-E778BF23C395}" srcOrd="0" destOrd="1" presId="urn:microsoft.com/office/officeart/2005/8/layout/hList1"/>
    <dgm:cxn modelId="{8D92DA38-33B9-4058-9D3C-BA0836FFA9BB}" srcId="{F0154346-5723-4F8C-ABC2-D08FE5B5F9D7}" destId="{CE1B3942-C50C-4DB5-A491-B1857AEEA0C9}" srcOrd="1" destOrd="0" parTransId="{62A8C21F-67F5-4C56-BE4B-DBBF04A4235F}" sibTransId="{D721342D-205E-4021-98E3-1B778990E32A}"/>
    <dgm:cxn modelId="{7775E798-27F8-40F4-AE82-03274375A6AB}" type="presOf" srcId="{F6DCFAAA-3188-4CB1-809E-93B4A7DC7742}" destId="{82BDB3E7-4B3B-4861-820F-8653AA9D0418}" srcOrd="0" destOrd="2" presId="urn:microsoft.com/office/officeart/2005/8/layout/hList1"/>
    <dgm:cxn modelId="{E868B799-ED4C-4AA4-8933-42E159FB593D}" type="presOf" srcId="{91C6B1B8-2B75-407F-90AE-3EE95A965DAC}" destId="{8FCC71BE-FC25-4457-BB76-E778BF23C395}" srcOrd="0" destOrd="2" presId="urn:microsoft.com/office/officeart/2005/8/layout/hList1"/>
    <dgm:cxn modelId="{ED31E679-A840-4988-8B99-BF3FAB390FB6}" type="presOf" srcId="{BC0C75D5-AD37-491A-A6E6-2405FD0C9EA3}" destId="{18CAFBC9-EF1E-4125-A228-4A9E1B5947D1}" srcOrd="0" destOrd="0" presId="urn:microsoft.com/office/officeart/2005/8/layout/hList1"/>
    <dgm:cxn modelId="{0352AB18-37B2-4069-878D-3C4E37763DA6}" srcId="{6764B277-BEE3-4D5D-983D-49FBE4113156}" destId="{F6DCFAAA-3188-4CB1-809E-93B4A7DC7742}" srcOrd="2" destOrd="0" parTransId="{859FC2A7-A002-4B34-A564-E0E974D8344E}" sibTransId="{132047BA-65D6-468E-9B78-AB548A425651}"/>
    <dgm:cxn modelId="{3BC20D8B-FF60-4C8B-B20D-9D8E12EF99DE}" type="presOf" srcId="{7389B93F-DC0C-4A03-9A65-867ED6463BBE}" destId="{CBC6FCAB-0B5C-48A6-97D6-452545A4DE49}" srcOrd="0" destOrd="0" presId="urn:microsoft.com/office/officeart/2005/8/layout/hList1"/>
    <dgm:cxn modelId="{AB6585E6-79B6-4691-96C3-9AD5AD9C80BB}" srcId="{F0154346-5723-4F8C-ABC2-D08FE5B5F9D7}" destId="{91C6B1B8-2B75-407F-90AE-3EE95A965DAC}" srcOrd="2" destOrd="0" parTransId="{E534F6DE-BD81-4DE6-A092-E672A3A78382}" sibTransId="{EA37807B-CC09-493B-B336-FE03C6DC2050}"/>
    <dgm:cxn modelId="{30415296-EF06-4877-AD91-356CB548BD83}" type="presOf" srcId="{F0154346-5723-4F8C-ABC2-D08FE5B5F9D7}" destId="{FDB42383-EDF2-43C0-B9F6-0B3B598A4C33}" srcOrd="0" destOrd="0" presId="urn:microsoft.com/office/officeart/2005/8/layout/hList1"/>
    <dgm:cxn modelId="{C9EFA0BE-CBD6-40CE-B975-FA4A581F42C9}" srcId="{84333B71-61C1-4FB2-9FCF-A78D495F9B3A}" destId="{7389B93F-DC0C-4A03-9A65-867ED6463BBE}" srcOrd="3" destOrd="0" parTransId="{75024955-3FB5-4427-BE5F-F011A5C2153E}" sibTransId="{2C22120C-55C3-4BD6-849B-8D174C1437C7}"/>
    <dgm:cxn modelId="{A0D384DC-D570-4C29-820B-1F0AB716484C}" type="presOf" srcId="{B9BD7BCA-DD23-490C-92B4-DC459D24296C}" destId="{1700A5CE-3195-48B2-9BF8-0D190E3748AA}" srcOrd="0" destOrd="0" presId="urn:microsoft.com/office/officeart/2005/8/layout/hList1"/>
    <dgm:cxn modelId="{B6AF97C1-2F4F-4648-BA7D-E0D52AC8CFF6}" srcId="{7129DD90-8D75-4AF5-822D-7398D9DFC6EE}" destId="{B9BD7BCA-DD23-490C-92B4-DC459D24296C}" srcOrd="0" destOrd="0" parTransId="{F51149BA-FBF5-445D-8BC1-9A9E0D92A2C5}" sibTransId="{D58FD08E-D772-4645-9323-1204EB01CE69}"/>
    <dgm:cxn modelId="{C9EB7A05-7562-4CAF-960F-F13D754F5B15}" type="presOf" srcId="{B4ECD40A-C9D4-48F0-9C73-77CD66CF320E}" destId="{8FCC71BE-FC25-4457-BB76-E778BF23C395}" srcOrd="0" destOrd="0" presId="urn:microsoft.com/office/officeart/2005/8/layout/hList1"/>
    <dgm:cxn modelId="{099F6770-B492-4C7A-880D-8EE03157F0FB}" type="presOf" srcId="{7129DD90-8D75-4AF5-822D-7398D9DFC6EE}" destId="{83416752-6541-4849-AD16-55FF5396FC8C}" srcOrd="0" destOrd="0" presId="urn:microsoft.com/office/officeart/2005/8/layout/hList1"/>
    <dgm:cxn modelId="{85652F40-8AEA-4F0E-8C6F-B8C2D9731EB6}" srcId="{84333B71-61C1-4FB2-9FCF-A78D495F9B3A}" destId="{6764B277-BEE3-4D5D-983D-49FBE4113156}" srcOrd="2" destOrd="0" parTransId="{97922F2C-8CAF-4E4F-90C8-CBF32E4554F5}" sibTransId="{18A6F782-BC73-4E26-9BAD-FE625C324E9D}"/>
    <dgm:cxn modelId="{9D2CF0E9-4655-4D54-87C6-66D7ADA4DACE}" type="presParOf" srcId="{1415EA54-E5AB-45C7-8FDA-8BB9E4B7C90A}" destId="{763D87BC-A5CF-47A3-BF6C-3F665CF966FA}" srcOrd="0" destOrd="0" presId="urn:microsoft.com/office/officeart/2005/8/layout/hList1"/>
    <dgm:cxn modelId="{F4771518-3AC5-4418-A02F-C762F85B0708}" type="presParOf" srcId="{763D87BC-A5CF-47A3-BF6C-3F665CF966FA}" destId="{FDB42383-EDF2-43C0-B9F6-0B3B598A4C33}" srcOrd="0" destOrd="0" presId="urn:microsoft.com/office/officeart/2005/8/layout/hList1"/>
    <dgm:cxn modelId="{C7CFCAFC-DE78-4B01-9E0A-CB0E60C15398}" type="presParOf" srcId="{763D87BC-A5CF-47A3-BF6C-3F665CF966FA}" destId="{8FCC71BE-FC25-4457-BB76-E778BF23C395}" srcOrd="1" destOrd="0" presId="urn:microsoft.com/office/officeart/2005/8/layout/hList1"/>
    <dgm:cxn modelId="{C0DC0A48-F90C-4058-A35B-4B151D448095}" type="presParOf" srcId="{1415EA54-E5AB-45C7-8FDA-8BB9E4B7C90A}" destId="{7B3C07AD-1364-4C87-A831-EC618EB7C4F0}" srcOrd="1" destOrd="0" presId="urn:microsoft.com/office/officeart/2005/8/layout/hList1"/>
    <dgm:cxn modelId="{E3C25B8B-80F1-4A6F-AF6E-A36433075128}" type="presParOf" srcId="{1415EA54-E5AB-45C7-8FDA-8BB9E4B7C90A}" destId="{5AA7BCF4-85F1-43E8-A683-88860D9A267B}" srcOrd="2" destOrd="0" presId="urn:microsoft.com/office/officeart/2005/8/layout/hList1"/>
    <dgm:cxn modelId="{159364F8-F9F1-4119-846B-BB9A537B7919}" type="presParOf" srcId="{5AA7BCF4-85F1-43E8-A683-88860D9A267B}" destId="{83416752-6541-4849-AD16-55FF5396FC8C}" srcOrd="0" destOrd="0" presId="urn:microsoft.com/office/officeart/2005/8/layout/hList1"/>
    <dgm:cxn modelId="{91F6F1F0-60B1-4385-9847-B349C6CFDC73}" type="presParOf" srcId="{5AA7BCF4-85F1-43E8-A683-88860D9A267B}" destId="{1700A5CE-3195-48B2-9BF8-0D190E3748AA}" srcOrd="1" destOrd="0" presId="urn:microsoft.com/office/officeart/2005/8/layout/hList1"/>
    <dgm:cxn modelId="{62DDF746-DBF3-43CE-BE58-209894DB9D7D}" type="presParOf" srcId="{1415EA54-E5AB-45C7-8FDA-8BB9E4B7C90A}" destId="{C38B8890-F420-4410-8330-178556D823F1}" srcOrd="3" destOrd="0" presId="urn:microsoft.com/office/officeart/2005/8/layout/hList1"/>
    <dgm:cxn modelId="{F8799B7B-38A6-4432-AE93-A31D32EF447A}" type="presParOf" srcId="{1415EA54-E5AB-45C7-8FDA-8BB9E4B7C90A}" destId="{EC8F0B85-4204-45AB-AAD6-F4F35B468E99}" srcOrd="4" destOrd="0" presId="urn:microsoft.com/office/officeart/2005/8/layout/hList1"/>
    <dgm:cxn modelId="{1CA15B16-21DF-4A67-A2FE-D87DE53A2C0B}" type="presParOf" srcId="{EC8F0B85-4204-45AB-AAD6-F4F35B468E99}" destId="{EF509E35-533C-4D3D-9D23-79A3E2A649FE}" srcOrd="0" destOrd="0" presId="urn:microsoft.com/office/officeart/2005/8/layout/hList1"/>
    <dgm:cxn modelId="{D129B3E9-3E71-4647-8E13-73BBD77CCDC7}" type="presParOf" srcId="{EC8F0B85-4204-45AB-AAD6-F4F35B468E99}" destId="{82BDB3E7-4B3B-4861-820F-8653AA9D0418}" srcOrd="1" destOrd="0" presId="urn:microsoft.com/office/officeart/2005/8/layout/hList1"/>
    <dgm:cxn modelId="{16FB7A54-B1F0-49AA-8D27-48B6228B23A7}" type="presParOf" srcId="{1415EA54-E5AB-45C7-8FDA-8BB9E4B7C90A}" destId="{8111F715-8387-4C30-A8D5-E99800E68B9C}" srcOrd="5" destOrd="0" presId="urn:microsoft.com/office/officeart/2005/8/layout/hList1"/>
    <dgm:cxn modelId="{F515A139-0583-4506-B008-5B3E65170760}" type="presParOf" srcId="{1415EA54-E5AB-45C7-8FDA-8BB9E4B7C90A}" destId="{0984DE6B-92DC-490A-89F4-3C3591A1C81A}" srcOrd="6" destOrd="0" presId="urn:microsoft.com/office/officeart/2005/8/layout/hList1"/>
    <dgm:cxn modelId="{8D9AD05C-B382-4051-A4B8-D816DAFF551F}" type="presParOf" srcId="{0984DE6B-92DC-490A-89F4-3C3591A1C81A}" destId="{CBC6FCAB-0B5C-48A6-97D6-452545A4DE49}" srcOrd="0" destOrd="0" presId="urn:microsoft.com/office/officeart/2005/8/layout/hList1"/>
    <dgm:cxn modelId="{A6DAE80C-3CF5-4523-8EAE-5B97E2AB4B3B}" type="presParOf" srcId="{0984DE6B-92DC-490A-89F4-3C3591A1C81A}" destId="{18CAFBC9-EF1E-4125-A228-4A9E1B5947D1}" srcOrd="1" destOrd="0" presId="urn:microsoft.com/office/officeart/2005/8/layout/hList1"/>
  </dgm:cxnLst>
  <dgm:bg/>
  <dgm:whole>
    <a:ln>
      <a:noFill/>
    </a:ln>
  </dgm:whole>
  <dgm:extLst>
    <a:ext uri="http://schemas.microsoft.com/office/drawing/2008/diagram">
      <dsp:dataModelExt xmlns:dsp="http://schemas.microsoft.com/office/drawing/2008/diagram" relId="rId9" minVer="http://schemas.openxmlformats.org/drawingml/2006/diagram"/>
    </a:ext>
    <a:ext uri="{C62137D5-CB1D-491B-B009-E17868A290BF}">
      <dgm14:recolorImg xmlns:dgm14="http://schemas.microsoft.com/office/drawing/2010/diagram" val="1"/>
    </a:ext>
  </dgm:extLst>
</dgm:dataModel>
</file>

<file path=ppt/diagrams/data16.xml><?xml version="1.0" encoding="utf-8"?>
<dgm:dataModel xmlns:dgm="http://schemas.openxmlformats.org/drawingml/2006/diagram" xmlns:a="http://schemas.openxmlformats.org/drawingml/2006/main">
  <dgm:ptLst>
    <dgm:pt modelId="{28DDFFE3-7803-4DDE-ACC3-D16B0D7526D7}" type="doc">
      <dgm:prSet loTypeId="urn:microsoft.com/office/officeart/2009/3/layout/StepUpProcess" loCatId="process" qsTypeId="urn:microsoft.com/office/officeart/2005/8/quickstyle/simple1" qsCatId="simple" csTypeId="urn:microsoft.com/office/officeart/2005/8/colors/accent1_2" csCatId="accent1" phldr="1"/>
      <dgm:spPr/>
      <dgm:t>
        <a:bodyPr/>
        <a:lstStyle/>
        <a:p>
          <a:endParaRPr lang="en-US"/>
        </a:p>
      </dgm:t>
    </dgm:pt>
    <dgm:pt modelId="{556AFA1D-AFE6-403A-A11F-BA862DBC831F}">
      <dgm:prSet phldrT="[Text]"/>
      <dgm:spPr/>
      <dgm:t>
        <a:bodyPr/>
        <a:lstStyle/>
        <a:p>
          <a:r>
            <a:rPr lang="en-US" dirty="0" smtClean="0"/>
            <a:t>Contractor Information Source</a:t>
          </a:r>
          <a:endParaRPr lang="en-US" dirty="0"/>
        </a:p>
      </dgm:t>
    </dgm:pt>
    <dgm:pt modelId="{8E76D74D-4242-4E41-9C65-1E1FCB90E235}" type="parTrans" cxnId="{0235C7BB-E80D-4842-A4C8-7753333A409B}">
      <dgm:prSet/>
      <dgm:spPr/>
      <dgm:t>
        <a:bodyPr/>
        <a:lstStyle/>
        <a:p>
          <a:endParaRPr lang="en-US"/>
        </a:p>
      </dgm:t>
    </dgm:pt>
    <dgm:pt modelId="{F2E8D66A-BFCE-44A0-BB69-77046BFC7BBA}" type="sibTrans" cxnId="{0235C7BB-E80D-4842-A4C8-7753333A409B}">
      <dgm:prSet/>
      <dgm:spPr/>
      <dgm:t>
        <a:bodyPr/>
        <a:lstStyle/>
        <a:p>
          <a:endParaRPr lang="en-US"/>
        </a:p>
      </dgm:t>
    </dgm:pt>
    <dgm:pt modelId="{D7C872B4-8433-4765-9F0C-E73C86073F5F}">
      <dgm:prSet phldrT="[Text]"/>
      <dgm:spPr/>
      <dgm:t>
        <a:bodyPr/>
        <a:lstStyle/>
        <a:p>
          <a:r>
            <a:rPr lang="en-US" dirty="0" smtClean="0"/>
            <a:t>South Jersey Gas</a:t>
          </a:r>
          <a:endParaRPr lang="en-US" dirty="0"/>
        </a:p>
      </dgm:t>
    </dgm:pt>
    <dgm:pt modelId="{E9896181-5A84-4138-A9E4-6BD753E0225F}" type="parTrans" cxnId="{4430C34B-8B98-4097-8CCC-0FD29E5CC8FC}">
      <dgm:prSet/>
      <dgm:spPr/>
      <dgm:t>
        <a:bodyPr/>
        <a:lstStyle/>
        <a:p>
          <a:endParaRPr lang="en-US"/>
        </a:p>
      </dgm:t>
    </dgm:pt>
    <dgm:pt modelId="{070BD28E-E312-4E82-BDD1-38746B9D80F8}" type="sibTrans" cxnId="{4430C34B-8B98-4097-8CCC-0FD29E5CC8FC}">
      <dgm:prSet/>
      <dgm:spPr/>
      <dgm:t>
        <a:bodyPr/>
        <a:lstStyle/>
        <a:p>
          <a:endParaRPr lang="en-US"/>
        </a:p>
      </dgm:t>
    </dgm:pt>
    <dgm:pt modelId="{6922FADB-2E21-41EA-9BCD-917EA223B0EA}">
      <dgm:prSet phldrT="[Text]"/>
      <dgm:spPr/>
      <dgm:t>
        <a:bodyPr/>
        <a:lstStyle/>
        <a:p>
          <a:r>
            <a:rPr lang="en-US" dirty="0" smtClean="0"/>
            <a:t>Customer Information Source</a:t>
          </a:r>
          <a:endParaRPr lang="en-US" dirty="0"/>
        </a:p>
      </dgm:t>
    </dgm:pt>
    <dgm:pt modelId="{F5E799F2-B45F-490D-A47F-51A6597B2764}" type="parTrans" cxnId="{A54349DC-B241-43E8-92AB-8300562A6362}">
      <dgm:prSet/>
      <dgm:spPr/>
      <dgm:t>
        <a:bodyPr/>
        <a:lstStyle/>
        <a:p>
          <a:endParaRPr lang="en-US"/>
        </a:p>
      </dgm:t>
    </dgm:pt>
    <dgm:pt modelId="{0FFC2B31-65FC-4D17-AF11-9551EB3CDA88}" type="sibTrans" cxnId="{A54349DC-B241-43E8-92AB-8300562A6362}">
      <dgm:prSet/>
      <dgm:spPr/>
      <dgm:t>
        <a:bodyPr/>
        <a:lstStyle/>
        <a:p>
          <a:endParaRPr lang="en-US"/>
        </a:p>
      </dgm:t>
    </dgm:pt>
    <dgm:pt modelId="{A08C4511-FFD8-4D1D-A9A4-CEF1497960D8}">
      <dgm:prSet phldrT="[Text]"/>
      <dgm:spPr/>
      <dgm:t>
        <a:bodyPr/>
        <a:lstStyle/>
        <a:p>
          <a:r>
            <a:rPr lang="en-US" dirty="0" smtClean="0"/>
            <a:t>Contractor</a:t>
          </a:r>
          <a:endParaRPr lang="en-US" dirty="0"/>
        </a:p>
      </dgm:t>
    </dgm:pt>
    <dgm:pt modelId="{C3498AF6-C9FB-493E-AFBF-7CB39CF61C36}" type="parTrans" cxnId="{7CBD5BCD-2A0F-4D87-83FB-92C06FE820DE}">
      <dgm:prSet/>
      <dgm:spPr/>
      <dgm:t>
        <a:bodyPr/>
        <a:lstStyle/>
        <a:p>
          <a:endParaRPr lang="en-US"/>
        </a:p>
      </dgm:t>
    </dgm:pt>
    <dgm:pt modelId="{9FC122C5-3772-4678-853D-071AD33896DB}" type="sibTrans" cxnId="{7CBD5BCD-2A0F-4D87-83FB-92C06FE820DE}">
      <dgm:prSet/>
      <dgm:spPr/>
      <dgm:t>
        <a:bodyPr/>
        <a:lstStyle/>
        <a:p>
          <a:endParaRPr lang="en-US"/>
        </a:p>
      </dgm:t>
    </dgm:pt>
    <dgm:pt modelId="{F0017F11-5B27-4F44-B1F4-4BDE80F1FF10}">
      <dgm:prSet phldrT="[Text]"/>
      <dgm:spPr/>
      <dgm:t>
        <a:bodyPr/>
        <a:lstStyle/>
        <a:p>
          <a:r>
            <a:rPr lang="en-US" dirty="0" smtClean="0"/>
            <a:t>SJG Marketing</a:t>
          </a:r>
          <a:endParaRPr lang="en-US" dirty="0"/>
        </a:p>
      </dgm:t>
    </dgm:pt>
    <dgm:pt modelId="{FA488238-1510-4D22-90E2-6152AC52AEAF}" type="parTrans" cxnId="{809F0512-F6F0-4F74-A3CF-FB2688672BC8}">
      <dgm:prSet/>
      <dgm:spPr/>
      <dgm:t>
        <a:bodyPr/>
        <a:lstStyle/>
        <a:p>
          <a:endParaRPr lang="en-US"/>
        </a:p>
      </dgm:t>
    </dgm:pt>
    <dgm:pt modelId="{F1FF7B40-2C61-4270-BAE9-1BD2A7ABEE2F}" type="sibTrans" cxnId="{809F0512-F6F0-4F74-A3CF-FB2688672BC8}">
      <dgm:prSet/>
      <dgm:spPr/>
      <dgm:t>
        <a:bodyPr/>
        <a:lstStyle/>
        <a:p>
          <a:endParaRPr lang="en-US"/>
        </a:p>
      </dgm:t>
    </dgm:pt>
    <dgm:pt modelId="{BC0E3EE8-D774-4756-8555-A83A0640A14C}">
      <dgm:prSet phldrT="[Text]"/>
      <dgm:spPr/>
      <dgm:t>
        <a:bodyPr/>
        <a:lstStyle/>
        <a:p>
          <a:r>
            <a:rPr lang="en-US" dirty="0" smtClean="0"/>
            <a:t>Another Contractor</a:t>
          </a:r>
          <a:endParaRPr lang="en-US" dirty="0"/>
        </a:p>
      </dgm:t>
    </dgm:pt>
    <dgm:pt modelId="{A7724B6C-019E-468B-A899-F81BEF423105}" type="parTrans" cxnId="{1DB382D7-B8F9-4576-BD22-86B8B980A10E}">
      <dgm:prSet/>
      <dgm:spPr/>
      <dgm:t>
        <a:bodyPr/>
        <a:lstStyle/>
        <a:p>
          <a:endParaRPr lang="en-US"/>
        </a:p>
      </dgm:t>
    </dgm:pt>
    <dgm:pt modelId="{BCBB969B-9A1A-4122-A308-FF8232C4D9E3}" type="sibTrans" cxnId="{1DB382D7-B8F9-4576-BD22-86B8B980A10E}">
      <dgm:prSet/>
      <dgm:spPr/>
      <dgm:t>
        <a:bodyPr/>
        <a:lstStyle/>
        <a:p>
          <a:endParaRPr lang="en-US"/>
        </a:p>
      </dgm:t>
    </dgm:pt>
    <dgm:pt modelId="{887EB048-7F69-4709-95F8-C8815D482D85}">
      <dgm:prSet phldrT="[Text]"/>
      <dgm:spPr/>
      <dgm:t>
        <a:bodyPr/>
        <a:lstStyle/>
        <a:p>
          <a:r>
            <a:rPr lang="en-US" dirty="0" smtClean="0"/>
            <a:t>Contractor Association</a:t>
          </a:r>
          <a:endParaRPr lang="en-US" dirty="0"/>
        </a:p>
      </dgm:t>
    </dgm:pt>
    <dgm:pt modelId="{13DBA0D7-2E14-4AE6-A494-B13DADCBCEA6}" type="parTrans" cxnId="{F649FC7F-6211-4873-93CC-49ED21B0B1DA}">
      <dgm:prSet/>
      <dgm:spPr/>
      <dgm:t>
        <a:bodyPr/>
        <a:lstStyle/>
        <a:p>
          <a:endParaRPr lang="en-US"/>
        </a:p>
      </dgm:t>
    </dgm:pt>
    <dgm:pt modelId="{342B5772-3217-489F-A01E-938EE935703E}" type="sibTrans" cxnId="{F649FC7F-6211-4873-93CC-49ED21B0B1DA}">
      <dgm:prSet/>
      <dgm:spPr/>
      <dgm:t>
        <a:bodyPr/>
        <a:lstStyle/>
        <a:p>
          <a:endParaRPr lang="en-US"/>
        </a:p>
      </dgm:t>
    </dgm:pt>
    <dgm:pt modelId="{B069ED74-3A0B-4F4D-B469-C6CA264B4E9A}">
      <dgm:prSet phldrT="[Text]"/>
      <dgm:spPr/>
      <dgm:t>
        <a:bodyPr/>
        <a:lstStyle/>
        <a:p>
          <a:r>
            <a:rPr lang="en-US" dirty="0" smtClean="0"/>
            <a:t>NJCEP</a:t>
          </a:r>
          <a:endParaRPr lang="en-US" dirty="0"/>
        </a:p>
      </dgm:t>
    </dgm:pt>
    <dgm:pt modelId="{7E34E627-CBF9-46BA-8E74-5A09039AB4FF}" type="parTrans" cxnId="{6A23D07A-206D-4313-B8BF-8CA6EF8F37E6}">
      <dgm:prSet/>
      <dgm:spPr/>
      <dgm:t>
        <a:bodyPr/>
        <a:lstStyle/>
        <a:p>
          <a:endParaRPr lang="en-US"/>
        </a:p>
      </dgm:t>
    </dgm:pt>
    <dgm:pt modelId="{87108A10-482F-4FA4-AC99-4053B82DFAC0}" type="sibTrans" cxnId="{6A23D07A-206D-4313-B8BF-8CA6EF8F37E6}">
      <dgm:prSet/>
      <dgm:spPr/>
      <dgm:t>
        <a:bodyPr/>
        <a:lstStyle/>
        <a:p>
          <a:endParaRPr lang="en-US"/>
        </a:p>
      </dgm:t>
    </dgm:pt>
    <dgm:pt modelId="{6F5C7A6D-6392-4645-B8F6-EAD1426D2E7C}" type="pres">
      <dgm:prSet presAssocID="{28DDFFE3-7803-4DDE-ACC3-D16B0D7526D7}" presName="rootnode" presStyleCnt="0">
        <dgm:presLayoutVars>
          <dgm:chMax/>
          <dgm:chPref/>
          <dgm:dir/>
          <dgm:animLvl val="lvl"/>
        </dgm:presLayoutVars>
      </dgm:prSet>
      <dgm:spPr/>
      <dgm:t>
        <a:bodyPr/>
        <a:lstStyle/>
        <a:p>
          <a:endParaRPr lang="en-US"/>
        </a:p>
      </dgm:t>
    </dgm:pt>
    <dgm:pt modelId="{A14D2A2A-D6A7-48E5-90C9-1E8CBACB0047}" type="pres">
      <dgm:prSet presAssocID="{556AFA1D-AFE6-403A-A11F-BA862DBC831F}" presName="composite" presStyleCnt="0"/>
      <dgm:spPr/>
    </dgm:pt>
    <dgm:pt modelId="{5E279B02-85FF-44C3-AC31-CE380D0EE481}" type="pres">
      <dgm:prSet presAssocID="{556AFA1D-AFE6-403A-A11F-BA862DBC831F}" presName="LShape" presStyleLbl="alignNode1" presStyleIdx="0" presStyleCnt="3"/>
      <dgm:spPr/>
    </dgm:pt>
    <dgm:pt modelId="{33594101-9BE1-4C62-9E03-DF716F2A0A13}" type="pres">
      <dgm:prSet presAssocID="{556AFA1D-AFE6-403A-A11F-BA862DBC831F}" presName="ParentText" presStyleLbl="revTx" presStyleIdx="0" presStyleCnt="2">
        <dgm:presLayoutVars>
          <dgm:chMax val="0"/>
          <dgm:chPref val="0"/>
          <dgm:bulletEnabled val="1"/>
        </dgm:presLayoutVars>
      </dgm:prSet>
      <dgm:spPr/>
      <dgm:t>
        <a:bodyPr/>
        <a:lstStyle/>
        <a:p>
          <a:endParaRPr lang="en-US"/>
        </a:p>
      </dgm:t>
    </dgm:pt>
    <dgm:pt modelId="{363B77CE-40D7-4CEB-81B2-E22BE1A272A1}" type="pres">
      <dgm:prSet presAssocID="{556AFA1D-AFE6-403A-A11F-BA862DBC831F}" presName="Triangle" presStyleLbl="alignNode1" presStyleIdx="1" presStyleCnt="3"/>
      <dgm:spPr/>
    </dgm:pt>
    <dgm:pt modelId="{BD949832-A041-4734-9924-2DC111771BBD}" type="pres">
      <dgm:prSet presAssocID="{F2E8D66A-BFCE-44A0-BB69-77046BFC7BBA}" presName="sibTrans" presStyleCnt="0"/>
      <dgm:spPr/>
    </dgm:pt>
    <dgm:pt modelId="{A198CFAD-45E1-485F-84F5-7EC33B9C44F2}" type="pres">
      <dgm:prSet presAssocID="{F2E8D66A-BFCE-44A0-BB69-77046BFC7BBA}" presName="space" presStyleCnt="0"/>
      <dgm:spPr/>
    </dgm:pt>
    <dgm:pt modelId="{43DAD3DF-0056-4F5E-8C29-A5862789FAEF}" type="pres">
      <dgm:prSet presAssocID="{6922FADB-2E21-41EA-9BCD-917EA223B0EA}" presName="composite" presStyleCnt="0"/>
      <dgm:spPr/>
    </dgm:pt>
    <dgm:pt modelId="{552AA2FD-D0BF-4D04-8148-04228F68E21C}" type="pres">
      <dgm:prSet presAssocID="{6922FADB-2E21-41EA-9BCD-917EA223B0EA}" presName="LShape" presStyleLbl="alignNode1" presStyleIdx="2" presStyleCnt="3"/>
      <dgm:spPr/>
    </dgm:pt>
    <dgm:pt modelId="{64069561-7F2D-46B6-8202-5E774B7C012C}" type="pres">
      <dgm:prSet presAssocID="{6922FADB-2E21-41EA-9BCD-917EA223B0EA}" presName="ParentText" presStyleLbl="revTx" presStyleIdx="1" presStyleCnt="2">
        <dgm:presLayoutVars>
          <dgm:chMax val="0"/>
          <dgm:chPref val="0"/>
          <dgm:bulletEnabled val="1"/>
        </dgm:presLayoutVars>
      </dgm:prSet>
      <dgm:spPr/>
      <dgm:t>
        <a:bodyPr/>
        <a:lstStyle/>
        <a:p>
          <a:endParaRPr lang="en-US"/>
        </a:p>
      </dgm:t>
    </dgm:pt>
  </dgm:ptLst>
  <dgm:cxnLst>
    <dgm:cxn modelId="{7CBD5BCD-2A0F-4D87-83FB-92C06FE820DE}" srcId="{6922FADB-2E21-41EA-9BCD-917EA223B0EA}" destId="{A08C4511-FFD8-4D1D-A9A4-CEF1497960D8}" srcOrd="0" destOrd="0" parTransId="{C3498AF6-C9FB-493E-AFBF-7CB39CF61C36}" sibTransId="{9FC122C5-3772-4678-853D-071AD33896DB}"/>
    <dgm:cxn modelId="{0D6BA790-4F0E-43CE-B13D-25CFEABBBC89}" type="presOf" srcId="{6922FADB-2E21-41EA-9BCD-917EA223B0EA}" destId="{64069561-7F2D-46B6-8202-5E774B7C012C}" srcOrd="0" destOrd="0" presId="urn:microsoft.com/office/officeart/2009/3/layout/StepUpProcess"/>
    <dgm:cxn modelId="{809F0512-F6F0-4F74-A3CF-FB2688672BC8}" srcId="{6922FADB-2E21-41EA-9BCD-917EA223B0EA}" destId="{F0017F11-5B27-4F44-B1F4-4BDE80F1FF10}" srcOrd="1" destOrd="0" parTransId="{FA488238-1510-4D22-90E2-6152AC52AEAF}" sibTransId="{F1FF7B40-2C61-4270-BAE9-1BD2A7ABEE2F}"/>
    <dgm:cxn modelId="{AE4AA40C-E423-45AB-A40B-9C0B325C2EE1}" type="presOf" srcId="{A08C4511-FFD8-4D1D-A9A4-CEF1497960D8}" destId="{64069561-7F2D-46B6-8202-5E774B7C012C}" srcOrd="0" destOrd="1" presId="urn:microsoft.com/office/officeart/2009/3/layout/StepUpProcess"/>
    <dgm:cxn modelId="{1DB382D7-B8F9-4576-BD22-86B8B980A10E}" srcId="{556AFA1D-AFE6-403A-A11F-BA862DBC831F}" destId="{BC0E3EE8-D774-4756-8555-A83A0640A14C}" srcOrd="1" destOrd="0" parTransId="{A7724B6C-019E-468B-A899-F81BEF423105}" sibTransId="{BCBB969B-9A1A-4122-A308-FF8232C4D9E3}"/>
    <dgm:cxn modelId="{F649FC7F-6211-4873-93CC-49ED21B0B1DA}" srcId="{556AFA1D-AFE6-403A-A11F-BA862DBC831F}" destId="{887EB048-7F69-4709-95F8-C8815D482D85}" srcOrd="3" destOrd="0" parTransId="{13DBA0D7-2E14-4AE6-A494-B13DADCBCEA6}" sibTransId="{342B5772-3217-489F-A01E-938EE935703E}"/>
    <dgm:cxn modelId="{A54349DC-B241-43E8-92AB-8300562A6362}" srcId="{28DDFFE3-7803-4DDE-ACC3-D16B0D7526D7}" destId="{6922FADB-2E21-41EA-9BCD-917EA223B0EA}" srcOrd="1" destOrd="0" parTransId="{F5E799F2-B45F-490D-A47F-51A6597B2764}" sibTransId="{0FFC2B31-65FC-4D17-AF11-9551EB3CDA88}"/>
    <dgm:cxn modelId="{18BA260A-69D7-4DA3-A94D-6FE37D64C286}" type="presOf" srcId="{28DDFFE3-7803-4DDE-ACC3-D16B0D7526D7}" destId="{6F5C7A6D-6392-4645-B8F6-EAD1426D2E7C}" srcOrd="0" destOrd="0" presId="urn:microsoft.com/office/officeart/2009/3/layout/StepUpProcess"/>
    <dgm:cxn modelId="{6BDBD97E-702E-4460-BD33-3369081DB557}" type="presOf" srcId="{887EB048-7F69-4709-95F8-C8815D482D85}" destId="{33594101-9BE1-4C62-9E03-DF716F2A0A13}" srcOrd="0" destOrd="4" presId="urn:microsoft.com/office/officeart/2009/3/layout/StepUpProcess"/>
    <dgm:cxn modelId="{69005F63-8BE1-4B3E-BD73-918D6DC8AF99}" type="presOf" srcId="{B069ED74-3A0B-4F4D-B469-C6CA264B4E9A}" destId="{33594101-9BE1-4C62-9E03-DF716F2A0A13}" srcOrd="0" destOrd="3" presId="urn:microsoft.com/office/officeart/2009/3/layout/StepUpProcess"/>
    <dgm:cxn modelId="{17CCC070-C303-4A54-9D0A-8A68595DED15}" type="presOf" srcId="{556AFA1D-AFE6-403A-A11F-BA862DBC831F}" destId="{33594101-9BE1-4C62-9E03-DF716F2A0A13}" srcOrd="0" destOrd="0" presId="urn:microsoft.com/office/officeart/2009/3/layout/StepUpProcess"/>
    <dgm:cxn modelId="{098F5F88-A2D7-414F-9ADE-15EF6275FF6A}" type="presOf" srcId="{D7C872B4-8433-4765-9F0C-E73C86073F5F}" destId="{33594101-9BE1-4C62-9E03-DF716F2A0A13}" srcOrd="0" destOrd="1" presId="urn:microsoft.com/office/officeart/2009/3/layout/StepUpProcess"/>
    <dgm:cxn modelId="{FCA2FD56-0CD6-4452-9C5F-9C805E55DE55}" type="presOf" srcId="{BC0E3EE8-D774-4756-8555-A83A0640A14C}" destId="{33594101-9BE1-4C62-9E03-DF716F2A0A13}" srcOrd="0" destOrd="2" presId="urn:microsoft.com/office/officeart/2009/3/layout/StepUpProcess"/>
    <dgm:cxn modelId="{4430C34B-8B98-4097-8CCC-0FD29E5CC8FC}" srcId="{556AFA1D-AFE6-403A-A11F-BA862DBC831F}" destId="{D7C872B4-8433-4765-9F0C-E73C86073F5F}" srcOrd="0" destOrd="0" parTransId="{E9896181-5A84-4138-A9E4-6BD753E0225F}" sibTransId="{070BD28E-E312-4E82-BDD1-38746B9D80F8}"/>
    <dgm:cxn modelId="{29DA5EE1-7854-4FB8-B475-54D3C62C5592}" type="presOf" srcId="{F0017F11-5B27-4F44-B1F4-4BDE80F1FF10}" destId="{64069561-7F2D-46B6-8202-5E774B7C012C}" srcOrd="0" destOrd="2" presId="urn:microsoft.com/office/officeart/2009/3/layout/StepUpProcess"/>
    <dgm:cxn modelId="{0235C7BB-E80D-4842-A4C8-7753333A409B}" srcId="{28DDFFE3-7803-4DDE-ACC3-D16B0D7526D7}" destId="{556AFA1D-AFE6-403A-A11F-BA862DBC831F}" srcOrd="0" destOrd="0" parTransId="{8E76D74D-4242-4E41-9C65-1E1FCB90E235}" sibTransId="{F2E8D66A-BFCE-44A0-BB69-77046BFC7BBA}"/>
    <dgm:cxn modelId="{6A23D07A-206D-4313-B8BF-8CA6EF8F37E6}" srcId="{556AFA1D-AFE6-403A-A11F-BA862DBC831F}" destId="{B069ED74-3A0B-4F4D-B469-C6CA264B4E9A}" srcOrd="2" destOrd="0" parTransId="{7E34E627-CBF9-46BA-8E74-5A09039AB4FF}" sibTransId="{87108A10-482F-4FA4-AC99-4053B82DFAC0}"/>
    <dgm:cxn modelId="{85AB65B4-EABA-4E5F-A27B-558A652EE5EF}" type="presParOf" srcId="{6F5C7A6D-6392-4645-B8F6-EAD1426D2E7C}" destId="{A14D2A2A-D6A7-48E5-90C9-1E8CBACB0047}" srcOrd="0" destOrd="0" presId="urn:microsoft.com/office/officeart/2009/3/layout/StepUpProcess"/>
    <dgm:cxn modelId="{E1A7EC71-38B5-4CBE-A2D5-DD8BD27EA40B}" type="presParOf" srcId="{A14D2A2A-D6A7-48E5-90C9-1E8CBACB0047}" destId="{5E279B02-85FF-44C3-AC31-CE380D0EE481}" srcOrd="0" destOrd="0" presId="urn:microsoft.com/office/officeart/2009/3/layout/StepUpProcess"/>
    <dgm:cxn modelId="{A80833B4-2697-4721-B76A-A01995CDC432}" type="presParOf" srcId="{A14D2A2A-D6A7-48E5-90C9-1E8CBACB0047}" destId="{33594101-9BE1-4C62-9E03-DF716F2A0A13}" srcOrd="1" destOrd="0" presId="urn:microsoft.com/office/officeart/2009/3/layout/StepUpProcess"/>
    <dgm:cxn modelId="{6B98EF9D-BE68-4190-BB3A-C317AD8BD8A5}" type="presParOf" srcId="{A14D2A2A-D6A7-48E5-90C9-1E8CBACB0047}" destId="{363B77CE-40D7-4CEB-81B2-E22BE1A272A1}" srcOrd="2" destOrd="0" presId="urn:microsoft.com/office/officeart/2009/3/layout/StepUpProcess"/>
    <dgm:cxn modelId="{0FFF43E9-B5BF-4A04-B879-C18B833A44A7}" type="presParOf" srcId="{6F5C7A6D-6392-4645-B8F6-EAD1426D2E7C}" destId="{BD949832-A041-4734-9924-2DC111771BBD}" srcOrd="1" destOrd="0" presId="urn:microsoft.com/office/officeart/2009/3/layout/StepUpProcess"/>
    <dgm:cxn modelId="{2B27446C-0ACD-4CBA-8E05-ACB603AB82A4}" type="presParOf" srcId="{BD949832-A041-4734-9924-2DC111771BBD}" destId="{A198CFAD-45E1-485F-84F5-7EC33B9C44F2}" srcOrd="0" destOrd="0" presId="urn:microsoft.com/office/officeart/2009/3/layout/StepUpProcess"/>
    <dgm:cxn modelId="{ED6B2595-8CD9-4CA7-96A6-69581C0AED05}" type="presParOf" srcId="{6F5C7A6D-6392-4645-B8F6-EAD1426D2E7C}" destId="{43DAD3DF-0056-4F5E-8C29-A5862789FAEF}" srcOrd="2" destOrd="0" presId="urn:microsoft.com/office/officeart/2009/3/layout/StepUpProcess"/>
    <dgm:cxn modelId="{538200AB-3527-45DD-ACFE-16875D3380C5}" type="presParOf" srcId="{43DAD3DF-0056-4F5E-8C29-A5862789FAEF}" destId="{552AA2FD-D0BF-4D04-8148-04228F68E21C}" srcOrd="0" destOrd="0" presId="urn:microsoft.com/office/officeart/2009/3/layout/StepUpProcess"/>
    <dgm:cxn modelId="{CF4AF586-10CD-453E-91D8-E58A12F8E16C}" type="presParOf" srcId="{43DAD3DF-0056-4F5E-8C29-A5862789FAEF}" destId="{64069561-7F2D-46B6-8202-5E774B7C012C}" srcOrd="1" destOrd="0" presId="urn:microsoft.com/office/officeart/2009/3/layout/StepUpProcess"/>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95DF4C40-6AA1-4ACE-9C54-B8F018D921EA}"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A813FCB3-ED09-44D3-9AB3-7716CF8C6F2F}">
      <dgm:prSet/>
      <dgm:spPr/>
      <dgm:t>
        <a:bodyPr/>
        <a:lstStyle/>
        <a:p>
          <a:pPr rtl="0"/>
          <a:r>
            <a:rPr lang="en-US" dirty="0" smtClean="0"/>
            <a:t>Saving energy</a:t>
          </a:r>
          <a:endParaRPr lang="en-US" dirty="0"/>
        </a:p>
      </dgm:t>
    </dgm:pt>
    <dgm:pt modelId="{91EFA5D7-DF60-4C3A-AC20-61D87405B0BE}" type="parTrans" cxnId="{32F0E703-5AE4-4103-A7D9-E199E4C00677}">
      <dgm:prSet/>
      <dgm:spPr/>
      <dgm:t>
        <a:bodyPr/>
        <a:lstStyle/>
        <a:p>
          <a:endParaRPr lang="en-US"/>
        </a:p>
      </dgm:t>
    </dgm:pt>
    <dgm:pt modelId="{C9DECFE8-9896-45B9-B5E3-99DD7A8189EB}" type="sibTrans" cxnId="{32F0E703-5AE4-4103-A7D9-E199E4C00677}">
      <dgm:prSet/>
      <dgm:spPr/>
      <dgm:t>
        <a:bodyPr/>
        <a:lstStyle/>
        <a:p>
          <a:endParaRPr lang="en-US"/>
        </a:p>
      </dgm:t>
    </dgm:pt>
    <dgm:pt modelId="{695B874F-2632-4602-A231-32DCF8E30F97}">
      <dgm:prSet/>
      <dgm:spPr/>
      <dgm:t>
        <a:bodyPr/>
        <a:lstStyle/>
        <a:p>
          <a:pPr rtl="0"/>
          <a:r>
            <a:rPr lang="en-US" dirty="0" smtClean="0"/>
            <a:t>Old or Broken Equipment</a:t>
          </a:r>
          <a:endParaRPr lang="en-US" dirty="0"/>
        </a:p>
      </dgm:t>
    </dgm:pt>
    <dgm:pt modelId="{AE0B5306-959C-45F2-A07E-026D3BE67CB0}" type="parTrans" cxnId="{D15D4460-F5F2-48D5-B188-27E8DB0E219B}">
      <dgm:prSet/>
      <dgm:spPr/>
      <dgm:t>
        <a:bodyPr/>
        <a:lstStyle/>
        <a:p>
          <a:endParaRPr lang="en-US"/>
        </a:p>
      </dgm:t>
    </dgm:pt>
    <dgm:pt modelId="{B8B3DA6E-1E1F-4A32-8379-88522037AC65}" type="sibTrans" cxnId="{D15D4460-F5F2-48D5-B188-27E8DB0E219B}">
      <dgm:prSet/>
      <dgm:spPr/>
      <dgm:t>
        <a:bodyPr/>
        <a:lstStyle/>
        <a:p>
          <a:endParaRPr lang="en-US"/>
        </a:p>
      </dgm:t>
    </dgm:pt>
    <dgm:pt modelId="{FEA168B7-8B61-4EA5-8923-621D7B9A9F53}">
      <dgm:prSet/>
      <dgm:spPr/>
      <dgm:t>
        <a:bodyPr/>
        <a:lstStyle/>
        <a:p>
          <a:pPr rtl="0"/>
          <a:r>
            <a:rPr lang="en-US" dirty="0" smtClean="0"/>
            <a:t>Cost</a:t>
          </a:r>
          <a:endParaRPr lang="en-US" dirty="0"/>
        </a:p>
      </dgm:t>
    </dgm:pt>
    <dgm:pt modelId="{6E6B2AF4-8721-41AD-8D72-04BE801F3C1D}" type="parTrans" cxnId="{43FA3DE9-B1B6-44B4-99BB-26349D6C3BCE}">
      <dgm:prSet/>
      <dgm:spPr/>
      <dgm:t>
        <a:bodyPr/>
        <a:lstStyle/>
        <a:p>
          <a:endParaRPr lang="en-US"/>
        </a:p>
      </dgm:t>
    </dgm:pt>
    <dgm:pt modelId="{9D7D39FB-92C6-4E60-895F-536C5B2265AF}" type="sibTrans" cxnId="{43FA3DE9-B1B6-44B4-99BB-26349D6C3BCE}">
      <dgm:prSet/>
      <dgm:spPr/>
      <dgm:t>
        <a:bodyPr/>
        <a:lstStyle/>
        <a:p>
          <a:endParaRPr lang="en-US"/>
        </a:p>
      </dgm:t>
    </dgm:pt>
    <dgm:pt modelId="{4DA488F7-CAC0-4DB9-A784-28F7C866DB85}">
      <dgm:prSet/>
      <dgm:spPr/>
      <dgm:t>
        <a:bodyPr/>
        <a:lstStyle/>
        <a:p>
          <a:pPr rtl="0"/>
          <a:r>
            <a:rPr lang="en-US" dirty="0" smtClean="0"/>
            <a:t>Comfort</a:t>
          </a:r>
          <a:endParaRPr lang="en-US" dirty="0"/>
        </a:p>
      </dgm:t>
    </dgm:pt>
    <dgm:pt modelId="{1EC85328-C6A8-423F-B8FE-BC35BAC22695}" type="parTrans" cxnId="{74F0E5C6-0933-4312-B4EC-CED5A2B373B6}">
      <dgm:prSet/>
      <dgm:spPr/>
      <dgm:t>
        <a:bodyPr/>
        <a:lstStyle/>
        <a:p>
          <a:endParaRPr lang="en-US"/>
        </a:p>
      </dgm:t>
    </dgm:pt>
    <dgm:pt modelId="{99DB2A4A-7800-47C1-B9E8-CAE0DDA151DA}" type="sibTrans" cxnId="{74F0E5C6-0933-4312-B4EC-CED5A2B373B6}">
      <dgm:prSet/>
      <dgm:spPr/>
      <dgm:t>
        <a:bodyPr/>
        <a:lstStyle/>
        <a:p>
          <a:endParaRPr lang="en-US"/>
        </a:p>
      </dgm:t>
    </dgm:pt>
    <dgm:pt modelId="{BAAC1612-C091-4956-B3DB-BC9CF5CEAA0D}">
      <dgm:prSet/>
      <dgm:spPr/>
      <dgm:t>
        <a:bodyPr/>
        <a:lstStyle/>
        <a:p>
          <a:pPr rtl="0"/>
          <a:r>
            <a:rPr lang="en-US" dirty="0" smtClean="0"/>
            <a:t>8 contractors</a:t>
          </a:r>
          <a:endParaRPr lang="en-US" dirty="0"/>
        </a:p>
      </dgm:t>
    </dgm:pt>
    <dgm:pt modelId="{3D00672D-84B2-40D4-A1AE-29EAC06587EF}" type="parTrans" cxnId="{79ED5DE9-D0E2-4BF4-BE82-176ADE65798D}">
      <dgm:prSet/>
      <dgm:spPr/>
      <dgm:t>
        <a:bodyPr/>
        <a:lstStyle/>
        <a:p>
          <a:endParaRPr lang="en-US"/>
        </a:p>
      </dgm:t>
    </dgm:pt>
    <dgm:pt modelId="{7BAAE572-27A9-4B99-9D3B-29C48BC169D6}" type="sibTrans" cxnId="{79ED5DE9-D0E2-4BF4-BE82-176ADE65798D}">
      <dgm:prSet/>
      <dgm:spPr/>
      <dgm:t>
        <a:bodyPr/>
        <a:lstStyle/>
        <a:p>
          <a:endParaRPr lang="en-US"/>
        </a:p>
      </dgm:t>
    </dgm:pt>
    <dgm:pt modelId="{9EE40A02-1131-40E4-8D04-73F567985066}">
      <dgm:prSet/>
      <dgm:spPr/>
      <dgm:t>
        <a:bodyPr/>
        <a:lstStyle/>
        <a:p>
          <a:pPr rtl="0"/>
          <a:r>
            <a:rPr lang="en-US" dirty="0" smtClean="0"/>
            <a:t>7 contractors</a:t>
          </a:r>
          <a:endParaRPr lang="en-US" dirty="0"/>
        </a:p>
      </dgm:t>
    </dgm:pt>
    <dgm:pt modelId="{E6DAA7A2-F9CE-4E79-993F-AFA2D583A61B}" type="parTrans" cxnId="{B4BAED7D-A65E-4C81-A16B-1914BED82628}">
      <dgm:prSet/>
      <dgm:spPr/>
      <dgm:t>
        <a:bodyPr/>
        <a:lstStyle/>
        <a:p>
          <a:endParaRPr lang="en-US"/>
        </a:p>
      </dgm:t>
    </dgm:pt>
    <dgm:pt modelId="{B34264FA-B75D-4288-B214-5121181AFE5E}" type="sibTrans" cxnId="{B4BAED7D-A65E-4C81-A16B-1914BED82628}">
      <dgm:prSet/>
      <dgm:spPr/>
      <dgm:t>
        <a:bodyPr/>
        <a:lstStyle/>
        <a:p>
          <a:endParaRPr lang="en-US"/>
        </a:p>
      </dgm:t>
    </dgm:pt>
    <dgm:pt modelId="{360CAC0D-4F3B-47B3-A9FE-7891E55D5F9F}">
      <dgm:prSet/>
      <dgm:spPr/>
      <dgm:t>
        <a:bodyPr/>
        <a:lstStyle/>
        <a:p>
          <a:pPr rtl="0"/>
          <a:r>
            <a:rPr lang="en-US" dirty="0" smtClean="0"/>
            <a:t>7 contractors</a:t>
          </a:r>
          <a:endParaRPr lang="en-US" dirty="0"/>
        </a:p>
      </dgm:t>
    </dgm:pt>
    <dgm:pt modelId="{CF4993CA-ED95-4738-B987-5AED57F755D1}" type="parTrans" cxnId="{E7F0F510-3AC5-4040-8A5C-961F7F52746E}">
      <dgm:prSet/>
      <dgm:spPr/>
      <dgm:t>
        <a:bodyPr/>
        <a:lstStyle/>
        <a:p>
          <a:endParaRPr lang="en-US"/>
        </a:p>
      </dgm:t>
    </dgm:pt>
    <dgm:pt modelId="{31831B78-3B2D-4F84-A334-EA3C76728A1E}" type="sibTrans" cxnId="{E7F0F510-3AC5-4040-8A5C-961F7F52746E}">
      <dgm:prSet/>
      <dgm:spPr/>
      <dgm:t>
        <a:bodyPr/>
        <a:lstStyle/>
        <a:p>
          <a:endParaRPr lang="en-US"/>
        </a:p>
      </dgm:t>
    </dgm:pt>
    <dgm:pt modelId="{F89C6436-81C8-47EF-AC25-4F7F39A51287}">
      <dgm:prSet/>
      <dgm:spPr/>
      <dgm:t>
        <a:bodyPr/>
        <a:lstStyle/>
        <a:p>
          <a:pPr rtl="0"/>
          <a:r>
            <a:rPr lang="en-US" dirty="0" smtClean="0"/>
            <a:t>4 contractors</a:t>
          </a:r>
          <a:endParaRPr lang="en-US" dirty="0"/>
        </a:p>
      </dgm:t>
    </dgm:pt>
    <dgm:pt modelId="{2D89181D-665F-401B-A0A1-634607E1E128}" type="parTrans" cxnId="{548075A5-8845-42D5-851D-6FD221BCD18D}">
      <dgm:prSet/>
      <dgm:spPr/>
      <dgm:t>
        <a:bodyPr/>
        <a:lstStyle/>
        <a:p>
          <a:endParaRPr lang="en-US"/>
        </a:p>
      </dgm:t>
    </dgm:pt>
    <dgm:pt modelId="{25FE7DD0-06BF-47D2-95EF-DF76C3C092A2}" type="sibTrans" cxnId="{548075A5-8845-42D5-851D-6FD221BCD18D}">
      <dgm:prSet/>
      <dgm:spPr/>
      <dgm:t>
        <a:bodyPr/>
        <a:lstStyle/>
        <a:p>
          <a:endParaRPr lang="en-US"/>
        </a:p>
      </dgm:t>
    </dgm:pt>
    <dgm:pt modelId="{9B99677F-A499-4EA2-BF98-2AC2CC1F6F76}" type="pres">
      <dgm:prSet presAssocID="{95DF4C40-6AA1-4ACE-9C54-B8F018D921EA}" presName="linear" presStyleCnt="0">
        <dgm:presLayoutVars>
          <dgm:animLvl val="lvl"/>
          <dgm:resizeHandles val="exact"/>
        </dgm:presLayoutVars>
      </dgm:prSet>
      <dgm:spPr/>
      <dgm:t>
        <a:bodyPr/>
        <a:lstStyle/>
        <a:p>
          <a:endParaRPr lang="en-US"/>
        </a:p>
      </dgm:t>
    </dgm:pt>
    <dgm:pt modelId="{839F5F2D-4687-44C5-B49A-56E4E29B2C8E}" type="pres">
      <dgm:prSet presAssocID="{4DA488F7-CAC0-4DB9-A784-28F7C866DB85}" presName="parentText" presStyleLbl="node1" presStyleIdx="0" presStyleCnt="4">
        <dgm:presLayoutVars>
          <dgm:chMax val="0"/>
          <dgm:bulletEnabled val="1"/>
        </dgm:presLayoutVars>
      </dgm:prSet>
      <dgm:spPr/>
      <dgm:t>
        <a:bodyPr/>
        <a:lstStyle/>
        <a:p>
          <a:endParaRPr lang="en-US"/>
        </a:p>
      </dgm:t>
    </dgm:pt>
    <dgm:pt modelId="{1FD7B5DA-5223-4B2A-AB2A-41D33685B03E}" type="pres">
      <dgm:prSet presAssocID="{4DA488F7-CAC0-4DB9-A784-28F7C866DB85}" presName="childText" presStyleLbl="revTx" presStyleIdx="0" presStyleCnt="4">
        <dgm:presLayoutVars>
          <dgm:bulletEnabled val="1"/>
        </dgm:presLayoutVars>
      </dgm:prSet>
      <dgm:spPr/>
      <dgm:t>
        <a:bodyPr/>
        <a:lstStyle/>
        <a:p>
          <a:endParaRPr lang="en-US"/>
        </a:p>
      </dgm:t>
    </dgm:pt>
    <dgm:pt modelId="{4C7E32AF-7C2F-42C4-882B-1CDC469635E8}" type="pres">
      <dgm:prSet presAssocID="{A813FCB3-ED09-44D3-9AB3-7716CF8C6F2F}" presName="parentText" presStyleLbl="node1" presStyleIdx="1" presStyleCnt="4">
        <dgm:presLayoutVars>
          <dgm:chMax val="0"/>
          <dgm:bulletEnabled val="1"/>
        </dgm:presLayoutVars>
      </dgm:prSet>
      <dgm:spPr/>
      <dgm:t>
        <a:bodyPr/>
        <a:lstStyle/>
        <a:p>
          <a:endParaRPr lang="en-US"/>
        </a:p>
      </dgm:t>
    </dgm:pt>
    <dgm:pt modelId="{E4A05C37-D66F-4863-A5E5-0A811F07D67E}" type="pres">
      <dgm:prSet presAssocID="{A813FCB3-ED09-44D3-9AB3-7716CF8C6F2F}" presName="childText" presStyleLbl="revTx" presStyleIdx="1" presStyleCnt="4">
        <dgm:presLayoutVars>
          <dgm:bulletEnabled val="1"/>
        </dgm:presLayoutVars>
      </dgm:prSet>
      <dgm:spPr/>
      <dgm:t>
        <a:bodyPr/>
        <a:lstStyle/>
        <a:p>
          <a:endParaRPr lang="en-US"/>
        </a:p>
      </dgm:t>
    </dgm:pt>
    <dgm:pt modelId="{ADD7DA18-BC16-4954-B539-C3733CC35552}" type="pres">
      <dgm:prSet presAssocID="{695B874F-2632-4602-A231-32DCF8E30F97}" presName="parentText" presStyleLbl="node1" presStyleIdx="2" presStyleCnt="4">
        <dgm:presLayoutVars>
          <dgm:chMax val="0"/>
          <dgm:bulletEnabled val="1"/>
        </dgm:presLayoutVars>
      </dgm:prSet>
      <dgm:spPr/>
      <dgm:t>
        <a:bodyPr/>
        <a:lstStyle/>
        <a:p>
          <a:endParaRPr lang="en-US"/>
        </a:p>
      </dgm:t>
    </dgm:pt>
    <dgm:pt modelId="{568C93D3-EEAF-47E2-9805-B1A5EBCF96CD}" type="pres">
      <dgm:prSet presAssocID="{695B874F-2632-4602-A231-32DCF8E30F97}" presName="childText" presStyleLbl="revTx" presStyleIdx="2" presStyleCnt="4">
        <dgm:presLayoutVars>
          <dgm:bulletEnabled val="1"/>
        </dgm:presLayoutVars>
      </dgm:prSet>
      <dgm:spPr/>
      <dgm:t>
        <a:bodyPr/>
        <a:lstStyle/>
        <a:p>
          <a:endParaRPr lang="en-US"/>
        </a:p>
      </dgm:t>
    </dgm:pt>
    <dgm:pt modelId="{F18A24C3-D444-44A1-AAB1-8229B55A5E55}" type="pres">
      <dgm:prSet presAssocID="{FEA168B7-8B61-4EA5-8923-621D7B9A9F53}" presName="parentText" presStyleLbl="node1" presStyleIdx="3" presStyleCnt="4">
        <dgm:presLayoutVars>
          <dgm:chMax val="0"/>
          <dgm:bulletEnabled val="1"/>
        </dgm:presLayoutVars>
      </dgm:prSet>
      <dgm:spPr/>
      <dgm:t>
        <a:bodyPr/>
        <a:lstStyle/>
        <a:p>
          <a:endParaRPr lang="en-US"/>
        </a:p>
      </dgm:t>
    </dgm:pt>
    <dgm:pt modelId="{00A956D0-4984-4229-910D-F8E4D02CB096}" type="pres">
      <dgm:prSet presAssocID="{FEA168B7-8B61-4EA5-8923-621D7B9A9F53}" presName="childText" presStyleLbl="revTx" presStyleIdx="3" presStyleCnt="4">
        <dgm:presLayoutVars>
          <dgm:bulletEnabled val="1"/>
        </dgm:presLayoutVars>
      </dgm:prSet>
      <dgm:spPr/>
      <dgm:t>
        <a:bodyPr/>
        <a:lstStyle/>
        <a:p>
          <a:endParaRPr lang="en-US"/>
        </a:p>
      </dgm:t>
    </dgm:pt>
  </dgm:ptLst>
  <dgm:cxnLst>
    <dgm:cxn modelId="{A49B7243-00E1-41D8-8D89-C48A6FF5B8DF}" type="presOf" srcId="{A813FCB3-ED09-44D3-9AB3-7716CF8C6F2F}" destId="{4C7E32AF-7C2F-42C4-882B-1CDC469635E8}" srcOrd="0" destOrd="0" presId="urn:microsoft.com/office/officeart/2005/8/layout/vList2"/>
    <dgm:cxn modelId="{3D9119DF-9B30-4782-8660-0CFE263A516B}" type="presOf" srcId="{95DF4C40-6AA1-4ACE-9C54-B8F018D921EA}" destId="{9B99677F-A499-4EA2-BF98-2AC2CC1F6F76}" srcOrd="0" destOrd="0" presId="urn:microsoft.com/office/officeart/2005/8/layout/vList2"/>
    <dgm:cxn modelId="{E011978F-F135-4E97-AA9C-4EB64EE86E0F}" type="presOf" srcId="{FEA168B7-8B61-4EA5-8923-621D7B9A9F53}" destId="{F18A24C3-D444-44A1-AAB1-8229B55A5E55}" srcOrd="0" destOrd="0" presId="urn:microsoft.com/office/officeart/2005/8/layout/vList2"/>
    <dgm:cxn modelId="{E7F0F510-3AC5-4040-8A5C-961F7F52746E}" srcId="{695B874F-2632-4602-A231-32DCF8E30F97}" destId="{360CAC0D-4F3B-47B3-A9FE-7891E55D5F9F}" srcOrd="0" destOrd="0" parTransId="{CF4993CA-ED95-4738-B987-5AED57F755D1}" sibTransId="{31831B78-3B2D-4F84-A334-EA3C76728A1E}"/>
    <dgm:cxn modelId="{32F0E703-5AE4-4103-A7D9-E199E4C00677}" srcId="{95DF4C40-6AA1-4ACE-9C54-B8F018D921EA}" destId="{A813FCB3-ED09-44D3-9AB3-7716CF8C6F2F}" srcOrd="1" destOrd="0" parTransId="{91EFA5D7-DF60-4C3A-AC20-61D87405B0BE}" sibTransId="{C9DECFE8-9896-45B9-B5E3-99DD7A8189EB}"/>
    <dgm:cxn modelId="{43FA3DE9-B1B6-44B4-99BB-26349D6C3BCE}" srcId="{95DF4C40-6AA1-4ACE-9C54-B8F018D921EA}" destId="{FEA168B7-8B61-4EA5-8923-621D7B9A9F53}" srcOrd="3" destOrd="0" parTransId="{6E6B2AF4-8721-41AD-8D72-04BE801F3C1D}" sibTransId="{9D7D39FB-92C6-4E60-895F-536C5B2265AF}"/>
    <dgm:cxn modelId="{CB5D8549-6D4F-4EE1-AF93-737D54B57357}" type="presOf" srcId="{F89C6436-81C8-47EF-AC25-4F7F39A51287}" destId="{00A956D0-4984-4229-910D-F8E4D02CB096}" srcOrd="0" destOrd="0" presId="urn:microsoft.com/office/officeart/2005/8/layout/vList2"/>
    <dgm:cxn modelId="{84B93104-D8A8-41FA-B431-A09652488F82}" type="presOf" srcId="{360CAC0D-4F3B-47B3-A9FE-7891E55D5F9F}" destId="{568C93D3-EEAF-47E2-9805-B1A5EBCF96CD}" srcOrd="0" destOrd="0" presId="urn:microsoft.com/office/officeart/2005/8/layout/vList2"/>
    <dgm:cxn modelId="{E2D92E42-7A35-4008-BAB1-DC92D6E8FFB9}" type="presOf" srcId="{BAAC1612-C091-4956-B3DB-BC9CF5CEAA0D}" destId="{1FD7B5DA-5223-4B2A-AB2A-41D33685B03E}" srcOrd="0" destOrd="0" presId="urn:microsoft.com/office/officeart/2005/8/layout/vList2"/>
    <dgm:cxn modelId="{F31F2DD7-AF48-415B-90A7-A2E8B74AC23F}" type="presOf" srcId="{695B874F-2632-4602-A231-32DCF8E30F97}" destId="{ADD7DA18-BC16-4954-B539-C3733CC35552}" srcOrd="0" destOrd="0" presId="urn:microsoft.com/office/officeart/2005/8/layout/vList2"/>
    <dgm:cxn modelId="{79ED5DE9-D0E2-4BF4-BE82-176ADE65798D}" srcId="{4DA488F7-CAC0-4DB9-A784-28F7C866DB85}" destId="{BAAC1612-C091-4956-B3DB-BC9CF5CEAA0D}" srcOrd="0" destOrd="0" parTransId="{3D00672D-84B2-40D4-A1AE-29EAC06587EF}" sibTransId="{7BAAE572-27A9-4B99-9D3B-29C48BC169D6}"/>
    <dgm:cxn modelId="{548075A5-8845-42D5-851D-6FD221BCD18D}" srcId="{FEA168B7-8B61-4EA5-8923-621D7B9A9F53}" destId="{F89C6436-81C8-47EF-AC25-4F7F39A51287}" srcOrd="0" destOrd="0" parTransId="{2D89181D-665F-401B-A0A1-634607E1E128}" sibTransId="{25FE7DD0-06BF-47D2-95EF-DF76C3C092A2}"/>
    <dgm:cxn modelId="{74F0E5C6-0933-4312-B4EC-CED5A2B373B6}" srcId="{95DF4C40-6AA1-4ACE-9C54-B8F018D921EA}" destId="{4DA488F7-CAC0-4DB9-A784-28F7C866DB85}" srcOrd="0" destOrd="0" parTransId="{1EC85328-C6A8-423F-B8FE-BC35BAC22695}" sibTransId="{99DB2A4A-7800-47C1-B9E8-CAE0DDA151DA}"/>
    <dgm:cxn modelId="{B4BAED7D-A65E-4C81-A16B-1914BED82628}" srcId="{A813FCB3-ED09-44D3-9AB3-7716CF8C6F2F}" destId="{9EE40A02-1131-40E4-8D04-73F567985066}" srcOrd="0" destOrd="0" parTransId="{E6DAA7A2-F9CE-4E79-993F-AFA2D583A61B}" sibTransId="{B34264FA-B75D-4288-B214-5121181AFE5E}"/>
    <dgm:cxn modelId="{D15D4460-F5F2-48D5-B188-27E8DB0E219B}" srcId="{95DF4C40-6AA1-4ACE-9C54-B8F018D921EA}" destId="{695B874F-2632-4602-A231-32DCF8E30F97}" srcOrd="2" destOrd="0" parTransId="{AE0B5306-959C-45F2-A07E-026D3BE67CB0}" sibTransId="{B8B3DA6E-1E1F-4A32-8379-88522037AC65}"/>
    <dgm:cxn modelId="{8608B035-D8BF-422F-AF31-75DD3BFDDBF8}" type="presOf" srcId="{9EE40A02-1131-40E4-8D04-73F567985066}" destId="{E4A05C37-D66F-4863-A5E5-0A811F07D67E}" srcOrd="0" destOrd="0" presId="urn:microsoft.com/office/officeart/2005/8/layout/vList2"/>
    <dgm:cxn modelId="{B37BA6EE-08C8-47A0-8E44-A0A3F417D375}" type="presOf" srcId="{4DA488F7-CAC0-4DB9-A784-28F7C866DB85}" destId="{839F5F2D-4687-44C5-B49A-56E4E29B2C8E}" srcOrd="0" destOrd="0" presId="urn:microsoft.com/office/officeart/2005/8/layout/vList2"/>
    <dgm:cxn modelId="{52767DFF-F051-420D-B8B9-30B378C30ADF}" type="presParOf" srcId="{9B99677F-A499-4EA2-BF98-2AC2CC1F6F76}" destId="{839F5F2D-4687-44C5-B49A-56E4E29B2C8E}" srcOrd="0" destOrd="0" presId="urn:microsoft.com/office/officeart/2005/8/layout/vList2"/>
    <dgm:cxn modelId="{41C939B6-3BCB-4CC7-8718-5C5E087BEED0}" type="presParOf" srcId="{9B99677F-A499-4EA2-BF98-2AC2CC1F6F76}" destId="{1FD7B5DA-5223-4B2A-AB2A-41D33685B03E}" srcOrd="1" destOrd="0" presId="urn:microsoft.com/office/officeart/2005/8/layout/vList2"/>
    <dgm:cxn modelId="{E4DC640B-FDB8-4E31-AA81-50711A2CFB15}" type="presParOf" srcId="{9B99677F-A499-4EA2-BF98-2AC2CC1F6F76}" destId="{4C7E32AF-7C2F-42C4-882B-1CDC469635E8}" srcOrd="2" destOrd="0" presId="urn:microsoft.com/office/officeart/2005/8/layout/vList2"/>
    <dgm:cxn modelId="{8AE9E602-FAC4-4149-B882-9E2DD8637BFE}" type="presParOf" srcId="{9B99677F-A499-4EA2-BF98-2AC2CC1F6F76}" destId="{E4A05C37-D66F-4863-A5E5-0A811F07D67E}" srcOrd="3" destOrd="0" presId="urn:microsoft.com/office/officeart/2005/8/layout/vList2"/>
    <dgm:cxn modelId="{8EB5FA8D-7E63-431D-A5B0-0741F5A25D44}" type="presParOf" srcId="{9B99677F-A499-4EA2-BF98-2AC2CC1F6F76}" destId="{ADD7DA18-BC16-4954-B539-C3733CC35552}" srcOrd="4" destOrd="0" presId="urn:microsoft.com/office/officeart/2005/8/layout/vList2"/>
    <dgm:cxn modelId="{07B3BB29-52E1-4D0C-8BC2-2F7F1D6C7C45}" type="presParOf" srcId="{9B99677F-A499-4EA2-BF98-2AC2CC1F6F76}" destId="{568C93D3-EEAF-47E2-9805-B1A5EBCF96CD}" srcOrd="5" destOrd="0" presId="urn:microsoft.com/office/officeart/2005/8/layout/vList2"/>
    <dgm:cxn modelId="{9819E2A5-0F52-43D7-9E53-25F5729ADE9C}" type="presParOf" srcId="{9B99677F-A499-4EA2-BF98-2AC2CC1F6F76}" destId="{F18A24C3-D444-44A1-AAB1-8229B55A5E55}" srcOrd="6" destOrd="0" presId="urn:microsoft.com/office/officeart/2005/8/layout/vList2"/>
    <dgm:cxn modelId="{FC65A308-83F5-49B9-8E72-C1F26525D420}" type="presParOf" srcId="{9B99677F-A499-4EA2-BF98-2AC2CC1F6F76}" destId="{00A956D0-4984-4229-910D-F8E4D02CB096}" srcOrd="7"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C48D7384-73EF-4AF8-875C-1D4B3C78B125}" type="doc">
      <dgm:prSet loTypeId="urn:microsoft.com/office/officeart/2005/8/layout/chevronAccent+Icon" loCatId="process" qsTypeId="urn:microsoft.com/office/officeart/2005/8/quickstyle/simple1" qsCatId="simple" csTypeId="urn:microsoft.com/office/officeart/2005/8/colors/accent1_2" csCatId="accent1" phldr="1"/>
      <dgm:spPr/>
      <dgm:t>
        <a:bodyPr/>
        <a:lstStyle/>
        <a:p>
          <a:endParaRPr lang="en-US"/>
        </a:p>
      </dgm:t>
    </dgm:pt>
    <dgm:pt modelId="{8F7AF62D-3F25-4E53-B58E-006127370A44}">
      <dgm:prSet custT="1"/>
      <dgm:spPr/>
      <dgm:t>
        <a:bodyPr/>
        <a:lstStyle/>
        <a:p>
          <a:pPr rtl="0"/>
          <a:r>
            <a:rPr lang="en-US" sz="2000" u="sng" dirty="0" smtClean="0"/>
            <a:t>HVAC Contractor Recommendations</a:t>
          </a:r>
          <a:endParaRPr lang="en-US" sz="2000" u="sng" dirty="0"/>
        </a:p>
      </dgm:t>
    </dgm:pt>
    <dgm:pt modelId="{E1E3EE1E-4D72-41FC-BD8C-340758868724}" type="parTrans" cxnId="{B7BD798C-1462-418A-88A4-A504F7F87A5E}">
      <dgm:prSet/>
      <dgm:spPr/>
      <dgm:t>
        <a:bodyPr/>
        <a:lstStyle/>
        <a:p>
          <a:endParaRPr lang="en-US"/>
        </a:p>
      </dgm:t>
    </dgm:pt>
    <dgm:pt modelId="{7C2434EF-266A-429B-8676-9DDDB4622CF1}" type="sibTrans" cxnId="{B7BD798C-1462-418A-88A4-A504F7F87A5E}">
      <dgm:prSet/>
      <dgm:spPr/>
      <dgm:t>
        <a:bodyPr/>
        <a:lstStyle/>
        <a:p>
          <a:endParaRPr lang="en-US"/>
        </a:p>
      </dgm:t>
    </dgm:pt>
    <dgm:pt modelId="{7429511A-B3C1-4BA0-A48F-EF6EBBAC893E}">
      <dgm:prSet custT="1"/>
      <dgm:spPr/>
      <dgm:t>
        <a:bodyPr/>
        <a:lstStyle/>
        <a:p>
          <a:pPr rtl="0"/>
          <a:r>
            <a:rPr lang="en-US" sz="1800" dirty="0" smtClean="0"/>
            <a:t>Remove BPI Requirement</a:t>
          </a:r>
          <a:endParaRPr lang="en-US" sz="1800" dirty="0"/>
        </a:p>
      </dgm:t>
    </dgm:pt>
    <dgm:pt modelId="{328D2772-C39B-465C-BDF8-05552ED68057}" type="parTrans" cxnId="{7375CD64-BD82-46B7-B1E8-A3DDE2502DC9}">
      <dgm:prSet/>
      <dgm:spPr/>
      <dgm:t>
        <a:bodyPr/>
        <a:lstStyle/>
        <a:p>
          <a:endParaRPr lang="en-US"/>
        </a:p>
      </dgm:t>
    </dgm:pt>
    <dgm:pt modelId="{3B40DE70-DE30-4033-B397-A5169897FC62}" type="sibTrans" cxnId="{7375CD64-BD82-46B7-B1E8-A3DDE2502DC9}">
      <dgm:prSet/>
      <dgm:spPr/>
      <dgm:t>
        <a:bodyPr/>
        <a:lstStyle/>
        <a:p>
          <a:endParaRPr lang="en-US"/>
        </a:p>
      </dgm:t>
    </dgm:pt>
    <dgm:pt modelId="{BDD3A1E4-F560-4DAA-86DA-31A3740351D9}">
      <dgm:prSet custT="1"/>
      <dgm:spPr/>
      <dgm:t>
        <a:bodyPr/>
        <a:lstStyle/>
        <a:p>
          <a:pPr rtl="0"/>
          <a:r>
            <a:rPr lang="en-US" sz="1800" dirty="0" smtClean="0"/>
            <a:t>Offer More Incentives and Rebates</a:t>
          </a:r>
          <a:endParaRPr lang="en-US" sz="1800" dirty="0"/>
        </a:p>
      </dgm:t>
    </dgm:pt>
    <dgm:pt modelId="{550310F1-F52C-4BC9-8EFF-6ADBCFF89461}" type="parTrans" cxnId="{BA6B3103-DFB2-4341-903F-F5B2D4603E10}">
      <dgm:prSet/>
      <dgm:spPr/>
      <dgm:t>
        <a:bodyPr/>
        <a:lstStyle/>
        <a:p>
          <a:endParaRPr lang="en-US"/>
        </a:p>
      </dgm:t>
    </dgm:pt>
    <dgm:pt modelId="{C2BF9360-0B0D-4B48-A0FE-BC52BDA35865}" type="sibTrans" cxnId="{BA6B3103-DFB2-4341-903F-F5B2D4603E10}">
      <dgm:prSet/>
      <dgm:spPr/>
      <dgm:t>
        <a:bodyPr/>
        <a:lstStyle/>
        <a:p>
          <a:endParaRPr lang="en-US"/>
        </a:p>
      </dgm:t>
    </dgm:pt>
    <dgm:pt modelId="{99377622-FA8F-45F1-90A5-0B64BC8A6AB3}">
      <dgm:prSet custT="1"/>
      <dgm:spPr/>
      <dgm:t>
        <a:bodyPr/>
        <a:lstStyle/>
        <a:p>
          <a:pPr rtl="0"/>
          <a:r>
            <a:rPr lang="en-US" sz="1800" dirty="0" smtClean="0"/>
            <a:t>Keep Rebates at Set Level for Longer Period</a:t>
          </a:r>
          <a:endParaRPr lang="en-US" sz="1800" dirty="0"/>
        </a:p>
      </dgm:t>
    </dgm:pt>
    <dgm:pt modelId="{BE192CC7-94F3-41F6-8175-B1E9B9FF87F5}" type="parTrans" cxnId="{D53909F0-0156-4756-AE8D-C015D4418875}">
      <dgm:prSet/>
      <dgm:spPr/>
      <dgm:t>
        <a:bodyPr/>
        <a:lstStyle/>
        <a:p>
          <a:endParaRPr lang="en-US"/>
        </a:p>
      </dgm:t>
    </dgm:pt>
    <dgm:pt modelId="{5B013C0B-6952-4D2B-A980-F7A87ACBB781}" type="sibTrans" cxnId="{D53909F0-0156-4756-AE8D-C015D4418875}">
      <dgm:prSet/>
      <dgm:spPr/>
      <dgm:t>
        <a:bodyPr/>
        <a:lstStyle/>
        <a:p>
          <a:endParaRPr lang="en-US"/>
        </a:p>
      </dgm:t>
    </dgm:pt>
    <dgm:pt modelId="{6CD34330-3A0B-4440-A26A-336EE0A53E11}">
      <dgm:prSet custT="1"/>
      <dgm:spPr/>
      <dgm:t>
        <a:bodyPr/>
        <a:lstStyle/>
        <a:p>
          <a:pPr rtl="0"/>
          <a:r>
            <a:rPr lang="en-US" sz="1800" dirty="0" smtClean="0"/>
            <a:t>Reduce Contracting Time</a:t>
          </a:r>
          <a:endParaRPr lang="en-US" sz="1800" dirty="0"/>
        </a:p>
      </dgm:t>
    </dgm:pt>
    <dgm:pt modelId="{B1EA69DB-ABFA-4331-909C-B664EDAF5697}" type="parTrans" cxnId="{E64036AC-1985-4D79-90C2-799ADA3E6830}">
      <dgm:prSet/>
      <dgm:spPr/>
      <dgm:t>
        <a:bodyPr/>
        <a:lstStyle/>
        <a:p>
          <a:endParaRPr lang="en-US"/>
        </a:p>
      </dgm:t>
    </dgm:pt>
    <dgm:pt modelId="{87FD7F28-50E7-4EC8-AD69-FF6DBC081FA4}" type="sibTrans" cxnId="{E64036AC-1985-4D79-90C2-799ADA3E6830}">
      <dgm:prSet/>
      <dgm:spPr/>
      <dgm:t>
        <a:bodyPr/>
        <a:lstStyle/>
        <a:p>
          <a:endParaRPr lang="en-US"/>
        </a:p>
      </dgm:t>
    </dgm:pt>
    <dgm:pt modelId="{50B58328-BF59-41EB-B64E-E2D307C963B6}" type="pres">
      <dgm:prSet presAssocID="{C48D7384-73EF-4AF8-875C-1D4B3C78B125}" presName="Name0" presStyleCnt="0">
        <dgm:presLayoutVars>
          <dgm:dir/>
          <dgm:resizeHandles val="exact"/>
        </dgm:presLayoutVars>
      </dgm:prSet>
      <dgm:spPr/>
      <dgm:t>
        <a:bodyPr/>
        <a:lstStyle/>
        <a:p>
          <a:endParaRPr lang="en-US"/>
        </a:p>
      </dgm:t>
    </dgm:pt>
    <dgm:pt modelId="{12623639-06D1-449A-83F2-6FCC25B2D90F}" type="pres">
      <dgm:prSet presAssocID="{8F7AF62D-3F25-4E53-B58E-006127370A44}" presName="composite" presStyleCnt="0"/>
      <dgm:spPr/>
    </dgm:pt>
    <dgm:pt modelId="{C86C682B-496F-4227-8DF7-7CF59748BDBF}" type="pres">
      <dgm:prSet presAssocID="{8F7AF62D-3F25-4E53-B58E-006127370A44}" presName="bgChev" presStyleLbl="node1" presStyleIdx="0" presStyleCnt="1" custScaleY="123174" custLinFactNeighborX="1089" custLinFactNeighborY="14610"/>
      <dgm:spPr/>
    </dgm:pt>
    <dgm:pt modelId="{18BB5C32-2036-4F8D-A071-40BFCE0F85B3}" type="pres">
      <dgm:prSet presAssocID="{8F7AF62D-3F25-4E53-B58E-006127370A44}" presName="txNode" presStyleLbl="fgAcc1" presStyleIdx="0" presStyleCnt="1" custScaleY="123174" custLinFactNeighborX="-8024" custLinFactNeighborY="89">
        <dgm:presLayoutVars>
          <dgm:bulletEnabled val="1"/>
        </dgm:presLayoutVars>
      </dgm:prSet>
      <dgm:spPr/>
      <dgm:t>
        <a:bodyPr/>
        <a:lstStyle/>
        <a:p>
          <a:endParaRPr lang="en-US"/>
        </a:p>
      </dgm:t>
    </dgm:pt>
  </dgm:ptLst>
  <dgm:cxnLst>
    <dgm:cxn modelId="{D60FABAF-9C29-4398-8B4F-9E6098E7E6F0}" type="presOf" srcId="{7429511A-B3C1-4BA0-A48F-EF6EBBAC893E}" destId="{18BB5C32-2036-4F8D-A071-40BFCE0F85B3}" srcOrd="0" destOrd="1" presId="urn:microsoft.com/office/officeart/2005/8/layout/chevronAccent+Icon"/>
    <dgm:cxn modelId="{B7BD798C-1462-418A-88A4-A504F7F87A5E}" srcId="{C48D7384-73EF-4AF8-875C-1D4B3C78B125}" destId="{8F7AF62D-3F25-4E53-B58E-006127370A44}" srcOrd="0" destOrd="0" parTransId="{E1E3EE1E-4D72-41FC-BD8C-340758868724}" sibTransId="{7C2434EF-266A-429B-8676-9DDDB4622CF1}"/>
    <dgm:cxn modelId="{BA6B3103-DFB2-4341-903F-F5B2D4603E10}" srcId="{8F7AF62D-3F25-4E53-B58E-006127370A44}" destId="{BDD3A1E4-F560-4DAA-86DA-31A3740351D9}" srcOrd="1" destOrd="0" parTransId="{550310F1-F52C-4BC9-8EFF-6ADBCFF89461}" sibTransId="{C2BF9360-0B0D-4B48-A0FE-BC52BDA35865}"/>
    <dgm:cxn modelId="{7375CD64-BD82-46B7-B1E8-A3DDE2502DC9}" srcId="{8F7AF62D-3F25-4E53-B58E-006127370A44}" destId="{7429511A-B3C1-4BA0-A48F-EF6EBBAC893E}" srcOrd="0" destOrd="0" parTransId="{328D2772-C39B-465C-BDF8-05552ED68057}" sibTransId="{3B40DE70-DE30-4033-B397-A5169897FC62}"/>
    <dgm:cxn modelId="{D3D29C30-EA6C-4100-BB33-A6389FB75AE7}" type="presOf" srcId="{BDD3A1E4-F560-4DAA-86DA-31A3740351D9}" destId="{18BB5C32-2036-4F8D-A071-40BFCE0F85B3}" srcOrd="0" destOrd="2" presId="urn:microsoft.com/office/officeart/2005/8/layout/chevronAccent+Icon"/>
    <dgm:cxn modelId="{0343E3C2-9BA2-4008-8EF2-4C7558E4A43D}" type="presOf" srcId="{6CD34330-3A0B-4440-A26A-336EE0A53E11}" destId="{18BB5C32-2036-4F8D-A071-40BFCE0F85B3}" srcOrd="0" destOrd="4" presId="urn:microsoft.com/office/officeart/2005/8/layout/chevronAccent+Icon"/>
    <dgm:cxn modelId="{8B24943B-E0BD-423A-B6AD-C64C96992827}" type="presOf" srcId="{8F7AF62D-3F25-4E53-B58E-006127370A44}" destId="{18BB5C32-2036-4F8D-A071-40BFCE0F85B3}" srcOrd="0" destOrd="0" presId="urn:microsoft.com/office/officeart/2005/8/layout/chevronAccent+Icon"/>
    <dgm:cxn modelId="{E64036AC-1985-4D79-90C2-799ADA3E6830}" srcId="{8F7AF62D-3F25-4E53-B58E-006127370A44}" destId="{6CD34330-3A0B-4440-A26A-336EE0A53E11}" srcOrd="3" destOrd="0" parTransId="{B1EA69DB-ABFA-4331-909C-B664EDAF5697}" sibTransId="{87FD7F28-50E7-4EC8-AD69-FF6DBC081FA4}"/>
    <dgm:cxn modelId="{E4586FF9-FD3C-4E29-B99F-1875854D8A58}" type="presOf" srcId="{C48D7384-73EF-4AF8-875C-1D4B3C78B125}" destId="{50B58328-BF59-41EB-B64E-E2D307C963B6}" srcOrd="0" destOrd="0" presId="urn:microsoft.com/office/officeart/2005/8/layout/chevronAccent+Icon"/>
    <dgm:cxn modelId="{D53909F0-0156-4756-AE8D-C015D4418875}" srcId="{8F7AF62D-3F25-4E53-B58E-006127370A44}" destId="{99377622-FA8F-45F1-90A5-0B64BC8A6AB3}" srcOrd="2" destOrd="0" parTransId="{BE192CC7-94F3-41F6-8175-B1E9B9FF87F5}" sibTransId="{5B013C0B-6952-4D2B-A980-F7A87ACBB781}"/>
    <dgm:cxn modelId="{FB4AD1CD-6BCD-4A3C-9A16-A2224638D0B5}" type="presOf" srcId="{99377622-FA8F-45F1-90A5-0B64BC8A6AB3}" destId="{18BB5C32-2036-4F8D-A071-40BFCE0F85B3}" srcOrd="0" destOrd="3" presId="urn:microsoft.com/office/officeart/2005/8/layout/chevronAccent+Icon"/>
    <dgm:cxn modelId="{737A3450-4B9D-4DA6-B3A0-A6D77D0CF9A3}" type="presParOf" srcId="{50B58328-BF59-41EB-B64E-E2D307C963B6}" destId="{12623639-06D1-449A-83F2-6FCC25B2D90F}" srcOrd="0" destOrd="0" presId="urn:microsoft.com/office/officeart/2005/8/layout/chevronAccent+Icon"/>
    <dgm:cxn modelId="{AFAEF1BE-D14F-4C80-8066-1010DBEAC816}" type="presParOf" srcId="{12623639-06D1-449A-83F2-6FCC25B2D90F}" destId="{C86C682B-496F-4227-8DF7-7CF59748BDBF}" srcOrd="0" destOrd="0" presId="urn:microsoft.com/office/officeart/2005/8/layout/chevronAccent+Icon"/>
    <dgm:cxn modelId="{7C27FD0A-BB22-48F0-874E-4B32F2891BF7}" type="presParOf" srcId="{12623639-06D1-449A-83F2-6FCC25B2D90F}" destId="{18BB5C32-2036-4F8D-A071-40BFCE0F85B3}" srcOrd="1" destOrd="0" presId="urn:microsoft.com/office/officeart/2005/8/layout/chevronAccent+Icon"/>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C48D7384-73EF-4AF8-875C-1D4B3C78B125}" type="doc">
      <dgm:prSet loTypeId="urn:microsoft.com/office/officeart/2005/8/layout/chevronAccent+Icon" loCatId="process" qsTypeId="urn:microsoft.com/office/officeart/2005/8/quickstyle/simple1" qsCatId="simple" csTypeId="urn:microsoft.com/office/officeart/2005/8/colors/accent1_2" csCatId="accent1" phldr="1"/>
      <dgm:spPr/>
      <dgm:t>
        <a:bodyPr/>
        <a:lstStyle/>
        <a:p>
          <a:endParaRPr lang="en-US"/>
        </a:p>
      </dgm:t>
    </dgm:pt>
    <dgm:pt modelId="{8F7AF62D-3F25-4E53-B58E-006127370A44}">
      <dgm:prSet custT="1"/>
      <dgm:spPr/>
      <dgm:t>
        <a:bodyPr/>
        <a:lstStyle/>
        <a:p>
          <a:pPr rtl="0"/>
          <a:r>
            <a:rPr lang="en-US" sz="2000" u="sng" dirty="0" err="1" smtClean="0"/>
            <a:t>HPwES</a:t>
          </a:r>
          <a:r>
            <a:rPr lang="en-US" sz="2000" u="sng" dirty="0" smtClean="0"/>
            <a:t> Contractor Recommendations </a:t>
          </a:r>
          <a:endParaRPr lang="en-US" sz="2000" u="sng" dirty="0"/>
        </a:p>
      </dgm:t>
    </dgm:pt>
    <dgm:pt modelId="{E1E3EE1E-4D72-41FC-BD8C-340758868724}" type="parTrans" cxnId="{B7BD798C-1462-418A-88A4-A504F7F87A5E}">
      <dgm:prSet/>
      <dgm:spPr/>
      <dgm:t>
        <a:bodyPr/>
        <a:lstStyle/>
        <a:p>
          <a:endParaRPr lang="en-US"/>
        </a:p>
      </dgm:t>
    </dgm:pt>
    <dgm:pt modelId="{7C2434EF-266A-429B-8676-9DDDB4622CF1}" type="sibTrans" cxnId="{B7BD798C-1462-418A-88A4-A504F7F87A5E}">
      <dgm:prSet/>
      <dgm:spPr/>
      <dgm:t>
        <a:bodyPr/>
        <a:lstStyle/>
        <a:p>
          <a:endParaRPr lang="en-US"/>
        </a:p>
      </dgm:t>
    </dgm:pt>
    <dgm:pt modelId="{7429511A-B3C1-4BA0-A48F-EF6EBBAC893E}">
      <dgm:prSet custT="1"/>
      <dgm:spPr/>
      <dgm:t>
        <a:bodyPr/>
        <a:lstStyle/>
        <a:p>
          <a:pPr rtl="0"/>
          <a:r>
            <a:rPr lang="en-US" sz="1800" dirty="0" smtClean="0"/>
            <a:t>Increase Rebate and Loan Amount</a:t>
          </a:r>
          <a:endParaRPr lang="en-US" sz="1800" dirty="0"/>
        </a:p>
      </dgm:t>
    </dgm:pt>
    <dgm:pt modelId="{328D2772-C39B-465C-BDF8-05552ED68057}" type="parTrans" cxnId="{7375CD64-BD82-46B7-B1E8-A3DDE2502DC9}">
      <dgm:prSet/>
      <dgm:spPr/>
      <dgm:t>
        <a:bodyPr/>
        <a:lstStyle/>
        <a:p>
          <a:endParaRPr lang="en-US"/>
        </a:p>
      </dgm:t>
    </dgm:pt>
    <dgm:pt modelId="{3B40DE70-DE30-4033-B397-A5169897FC62}" type="sibTrans" cxnId="{7375CD64-BD82-46B7-B1E8-A3DDE2502DC9}">
      <dgm:prSet/>
      <dgm:spPr/>
      <dgm:t>
        <a:bodyPr/>
        <a:lstStyle/>
        <a:p>
          <a:endParaRPr lang="en-US"/>
        </a:p>
      </dgm:t>
    </dgm:pt>
    <dgm:pt modelId="{BDD3A1E4-F560-4DAA-86DA-31A3740351D9}">
      <dgm:prSet custT="1"/>
      <dgm:spPr/>
      <dgm:t>
        <a:bodyPr/>
        <a:lstStyle/>
        <a:p>
          <a:pPr rtl="0"/>
          <a:r>
            <a:rPr lang="en-US" sz="1800" dirty="0" smtClean="0"/>
            <a:t>Improve Loan Term and Reduce Loan Paperwork</a:t>
          </a:r>
          <a:endParaRPr lang="en-US" sz="1800" dirty="0"/>
        </a:p>
      </dgm:t>
    </dgm:pt>
    <dgm:pt modelId="{550310F1-F52C-4BC9-8EFF-6ADBCFF89461}" type="parTrans" cxnId="{BA6B3103-DFB2-4341-903F-F5B2D4603E10}">
      <dgm:prSet/>
      <dgm:spPr/>
      <dgm:t>
        <a:bodyPr/>
        <a:lstStyle/>
        <a:p>
          <a:endParaRPr lang="en-US"/>
        </a:p>
      </dgm:t>
    </dgm:pt>
    <dgm:pt modelId="{C2BF9360-0B0D-4B48-A0FE-BC52BDA35865}" type="sibTrans" cxnId="{BA6B3103-DFB2-4341-903F-F5B2D4603E10}">
      <dgm:prSet/>
      <dgm:spPr/>
      <dgm:t>
        <a:bodyPr/>
        <a:lstStyle/>
        <a:p>
          <a:endParaRPr lang="en-US"/>
        </a:p>
      </dgm:t>
    </dgm:pt>
    <dgm:pt modelId="{99377622-FA8F-45F1-90A5-0B64BC8A6AB3}">
      <dgm:prSet custT="1"/>
      <dgm:spPr/>
      <dgm:t>
        <a:bodyPr/>
        <a:lstStyle/>
        <a:p>
          <a:pPr rtl="0"/>
          <a:r>
            <a:rPr lang="en-US" sz="1800" dirty="0" smtClean="0"/>
            <a:t>Build Customer Awareness about Home Performance</a:t>
          </a:r>
          <a:endParaRPr lang="en-US" sz="1800" dirty="0"/>
        </a:p>
      </dgm:t>
    </dgm:pt>
    <dgm:pt modelId="{BE192CC7-94F3-41F6-8175-B1E9B9FF87F5}" type="parTrans" cxnId="{D53909F0-0156-4756-AE8D-C015D4418875}">
      <dgm:prSet/>
      <dgm:spPr/>
      <dgm:t>
        <a:bodyPr/>
        <a:lstStyle/>
        <a:p>
          <a:endParaRPr lang="en-US"/>
        </a:p>
      </dgm:t>
    </dgm:pt>
    <dgm:pt modelId="{5B013C0B-6952-4D2B-A980-F7A87ACBB781}" type="sibTrans" cxnId="{D53909F0-0156-4756-AE8D-C015D4418875}">
      <dgm:prSet/>
      <dgm:spPr/>
      <dgm:t>
        <a:bodyPr/>
        <a:lstStyle/>
        <a:p>
          <a:endParaRPr lang="en-US"/>
        </a:p>
      </dgm:t>
    </dgm:pt>
    <dgm:pt modelId="{6CD34330-3A0B-4440-A26A-336EE0A53E11}">
      <dgm:prSet custT="1"/>
      <dgm:spPr/>
      <dgm:t>
        <a:bodyPr/>
        <a:lstStyle/>
        <a:p>
          <a:pPr rtl="0"/>
          <a:r>
            <a:rPr lang="en-US" sz="1800" dirty="0" smtClean="0"/>
            <a:t>Lower Efficiency Requirements</a:t>
          </a:r>
          <a:endParaRPr lang="en-US" sz="1800" dirty="0"/>
        </a:p>
      </dgm:t>
    </dgm:pt>
    <dgm:pt modelId="{B1EA69DB-ABFA-4331-909C-B664EDAF5697}" type="parTrans" cxnId="{E64036AC-1985-4D79-90C2-799ADA3E6830}">
      <dgm:prSet/>
      <dgm:spPr/>
      <dgm:t>
        <a:bodyPr/>
        <a:lstStyle/>
        <a:p>
          <a:endParaRPr lang="en-US"/>
        </a:p>
      </dgm:t>
    </dgm:pt>
    <dgm:pt modelId="{87FD7F28-50E7-4EC8-AD69-FF6DBC081FA4}" type="sibTrans" cxnId="{E64036AC-1985-4D79-90C2-799ADA3E6830}">
      <dgm:prSet/>
      <dgm:spPr/>
      <dgm:t>
        <a:bodyPr/>
        <a:lstStyle/>
        <a:p>
          <a:endParaRPr lang="en-US"/>
        </a:p>
      </dgm:t>
    </dgm:pt>
    <dgm:pt modelId="{6E4414E2-B2D3-45EC-A46D-773B9174B6BF}">
      <dgm:prSet custT="1"/>
      <dgm:spPr/>
      <dgm:t>
        <a:bodyPr/>
        <a:lstStyle/>
        <a:p>
          <a:pPr rtl="0"/>
          <a:r>
            <a:rPr lang="en-US" sz="1800" dirty="0" smtClean="0"/>
            <a:t>Increase Number of Contractors in Program</a:t>
          </a:r>
          <a:endParaRPr lang="en-US" sz="1800" dirty="0"/>
        </a:p>
      </dgm:t>
    </dgm:pt>
    <dgm:pt modelId="{CE7238AA-8F18-435F-87B8-EC59D3323ADC}" type="parTrans" cxnId="{62EFA736-14B8-4DDF-B683-7DFE0EF4E9F1}">
      <dgm:prSet/>
      <dgm:spPr/>
      <dgm:t>
        <a:bodyPr/>
        <a:lstStyle/>
        <a:p>
          <a:endParaRPr lang="en-US"/>
        </a:p>
      </dgm:t>
    </dgm:pt>
    <dgm:pt modelId="{2B02780E-499C-4707-A42C-F144ABD56E4F}" type="sibTrans" cxnId="{62EFA736-14B8-4DDF-B683-7DFE0EF4E9F1}">
      <dgm:prSet/>
      <dgm:spPr/>
      <dgm:t>
        <a:bodyPr/>
        <a:lstStyle/>
        <a:p>
          <a:endParaRPr lang="en-US"/>
        </a:p>
      </dgm:t>
    </dgm:pt>
    <dgm:pt modelId="{177148AB-D5AB-409A-B7E5-CCED16E1EAF4}" type="pres">
      <dgm:prSet presAssocID="{C48D7384-73EF-4AF8-875C-1D4B3C78B125}" presName="Name0" presStyleCnt="0">
        <dgm:presLayoutVars>
          <dgm:dir/>
          <dgm:resizeHandles val="exact"/>
        </dgm:presLayoutVars>
      </dgm:prSet>
      <dgm:spPr/>
      <dgm:t>
        <a:bodyPr/>
        <a:lstStyle/>
        <a:p>
          <a:endParaRPr lang="en-US"/>
        </a:p>
      </dgm:t>
    </dgm:pt>
    <dgm:pt modelId="{9A15B0E6-6D8D-4B43-B2DD-8CFC35009A94}" type="pres">
      <dgm:prSet presAssocID="{8F7AF62D-3F25-4E53-B58E-006127370A44}" presName="composite" presStyleCnt="0"/>
      <dgm:spPr/>
    </dgm:pt>
    <dgm:pt modelId="{50DD93B9-AA42-4381-9EE4-D3D974BCB2C5}" type="pres">
      <dgm:prSet presAssocID="{8F7AF62D-3F25-4E53-B58E-006127370A44}" presName="bgChev" presStyleLbl="node1" presStyleIdx="0" presStyleCnt="1" custScaleY="100085" custLinFactNeighborX="21" custLinFactNeighborY="14465"/>
      <dgm:spPr/>
    </dgm:pt>
    <dgm:pt modelId="{CC150226-C7A3-4F26-B1A9-2C8857F02AD0}" type="pres">
      <dgm:prSet presAssocID="{8F7AF62D-3F25-4E53-B58E-006127370A44}" presName="txNode" presStyleLbl="fgAcc1" presStyleIdx="0" presStyleCnt="1" custScaleX="98725" custScaleY="100000" custLinFactNeighborX="-8479" custLinFactNeighborY="168">
        <dgm:presLayoutVars>
          <dgm:bulletEnabled val="1"/>
        </dgm:presLayoutVars>
      </dgm:prSet>
      <dgm:spPr/>
      <dgm:t>
        <a:bodyPr/>
        <a:lstStyle/>
        <a:p>
          <a:endParaRPr lang="en-US"/>
        </a:p>
      </dgm:t>
    </dgm:pt>
  </dgm:ptLst>
  <dgm:cxnLst>
    <dgm:cxn modelId="{B7BD798C-1462-418A-88A4-A504F7F87A5E}" srcId="{C48D7384-73EF-4AF8-875C-1D4B3C78B125}" destId="{8F7AF62D-3F25-4E53-B58E-006127370A44}" srcOrd="0" destOrd="0" parTransId="{E1E3EE1E-4D72-41FC-BD8C-340758868724}" sibTransId="{7C2434EF-266A-429B-8676-9DDDB4622CF1}"/>
    <dgm:cxn modelId="{BA6B3103-DFB2-4341-903F-F5B2D4603E10}" srcId="{8F7AF62D-3F25-4E53-B58E-006127370A44}" destId="{BDD3A1E4-F560-4DAA-86DA-31A3740351D9}" srcOrd="1" destOrd="0" parTransId="{550310F1-F52C-4BC9-8EFF-6ADBCFF89461}" sibTransId="{C2BF9360-0B0D-4B48-A0FE-BC52BDA35865}"/>
    <dgm:cxn modelId="{7375CD64-BD82-46B7-B1E8-A3DDE2502DC9}" srcId="{8F7AF62D-3F25-4E53-B58E-006127370A44}" destId="{7429511A-B3C1-4BA0-A48F-EF6EBBAC893E}" srcOrd="0" destOrd="0" parTransId="{328D2772-C39B-465C-BDF8-05552ED68057}" sibTransId="{3B40DE70-DE30-4033-B397-A5169897FC62}"/>
    <dgm:cxn modelId="{09A61CA8-EA51-48FA-83A8-CEA9288ED171}" type="presOf" srcId="{6CD34330-3A0B-4440-A26A-336EE0A53E11}" destId="{CC150226-C7A3-4F26-B1A9-2C8857F02AD0}" srcOrd="0" destOrd="4" presId="urn:microsoft.com/office/officeart/2005/8/layout/chevronAccent+Icon"/>
    <dgm:cxn modelId="{E64036AC-1985-4D79-90C2-799ADA3E6830}" srcId="{8F7AF62D-3F25-4E53-B58E-006127370A44}" destId="{6CD34330-3A0B-4440-A26A-336EE0A53E11}" srcOrd="3" destOrd="0" parTransId="{B1EA69DB-ABFA-4331-909C-B664EDAF5697}" sibTransId="{87FD7F28-50E7-4EC8-AD69-FF6DBC081FA4}"/>
    <dgm:cxn modelId="{9078F140-5A08-4DBF-8BF0-23318D3774D9}" type="presOf" srcId="{6E4414E2-B2D3-45EC-A46D-773B9174B6BF}" destId="{CC150226-C7A3-4F26-B1A9-2C8857F02AD0}" srcOrd="0" destOrd="5" presId="urn:microsoft.com/office/officeart/2005/8/layout/chevronAccent+Icon"/>
    <dgm:cxn modelId="{7A582847-8628-4AC7-8A1B-F52FB92C5DB0}" type="presOf" srcId="{C48D7384-73EF-4AF8-875C-1D4B3C78B125}" destId="{177148AB-D5AB-409A-B7E5-CCED16E1EAF4}" srcOrd="0" destOrd="0" presId="urn:microsoft.com/office/officeart/2005/8/layout/chevronAccent+Icon"/>
    <dgm:cxn modelId="{C4C1ECC2-4619-4C3B-A21B-9EADF89FE1A3}" type="presOf" srcId="{99377622-FA8F-45F1-90A5-0B64BC8A6AB3}" destId="{CC150226-C7A3-4F26-B1A9-2C8857F02AD0}" srcOrd="0" destOrd="3" presId="urn:microsoft.com/office/officeart/2005/8/layout/chevronAccent+Icon"/>
    <dgm:cxn modelId="{BC998F33-DB32-49F7-B86C-DCEF362F37A2}" type="presOf" srcId="{8F7AF62D-3F25-4E53-B58E-006127370A44}" destId="{CC150226-C7A3-4F26-B1A9-2C8857F02AD0}" srcOrd="0" destOrd="0" presId="urn:microsoft.com/office/officeart/2005/8/layout/chevronAccent+Icon"/>
    <dgm:cxn modelId="{62EFA736-14B8-4DDF-B683-7DFE0EF4E9F1}" srcId="{8F7AF62D-3F25-4E53-B58E-006127370A44}" destId="{6E4414E2-B2D3-45EC-A46D-773B9174B6BF}" srcOrd="4" destOrd="0" parTransId="{CE7238AA-8F18-435F-87B8-EC59D3323ADC}" sibTransId="{2B02780E-499C-4707-A42C-F144ABD56E4F}"/>
    <dgm:cxn modelId="{D53909F0-0156-4756-AE8D-C015D4418875}" srcId="{8F7AF62D-3F25-4E53-B58E-006127370A44}" destId="{99377622-FA8F-45F1-90A5-0B64BC8A6AB3}" srcOrd="2" destOrd="0" parTransId="{BE192CC7-94F3-41F6-8175-B1E9B9FF87F5}" sibTransId="{5B013C0B-6952-4D2B-A980-F7A87ACBB781}"/>
    <dgm:cxn modelId="{3C1B63F0-FD2E-43ED-A2F4-DFAF0D0D3030}" type="presOf" srcId="{BDD3A1E4-F560-4DAA-86DA-31A3740351D9}" destId="{CC150226-C7A3-4F26-B1A9-2C8857F02AD0}" srcOrd="0" destOrd="2" presId="urn:microsoft.com/office/officeart/2005/8/layout/chevronAccent+Icon"/>
    <dgm:cxn modelId="{4CCEC3A2-32F2-41C1-9DB7-0C9667C0ED01}" type="presOf" srcId="{7429511A-B3C1-4BA0-A48F-EF6EBBAC893E}" destId="{CC150226-C7A3-4F26-B1A9-2C8857F02AD0}" srcOrd="0" destOrd="1" presId="urn:microsoft.com/office/officeart/2005/8/layout/chevronAccent+Icon"/>
    <dgm:cxn modelId="{1A906F3D-0709-4CE1-8539-C517C15E4BB3}" type="presParOf" srcId="{177148AB-D5AB-409A-B7E5-CCED16E1EAF4}" destId="{9A15B0E6-6D8D-4B43-B2DD-8CFC35009A94}" srcOrd="0" destOrd="0" presId="urn:microsoft.com/office/officeart/2005/8/layout/chevronAccent+Icon"/>
    <dgm:cxn modelId="{38EB60D2-B5F8-4BA8-9E22-77BF9FFCA2BE}" type="presParOf" srcId="{9A15B0E6-6D8D-4B43-B2DD-8CFC35009A94}" destId="{50DD93B9-AA42-4381-9EE4-D3D974BCB2C5}" srcOrd="0" destOrd="0" presId="urn:microsoft.com/office/officeart/2005/8/layout/chevronAccent+Icon"/>
    <dgm:cxn modelId="{6E6ED3B1-9EB9-4E0C-A383-75B290EF80A5}" type="presParOf" srcId="{9A15B0E6-6D8D-4B43-B2DD-8CFC35009A94}" destId="{CC150226-C7A3-4F26-B1A9-2C8857F02AD0}" srcOrd="1" destOrd="0" presId="urn:microsoft.com/office/officeart/2005/8/layout/chevronAccent+Icon"/>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921F1C4-41FC-44BD-852E-09EBBA9F1D90}" type="doc">
      <dgm:prSet loTypeId="urn:microsoft.com/office/officeart/2005/8/layout/vProcess5" loCatId="process" qsTypeId="urn:microsoft.com/office/officeart/2005/8/quickstyle/simple1" qsCatId="simple" csTypeId="urn:microsoft.com/office/officeart/2005/8/colors/accent1_2" csCatId="accent1" phldr="1"/>
      <dgm:spPr/>
      <dgm:t>
        <a:bodyPr/>
        <a:lstStyle/>
        <a:p>
          <a:endParaRPr lang="en-US"/>
        </a:p>
      </dgm:t>
    </dgm:pt>
    <dgm:pt modelId="{E7659AAF-7FD3-45E0-BA95-A3B58F509774}">
      <dgm:prSet phldrT="[Text]"/>
      <dgm:spPr/>
      <dgm:t>
        <a:bodyPr/>
        <a:lstStyle/>
        <a:p>
          <a:r>
            <a:rPr lang="en-US" dirty="0" smtClean="0"/>
            <a:t>Increase energy efficiency opportunities for customers</a:t>
          </a:r>
          <a:endParaRPr lang="en-US" dirty="0"/>
        </a:p>
      </dgm:t>
    </dgm:pt>
    <dgm:pt modelId="{960DD3F0-0B00-4D22-8626-A557FF4C7859}" type="parTrans" cxnId="{7E94D67A-869E-4E53-A67E-84F1BC01C347}">
      <dgm:prSet/>
      <dgm:spPr/>
      <dgm:t>
        <a:bodyPr/>
        <a:lstStyle/>
        <a:p>
          <a:endParaRPr lang="en-US"/>
        </a:p>
      </dgm:t>
    </dgm:pt>
    <dgm:pt modelId="{01BF405E-6DC7-419F-9DC6-73E24CE5A3D8}" type="sibTrans" cxnId="{7E94D67A-869E-4E53-A67E-84F1BC01C347}">
      <dgm:prSet/>
      <dgm:spPr/>
      <dgm:t>
        <a:bodyPr/>
        <a:lstStyle/>
        <a:p>
          <a:endParaRPr lang="en-US"/>
        </a:p>
      </dgm:t>
    </dgm:pt>
    <dgm:pt modelId="{EE8D03BA-EB09-4F79-9AE4-ED8460F61810}">
      <dgm:prSet phldrT="[Text]"/>
      <dgm:spPr/>
      <dgm:t>
        <a:bodyPr/>
        <a:lstStyle/>
        <a:p>
          <a:r>
            <a:rPr lang="en-US" dirty="0" smtClean="0"/>
            <a:t>Promote and enhance the use of the NJCEP offerings</a:t>
          </a:r>
          <a:endParaRPr lang="en-US" dirty="0"/>
        </a:p>
      </dgm:t>
    </dgm:pt>
    <dgm:pt modelId="{AB3D3032-F947-47AC-AE82-664D67EC0659}" type="parTrans" cxnId="{31C60CB2-02B0-42CD-B057-F07CDC796355}">
      <dgm:prSet/>
      <dgm:spPr/>
      <dgm:t>
        <a:bodyPr/>
        <a:lstStyle/>
        <a:p>
          <a:endParaRPr lang="en-US"/>
        </a:p>
      </dgm:t>
    </dgm:pt>
    <dgm:pt modelId="{DCC3FF83-DE6E-402F-96FE-B084469DA61E}" type="sibTrans" cxnId="{31C60CB2-02B0-42CD-B057-F07CDC796355}">
      <dgm:prSet/>
      <dgm:spPr/>
      <dgm:t>
        <a:bodyPr/>
        <a:lstStyle/>
        <a:p>
          <a:endParaRPr lang="en-US"/>
        </a:p>
      </dgm:t>
    </dgm:pt>
    <dgm:pt modelId="{AB5F91A7-464C-446F-A284-CBE3EC71BB8B}">
      <dgm:prSet phldrT="[Text]"/>
      <dgm:spPr/>
      <dgm:t>
        <a:bodyPr/>
        <a:lstStyle/>
        <a:p>
          <a:r>
            <a:rPr lang="en-US" dirty="0" smtClean="0"/>
            <a:t>Raise awareness of the whole house approach to energy efficiency</a:t>
          </a:r>
          <a:endParaRPr lang="en-US" dirty="0"/>
        </a:p>
      </dgm:t>
    </dgm:pt>
    <dgm:pt modelId="{9FBAB95D-8A0E-4F21-B6C0-85F73A5A1051}" type="parTrans" cxnId="{E159A417-891F-4F9A-B2B5-C12F2DB86833}">
      <dgm:prSet/>
      <dgm:spPr/>
      <dgm:t>
        <a:bodyPr/>
        <a:lstStyle/>
        <a:p>
          <a:endParaRPr lang="en-US"/>
        </a:p>
      </dgm:t>
    </dgm:pt>
    <dgm:pt modelId="{0811335A-752E-4456-A03A-ED74FB6A657F}" type="sibTrans" cxnId="{E159A417-891F-4F9A-B2B5-C12F2DB86833}">
      <dgm:prSet/>
      <dgm:spPr/>
      <dgm:t>
        <a:bodyPr/>
        <a:lstStyle/>
        <a:p>
          <a:endParaRPr lang="en-US"/>
        </a:p>
      </dgm:t>
    </dgm:pt>
    <dgm:pt modelId="{5C1CE4BB-AC80-4779-9546-7F63BD0EDAB0}">
      <dgm:prSet phldrT="[Text]"/>
      <dgm:spPr/>
      <dgm:t>
        <a:bodyPr/>
        <a:lstStyle/>
        <a:p>
          <a:r>
            <a:rPr lang="en-US" dirty="0" smtClean="0"/>
            <a:t>Increase customer awareness of energy efficient appliances and weatherization measures</a:t>
          </a:r>
          <a:endParaRPr lang="en-US" dirty="0"/>
        </a:p>
      </dgm:t>
    </dgm:pt>
    <dgm:pt modelId="{E3334857-90AC-4A4A-B772-D37DFD8523EB}" type="parTrans" cxnId="{EA8F7D7A-0402-4BCD-88DD-3506FE8640DD}">
      <dgm:prSet/>
      <dgm:spPr/>
      <dgm:t>
        <a:bodyPr/>
        <a:lstStyle/>
        <a:p>
          <a:endParaRPr lang="en-US"/>
        </a:p>
      </dgm:t>
    </dgm:pt>
    <dgm:pt modelId="{1CAE451B-EC86-4884-9BB0-4C215DA3B5AD}" type="sibTrans" cxnId="{EA8F7D7A-0402-4BCD-88DD-3506FE8640DD}">
      <dgm:prSet/>
      <dgm:spPr/>
      <dgm:t>
        <a:bodyPr/>
        <a:lstStyle/>
        <a:p>
          <a:endParaRPr lang="en-US"/>
        </a:p>
      </dgm:t>
    </dgm:pt>
    <dgm:pt modelId="{8132789F-B6A6-42EB-809D-F5ECEA985A0F}">
      <dgm:prSet phldrT="[Text]"/>
      <dgm:spPr/>
      <dgm:t>
        <a:bodyPr/>
        <a:lstStyle/>
        <a:p>
          <a:r>
            <a:rPr lang="en-US" dirty="0" smtClean="0"/>
            <a:t>Increase NJ employment in energy efficiency and conservation</a:t>
          </a:r>
          <a:endParaRPr lang="en-US" dirty="0"/>
        </a:p>
      </dgm:t>
    </dgm:pt>
    <dgm:pt modelId="{879EED27-C254-423B-9FCD-3D9D60D0FD09}" type="parTrans" cxnId="{867911B8-68DE-48C9-896A-0F4FCF7E2B39}">
      <dgm:prSet/>
      <dgm:spPr/>
      <dgm:t>
        <a:bodyPr/>
        <a:lstStyle/>
        <a:p>
          <a:endParaRPr lang="en-US"/>
        </a:p>
      </dgm:t>
    </dgm:pt>
    <dgm:pt modelId="{9304698E-A137-4B36-9762-44B6BFD0CD00}" type="sibTrans" cxnId="{867911B8-68DE-48C9-896A-0F4FCF7E2B39}">
      <dgm:prSet/>
      <dgm:spPr/>
      <dgm:t>
        <a:bodyPr/>
        <a:lstStyle/>
        <a:p>
          <a:endParaRPr lang="en-US"/>
        </a:p>
      </dgm:t>
    </dgm:pt>
    <dgm:pt modelId="{9610A416-995D-4831-9167-DA6E867D442B}" type="pres">
      <dgm:prSet presAssocID="{2921F1C4-41FC-44BD-852E-09EBBA9F1D90}" presName="outerComposite" presStyleCnt="0">
        <dgm:presLayoutVars>
          <dgm:chMax val="5"/>
          <dgm:dir/>
          <dgm:resizeHandles val="exact"/>
        </dgm:presLayoutVars>
      </dgm:prSet>
      <dgm:spPr/>
      <dgm:t>
        <a:bodyPr/>
        <a:lstStyle/>
        <a:p>
          <a:endParaRPr lang="en-US"/>
        </a:p>
      </dgm:t>
    </dgm:pt>
    <dgm:pt modelId="{2E20A576-2E9E-4B54-A766-D53124AEFF07}" type="pres">
      <dgm:prSet presAssocID="{2921F1C4-41FC-44BD-852E-09EBBA9F1D90}" presName="dummyMaxCanvas" presStyleCnt="0">
        <dgm:presLayoutVars/>
      </dgm:prSet>
      <dgm:spPr/>
    </dgm:pt>
    <dgm:pt modelId="{7C1735F2-8954-433F-A817-A86D47252831}" type="pres">
      <dgm:prSet presAssocID="{2921F1C4-41FC-44BD-852E-09EBBA9F1D90}" presName="FiveNodes_1" presStyleLbl="node1" presStyleIdx="0" presStyleCnt="5">
        <dgm:presLayoutVars>
          <dgm:bulletEnabled val="1"/>
        </dgm:presLayoutVars>
      </dgm:prSet>
      <dgm:spPr/>
      <dgm:t>
        <a:bodyPr/>
        <a:lstStyle/>
        <a:p>
          <a:endParaRPr lang="en-US"/>
        </a:p>
      </dgm:t>
    </dgm:pt>
    <dgm:pt modelId="{79412EA3-D695-40A2-A4BD-FD8F683CACEF}" type="pres">
      <dgm:prSet presAssocID="{2921F1C4-41FC-44BD-852E-09EBBA9F1D90}" presName="FiveNodes_2" presStyleLbl="node1" presStyleIdx="1" presStyleCnt="5">
        <dgm:presLayoutVars>
          <dgm:bulletEnabled val="1"/>
        </dgm:presLayoutVars>
      </dgm:prSet>
      <dgm:spPr/>
      <dgm:t>
        <a:bodyPr/>
        <a:lstStyle/>
        <a:p>
          <a:endParaRPr lang="en-US"/>
        </a:p>
      </dgm:t>
    </dgm:pt>
    <dgm:pt modelId="{CCC1C8D7-A2BE-4885-926C-DEE522B1B55E}" type="pres">
      <dgm:prSet presAssocID="{2921F1C4-41FC-44BD-852E-09EBBA9F1D90}" presName="FiveNodes_3" presStyleLbl="node1" presStyleIdx="2" presStyleCnt="5">
        <dgm:presLayoutVars>
          <dgm:bulletEnabled val="1"/>
        </dgm:presLayoutVars>
      </dgm:prSet>
      <dgm:spPr/>
      <dgm:t>
        <a:bodyPr/>
        <a:lstStyle/>
        <a:p>
          <a:endParaRPr lang="en-US"/>
        </a:p>
      </dgm:t>
    </dgm:pt>
    <dgm:pt modelId="{FADFE4B5-256B-4DB8-A3E2-91491BA24AA8}" type="pres">
      <dgm:prSet presAssocID="{2921F1C4-41FC-44BD-852E-09EBBA9F1D90}" presName="FiveNodes_4" presStyleLbl="node1" presStyleIdx="3" presStyleCnt="5">
        <dgm:presLayoutVars>
          <dgm:bulletEnabled val="1"/>
        </dgm:presLayoutVars>
      </dgm:prSet>
      <dgm:spPr/>
      <dgm:t>
        <a:bodyPr/>
        <a:lstStyle/>
        <a:p>
          <a:endParaRPr lang="en-US"/>
        </a:p>
      </dgm:t>
    </dgm:pt>
    <dgm:pt modelId="{040C319E-449A-4581-B5A2-8D8F129775AB}" type="pres">
      <dgm:prSet presAssocID="{2921F1C4-41FC-44BD-852E-09EBBA9F1D90}" presName="FiveNodes_5" presStyleLbl="node1" presStyleIdx="4" presStyleCnt="5">
        <dgm:presLayoutVars>
          <dgm:bulletEnabled val="1"/>
        </dgm:presLayoutVars>
      </dgm:prSet>
      <dgm:spPr/>
      <dgm:t>
        <a:bodyPr/>
        <a:lstStyle/>
        <a:p>
          <a:endParaRPr lang="en-US"/>
        </a:p>
      </dgm:t>
    </dgm:pt>
    <dgm:pt modelId="{E4633772-8E61-4443-9751-FAA3F9FC5CED}" type="pres">
      <dgm:prSet presAssocID="{2921F1C4-41FC-44BD-852E-09EBBA9F1D90}" presName="FiveConn_1-2" presStyleLbl="fgAccFollowNode1" presStyleIdx="0" presStyleCnt="4">
        <dgm:presLayoutVars>
          <dgm:bulletEnabled val="1"/>
        </dgm:presLayoutVars>
      </dgm:prSet>
      <dgm:spPr/>
      <dgm:t>
        <a:bodyPr/>
        <a:lstStyle/>
        <a:p>
          <a:endParaRPr lang="en-US"/>
        </a:p>
      </dgm:t>
    </dgm:pt>
    <dgm:pt modelId="{8FC01C75-EC3F-4E82-95E3-8CD0D3C974D2}" type="pres">
      <dgm:prSet presAssocID="{2921F1C4-41FC-44BD-852E-09EBBA9F1D90}" presName="FiveConn_2-3" presStyleLbl="fgAccFollowNode1" presStyleIdx="1" presStyleCnt="4">
        <dgm:presLayoutVars>
          <dgm:bulletEnabled val="1"/>
        </dgm:presLayoutVars>
      </dgm:prSet>
      <dgm:spPr/>
      <dgm:t>
        <a:bodyPr/>
        <a:lstStyle/>
        <a:p>
          <a:endParaRPr lang="en-US"/>
        </a:p>
      </dgm:t>
    </dgm:pt>
    <dgm:pt modelId="{9B915586-E299-42D0-AAC4-C7C6392F4694}" type="pres">
      <dgm:prSet presAssocID="{2921F1C4-41FC-44BD-852E-09EBBA9F1D90}" presName="FiveConn_3-4" presStyleLbl="fgAccFollowNode1" presStyleIdx="2" presStyleCnt="4">
        <dgm:presLayoutVars>
          <dgm:bulletEnabled val="1"/>
        </dgm:presLayoutVars>
      </dgm:prSet>
      <dgm:spPr/>
      <dgm:t>
        <a:bodyPr/>
        <a:lstStyle/>
        <a:p>
          <a:endParaRPr lang="en-US"/>
        </a:p>
      </dgm:t>
    </dgm:pt>
    <dgm:pt modelId="{0C5B48B5-64B5-45CA-89B7-AF76EC6CB0F2}" type="pres">
      <dgm:prSet presAssocID="{2921F1C4-41FC-44BD-852E-09EBBA9F1D90}" presName="FiveConn_4-5" presStyleLbl="fgAccFollowNode1" presStyleIdx="3" presStyleCnt="4">
        <dgm:presLayoutVars>
          <dgm:bulletEnabled val="1"/>
        </dgm:presLayoutVars>
      </dgm:prSet>
      <dgm:spPr/>
      <dgm:t>
        <a:bodyPr/>
        <a:lstStyle/>
        <a:p>
          <a:endParaRPr lang="en-US"/>
        </a:p>
      </dgm:t>
    </dgm:pt>
    <dgm:pt modelId="{22DFDCB6-705F-4CC0-A9B3-D35053432038}" type="pres">
      <dgm:prSet presAssocID="{2921F1C4-41FC-44BD-852E-09EBBA9F1D90}" presName="FiveNodes_1_text" presStyleLbl="node1" presStyleIdx="4" presStyleCnt="5">
        <dgm:presLayoutVars>
          <dgm:bulletEnabled val="1"/>
        </dgm:presLayoutVars>
      </dgm:prSet>
      <dgm:spPr/>
      <dgm:t>
        <a:bodyPr/>
        <a:lstStyle/>
        <a:p>
          <a:endParaRPr lang="en-US"/>
        </a:p>
      </dgm:t>
    </dgm:pt>
    <dgm:pt modelId="{17875F0A-2503-4A3F-84F9-A9244DFA36A8}" type="pres">
      <dgm:prSet presAssocID="{2921F1C4-41FC-44BD-852E-09EBBA9F1D90}" presName="FiveNodes_2_text" presStyleLbl="node1" presStyleIdx="4" presStyleCnt="5">
        <dgm:presLayoutVars>
          <dgm:bulletEnabled val="1"/>
        </dgm:presLayoutVars>
      </dgm:prSet>
      <dgm:spPr/>
      <dgm:t>
        <a:bodyPr/>
        <a:lstStyle/>
        <a:p>
          <a:endParaRPr lang="en-US"/>
        </a:p>
      </dgm:t>
    </dgm:pt>
    <dgm:pt modelId="{8B3B1674-0CE4-4029-8825-60CDD69D2C20}" type="pres">
      <dgm:prSet presAssocID="{2921F1C4-41FC-44BD-852E-09EBBA9F1D90}" presName="FiveNodes_3_text" presStyleLbl="node1" presStyleIdx="4" presStyleCnt="5">
        <dgm:presLayoutVars>
          <dgm:bulletEnabled val="1"/>
        </dgm:presLayoutVars>
      </dgm:prSet>
      <dgm:spPr/>
      <dgm:t>
        <a:bodyPr/>
        <a:lstStyle/>
        <a:p>
          <a:endParaRPr lang="en-US"/>
        </a:p>
      </dgm:t>
    </dgm:pt>
    <dgm:pt modelId="{A607DBBB-2495-4011-BDC4-1237A3BFBBC8}" type="pres">
      <dgm:prSet presAssocID="{2921F1C4-41FC-44BD-852E-09EBBA9F1D90}" presName="FiveNodes_4_text" presStyleLbl="node1" presStyleIdx="4" presStyleCnt="5">
        <dgm:presLayoutVars>
          <dgm:bulletEnabled val="1"/>
        </dgm:presLayoutVars>
      </dgm:prSet>
      <dgm:spPr/>
      <dgm:t>
        <a:bodyPr/>
        <a:lstStyle/>
        <a:p>
          <a:endParaRPr lang="en-US"/>
        </a:p>
      </dgm:t>
    </dgm:pt>
    <dgm:pt modelId="{A4BCCE82-25A3-4BF8-A866-64DA3478B43D}" type="pres">
      <dgm:prSet presAssocID="{2921F1C4-41FC-44BD-852E-09EBBA9F1D90}" presName="FiveNodes_5_text" presStyleLbl="node1" presStyleIdx="4" presStyleCnt="5">
        <dgm:presLayoutVars>
          <dgm:bulletEnabled val="1"/>
        </dgm:presLayoutVars>
      </dgm:prSet>
      <dgm:spPr/>
      <dgm:t>
        <a:bodyPr/>
        <a:lstStyle/>
        <a:p>
          <a:endParaRPr lang="en-US"/>
        </a:p>
      </dgm:t>
    </dgm:pt>
  </dgm:ptLst>
  <dgm:cxnLst>
    <dgm:cxn modelId="{88B8C48E-5A60-4A9C-B4B7-05A5520C83D6}" type="presOf" srcId="{01BF405E-6DC7-419F-9DC6-73E24CE5A3D8}" destId="{E4633772-8E61-4443-9751-FAA3F9FC5CED}" srcOrd="0" destOrd="0" presId="urn:microsoft.com/office/officeart/2005/8/layout/vProcess5"/>
    <dgm:cxn modelId="{8BBC0012-B63A-4957-93DC-46328DE457EF}" type="presOf" srcId="{8132789F-B6A6-42EB-809D-F5ECEA985A0F}" destId="{040C319E-449A-4581-B5A2-8D8F129775AB}" srcOrd="0" destOrd="0" presId="urn:microsoft.com/office/officeart/2005/8/layout/vProcess5"/>
    <dgm:cxn modelId="{FCE4AD52-9FD7-4CCE-9957-C0A71BCE32F1}" type="presOf" srcId="{AB5F91A7-464C-446F-A284-CBE3EC71BB8B}" destId="{8B3B1674-0CE4-4029-8825-60CDD69D2C20}" srcOrd="1" destOrd="0" presId="urn:microsoft.com/office/officeart/2005/8/layout/vProcess5"/>
    <dgm:cxn modelId="{7E94D67A-869E-4E53-A67E-84F1BC01C347}" srcId="{2921F1C4-41FC-44BD-852E-09EBBA9F1D90}" destId="{E7659AAF-7FD3-45E0-BA95-A3B58F509774}" srcOrd="0" destOrd="0" parTransId="{960DD3F0-0B00-4D22-8626-A557FF4C7859}" sibTransId="{01BF405E-6DC7-419F-9DC6-73E24CE5A3D8}"/>
    <dgm:cxn modelId="{E159A417-891F-4F9A-B2B5-C12F2DB86833}" srcId="{2921F1C4-41FC-44BD-852E-09EBBA9F1D90}" destId="{AB5F91A7-464C-446F-A284-CBE3EC71BB8B}" srcOrd="2" destOrd="0" parTransId="{9FBAB95D-8A0E-4F21-B6C0-85F73A5A1051}" sibTransId="{0811335A-752E-4456-A03A-ED74FB6A657F}"/>
    <dgm:cxn modelId="{AC8513FE-CB87-464F-9B39-5B376B1B2BDD}" type="presOf" srcId="{5C1CE4BB-AC80-4779-9546-7F63BD0EDAB0}" destId="{FADFE4B5-256B-4DB8-A3E2-91491BA24AA8}" srcOrd="0" destOrd="0" presId="urn:microsoft.com/office/officeart/2005/8/layout/vProcess5"/>
    <dgm:cxn modelId="{1A6EE777-150A-4AAF-ABD8-37E3108F5147}" type="presOf" srcId="{AB5F91A7-464C-446F-A284-CBE3EC71BB8B}" destId="{CCC1C8D7-A2BE-4885-926C-DEE522B1B55E}" srcOrd="0" destOrd="0" presId="urn:microsoft.com/office/officeart/2005/8/layout/vProcess5"/>
    <dgm:cxn modelId="{6FFFB750-7FBF-4EAE-BD91-CAC524DA2764}" type="presOf" srcId="{DCC3FF83-DE6E-402F-96FE-B084469DA61E}" destId="{8FC01C75-EC3F-4E82-95E3-8CD0D3C974D2}" srcOrd="0" destOrd="0" presId="urn:microsoft.com/office/officeart/2005/8/layout/vProcess5"/>
    <dgm:cxn modelId="{753735F4-0B19-49A5-8A92-12F849D3F2EF}" type="presOf" srcId="{8132789F-B6A6-42EB-809D-F5ECEA985A0F}" destId="{A4BCCE82-25A3-4BF8-A866-64DA3478B43D}" srcOrd="1" destOrd="0" presId="urn:microsoft.com/office/officeart/2005/8/layout/vProcess5"/>
    <dgm:cxn modelId="{367D2D04-3718-48BA-8663-5130D4B7623C}" type="presOf" srcId="{5C1CE4BB-AC80-4779-9546-7F63BD0EDAB0}" destId="{A607DBBB-2495-4011-BDC4-1237A3BFBBC8}" srcOrd="1" destOrd="0" presId="urn:microsoft.com/office/officeart/2005/8/layout/vProcess5"/>
    <dgm:cxn modelId="{0388581C-0781-454E-80FE-FE29EAF88019}" type="presOf" srcId="{E7659AAF-7FD3-45E0-BA95-A3B58F509774}" destId="{7C1735F2-8954-433F-A817-A86D47252831}" srcOrd="0" destOrd="0" presId="urn:microsoft.com/office/officeart/2005/8/layout/vProcess5"/>
    <dgm:cxn modelId="{B3021E35-6CCE-4A83-A768-F283ED89896D}" type="presOf" srcId="{EE8D03BA-EB09-4F79-9AE4-ED8460F61810}" destId="{17875F0A-2503-4A3F-84F9-A9244DFA36A8}" srcOrd="1" destOrd="0" presId="urn:microsoft.com/office/officeart/2005/8/layout/vProcess5"/>
    <dgm:cxn modelId="{B5FE3F1E-A92A-468A-B82E-9B0AC25C7161}" type="presOf" srcId="{E7659AAF-7FD3-45E0-BA95-A3B58F509774}" destId="{22DFDCB6-705F-4CC0-A9B3-D35053432038}" srcOrd="1" destOrd="0" presId="urn:microsoft.com/office/officeart/2005/8/layout/vProcess5"/>
    <dgm:cxn modelId="{16181AA6-16D7-4A60-81AB-0A24374E19CE}" type="presOf" srcId="{1CAE451B-EC86-4884-9BB0-4C215DA3B5AD}" destId="{0C5B48B5-64B5-45CA-89B7-AF76EC6CB0F2}" srcOrd="0" destOrd="0" presId="urn:microsoft.com/office/officeart/2005/8/layout/vProcess5"/>
    <dgm:cxn modelId="{AAEC90DE-1EAC-4BE1-8EA3-0038721834E9}" type="presOf" srcId="{0811335A-752E-4456-A03A-ED74FB6A657F}" destId="{9B915586-E299-42D0-AAC4-C7C6392F4694}" srcOrd="0" destOrd="0" presId="urn:microsoft.com/office/officeart/2005/8/layout/vProcess5"/>
    <dgm:cxn modelId="{EA8F7D7A-0402-4BCD-88DD-3506FE8640DD}" srcId="{2921F1C4-41FC-44BD-852E-09EBBA9F1D90}" destId="{5C1CE4BB-AC80-4779-9546-7F63BD0EDAB0}" srcOrd="3" destOrd="0" parTransId="{E3334857-90AC-4A4A-B772-D37DFD8523EB}" sibTransId="{1CAE451B-EC86-4884-9BB0-4C215DA3B5AD}"/>
    <dgm:cxn modelId="{867911B8-68DE-48C9-896A-0F4FCF7E2B39}" srcId="{2921F1C4-41FC-44BD-852E-09EBBA9F1D90}" destId="{8132789F-B6A6-42EB-809D-F5ECEA985A0F}" srcOrd="4" destOrd="0" parTransId="{879EED27-C254-423B-9FCD-3D9D60D0FD09}" sibTransId="{9304698E-A137-4B36-9762-44B6BFD0CD00}"/>
    <dgm:cxn modelId="{3FDE2011-A55D-4B1A-ADD0-58F04FC4BAD2}" type="presOf" srcId="{2921F1C4-41FC-44BD-852E-09EBBA9F1D90}" destId="{9610A416-995D-4831-9167-DA6E867D442B}" srcOrd="0" destOrd="0" presId="urn:microsoft.com/office/officeart/2005/8/layout/vProcess5"/>
    <dgm:cxn modelId="{31C60CB2-02B0-42CD-B057-F07CDC796355}" srcId="{2921F1C4-41FC-44BD-852E-09EBBA9F1D90}" destId="{EE8D03BA-EB09-4F79-9AE4-ED8460F61810}" srcOrd="1" destOrd="0" parTransId="{AB3D3032-F947-47AC-AE82-664D67EC0659}" sibTransId="{DCC3FF83-DE6E-402F-96FE-B084469DA61E}"/>
    <dgm:cxn modelId="{B79E193D-90DC-46D4-8CB7-6F1844EC4694}" type="presOf" srcId="{EE8D03BA-EB09-4F79-9AE4-ED8460F61810}" destId="{79412EA3-D695-40A2-A4BD-FD8F683CACEF}" srcOrd="0" destOrd="0" presId="urn:microsoft.com/office/officeart/2005/8/layout/vProcess5"/>
    <dgm:cxn modelId="{81AABCAC-8DE6-4812-ABD7-C8AB6E0873E9}" type="presParOf" srcId="{9610A416-995D-4831-9167-DA6E867D442B}" destId="{2E20A576-2E9E-4B54-A766-D53124AEFF07}" srcOrd="0" destOrd="0" presId="urn:microsoft.com/office/officeart/2005/8/layout/vProcess5"/>
    <dgm:cxn modelId="{27C99F01-B2F2-42B6-AC1B-A382287A8729}" type="presParOf" srcId="{9610A416-995D-4831-9167-DA6E867D442B}" destId="{7C1735F2-8954-433F-A817-A86D47252831}" srcOrd="1" destOrd="0" presId="urn:microsoft.com/office/officeart/2005/8/layout/vProcess5"/>
    <dgm:cxn modelId="{1D181457-96CB-45F9-BDF0-C52A468487F3}" type="presParOf" srcId="{9610A416-995D-4831-9167-DA6E867D442B}" destId="{79412EA3-D695-40A2-A4BD-FD8F683CACEF}" srcOrd="2" destOrd="0" presId="urn:microsoft.com/office/officeart/2005/8/layout/vProcess5"/>
    <dgm:cxn modelId="{C477B333-DA45-4277-9605-C1F2E3AF0A64}" type="presParOf" srcId="{9610A416-995D-4831-9167-DA6E867D442B}" destId="{CCC1C8D7-A2BE-4885-926C-DEE522B1B55E}" srcOrd="3" destOrd="0" presId="urn:microsoft.com/office/officeart/2005/8/layout/vProcess5"/>
    <dgm:cxn modelId="{5F9CDE60-AFFC-4C38-9F8C-C37EDDDF3511}" type="presParOf" srcId="{9610A416-995D-4831-9167-DA6E867D442B}" destId="{FADFE4B5-256B-4DB8-A3E2-91491BA24AA8}" srcOrd="4" destOrd="0" presId="urn:microsoft.com/office/officeart/2005/8/layout/vProcess5"/>
    <dgm:cxn modelId="{BEA0F7AD-C3AD-4BB1-8D93-05EFE9130051}" type="presParOf" srcId="{9610A416-995D-4831-9167-DA6E867D442B}" destId="{040C319E-449A-4581-B5A2-8D8F129775AB}" srcOrd="5" destOrd="0" presId="urn:microsoft.com/office/officeart/2005/8/layout/vProcess5"/>
    <dgm:cxn modelId="{60675BAB-81F1-458B-B62C-72786D841528}" type="presParOf" srcId="{9610A416-995D-4831-9167-DA6E867D442B}" destId="{E4633772-8E61-4443-9751-FAA3F9FC5CED}" srcOrd="6" destOrd="0" presId="urn:microsoft.com/office/officeart/2005/8/layout/vProcess5"/>
    <dgm:cxn modelId="{50491690-FAAB-47B7-A79A-A596845E0DFD}" type="presParOf" srcId="{9610A416-995D-4831-9167-DA6E867D442B}" destId="{8FC01C75-EC3F-4E82-95E3-8CD0D3C974D2}" srcOrd="7" destOrd="0" presId="urn:microsoft.com/office/officeart/2005/8/layout/vProcess5"/>
    <dgm:cxn modelId="{1F783DF6-1408-45D9-B54A-B327A8C6B3BC}" type="presParOf" srcId="{9610A416-995D-4831-9167-DA6E867D442B}" destId="{9B915586-E299-42D0-AAC4-C7C6392F4694}" srcOrd="8" destOrd="0" presId="urn:microsoft.com/office/officeart/2005/8/layout/vProcess5"/>
    <dgm:cxn modelId="{D0974AD3-EA26-40B8-951A-F2A221B16622}" type="presParOf" srcId="{9610A416-995D-4831-9167-DA6E867D442B}" destId="{0C5B48B5-64B5-45CA-89B7-AF76EC6CB0F2}" srcOrd="9" destOrd="0" presId="urn:microsoft.com/office/officeart/2005/8/layout/vProcess5"/>
    <dgm:cxn modelId="{0058B42F-E443-4F9A-9509-3A1C2099E138}" type="presParOf" srcId="{9610A416-995D-4831-9167-DA6E867D442B}" destId="{22DFDCB6-705F-4CC0-A9B3-D35053432038}" srcOrd="10" destOrd="0" presId="urn:microsoft.com/office/officeart/2005/8/layout/vProcess5"/>
    <dgm:cxn modelId="{53AA0E7F-39CE-4D36-91C6-F01384F4E1E1}" type="presParOf" srcId="{9610A416-995D-4831-9167-DA6E867D442B}" destId="{17875F0A-2503-4A3F-84F9-A9244DFA36A8}" srcOrd="11" destOrd="0" presId="urn:microsoft.com/office/officeart/2005/8/layout/vProcess5"/>
    <dgm:cxn modelId="{52415E76-65A8-44CD-A38A-9E290B23149B}" type="presParOf" srcId="{9610A416-995D-4831-9167-DA6E867D442B}" destId="{8B3B1674-0CE4-4029-8825-60CDD69D2C20}" srcOrd="12" destOrd="0" presId="urn:microsoft.com/office/officeart/2005/8/layout/vProcess5"/>
    <dgm:cxn modelId="{5CBC0BFD-E4A6-4A38-9A63-4DA31E0E6CA3}" type="presParOf" srcId="{9610A416-995D-4831-9167-DA6E867D442B}" destId="{A607DBBB-2495-4011-BDC4-1237A3BFBBC8}" srcOrd="13" destOrd="0" presId="urn:microsoft.com/office/officeart/2005/8/layout/vProcess5"/>
    <dgm:cxn modelId="{5F11EBFF-216A-466C-BAF9-266BAB54607E}" type="presParOf" srcId="{9610A416-995D-4831-9167-DA6E867D442B}" destId="{A4BCCE82-25A3-4BF8-A866-64DA3478B43D}" srcOrd="14" destOrd="0" presId="urn:microsoft.com/office/officeart/2005/8/layout/vProcess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32BD7888-5C61-4BC1-ACF0-7DA8007A4878}" type="doc">
      <dgm:prSet loTypeId="urn:microsoft.com/office/officeart/2008/layout/VerticalCurvedList" loCatId="list" qsTypeId="urn:microsoft.com/office/officeart/2005/8/quickstyle/simple1" qsCatId="simple" csTypeId="urn:microsoft.com/office/officeart/2005/8/colors/accent1_2" csCatId="accent1" phldr="1"/>
      <dgm:spPr/>
      <dgm:t>
        <a:bodyPr/>
        <a:lstStyle/>
        <a:p>
          <a:endParaRPr lang="en-US"/>
        </a:p>
      </dgm:t>
    </dgm:pt>
    <dgm:pt modelId="{E2CE14B2-6435-42AD-8907-2EAC603FCDA5}">
      <dgm:prSet phldrT="[Text]"/>
      <dgm:spPr/>
      <dgm:t>
        <a:bodyPr/>
        <a:lstStyle/>
        <a:p>
          <a:r>
            <a:rPr lang="en-US" dirty="0" smtClean="0"/>
            <a:t>Increased Revenue</a:t>
          </a:r>
          <a:endParaRPr lang="en-US" dirty="0"/>
        </a:p>
      </dgm:t>
    </dgm:pt>
    <dgm:pt modelId="{4BB1BDEE-6296-4AAC-8479-358611384450}" type="parTrans" cxnId="{246E59E5-0C89-4857-936D-CECE83BAA19B}">
      <dgm:prSet/>
      <dgm:spPr/>
      <dgm:t>
        <a:bodyPr/>
        <a:lstStyle/>
        <a:p>
          <a:endParaRPr lang="en-US"/>
        </a:p>
      </dgm:t>
    </dgm:pt>
    <dgm:pt modelId="{50D85665-2327-4DD0-9689-6FCDAB0DCE13}" type="sibTrans" cxnId="{246E59E5-0C89-4857-936D-CECE83BAA19B}">
      <dgm:prSet/>
      <dgm:spPr/>
      <dgm:t>
        <a:bodyPr/>
        <a:lstStyle/>
        <a:p>
          <a:endParaRPr lang="en-US"/>
        </a:p>
      </dgm:t>
    </dgm:pt>
    <dgm:pt modelId="{99CFC639-80E9-4350-8E00-FE5AE8AE4538}">
      <dgm:prSet phldrT="[Text]"/>
      <dgm:spPr/>
      <dgm:t>
        <a:bodyPr/>
        <a:lstStyle/>
        <a:p>
          <a:r>
            <a:rPr lang="en-US" dirty="0" smtClean="0"/>
            <a:t>New Customers Generated</a:t>
          </a:r>
          <a:endParaRPr lang="en-US" dirty="0"/>
        </a:p>
      </dgm:t>
    </dgm:pt>
    <dgm:pt modelId="{84C3ECEE-DFF4-4A05-A17E-375A5181FD17}" type="parTrans" cxnId="{F373A509-6630-4194-A2D7-1DDE55195329}">
      <dgm:prSet/>
      <dgm:spPr/>
      <dgm:t>
        <a:bodyPr/>
        <a:lstStyle/>
        <a:p>
          <a:endParaRPr lang="en-US"/>
        </a:p>
      </dgm:t>
    </dgm:pt>
    <dgm:pt modelId="{5E8555B5-8E12-4276-BF52-261118602949}" type="sibTrans" cxnId="{F373A509-6630-4194-A2D7-1DDE55195329}">
      <dgm:prSet/>
      <dgm:spPr/>
      <dgm:t>
        <a:bodyPr/>
        <a:lstStyle/>
        <a:p>
          <a:endParaRPr lang="en-US"/>
        </a:p>
      </dgm:t>
    </dgm:pt>
    <dgm:pt modelId="{5F3FB7B6-EB49-4AF6-A7E7-D6F375338599}">
      <dgm:prSet phldrT="[Text]"/>
      <dgm:spPr/>
      <dgm:t>
        <a:bodyPr/>
        <a:lstStyle/>
        <a:p>
          <a:r>
            <a:rPr lang="en-US" dirty="0" smtClean="0"/>
            <a:t>More Conversions to Natural Gas</a:t>
          </a:r>
          <a:endParaRPr lang="en-US" dirty="0"/>
        </a:p>
      </dgm:t>
    </dgm:pt>
    <dgm:pt modelId="{27C18324-9502-4792-B61E-C15C56B43233}" type="parTrans" cxnId="{A284008C-0530-4E9F-A2C9-753A00A8C65C}">
      <dgm:prSet/>
      <dgm:spPr/>
      <dgm:t>
        <a:bodyPr/>
        <a:lstStyle/>
        <a:p>
          <a:endParaRPr lang="en-US"/>
        </a:p>
      </dgm:t>
    </dgm:pt>
    <dgm:pt modelId="{6C94320C-4BCC-4735-BE92-EB3AEC1608DE}" type="sibTrans" cxnId="{A284008C-0530-4E9F-A2C9-753A00A8C65C}">
      <dgm:prSet/>
      <dgm:spPr/>
      <dgm:t>
        <a:bodyPr/>
        <a:lstStyle/>
        <a:p>
          <a:endParaRPr lang="en-US"/>
        </a:p>
      </dgm:t>
    </dgm:pt>
    <dgm:pt modelId="{089413E9-BF32-45E8-9585-CB9CBA4B6563}">
      <dgm:prSet/>
      <dgm:spPr/>
      <dgm:t>
        <a:bodyPr/>
        <a:lstStyle/>
        <a:p>
          <a:r>
            <a:rPr lang="en-US" dirty="0" smtClean="0"/>
            <a:t>Increased Contractor Participation in Home Performance</a:t>
          </a:r>
          <a:endParaRPr lang="en-US" dirty="0"/>
        </a:p>
      </dgm:t>
    </dgm:pt>
    <dgm:pt modelId="{CBCAD68C-808A-4E48-9DA0-AFE7C4E16DFC}" type="parTrans" cxnId="{DA8A4B30-D589-4E93-9C0B-7F97F87CFE43}">
      <dgm:prSet/>
      <dgm:spPr/>
      <dgm:t>
        <a:bodyPr/>
        <a:lstStyle/>
        <a:p>
          <a:endParaRPr lang="en-US"/>
        </a:p>
      </dgm:t>
    </dgm:pt>
    <dgm:pt modelId="{FECCE02D-F96D-4C3B-8358-56B8AB04EF59}" type="sibTrans" cxnId="{DA8A4B30-D589-4E93-9C0B-7F97F87CFE43}">
      <dgm:prSet/>
      <dgm:spPr/>
      <dgm:t>
        <a:bodyPr/>
        <a:lstStyle/>
        <a:p>
          <a:endParaRPr lang="en-US"/>
        </a:p>
      </dgm:t>
    </dgm:pt>
    <dgm:pt modelId="{42DAD22E-2B27-4040-88EA-2B5846046285}">
      <dgm:prSet/>
      <dgm:spPr/>
      <dgm:t>
        <a:bodyPr/>
        <a:lstStyle/>
        <a:p>
          <a:r>
            <a:rPr lang="en-US" dirty="0" smtClean="0"/>
            <a:t>Helped Educate Customers about Home Performance</a:t>
          </a:r>
        </a:p>
      </dgm:t>
    </dgm:pt>
    <dgm:pt modelId="{D42CEE11-1BD5-4899-8F3D-C3AF5941A1D8}" type="parTrans" cxnId="{6875F935-BDC0-451E-85EE-C0201C101614}">
      <dgm:prSet/>
      <dgm:spPr/>
      <dgm:t>
        <a:bodyPr/>
        <a:lstStyle/>
        <a:p>
          <a:endParaRPr lang="en-US"/>
        </a:p>
      </dgm:t>
    </dgm:pt>
    <dgm:pt modelId="{08804725-41E3-4F23-874E-DC8718B571F3}" type="sibTrans" cxnId="{6875F935-BDC0-451E-85EE-C0201C101614}">
      <dgm:prSet/>
      <dgm:spPr/>
      <dgm:t>
        <a:bodyPr/>
        <a:lstStyle/>
        <a:p>
          <a:endParaRPr lang="en-US"/>
        </a:p>
      </dgm:t>
    </dgm:pt>
    <dgm:pt modelId="{31E7803F-7439-4913-B8FE-BD579D90A7F4}" type="pres">
      <dgm:prSet presAssocID="{32BD7888-5C61-4BC1-ACF0-7DA8007A4878}" presName="Name0" presStyleCnt="0">
        <dgm:presLayoutVars>
          <dgm:chMax val="7"/>
          <dgm:chPref val="7"/>
          <dgm:dir/>
        </dgm:presLayoutVars>
      </dgm:prSet>
      <dgm:spPr/>
      <dgm:t>
        <a:bodyPr/>
        <a:lstStyle/>
        <a:p>
          <a:endParaRPr lang="en-US"/>
        </a:p>
      </dgm:t>
    </dgm:pt>
    <dgm:pt modelId="{0CF6D9B5-4362-4379-BED1-41AEC0A0CDE3}" type="pres">
      <dgm:prSet presAssocID="{32BD7888-5C61-4BC1-ACF0-7DA8007A4878}" presName="Name1" presStyleCnt="0"/>
      <dgm:spPr/>
    </dgm:pt>
    <dgm:pt modelId="{776D6D91-1674-4321-A25C-F35FF11D63B1}" type="pres">
      <dgm:prSet presAssocID="{32BD7888-5C61-4BC1-ACF0-7DA8007A4878}" presName="cycle" presStyleCnt="0"/>
      <dgm:spPr/>
    </dgm:pt>
    <dgm:pt modelId="{F6F0155F-F80D-4A84-A892-38569C14FE30}" type="pres">
      <dgm:prSet presAssocID="{32BD7888-5C61-4BC1-ACF0-7DA8007A4878}" presName="srcNode" presStyleLbl="node1" presStyleIdx="0" presStyleCnt="5"/>
      <dgm:spPr/>
    </dgm:pt>
    <dgm:pt modelId="{68021656-7FF7-4E27-A199-80BD4AD91003}" type="pres">
      <dgm:prSet presAssocID="{32BD7888-5C61-4BC1-ACF0-7DA8007A4878}" presName="conn" presStyleLbl="parChTrans1D2" presStyleIdx="0" presStyleCnt="1"/>
      <dgm:spPr/>
      <dgm:t>
        <a:bodyPr/>
        <a:lstStyle/>
        <a:p>
          <a:endParaRPr lang="en-US"/>
        </a:p>
      </dgm:t>
    </dgm:pt>
    <dgm:pt modelId="{906B72BF-191A-4ECA-BF10-0E348F423693}" type="pres">
      <dgm:prSet presAssocID="{32BD7888-5C61-4BC1-ACF0-7DA8007A4878}" presName="extraNode" presStyleLbl="node1" presStyleIdx="0" presStyleCnt="5"/>
      <dgm:spPr/>
    </dgm:pt>
    <dgm:pt modelId="{D9E586DC-A5CF-4F53-9BCC-C9D154B93006}" type="pres">
      <dgm:prSet presAssocID="{32BD7888-5C61-4BC1-ACF0-7DA8007A4878}" presName="dstNode" presStyleLbl="node1" presStyleIdx="0" presStyleCnt="5"/>
      <dgm:spPr/>
    </dgm:pt>
    <dgm:pt modelId="{44AA220F-E216-4D08-AF73-E10985BD815F}" type="pres">
      <dgm:prSet presAssocID="{E2CE14B2-6435-42AD-8907-2EAC603FCDA5}" presName="text_1" presStyleLbl="node1" presStyleIdx="0" presStyleCnt="5">
        <dgm:presLayoutVars>
          <dgm:bulletEnabled val="1"/>
        </dgm:presLayoutVars>
      </dgm:prSet>
      <dgm:spPr/>
      <dgm:t>
        <a:bodyPr/>
        <a:lstStyle/>
        <a:p>
          <a:endParaRPr lang="en-US"/>
        </a:p>
      </dgm:t>
    </dgm:pt>
    <dgm:pt modelId="{2312CA8C-B721-4B25-9D1D-A45837C7CCDA}" type="pres">
      <dgm:prSet presAssocID="{E2CE14B2-6435-42AD-8907-2EAC603FCDA5}" presName="accent_1" presStyleCnt="0"/>
      <dgm:spPr/>
    </dgm:pt>
    <dgm:pt modelId="{E1410D52-5982-4AFA-8EBB-EA5628ECE526}" type="pres">
      <dgm:prSet presAssocID="{E2CE14B2-6435-42AD-8907-2EAC603FCDA5}" presName="accentRepeatNode" presStyleLbl="solidFgAcc1" presStyleIdx="0" presStyleCnt="5"/>
      <dgm:spPr/>
    </dgm:pt>
    <dgm:pt modelId="{6BEC053E-081D-4AA5-BB26-2711E765911F}" type="pres">
      <dgm:prSet presAssocID="{99CFC639-80E9-4350-8E00-FE5AE8AE4538}" presName="text_2" presStyleLbl="node1" presStyleIdx="1" presStyleCnt="5">
        <dgm:presLayoutVars>
          <dgm:bulletEnabled val="1"/>
        </dgm:presLayoutVars>
      </dgm:prSet>
      <dgm:spPr/>
      <dgm:t>
        <a:bodyPr/>
        <a:lstStyle/>
        <a:p>
          <a:endParaRPr lang="en-US"/>
        </a:p>
      </dgm:t>
    </dgm:pt>
    <dgm:pt modelId="{E58439FA-CAB2-4FAB-B115-FAD8D8B915B2}" type="pres">
      <dgm:prSet presAssocID="{99CFC639-80E9-4350-8E00-FE5AE8AE4538}" presName="accent_2" presStyleCnt="0"/>
      <dgm:spPr/>
    </dgm:pt>
    <dgm:pt modelId="{D66153DB-9247-4008-990E-CA98D135D862}" type="pres">
      <dgm:prSet presAssocID="{99CFC639-80E9-4350-8E00-FE5AE8AE4538}" presName="accentRepeatNode" presStyleLbl="solidFgAcc1" presStyleIdx="1" presStyleCnt="5"/>
      <dgm:spPr/>
    </dgm:pt>
    <dgm:pt modelId="{66728753-8EEB-4302-8698-1E22EE3BD971}" type="pres">
      <dgm:prSet presAssocID="{5F3FB7B6-EB49-4AF6-A7E7-D6F375338599}" presName="text_3" presStyleLbl="node1" presStyleIdx="2" presStyleCnt="5">
        <dgm:presLayoutVars>
          <dgm:bulletEnabled val="1"/>
        </dgm:presLayoutVars>
      </dgm:prSet>
      <dgm:spPr/>
      <dgm:t>
        <a:bodyPr/>
        <a:lstStyle/>
        <a:p>
          <a:endParaRPr lang="en-US"/>
        </a:p>
      </dgm:t>
    </dgm:pt>
    <dgm:pt modelId="{D0FC6BCB-0859-4DF4-BDFF-77F0433B0DE6}" type="pres">
      <dgm:prSet presAssocID="{5F3FB7B6-EB49-4AF6-A7E7-D6F375338599}" presName="accent_3" presStyleCnt="0"/>
      <dgm:spPr/>
    </dgm:pt>
    <dgm:pt modelId="{7BCFDF32-5AC6-4E4A-8C55-E6B2923097B8}" type="pres">
      <dgm:prSet presAssocID="{5F3FB7B6-EB49-4AF6-A7E7-D6F375338599}" presName="accentRepeatNode" presStyleLbl="solidFgAcc1" presStyleIdx="2" presStyleCnt="5"/>
      <dgm:spPr/>
    </dgm:pt>
    <dgm:pt modelId="{93790E29-CFD8-42C2-86F5-CC11AE19A8EC}" type="pres">
      <dgm:prSet presAssocID="{089413E9-BF32-45E8-9585-CB9CBA4B6563}" presName="text_4" presStyleLbl="node1" presStyleIdx="3" presStyleCnt="5">
        <dgm:presLayoutVars>
          <dgm:bulletEnabled val="1"/>
        </dgm:presLayoutVars>
      </dgm:prSet>
      <dgm:spPr/>
      <dgm:t>
        <a:bodyPr/>
        <a:lstStyle/>
        <a:p>
          <a:endParaRPr lang="en-US"/>
        </a:p>
      </dgm:t>
    </dgm:pt>
    <dgm:pt modelId="{328162E1-D3E9-4B34-B804-362FB128B321}" type="pres">
      <dgm:prSet presAssocID="{089413E9-BF32-45E8-9585-CB9CBA4B6563}" presName="accent_4" presStyleCnt="0"/>
      <dgm:spPr/>
    </dgm:pt>
    <dgm:pt modelId="{5E1051D1-35C8-4036-B38C-C504BA246AA8}" type="pres">
      <dgm:prSet presAssocID="{089413E9-BF32-45E8-9585-CB9CBA4B6563}" presName="accentRepeatNode" presStyleLbl="solidFgAcc1" presStyleIdx="3" presStyleCnt="5"/>
      <dgm:spPr/>
    </dgm:pt>
    <dgm:pt modelId="{6953D913-BE93-43AC-8961-6AB7A3A6EF3F}" type="pres">
      <dgm:prSet presAssocID="{42DAD22E-2B27-4040-88EA-2B5846046285}" presName="text_5" presStyleLbl="node1" presStyleIdx="4" presStyleCnt="5">
        <dgm:presLayoutVars>
          <dgm:bulletEnabled val="1"/>
        </dgm:presLayoutVars>
      </dgm:prSet>
      <dgm:spPr/>
      <dgm:t>
        <a:bodyPr/>
        <a:lstStyle/>
        <a:p>
          <a:endParaRPr lang="en-US"/>
        </a:p>
      </dgm:t>
    </dgm:pt>
    <dgm:pt modelId="{43CD71ED-3DD3-4B5B-9E9E-8BABFCAA22F9}" type="pres">
      <dgm:prSet presAssocID="{42DAD22E-2B27-4040-88EA-2B5846046285}" presName="accent_5" presStyleCnt="0"/>
      <dgm:spPr/>
    </dgm:pt>
    <dgm:pt modelId="{17F43851-D2FF-44BF-9D40-AA3B8DD8CD27}" type="pres">
      <dgm:prSet presAssocID="{42DAD22E-2B27-4040-88EA-2B5846046285}" presName="accentRepeatNode" presStyleLbl="solidFgAcc1" presStyleIdx="4" presStyleCnt="5"/>
      <dgm:spPr/>
    </dgm:pt>
  </dgm:ptLst>
  <dgm:cxnLst>
    <dgm:cxn modelId="{F373A509-6630-4194-A2D7-1DDE55195329}" srcId="{32BD7888-5C61-4BC1-ACF0-7DA8007A4878}" destId="{99CFC639-80E9-4350-8E00-FE5AE8AE4538}" srcOrd="1" destOrd="0" parTransId="{84C3ECEE-DFF4-4A05-A17E-375A5181FD17}" sibTransId="{5E8555B5-8E12-4276-BF52-261118602949}"/>
    <dgm:cxn modelId="{ACA9331F-CB60-4599-8A5D-067735C3C8C4}" type="presOf" srcId="{E2CE14B2-6435-42AD-8907-2EAC603FCDA5}" destId="{44AA220F-E216-4D08-AF73-E10985BD815F}" srcOrd="0" destOrd="0" presId="urn:microsoft.com/office/officeart/2008/layout/VerticalCurvedList"/>
    <dgm:cxn modelId="{6875F935-BDC0-451E-85EE-C0201C101614}" srcId="{32BD7888-5C61-4BC1-ACF0-7DA8007A4878}" destId="{42DAD22E-2B27-4040-88EA-2B5846046285}" srcOrd="4" destOrd="0" parTransId="{D42CEE11-1BD5-4899-8F3D-C3AF5941A1D8}" sibTransId="{08804725-41E3-4F23-874E-DC8718B571F3}"/>
    <dgm:cxn modelId="{B6A9BFB5-DAE5-45DD-A92D-D66BC1783284}" type="presOf" srcId="{5F3FB7B6-EB49-4AF6-A7E7-D6F375338599}" destId="{66728753-8EEB-4302-8698-1E22EE3BD971}" srcOrd="0" destOrd="0" presId="urn:microsoft.com/office/officeart/2008/layout/VerticalCurvedList"/>
    <dgm:cxn modelId="{10318781-6AFB-4305-9908-7E797E64FB9D}" type="presOf" srcId="{32BD7888-5C61-4BC1-ACF0-7DA8007A4878}" destId="{31E7803F-7439-4913-B8FE-BD579D90A7F4}" srcOrd="0" destOrd="0" presId="urn:microsoft.com/office/officeart/2008/layout/VerticalCurvedList"/>
    <dgm:cxn modelId="{A284008C-0530-4E9F-A2C9-753A00A8C65C}" srcId="{32BD7888-5C61-4BC1-ACF0-7DA8007A4878}" destId="{5F3FB7B6-EB49-4AF6-A7E7-D6F375338599}" srcOrd="2" destOrd="0" parTransId="{27C18324-9502-4792-B61E-C15C56B43233}" sibTransId="{6C94320C-4BCC-4735-BE92-EB3AEC1608DE}"/>
    <dgm:cxn modelId="{85131F28-2DAC-4F35-A8B5-D7DF395DF191}" type="presOf" srcId="{089413E9-BF32-45E8-9585-CB9CBA4B6563}" destId="{93790E29-CFD8-42C2-86F5-CC11AE19A8EC}" srcOrd="0" destOrd="0" presId="urn:microsoft.com/office/officeart/2008/layout/VerticalCurvedList"/>
    <dgm:cxn modelId="{B61723D1-63C6-45FD-9844-65C60C5E14BF}" type="presOf" srcId="{99CFC639-80E9-4350-8E00-FE5AE8AE4538}" destId="{6BEC053E-081D-4AA5-BB26-2711E765911F}" srcOrd="0" destOrd="0" presId="urn:microsoft.com/office/officeart/2008/layout/VerticalCurvedList"/>
    <dgm:cxn modelId="{A53D660F-0C03-446E-85B0-3BCDDD189F3A}" type="presOf" srcId="{42DAD22E-2B27-4040-88EA-2B5846046285}" destId="{6953D913-BE93-43AC-8961-6AB7A3A6EF3F}" srcOrd="0" destOrd="0" presId="urn:microsoft.com/office/officeart/2008/layout/VerticalCurvedList"/>
    <dgm:cxn modelId="{246E59E5-0C89-4857-936D-CECE83BAA19B}" srcId="{32BD7888-5C61-4BC1-ACF0-7DA8007A4878}" destId="{E2CE14B2-6435-42AD-8907-2EAC603FCDA5}" srcOrd="0" destOrd="0" parTransId="{4BB1BDEE-6296-4AAC-8479-358611384450}" sibTransId="{50D85665-2327-4DD0-9689-6FCDAB0DCE13}"/>
    <dgm:cxn modelId="{7B52883D-0F5D-4E12-A740-52F34FD3B3A1}" type="presOf" srcId="{50D85665-2327-4DD0-9689-6FCDAB0DCE13}" destId="{68021656-7FF7-4E27-A199-80BD4AD91003}" srcOrd="0" destOrd="0" presId="urn:microsoft.com/office/officeart/2008/layout/VerticalCurvedList"/>
    <dgm:cxn modelId="{DA8A4B30-D589-4E93-9C0B-7F97F87CFE43}" srcId="{32BD7888-5C61-4BC1-ACF0-7DA8007A4878}" destId="{089413E9-BF32-45E8-9585-CB9CBA4B6563}" srcOrd="3" destOrd="0" parTransId="{CBCAD68C-808A-4E48-9DA0-AFE7C4E16DFC}" sibTransId="{FECCE02D-F96D-4C3B-8358-56B8AB04EF59}"/>
    <dgm:cxn modelId="{355651D3-C725-4D2C-B51B-5C34FE06AB2D}" type="presParOf" srcId="{31E7803F-7439-4913-B8FE-BD579D90A7F4}" destId="{0CF6D9B5-4362-4379-BED1-41AEC0A0CDE3}" srcOrd="0" destOrd="0" presId="urn:microsoft.com/office/officeart/2008/layout/VerticalCurvedList"/>
    <dgm:cxn modelId="{E588EFDD-163F-4ED0-90C1-4A13F1ED9CEA}" type="presParOf" srcId="{0CF6D9B5-4362-4379-BED1-41AEC0A0CDE3}" destId="{776D6D91-1674-4321-A25C-F35FF11D63B1}" srcOrd="0" destOrd="0" presId="urn:microsoft.com/office/officeart/2008/layout/VerticalCurvedList"/>
    <dgm:cxn modelId="{5D31BE39-E4C6-466F-AD8D-90234DAAB8D0}" type="presParOf" srcId="{776D6D91-1674-4321-A25C-F35FF11D63B1}" destId="{F6F0155F-F80D-4A84-A892-38569C14FE30}" srcOrd="0" destOrd="0" presId="urn:microsoft.com/office/officeart/2008/layout/VerticalCurvedList"/>
    <dgm:cxn modelId="{B35BE4E9-2DD0-427A-A441-F4968C7E67A5}" type="presParOf" srcId="{776D6D91-1674-4321-A25C-F35FF11D63B1}" destId="{68021656-7FF7-4E27-A199-80BD4AD91003}" srcOrd="1" destOrd="0" presId="urn:microsoft.com/office/officeart/2008/layout/VerticalCurvedList"/>
    <dgm:cxn modelId="{C6D7C05F-1488-4E4B-9FE9-6617E042F6A1}" type="presParOf" srcId="{776D6D91-1674-4321-A25C-F35FF11D63B1}" destId="{906B72BF-191A-4ECA-BF10-0E348F423693}" srcOrd="2" destOrd="0" presId="urn:microsoft.com/office/officeart/2008/layout/VerticalCurvedList"/>
    <dgm:cxn modelId="{30AE04F7-3D7C-46C5-8A09-91933125BFBB}" type="presParOf" srcId="{776D6D91-1674-4321-A25C-F35FF11D63B1}" destId="{D9E586DC-A5CF-4F53-9BCC-C9D154B93006}" srcOrd="3" destOrd="0" presId="urn:microsoft.com/office/officeart/2008/layout/VerticalCurvedList"/>
    <dgm:cxn modelId="{33B1137D-C180-4899-BE39-9A43D78B2388}" type="presParOf" srcId="{0CF6D9B5-4362-4379-BED1-41AEC0A0CDE3}" destId="{44AA220F-E216-4D08-AF73-E10985BD815F}" srcOrd="1" destOrd="0" presId="urn:microsoft.com/office/officeart/2008/layout/VerticalCurvedList"/>
    <dgm:cxn modelId="{7F5FA110-E7BE-4542-8D70-E781114DD05C}" type="presParOf" srcId="{0CF6D9B5-4362-4379-BED1-41AEC0A0CDE3}" destId="{2312CA8C-B721-4B25-9D1D-A45837C7CCDA}" srcOrd="2" destOrd="0" presId="urn:microsoft.com/office/officeart/2008/layout/VerticalCurvedList"/>
    <dgm:cxn modelId="{710A3AC3-A3C9-40BC-B808-2086C8D8321A}" type="presParOf" srcId="{2312CA8C-B721-4B25-9D1D-A45837C7CCDA}" destId="{E1410D52-5982-4AFA-8EBB-EA5628ECE526}" srcOrd="0" destOrd="0" presId="urn:microsoft.com/office/officeart/2008/layout/VerticalCurvedList"/>
    <dgm:cxn modelId="{B9158A4F-0A1A-4799-A204-D92B62F21CEC}" type="presParOf" srcId="{0CF6D9B5-4362-4379-BED1-41AEC0A0CDE3}" destId="{6BEC053E-081D-4AA5-BB26-2711E765911F}" srcOrd="3" destOrd="0" presId="urn:microsoft.com/office/officeart/2008/layout/VerticalCurvedList"/>
    <dgm:cxn modelId="{AFECC1FB-D2B1-4B89-8C3C-1C7552C25A5D}" type="presParOf" srcId="{0CF6D9B5-4362-4379-BED1-41AEC0A0CDE3}" destId="{E58439FA-CAB2-4FAB-B115-FAD8D8B915B2}" srcOrd="4" destOrd="0" presId="urn:microsoft.com/office/officeart/2008/layout/VerticalCurvedList"/>
    <dgm:cxn modelId="{E3EBE951-B08C-4010-BC07-94B647E923F3}" type="presParOf" srcId="{E58439FA-CAB2-4FAB-B115-FAD8D8B915B2}" destId="{D66153DB-9247-4008-990E-CA98D135D862}" srcOrd="0" destOrd="0" presId="urn:microsoft.com/office/officeart/2008/layout/VerticalCurvedList"/>
    <dgm:cxn modelId="{F2974A26-F4D9-40FD-B44A-D52A6D7A4138}" type="presParOf" srcId="{0CF6D9B5-4362-4379-BED1-41AEC0A0CDE3}" destId="{66728753-8EEB-4302-8698-1E22EE3BD971}" srcOrd="5" destOrd="0" presId="urn:microsoft.com/office/officeart/2008/layout/VerticalCurvedList"/>
    <dgm:cxn modelId="{38399CAB-2399-4622-AEAC-9ECF276406F2}" type="presParOf" srcId="{0CF6D9B5-4362-4379-BED1-41AEC0A0CDE3}" destId="{D0FC6BCB-0859-4DF4-BDFF-77F0433B0DE6}" srcOrd="6" destOrd="0" presId="urn:microsoft.com/office/officeart/2008/layout/VerticalCurvedList"/>
    <dgm:cxn modelId="{60F4C7F1-B8F6-4EDE-8158-47976E607337}" type="presParOf" srcId="{D0FC6BCB-0859-4DF4-BDFF-77F0433B0DE6}" destId="{7BCFDF32-5AC6-4E4A-8C55-E6B2923097B8}" srcOrd="0" destOrd="0" presId="urn:microsoft.com/office/officeart/2008/layout/VerticalCurvedList"/>
    <dgm:cxn modelId="{331E9FDF-CBAE-4761-8817-DD554674BD8F}" type="presParOf" srcId="{0CF6D9B5-4362-4379-BED1-41AEC0A0CDE3}" destId="{93790E29-CFD8-42C2-86F5-CC11AE19A8EC}" srcOrd="7" destOrd="0" presId="urn:microsoft.com/office/officeart/2008/layout/VerticalCurvedList"/>
    <dgm:cxn modelId="{2E30C2C4-E72A-4073-B56F-E9D581679D87}" type="presParOf" srcId="{0CF6D9B5-4362-4379-BED1-41AEC0A0CDE3}" destId="{328162E1-D3E9-4B34-B804-362FB128B321}" srcOrd="8" destOrd="0" presId="urn:microsoft.com/office/officeart/2008/layout/VerticalCurvedList"/>
    <dgm:cxn modelId="{9A41B0C0-1A8D-4982-B252-B534A15831E0}" type="presParOf" srcId="{328162E1-D3E9-4B34-B804-362FB128B321}" destId="{5E1051D1-35C8-4036-B38C-C504BA246AA8}" srcOrd="0" destOrd="0" presId="urn:microsoft.com/office/officeart/2008/layout/VerticalCurvedList"/>
    <dgm:cxn modelId="{A365E872-997D-4430-9418-E2C8313474C5}" type="presParOf" srcId="{0CF6D9B5-4362-4379-BED1-41AEC0A0CDE3}" destId="{6953D913-BE93-43AC-8961-6AB7A3A6EF3F}" srcOrd="9" destOrd="0" presId="urn:microsoft.com/office/officeart/2008/layout/VerticalCurvedList"/>
    <dgm:cxn modelId="{B8B88119-D4B0-4DF8-A52A-319E5316C7E6}" type="presParOf" srcId="{0CF6D9B5-4362-4379-BED1-41AEC0A0CDE3}" destId="{43CD71ED-3DD3-4B5B-9E9E-8BABFCAA22F9}" srcOrd="10" destOrd="0" presId="urn:microsoft.com/office/officeart/2008/layout/VerticalCurvedList"/>
    <dgm:cxn modelId="{321140FE-18E7-4B82-A929-4BA900E4018A}" type="presParOf" srcId="{43CD71ED-3DD3-4B5B-9E9E-8BABFCAA22F9}" destId="{17F43851-D2FF-44BF-9D40-AA3B8DD8CD27}" srcOrd="0" destOrd="0" presId="urn:microsoft.com/office/officeart/2008/layout/VerticalCurvedLis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5D898266-E191-4E55-9EE0-BD4A14D5A884}"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B227B18A-5809-434B-B431-3DF71921EDF0}">
      <dgm:prSet custT="1"/>
      <dgm:spPr/>
      <dgm:t>
        <a:bodyPr/>
        <a:lstStyle/>
        <a:p>
          <a:pPr rtl="0"/>
          <a:r>
            <a:rPr lang="en-US" sz="2000" dirty="0" smtClean="0"/>
            <a:t>9 of 12 </a:t>
          </a:r>
          <a:r>
            <a:rPr lang="en-US" sz="2000" dirty="0" err="1" smtClean="0"/>
            <a:t>HPwES</a:t>
          </a:r>
          <a:r>
            <a:rPr lang="en-US" sz="2000" dirty="0" smtClean="0"/>
            <a:t> Contractors Noted 1 or More Barriers</a:t>
          </a:r>
          <a:endParaRPr lang="en-US" sz="2000" dirty="0"/>
        </a:p>
      </dgm:t>
    </dgm:pt>
    <dgm:pt modelId="{A1DBE119-DDFC-475D-A5EB-3E2BD3A7AC9B}" type="parTrans" cxnId="{59545865-FC83-4F0A-B975-BE2979274010}">
      <dgm:prSet/>
      <dgm:spPr/>
      <dgm:t>
        <a:bodyPr/>
        <a:lstStyle/>
        <a:p>
          <a:endParaRPr lang="en-US"/>
        </a:p>
      </dgm:t>
    </dgm:pt>
    <dgm:pt modelId="{ED0446E3-5206-427A-84B6-508CC35C90E6}" type="sibTrans" cxnId="{59545865-FC83-4F0A-B975-BE2979274010}">
      <dgm:prSet/>
      <dgm:spPr/>
      <dgm:t>
        <a:bodyPr/>
        <a:lstStyle/>
        <a:p>
          <a:endParaRPr lang="en-US"/>
        </a:p>
      </dgm:t>
    </dgm:pt>
    <dgm:pt modelId="{A7EBEFA4-FD1B-4111-9894-3164262D0BF4}">
      <dgm:prSet custT="1"/>
      <dgm:spPr/>
      <dgm:t>
        <a:bodyPr/>
        <a:lstStyle/>
        <a:p>
          <a:pPr rtl="0"/>
          <a:r>
            <a:rPr lang="en-US" sz="1800" dirty="0" smtClean="0"/>
            <a:t>Credit Requirements and Loan Denials</a:t>
          </a:r>
          <a:endParaRPr lang="en-US" sz="1800" dirty="0"/>
        </a:p>
      </dgm:t>
    </dgm:pt>
    <dgm:pt modelId="{FC2EA526-4794-4012-8C40-3F7D5265424E}" type="parTrans" cxnId="{565366AB-8B0C-4D47-9268-A541B164E216}">
      <dgm:prSet/>
      <dgm:spPr/>
      <dgm:t>
        <a:bodyPr/>
        <a:lstStyle/>
        <a:p>
          <a:endParaRPr lang="en-US"/>
        </a:p>
      </dgm:t>
    </dgm:pt>
    <dgm:pt modelId="{2334FDBC-8706-438D-80D5-56133C58226C}" type="sibTrans" cxnId="{565366AB-8B0C-4D47-9268-A541B164E216}">
      <dgm:prSet/>
      <dgm:spPr/>
      <dgm:t>
        <a:bodyPr/>
        <a:lstStyle/>
        <a:p>
          <a:endParaRPr lang="en-US"/>
        </a:p>
      </dgm:t>
    </dgm:pt>
    <dgm:pt modelId="{B4EE5C0D-FE10-4BB4-AFAF-EDD383120DBD}">
      <dgm:prSet custT="1"/>
      <dgm:spPr/>
      <dgm:t>
        <a:bodyPr/>
        <a:lstStyle/>
        <a:p>
          <a:pPr rtl="0"/>
          <a:r>
            <a:rPr lang="en-US" sz="2000" dirty="0" smtClean="0"/>
            <a:t>4 of 11 HVAC Contractors Noted 1 or More Barriers</a:t>
          </a:r>
          <a:endParaRPr lang="en-US" sz="2000" dirty="0"/>
        </a:p>
      </dgm:t>
    </dgm:pt>
    <dgm:pt modelId="{12166B6D-8EE6-44EC-8F7C-AAE3923880D6}" type="parTrans" cxnId="{2F2A1258-9DBF-4079-B84A-7F5CEFD6B298}">
      <dgm:prSet/>
      <dgm:spPr/>
      <dgm:t>
        <a:bodyPr/>
        <a:lstStyle/>
        <a:p>
          <a:endParaRPr lang="en-US"/>
        </a:p>
      </dgm:t>
    </dgm:pt>
    <dgm:pt modelId="{386A9341-FE79-4F4C-BF20-7134B7042F0B}" type="sibTrans" cxnId="{2F2A1258-9DBF-4079-B84A-7F5CEFD6B298}">
      <dgm:prSet/>
      <dgm:spPr/>
      <dgm:t>
        <a:bodyPr/>
        <a:lstStyle/>
        <a:p>
          <a:endParaRPr lang="en-US"/>
        </a:p>
      </dgm:t>
    </dgm:pt>
    <dgm:pt modelId="{FC2073BE-49A3-4D55-9E5D-C7EACCA999FD}">
      <dgm:prSet custT="1"/>
      <dgm:spPr/>
      <dgm:t>
        <a:bodyPr/>
        <a:lstStyle/>
        <a:p>
          <a:pPr rtl="0"/>
          <a:r>
            <a:rPr lang="en-US" sz="1800" dirty="0" smtClean="0"/>
            <a:t>Paperwork</a:t>
          </a:r>
          <a:endParaRPr lang="en-US" sz="1800" dirty="0"/>
        </a:p>
      </dgm:t>
    </dgm:pt>
    <dgm:pt modelId="{22AD5561-396E-433B-A5A6-F90A3FEF6BFF}" type="parTrans" cxnId="{DB422C11-E3DA-45BE-B2C7-7A059776D92F}">
      <dgm:prSet/>
      <dgm:spPr/>
      <dgm:t>
        <a:bodyPr/>
        <a:lstStyle/>
        <a:p>
          <a:endParaRPr lang="en-US"/>
        </a:p>
      </dgm:t>
    </dgm:pt>
    <dgm:pt modelId="{4D77FC49-1708-414B-8E40-2CC618E210FD}" type="sibTrans" cxnId="{DB422C11-E3DA-45BE-B2C7-7A059776D92F}">
      <dgm:prSet/>
      <dgm:spPr/>
      <dgm:t>
        <a:bodyPr/>
        <a:lstStyle/>
        <a:p>
          <a:endParaRPr lang="en-US"/>
        </a:p>
      </dgm:t>
    </dgm:pt>
    <dgm:pt modelId="{CC0D54DE-FCE9-4292-9B8B-7CCF8F77F4AA}">
      <dgm:prSet custT="1"/>
      <dgm:spPr/>
      <dgm:t>
        <a:bodyPr/>
        <a:lstStyle/>
        <a:p>
          <a:pPr rtl="0"/>
          <a:r>
            <a:rPr lang="en-US" sz="1800" dirty="0" smtClean="0"/>
            <a:t>NJCEP Portal</a:t>
          </a:r>
          <a:endParaRPr lang="en-US" sz="1800" dirty="0"/>
        </a:p>
      </dgm:t>
    </dgm:pt>
    <dgm:pt modelId="{EAD2D956-6FA2-4B91-ADD7-32502786D804}" type="parTrans" cxnId="{E6257C4B-FFCC-4A50-87D3-3C2327ECED4E}">
      <dgm:prSet/>
      <dgm:spPr/>
      <dgm:t>
        <a:bodyPr/>
        <a:lstStyle/>
        <a:p>
          <a:endParaRPr lang="en-US"/>
        </a:p>
      </dgm:t>
    </dgm:pt>
    <dgm:pt modelId="{00493FFE-B14E-4901-AA10-5A463C47C02C}" type="sibTrans" cxnId="{E6257C4B-FFCC-4A50-87D3-3C2327ECED4E}">
      <dgm:prSet/>
      <dgm:spPr/>
      <dgm:t>
        <a:bodyPr/>
        <a:lstStyle/>
        <a:p>
          <a:endParaRPr lang="en-US"/>
        </a:p>
      </dgm:t>
    </dgm:pt>
    <dgm:pt modelId="{E00AAA7F-0B13-408C-B2FD-6920494C96D2}">
      <dgm:prSet custT="1"/>
      <dgm:spPr/>
      <dgm:t>
        <a:bodyPr/>
        <a:lstStyle/>
        <a:p>
          <a:pPr rtl="0"/>
          <a:r>
            <a:rPr lang="en-US" sz="1800" dirty="0" smtClean="0"/>
            <a:t>Required Energy Reduction</a:t>
          </a:r>
          <a:endParaRPr lang="en-US" sz="1800" dirty="0"/>
        </a:p>
      </dgm:t>
    </dgm:pt>
    <dgm:pt modelId="{8BB92366-FD04-4705-B195-F3B092AE950B}" type="parTrans" cxnId="{A3F9BE8D-41DF-43B6-A178-0DC693146C33}">
      <dgm:prSet/>
      <dgm:spPr/>
      <dgm:t>
        <a:bodyPr/>
        <a:lstStyle/>
        <a:p>
          <a:endParaRPr lang="en-US"/>
        </a:p>
      </dgm:t>
    </dgm:pt>
    <dgm:pt modelId="{BC2BB16E-A2BA-4DF3-A8E5-01991518748E}" type="sibTrans" cxnId="{A3F9BE8D-41DF-43B6-A178-0DC693146C33}">
      <dgm:prSet/>
      <dgm:spPr/>
      <dgm:t>
        <a:bodyPr/>
        <a:lstStyle/>
        <a:p>
          <a:endParaRPr lang="en-US"/>
        </a:p>
      </dgm:t>
    </dgm:pt>
    <dgm:pt modelId="{CE95D2EF-709C-4EA6-95A8-BEB41CA5898B}">
      <dgm:prSet custT="1"/>
      <dgm:spPr/>
      <dgm:t>
        <a:bodyPr/>
        <a:lstStyle/>
        <a:p>
          <a:pPr rtl="0"/>
          <a:r>
            <a:rPr lang="en-US" sz="1800" dirty="0" smtClean="0"/>
            <a:t>Program Software</a:t>
          </a:r>
          <a:endParaRPr lang="en-US" sz="1800" dirty="0"/>
        </a:p>
      </dgm:t>
    </dgm:pt>
    <dgm:pt modelId="{EBAD101C-8DD0-4813-BD00-0F986EFD474D}" type="parTrans" cxnId="{B983C957-B335-48C3-BEA7-58AB1335956C}">
      <dgm:prSet/>
      <dgm:spPr/>
      <dgm:t>
        <a:bodyPr/>
        <a:lstStyle/>
        <a:p>
          <a:endParaRPr lang="en-US"/>
        </a:p>
      </dgm:t>
    </dgm:pt>
    <dgm:pt modelId="{ABFE58CF-A658-483C-B2C5-EAD4E2CB47E0}" type="sibTrans" cxnId="{B983C957-B335-48C3-BEA7-58AB1335956C}">
      <dgm:prSet/>
      <dgm:spPr/>
      <dgm:t>
        <a:bodyPr/>
        <a:lstStyle/>
        <a:p>
          <a:endParaRPr lang="en-US"/>
        </a:p>
      </dgm:t>
    </dgm:pt>
    <dgm:pt modelId="{8E356E64-E29F-4BC2-B281-ACE4F1D2C182}">
      <dgm:prSet custT="1"/>
      <dgm:spPr/>
      <dgm:t>
        <a:bodyPr/>
        <a:lstStyle/>
        <a:p>
          <a:pPr rtl="0"/>
          <a:r>
            <a:rPr lang="en-US" sz="1800" dirty="0" smtClean="0"/>
            <a:t>Loan Paperwork</a:t>
          </a:r>
          <a:endParaRPr lang="en-US" sz="1800" dirty="0"/>
        </a:p>
      </dgm:t>
    </dgm:pt>
    <dgm:pt modelId="{7C04EFAF-4F5C-4225-9ED3-DB66B7948EE4}" type="parTrans" cxnId="{710E8AC6-F842-42EF-8F60-EC820BBCDCD6}">
      <dgm:prSet/>
      <dgm:spPr/>
      <dgm:t>
        <a:bodyPr/>
        <a:lstStyle/>
        <a:p>
          <a:endParaRPr lang="en-US"/>
        </a:p>
      </dgm:t>
    </dgm:pt>
    <dgm:pt modelId="{AA437DEE-1936-4023-8828-C847CB048453}" type="sibTrans" cxnId="{710E8AC6-F842-42EF-8F60-EC820BBCDCD6}">
      <dgm:prSet/>
      <dgm:spPr/>
      <dgm:t>
        <a:bodyPr/>
        <a:lstStyle/>
        <a:p>
          <a:endParaRPr lang="en-US"/>
        </a:p>
      </dgm:t>
    </dgm:pt>
    <dgm:pt modelId="{BA2A4025-679F-46A1-B0C4-5A914145CC29}">
      <dgm:prSet custT="1"/>
      <dgm:spPr/>
      <dgm:t>
        <a:bodyPr/>
        <a:lstStyle/>
        <a:p>
          <a:pPr rtl="0"/>
          <a:r>
            <a:rPr lang="en-US" sz="1800" dirty="0" smtClean="0"/>
            <a:t>Financial Approval for Loans</a:t>
          </a:r>
          <a:endParaRPr lang="en-US" sz="1800" dirty="0"/>
        </a:p>
      </dgm:t>
    </dgm:pt>
    <dgm:pt modelId="{53644435-B39D-401A-8B9D-AF9C6C487A36}" type="parTrans" cxnId="{8C706337-F9E5-4417-9927-5DE72C39EA16}">
      <dgm:prSet/>
      <dgm:spPr/>
      <dgm:t>
        <a:bodyPr/>
        <a:lstStyle/>
        <a:p>
          <a:endParaRPr lang="en-US"/>
        </a:p>
      </dgm:t>
    </dgm:pt>
    <dgm:pt modelId="{CBF9EDE7-7B2C-4152-A2AD-44F6FD5240CD}" type="sibTrans" cxnId="{8C706337-F9E5-4417-9927-5DE72C39EA16}">
      <dgm:prSet/>
      <dgm:spPr/>
      <dgm:t>
        <a:bodyPr/>
        <a:lstStyle/>
        <a:p>
          <a:endParaRPr lang="en-US"/>
        </a:p>
      </dgm:t>
    </dgm:pt>
    <dgm:pt modelId="{08947A12-B069-47B8-841A-30A246874DE7}">
      <dgm:prSet custT="1"/>
      <dgm:spPr/>
      <dgm:t>
        <a:bodyPr/>
        <a:lstStyle/>
        <a:p>
          <a:pPr rtl="0"/>
          <a:r>
            <a:rPr lang="en-US" sz="1800" dirty="0" smtClean="0"/>
            <a:t>Venting Requirements</a:t>
          </a:r>
          <a:endParaRPr lang="en-US" sz="1800" dirty="0"/>
        </a:p>
      </dgm:t>
    </dgm:pt>
    <dgm:pt modelId="{E39FB4F7-09C2-4E29-8924-48532F340C45}" type="parTrans" cxnId="{288D215F-3765-4E8E-86E4-1E000F17E7AA}">
      <dgm:prSet/>
      <dgm:spPr/>
      <dgm:t>
        <a:bodyPr/>
        <a:lstStyle/>
        <a:p>
          <a:endParaRPr lang="en-US"/>
        </a:p>
      </dgm:t>
    </dgm:pt>
    <dgm:pt modelId="{97A87052-4030-4F94-B946-707E93EBF5FA}" type="sibTrans" cxnId="{288D215F-3765-4E8E-86E4-1E000F17E7AA}">
      <dgm:prSet/>
      <dgm:spPr/>
      <dgm:t>
        <a:bodyPr/>
        <a:lstStyle/>
        <a:p>
          <a:endParaRPr lang="en-US"/>
        </a:p>
      </dgm:t>
    </dgm:pt>
    <dgm:pt modelId="{DAB9E03D-E7B7-4A23-B9EC-2184FE1B683B}">
      <dgm:prSet custT="1"/>
      <dgm:spPr/>
      <dgm:t>
        <a:bodyPr/>
        <a:lstStyle/>
        <a:p>
          <a:pPr rtl="0"/>
          <a:r>
            <a:rPr lang="en-US" sz="1800" dirty="0" smtClean="0"/>
            <a:t>Contractor Cash Flow and Payment Risk</a:t>
          </a:r>
          <a:endParaRPr lang="en-US" sz="1800" dirty="0"/>
        </a:p>
      </dgm:t>
    </dgm:pt>
    <dgm:pt modelId="{B9417C1F-2FAA-4AA4-A37E-D36F66927BB3}" type="parTrans" cxnId="{9F1BF0D5-F885-4680-BB8F-A2FD4C0F4A33}">
      <dgm:prSet/>
      <dgm:spPr/>
      <dgm:t>
        <a:bodyPr/>
        <a:lstStyle/>
        <a:p>
          <a:endParaRPr lang="en-US"/>
        </a:p>
      </dgm:t>
    </dgm:pt>
    <dgm:pt modelId="{88BC6A1F-B3BD-4C98-98BF-23E7E179109A}" type="sibTrans" cxnId="{9F1BF0D5-F885-4680-BB8F-A2FD4C0F4A33}">
      <dgm:prSet/>
      <dgm:spPr/>
      <dgm:t>
        <a:bodyPr/>
        <a:lstStyle/>
        <a:p>
          <a:endParaRPr lang="en-US"/>
        </a:p>
      </dgm:t>
    </dgm:pt>
    <dgm:pt modelId="{D06DFB4A-E75D-4E66-9F89-15C28973A214}">
      <dgm:prSet custT="1"/>
      <dgm:spPr/>
      <dgm:t>
        <a:bodyPr/>
        <a:lstStyle/>
        <a:p>
          <a:pPr rtl="0"/>
          <a:r>
            <a:rPr lang="en-US" sz="1800" dirty="0" smtClean="0"/>
            <a:t>Insulation Requirements</a:t>
          </a:r>
          <a:endParaRPr lang="en-US" sz="1800" dirty="0"/>
        </a:p>
      </dgm:t>
    </dgm:pt>
    <dgm:pt modelId="{43A782D5-5C02-4C03-8A17-6F10C31926A5}" type="parTrans" cxnId="{E064A0C9-3260-45FE-AC51-36DC1B4FA8BF}">
      <dgm:prSet/>
      <dgm:spPr/>
      <dgm:t>
        <a:bodyPr/>
        <a:lstStyle/>
        <a:p>
          <a:endParaRPr lang="en-US"/>
        </a:p>
      </dgm:t>
    </dgm:pt>
    <dgm:pt modelId="{F11E2F24-529E-416F-81F4-10A5F59E5F70}" type="sibTrans" cxnId="{E064A0C9-3260-45FE-AC51-36DC1B4FA8BF}">
      <dgm:prSet/>
      <dgm:spPr/>
      <dgm:t>
        <a:bodyPr/>
        <a:lstStyle/>
        <a:p>
          <a:endParaRPr lang="en-US"/>
        </a:p>
      </dgm:t>
    </dgm:pt>
    <dgm:pt modelId="{C4C840C0-47A4-4725-A168-2524104378D6}" type="pres">
      <dgm:prSet presAssocID="{5D898266-E191-4E55-9EE0-BD4A14D5A884}" presName="linear" presStyleCnt="0">
        <dgm:presLayoutVars>
          <dgm:dir/>
          <dgm:animLvl val="lvl"/>
          <dgm:resizeHandles val="exact"/>
        </dgm:presLayoutVars>
      </dgm:prSet>
      <dgm:spPr/>
      <dgm:t>
        <a:bodyPr/>
        <a:lstStyle/>
        <a:p>
          <a:endParaRPr lang="en-US"/>
        </a:p>
      </dgm:t>
    </dgm:pt>
    <dgm:pt modelId="{EAA497F5-6698-4B24-BA78-630108A381FC}" type="pres">
      <dgm:prSet presAssocID="{B4EE5C0D-FE10-4BB4-AFAF-EDD383120DBD}" presName="parentLin" presStyleCnt="0"/>
      <dgm:spPr/>
    </dgm:pt>
    <dgm:pt modelId="{1A3A9B64-7F0D-45C7-8FFF-8CFD8E9FCAD0}" type="pres">
      <dgm:prSet presAssocID="{B4EE5C0D-FE10-4BB4-AFAF-EDD383120DBD}" presName="parentLeftMargin" presStyleLbl="node1" presStyleIdx="0" presStyleCnt="2"/>
      <dgm:spPr/>
      <dgm:t>
        <a:bodyPr/>
        <a:lstStyle/>
        <a:p>
          <a:endParaRPr lang="en-US"/>
        </a:p>
      </dgm:t>
    </dgm:pt>
    <dgm:pt modelId="{ECD8C234-89C0-4FF3-B259-5506EB34F7D5}" type="pres">
      <dgm:prSet presAssocID="{B4EE5C0D-FE10-4BB4-AFAF-EDD383120DBD}" presName="parentText" presStyleLbl="node1" presStyleIdx="0" presStyleCnt="2">
        <dgm:presLayoutVars>
          <dgm:chMax val="0"/>
          <dgm:bulletEnabled val="1"/>
        </dgm:presLayoutVars>
      </dgm:prSet>
      <dgm:spPr/>
      <dgm:t>
        <a:bodyPr/>
        <a:lstStyle/>
        <a:p>
          <a:endParaRPr lang="en-US"/>
        </a:p>
      </dgm:t>
    </dgm:pt>
    <dgm:pt modelId="{D81BDB2D-A949-4BB1-9503-B9811C96963F}" type="pres">
      <dgm:prSet presAssocID="{B4EE5C0D-FE10-4BB4-AFAF-EDD383120DBD}" presName="negativeSpace" presStyleCnt="0"/>
      <dgm:spPr/>
    </dgm:pt>
    <dgm:pt modelId="{20F25746-59A7-455F-A8C6-64AA0AA2CB6E}" type="pres">
      <dgm:prSet presAssocID="{B4EE5C0D-FE10-4BB4-AFAF-EDD383120DBD}" presName="childText" presStyleLbl="conFgAcc1" presStyleIdx="0" presStyleCnt="2">
        <dgm:presLayoutVars>
          <dgm:bulletEnabled val="1"/>
        </dgm:presLayoutVars>
      </dgm:prSet>
      <dgm:spPr/>
      <dgm:t>
        <a:bodyPr/>
        <a:lstStyle/>
        <a:p>
          <a:endParaRPr lang="en-US"/>
        </a:p>
      </dgm:t>
    </dgm:pt>
    <dgm:pt modelId="{9D5DC77F-3B8F-49E5-ABF2-D2F2F59E927C}" type="pres">
      <dgm:prSet presAssocID="{386A9341-FE79-4F4C-BF20-7134B7042F0B}" presName="spaceBetweenRectangles" presStyleCnt="0"/>
      <dgm:spPr/>
    </dgm:pt>
    <dgm:pt modelId="{2E7A80EA-A2B0-48A8-A4E6-187F2923E035}" type="pres">
      <dgm:prSet presAssocID="{B227B18A-5809-434B-B431-3DF71921EDF0}" presName="parentLin" presStyleCnt="0"/>
      <dgm:spPr/>
    </dgm:pt>
    <dgm:pt modelId="{20822A82-0833-47E5-9BB1-133904AFB43F}" type="pres">
      <dgm:prSet presAssocID="{B227B18A-5809-434B-B431-3DF71921EDF0}" presName="parentLeftMargin" presStyleLbl="node1" presStyleIdx="0" presStyleCnt="2"/>
      <dgm:spPr/>
      <dgm:t>
        <a:bodyPr/>
        <a:lstStyle/>
        <a:p>
          <a:endParaRPr lang="en-US"/>
        </a:p>
      </dgm:t>
    </dgm:pt>
    <dgm:pt modelId="{A1D30710-E10A-4B0B-BB04-192266AA3E2F}" type="pres">
      <dgm:prSet presAssocID="{B227B18A-5809-434B-B431-3DF71921EDF0}" presName="parentText" presStyleLbl="node1" presStyleIdx="1" presStyleCnt="2">
        <dgm:presLayoutVars>
          <dgm:chMax val="0"/>
          <dgm:bulletEnabled val="1"/>
        </dgm:presLayoutVars>
      </dgm:prSet>
      <dgm:spPr/>
      <dgm:t>
        <a:bodyPr/>
        <a:lstStyle/>
        <a:p>
          <a:endParaRPr lang="en-US"/>
        </a:p>
      </dgm:t>
    </dgm:pt>
    <dgm:pt modelId="{EF0FCEAE-8241-4F77-AE8D-53954232ADB2}" type="pres">
      <dgm:prSet presAssocID="{B227B18A-5809-434B-B431-3DF71921EDF0}" presName="negativeSpace" presStyleCnt="0"/>
      <dgm:spPr/>
    </dgm:pt>
    <dgm:pt modelId="{771CABB8-A064-419A-B1DE-98A738556F8B}" type="pres">
      <dgm:prSet presAssocID="{B227B18A-5809-434B-B431-3DF71921EDF0}" presName="childText" presStyleLbl="conFgAcc1" presStyleIdx="1" presStyleCnt="2">
        <dgm:presLayoutVars>
          <dgm:bulletEnabled val="1"/>
        </dgm:presLayoutVars>
      </dgm:prSet>
      <dgm:spPr/>
      <dgm:t>
        <a:bodyPr/>
        <a:lstStyle/>
        <a:p>
          <a:endParaRPr lang="en-US"/>
        </a:p>
      </dgm:t>
    </dgm:pt>
  </dgm:ptLst>
  <dgm:cxnLst>
    <dgm:cxn modelId="{8C706337-F9E5-4417-9927-5DE72C39EA16}" srcId="{B4EE5C0D-FE10-4BB4-AFAF-EDD383120DBD}" destId="{BA2A4025-679F-46A1-B0C4-5A914145CC29}" srcOrd="2" destOrd="0" parTransId="{53644435-B39D-401A-8B9D-AF9C6C487A36}" sibTransId="{CBF9EDE7-7B2C-4152-A2AD-44F6FD5240CD}"/>
    <dgm:cxn modelId="{EEE1BB33-3D0C-4A72-8C18-E2EB5EAA5EB4}" type="presOf" srcId="{B4EE5C0D-FE10-4BB4-AFAF-EDD383120DBD}" destId="{1A3A9B64-7F0D-45C7-8FFF-8CFD8E9FCAD0}" srcOrd="0" destOrd="0" presId="urn:microsoft.com/office/officeart/2005/8/layout/list1"/>
    <dgm:cxn modelId="{0A0A9455-D44B-4124-A5BF-59C17F91B780}" type="presOf" srcId="{B227B18A-5809-434B-B431-3DF71921EDF0}" destId="{A1D30710-E10A-4B0B-BB04-192266AA3E2F}" srcOrd="1" destOrd="0" presId="urn:microsoft.com/office/officeart/2005/8/layout/list1"/>
    <dgm:cxn modelId="{1FAA3C54-851A-4511-A9E3-6EC54089230B}" type="presOf" srcId="{CC0D54DE-FCE9-4292-9B8B-7CCF8F77F4AA}" destId="{20F25746-59A7-455F-A8C6-64AA0AA2CB6E}" srcOrd="0" destOrd="1" presId="urn:microsoft.com/office/officeart/2005/8/layout/list1"/>
    <dgm:cxn modelId="{E4A33E11-43AE-46A4-8BE7-E2A250C552E6}" type="presOf" srcId="{B227B18A-5809-434B-B431-3DF71921EDF0}" destId="{20822A82-0833-47E5-9BB1-133904AFB43F}" srcOrd="0" destOrd="0" presId="urn:microsoft.com/office/officeart/2005/8/layout/list1"/>
    <dgm:cxn modelId="{A3F9BE8D-41DF-43B6-A178-0DC693146C33}" srcId="{B227B18A-5809-434B-B431-3DF71921EDF0}" destId="{E00AAA7F-0B13-408C-B2FD-6920494C96D2}" srcOrd="1" destOrd="0" parTransId="{8BB92366-FD04-4705-B195-F3B092AE950B}" sibTransId="{BC2BB16E-A2BA-4DF3-A8E5-01991518748E}"/>
    <dgm:cxn modelId="{288D215F-3765-4E8E-86E4-1E000F17E7AA}" srcId="{B4EE5C0D-FE10-4BB4-AFAF-EDD383120DBD}" destId="{08947A12-B069-47B8-841A-30A246874DE7}" srcOrd="3" destOrd="0" parTransId="{E39FB4F7-09C2-4E29-8924-48532F340C45}" sibTransId="{97A87052-4030-4F94-B946-707E93EBF5FA}"/>
    <dgm:cxn modelId="{2F2A1258-9DBF-4079-B84A-7F5CEFD6B298}" srcId="{5D898266-E191-4E55-9EE0-BD4A14D5A884}" destId="{B4EE5C0D-FE10-4BB4-AFAF-EDD383120DBD}" srcOrd="0" destOrd="0" parTransId="{12166B6D-8EE6-44EC-8F7C-AAE3923880D6}" sibTransId="{386A9341-FE79-4F4C-BF20-7134B7042F0B}"/>
    <dgm:cxn modelId="{EB06717A-48D1-4312-AA9C-A8D6AF90E7DF}" type="presOf" srcId="{DAB9E03D-E7B7-4A23-B9EC-2184FE1B683B}" destId="{771CABB8-A064-419A-B1DE-98A738556F8B}" srcOrd="0" destOrd="4" presId="urn:microsoft.com/office/officeart/2005/8/layout/list1"/>
    <dgm:cxn modelId="{B983C957-B335-48C3-BEA7-58AB1335956C}" srcId="{B227B18A-5809-434B-B431-3DF71921EDF0}" destId="{CE95D2EF-709C-4EA6-95A8-BEB41CA5898B}" srcOrd="2" destOrd="0" parTransId="{EBAD101C-8DD0-4813-BD00-0F986EFD474D}" sibTransId="{ABFE58CF-A658-483C-B2C5-EAD4E2CB47E0}"/>
    <dgm:cxn modelId="{710E8AC6-F842-42EF-8F60-EC820BBCDCD6}" srcId="{B227B18A-5809-434B-B431-3DF71921EDF0}" destId="{8E356E64-E29F-4BC2-B281-ACE4F1D2C182}" srcOrd="3" destOrd="0" parTransId="{7C04EFAF-4F5C-4225-9ED3-DB66B7948EE4}" sibTransId="{AA437DEE-1936-4023-8828-C847CB048453}"/>
    <dgm:cxn modelId="{29DE6B69-46A2-494B-BE79-9FD67DBD47CF}" type="presOf" srcId="{8E356E64-E29F-4BC2-B281-ACE4F1D2C182}" destId="{771CABB8-A064-419A-B1DE-98A738556F8B}" srcOrd="0" destOrd="3" presId="urn:microsoft.com/office/officeart/2005/8/layout/list1"/>
    <dgm:cxn modelId="{59545865-FC83-4F0A-B975-BE2979274010}" srcId="{5D898266-E191-4E55-9EE0-BD4A14D5A884}" destId="{B227B18A-5809-434B-B431-3DF71921EDF0}" srcOrd="1" destOrd="0" parTransId="{A1DBE119-DDFC-475D-A5EB-3E2BD3A7AC9B}" sibTransId="{ED0446E3-5206-427A-84B6-508CC35C90E6}"/>
    <dgm:cxn modelId="{24324B84-A3F2-4606-96FE-7FF41501655D}" type="presOf" srcId="{CE95D2EF-709C-4EA6-95A8-BEB41CA5898B}" destId="{771CABB8-A064-419A-B1DE-98A738556F8B}" srcOrd="0" destOrd="2" presId="urn:microsoft.com/office/officeart/2005/8/layout/list1"/>
    <dgm:cxn modelId="{AF3BFBE7-A053-4D74-B0E4-C48B5278E85A}" type="presOf" srcId="{FC2073BE-49A3-4D55-9E5D-C7EACCA999FD}" destId="{20F25746-59A7-455F-A8C6-64AA0AA2CB6E}" srcOrd="0" destOrd="0" presId="urn:microsoft.com/office/officeart/2005/8/layout/list1"/>
    <dgm:cxn modelId="{E6257C4B-FFCC-4A50-87D3-3C2327ECED4E}" srcId="{B4EE5C0D-FE10-4BB4-AFAF-EDD383120DBD}" destId="{CC0D54DE-FCE9-4292-9B8B-7CCF8F77F4AA}" srcOrd="1" destOrd="0" parTransId="{EAD2D956-6FA2-4B91-ADD7-32502786D804}" sibTransId="{00493FFE-B14E-4901-AA10-5A463C47C02C}"/>
    <dgm:cxn modelId="{2EE7F65E-6203-487F-8FBD-0347E35C7AD0}" type="presOf" srcId="{08947A12-B069-47B8-841A-30A246874DE7}" destId="{20F25746-59A7-455F-A8C6-64AA0AA2CB6E}" srcOrd="0" destOrd="3" presId="urn:microsoft.com/office/officeart/2005/8/layout/list1"/>
    <dgm:cxn modelId="{9F1BF0D5-F885-4680-BB8F-A2FD4C0F4A33}" srcId="{B227B18A-5809-434B-B431-3DF71921EDF0}" destId="{DAB9E03D-E7B7-4A23-B9EC-2184FE1B683B}" srcOrd="4" destOrd="0" parTransId="{B9417C1F-2FAA-4AA4-A37E-D36F66927BB3}" sibTransId="{88BC6A1F-B3BD-4C98-98BF-23E7E179109A}"/>
    <dgm:cxn modelId="{9A9B6BFF-8C18-4E06-9B7D-67052E55BE37}" type="presOf" srcId="{A7EBEFA4-FD1B-4111-9894-3164262D0BF4}" destId="{771CABB8-A064-419A-B1DE-98A738556F8B}" srcOrd="0" destOrd="0" presId="urn:microsoft.com/office/officeart/2005/8/layout/list1"/>
    <dgm:cxn modelId="{DB422C11-E3DA-45BE-B2C7-7A059776D92F}" srcId="{B4EE5C0D-FE10-4BB4-AFAF-EDD383120DBD}" destId="{FC2073BE-49A3-4D55-9E5D-C7EACCA999FD}" srcOrd="0" destOrd="0" parTransId="{22AD5561-396E-433B-A5A6-F90A3FEF6BFF}" sibTransId="{4D77FC49-1708-414B-8E40-2CC618E210FD}"/>
    <dgm:cxn modelId="{91F1A27B-41ED-4C13-99E7-EFEDDA9155AD}" type="presOf" srcId="{D06DFB4A-E75D-4E66-9F89-15C28973A214}" destId="{771CABB8-A064-419A-B1DE-98A738556F8B}" srcOrd="0" destOrd="5" presId="urn:microsoft.com/office/officeart/2005/8/layout/list1"/>
    <dgm:cxn modelId="{7C671CC4-B7C8-4E1C-B028-B0E6E153F7D6}" type="presOf" srcId="{E00AAA7F-0B13-408C-B2FD-6920494C96D2}" destId="{771CABB8-A064-419A-B1DE-98A738556F8B}" srcOrd="0" destOrd="1" presId="urn:microsoft.com/office/officeart/2005/8/layout/list1"/>
    <dgm:cxn modelId="{E064A0C9-3260-45FE-AC51-36DC1B4FA8BF}" srcId="{B227B18A-5809-434B-B431-3DF71921EDF0}" destId="{D06DFB4A-E75D-4E66-9F89-15C28973A214}" srcOrd="5" destOrd="0" parTransId="{43A782D5-5C02-4C03-8A17-6F10C31926A5}" sibTransId="{F11E2F24-529E-416F-81F4-10A5F59E5F70}"/>
    <dgm:cxn modelId="{62F13283-2211-48D7-97B0-EF0E69AD41D6}" type="presOf" srcId="{BA2A4025-679F-46A1-B0C4-5A914145CC29}" destId="{20F25746-59A7-455F-A8C6-64AA0AA2CB6E}" srcOrd="0" destOrd="2" presId="urn:microsoft.com/office/officeart/2005/8/layout/list1"/>
    <dgm:cxn modelId="{344ED2DC-F3F3-4BA1-B3D6-2BC8762AECF8}" type="presOf" srcId="{5D898266-E191-4E55-9EE0-BD4A14D5A884}" destId="{C4C840C0-47A4-4725-A168-2524104378D6}" srcOrd="0" destOrd="0" presId="urn:microsoft.com/office/officeart/2005/8/layout/list1"/>
    <dgm:cxn modelId="{565366AB-8B0C-4D47-9268-A541B164E216}" srcId="{B227B18A-5809-434B-B431-3DF71921EDF0}" destId="{A7EBEFA4-FD1B-4111-9894-3164262D0BF4}" srcOrd="0" destOrd="0" parTransId="{FC2EA526-4794-4012-8C40-3F7D5265424E}" sibTransId="{2334FDBC-8706-438D-80D5-56133C58226C}"/>
    <dgm:cxn modelId="{A0DC6A34-7EED-4A1D-8AD7-F2E5C63E9E31}" type="presOf" srcId="{B4EE5C0D-FE10-4BB4-AFAF-EDD383120DBD}" destId="{ECD8C234-89C0-4FF3-B259-5506EB34F7D5}" srcOrd="1" destOrd="0" presId="urn:microsoft.com/office/officeart/2005/8/layout/list1"/>
    <dgm:cxn modelId="{9F479E10-6B10-4A82-8F11-06742BC69BCE}" type="presParOf" srcId="{C4C840C0-47A4-4725-A168-2524104378D6}" destId="{EAA497F5-6698-4B24-BA78-630108A381FC}" srcOrd="0" destOrd="0" presId="urn:microsoft.com/office/officeart/2005/8/layout/list1"/>
    <dgm:cxn modelId="{DB8F9EE7-A305-4FD3-8550-799B09A5D8CC}" type="presParOf" srcId="{EAA497F5-6698-4B24-BA78-630108A381FC}" destId="{1A3A9B64-7F0D-45C7-8FFF-8CFD8E9FCAD0}" srcOrd="0" destOrd="0" presId="urn:microsoft.com/office/officeart/2005/8/layout/list1"/>
    <dgm:cxn modelId="{C9095BA1-5E04-4EF7-BFE6-B4AF8886CFCC}" type="presParOf" srcId="{EAA497F5-6698-4B24-BA78-630108A381FC}" destId="{ECD8C234-89C0-4FF3-B259-5506EB34F7D5}" srcOrd="1" destOrd="0" presId="urn:microsoft.com/office/officeart/2005/8/layout/list1"/>
    <dgm:cxn modelId="{EA248860-2E23-4F69-A2AB-6571A573D564}" type="presParOf" srcId="{C4C840C0-47A4-4725-A168-2524104378D6}" destId="{D81BDB2D-A949-4BB1-9503-B9811C96963F}" srcOrd="1" destOrd="0" presId="urn:microsoft.com/office/officeart/2005/8/layout/list1"/>
    <dgm:cxn modelId="{974A502E-08C5-4C8E-B340-4C998042ED7F}" type="presParOf" srcId="{C4C840C0-47A4-4725-A168-2524104378D6}" destId="{20F25746-59A7-455F-A8C6-64AA0AA2CB6E}" srcOrd="2" destOrd="0" presId="urn:microsoft.com/office/officeart/2005/8/layout/list1"/>
    <dgm:cxn modelId="{4F492437-D919-40D8-8AA7-14B234AFDA8A}" type="presParOf" srcId="{C4C840C0-47A4-4725-A168-2524104378D6}" destId="{9D5DC77F-3B8F-49E5-ABF2-D2F2F59E927C}" srcOrd="3" destOrd="0" presId="urn:microsoft.com/office/officeart/2005/8/layout/list1"/>
    <dgm:cxn modelId="{C2EBACB4-AFB1-458D-A3C1-CA07D58A8FA8}" type="presParOf" srcId="{C4C840C0-47A4-4725-A168-2524104378D6}" destId="{2E7A80EA-A2B0-48A8-A4E6-187F2923E035}" srcOrd="4" destOrd="0" presId="urn:microsoft.com/office/officeart/2005/8/layout/list1"/>
    <dgm:cxn modelId="{0B9CE600-CDC2-465E-A2A5-AA3DD5F34FF5}" type="presParOf" srcId="{2E7A80EA-A2B0-48A8-A4E6-187F2923E035}" destId="{20822A82-0833-47E5-9BB1-133904AFB43F}" srcOrd="0" destOrd="0" presId="urn:microsoft.com/office/officeart/2005/8/layout/list1"/>
    <dgm:cxn modelId="{2127C8ED-F2A0-46EA-AA38-ED937DE035DF}" type="presParOf" srcId="{2E7A80EA-A2B0-48A8-A4E6-187F2923E035}" destId="{A1D30710-E10A-4B0B-BB04-192266AA3E2F}" srcOrd="1" destOrd="0" presId="urn:microsoft.com/office/officeart/2005/8/layout/list1"/>
    <dgm:cxn modelId="{C83D39D4-1845-48C7-9B3F-8A4B991A77D1}" type="presParOf" srcId="{C4C840C0-47A4-4725-A168-2524104378D6}" destId="{EF0FCEAE-8241-4F77-AE8D-53954232ADB2}" srcOrd="5" destOrd="0" presId="urn:microsoft.com/office/officeart/2005/8/layout/list1"/>
    <dgm:cxn modelId="{F3572713-ECFC-439E-A14D-3D6E26768570}" type="presParOf" srcId="{C4C840C0-47A4-4725-A168-2524104378D6}" destId="{771CABB8-A064-419A-B1DE-98A738556F8B}" srcOrd="6" destOrd="0" presId="urn:microsoft.com/office/officeart/2005/8/layout/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39FC80EA-B5E4-4B3D-BF82-E8E964744CD2}" type="doc">
      <dgm:prSet loTypeId="urn:microsoft.com/office/officeart/2008/layout/VerticalCircleList" loCatId="list" qsTypeId="urn:microsoft.com/office/officeart/2005/8/quickstyle/simple1" qsCatId="simple" csTypeId="urn:microsoft.com/office/officeart/2005/8/colors/accent1_2" csCatId="accent1"/>
      <dgm:spPr/>
      <dgm:t>
        <a:bodyPr/>
        <a:lstStyle/>
        <a:p>
          <a:endParaRPr lang="en-US"/>
        </a:p>
      </dgm:t>
    </dgm:pt>
    <dgm:pt modelId="{B69AF0F5-750F-453B-9E8F-B9D1E596351E}">
      <dgm:prSet custT="1"/>
      <dgm:spPr/>
      <dgm:t>
        <a:bodyPr/>
        <a:lstStyle/>
        <a:p>
          <a:pPr rtl="0"/>
          <a:r>
            <a:rPr lang="en-US" sz="4800" dirty="0" smtClean="0"/>
            <a:t>Environmental Benefits</a:t>
          </a:r>
          <a:endParaRPr lang="en-US" sz="4800" dirty="0"/>
        </a:p>
      </dgm:t>
    </dgm:pt>
    <dgm:pt modelId="{A2522CA3-6457-4343-BE86-994F0B3E07F4}" type="parTrans" cxnId="{4477EFBC-63FB-4C79-AD4D-D17F4766A44B}">
      <dgm:prSet/>
      <dgm:spPr/>
      <dgm:t>
        <a:bodyPr/>
        <a:lstStyle/>
        <a:p>
          <a:endParaRPr lang="en-US"/>
        </a:p>
      </dgm:t>
    </dgm:pt>
    <dgm:pt modelId="{F91E9D72-D714-4356-A4F3-A2BDF0A55535}" type="sibTrans" cxnId="{4477EFBC-63FB-4C79-AD4D-D17F4766A44B}">
      <dgm:prSet/>
      <dgm:spPr/>
      <dgm:t>
        <a:bodyPr/>
        <a:lstStyle/>
        <a:p>
          <a:endParaRPr lang="en-US"/>
        </a:p>
      </dgm:t>
    </dgm:pt>
    <dgm:pt modelId="{64DA24F2-9614-45A8-B021-771F757C7ABB}">
      <dgm:prSet custT="1"/>
      <dgm:spPr/>
      <dgm:t>
        <a:bodyPr/>
        <a:lstStyle/>
        <a:p>
          <a:pPr rtl="0"/>
          <a:r>
            <a:rPr lang="en-US" sz="4800" dirty="0" smtClean="0"/>
            <a:t>Economic Benefits</a:t>
          </a:r>
          <a:endParaRPr lang="en-US" sz="4800" dirty="0"/>
        </a:p>
      </dgm:t>
    </dgm:pt>
    <dgm:pt modelId="{8FF4689B-624B-4FCE-9BF7-0D6C518FC825}" type="parTrans" cxnId="{E0E5AB97-8C17-4247-BA69-3C132CD41711}">
      <dgm:prSet/>
      <dgm:spPr/>
      <dgm:t>
        <a:bodyPr/>
        <a:lstStyle/>
        <a:p>
          <a:endParaRPr lang="en-US"/>
        </a:p>
      </dgm:t>
    </dgm:pt>
    <dgm:pt modelId="{2DD75BDE-4BFA-4CC0-A70B-7E15EB26DA37}" type="sibTrans" cxnId="{E0E5AB97-8C17-4247-BA69-3C132CD41711}">
      <dgm:prSet/>
      <dgm:spPr/>
      <dgm:t>
        <a:bodyPr/>
        <a:lstStyle/>
        <a:p>
          <a:endParaRPr lang="en-US"/>
        </a:p>
      </dgm:t>
    </dgm:pt>
    <dgm:pt modelId="{6418222C-0E42-4B03-AA40-3BC955C8D4E6}">
      <dgm:prSet custT="1"/>
      <dgm:spPr/>
      <dgm:t>
        <a:bodyPr/>
        <a:lstStyle/>
        <a:p>
          <a:pPr rtl="0"/>
          <a:r>
            <a:rPr lang="en-US" sz="4800" dirty="0" smtClean="0"/>
            <a:t>Health &amp; Safety Benefits</a:t>
          </a:r>
          <a:endParaRPr lang="en-US" sz="4800" dirty="0"/>
        </a:p>
      </dgm:t>
    </dgm:pt>
    <dgm:pt modelId="{F64113FE-61C5-4AE6-9462-F69244B7F842}" type="parTrans" cxnId="{35DB839E-6693-4A42-A510-1E6E2ADD555C}">
      <dgm:prSet/>
      <dgm:spPr/>
      <dgm:t>
        <a:bodyPr/>
        <a:lstStyle/>
        <a:p>
          <a:endParaRPr lang="en-US"/>
        </a:p>
      </dgm:t>
    </dgm:pt>
    <dgm:pt modelId="{24695FB4-8512-41B4-8B70-204C4E092D2F}" type="sibTrans" cxnId="{35DB839E-6693-4A42-A510-1E6E2ADD555C}">
      <dgm:prSet/>
      <dgm:spPr/>
      <dgm:t>
        <a:bodyPr/>
        <a:lstStyle/>
        <a:p>
          <a:endParaRPr lang="en-US"/>
        </a:p>
      </dgm:t>
    </dgm:pt>
    <dgm:pt modelId="{E1FE158F-AF32-4812-85CB-EB1B04F33D27}" type="pres">
      <dgm:prSet presAssocID="{39FC80EA-B5E4-4B3D-BF82-E8E964744CD2}" presName="Name0" presStyleCnt="0">
        <dgm:presLayoutVars>
          <dgm:dir/>
        </dgm:presLayoutVars>
      </dgm:prSet>
      <dgm:spPr/>
      <dgm:t>
        <a:bodyPr/>
        <a:lstStyle/>
        <a:p>
          <a:endParaRPr lang="en-US"/>
        </a:p>
      </dgm:t>
    </dgm:pt>
    <dgm:pt modelId="{43FA7B90-8300-4C9C-973B-012CC7A43C77}" type="pres">
      <dgm:prSet presAssocID="{B69AF0F5-750F-453B-9E8F-B9D1E596351E}" presName="noChildren" presStyleCnt="0"/>
      <dgm:spPr/>
      <dgm:t>
        <a:bodyPr/>
        <a:lstStyle/>
        <a:p>
          <a:endParaRPr lang="en-US"/>
        </a:p>
      </dgm:t>
    </dgm:pt>
    <dgm:pt modelId="{4C0C4424-B985-49FD-9207-4D175CD7BD1C}" type="pres">
      <dgm:prSet presAssocID="{B69AF0F5-750F-453B-9E8F-B9D1E596351E}" presName="gap" presStyleCnt="0"/>
      <dgm:spPr/>
      <dgm:t>
        <a:bodyPr/>
        <a:lstStyle/>
        <a:p>
          <a:endParaRPr lang="en-US"/>
        </a:p>
      </dgm:t>
    </dgm:pt>
    <dgm:pt modelId="{07A1E269-6AD9-40A1-8187-7932744CEDE5}" type="pres">
      <dgm:prSet presAssocID="{B69AF0F5-750F-453B-9E8F-B9D1E596351E}" presName="medCircle2" presStyleLbl="vennNode1" presStyleIdx="0" presStyleCnt="3"/>
      <dgm:spPr>
        <a:solidFill>
          <a:srgbClr val="CBECDE">
            <a:alpha val="50000"/>
          </a:srgbClr>
        </a:solidFill>
      </dgm:spPr>
      <dgm:t>
        <a:bodyPr/>
        <a:lstStyle/>
        <a:p>
          <a:endParaRPr lang="en-US"/>
        </a:p>
      </dgm:t>
    </dgm:pt>
    <dgm:pt modelId="{AB7891B3-BF09-47ED-84BC-1522984D15B4}" type="pres">
      <dgm:prSet presAssocID="{B69AF0F5-750F-453B-9E8F-B9D1E596351E}" presName="txLvlOnly1" presStyleLbl="revTx" presStyleIdx="0" presStyleCnt="3"/>
      <dgm:spPr/>
      <dgm:t>
        <a:bodyPr/>
        <a:lstStyle/>
        <a:p>
          <a:endParaRPr lang="en-US"/>
        </a:p>
      </dgm:t>
    </dgm:pt>
    <dgm:pt modelId="{B2B7C3F4-37A3-47C0-B4D1-0008872DF141}" type="pres">
      <dgm:prSet presAssocID="{64DA24F2-9614-45A8-B021-771F757C7ABB}" presName="noChildren" presStyleCnt="0"/>
      <dgm:spPr/>
      <dgm:t>
        <a:bodyPr/>
        <a:lstStyle/>
        <a:p>
          <a:endParaRPr lang="en-US"/>
        </a:p>
      </dgm:t>
    </dgm:pt>
    <dgm:pt modelId="{919A7BBC-0C70-4895-B733-CAD1B2B21720}" type="pres">
      <dgm:prSet presAssocID="{64DA24F2-9614-45A8-B021-771F757C7ABB}" presName="gap" presStyleCnt="0"/>
      <dgm:spPr/>
      <dgm:t>
        <a:bodyPr/>
        <a:lstStyle/>
        <a:p>
          <a:endParaRPr lang="en-US"/>
        </a:p>
      </dgm:t>
    </dgm:pt>
    <dgm:pt modelId="{95E32D5F-C519-4000-BB3C-95F153F09B8A}" type="pres">
      <dgm:prSet presAssocID="{64DA24F2-9614-45A8-B021-771F757C7ABB}" presName="medCircle2" presStyleLbl="vennNode1" presStyleIdx="1" presStyleCnt="3"/>
      <dgm:spPr>
        <a:solidFill>
          <a:srgbClr val="CBECDE">
            <a:alpha val="50000"/>
          </a:srgbClr>
        </a:solidFill>
      </dgm:spPr>
      <dgm:t>
        <a:bodyPr/>
        <a:lstStyle/>
        <a:p>
          <a:endParaRPr lang="en-US"/>
        </a:p>
      </dgm:t>
    </dgm:pt>
    <dgm:pt modelId="{39913E8D-FB74-4A39-B198-56F1186BD30F}" type="pres">
      <dgm:prSet presAssocID="{64DA24F2-9614-45A8-B021-771F757C7ABB}" presName="txLvlOnly1" presStyleLbl="revTx" presStyleIdx="1" presStyleCnt="3"/>
      <dgm:spPr/>
      <dgm:t>
        <a:bodyPr/>
        <a:lstStyle/>
        <a:p>
          <a:endParaRPr lang="en-US"/>
        </a:p>
      </dgm:t>
    </dgm:pt>
    <dgm:pt modelId="{BEA95503-C772-46F4-A274-90B35F257EA5}" type="pres">
      <dgm:prSet presAssocID="{6418222C-0E42-4B03-AA40-3BC955C8D4E6}" presName="noChildren" presStyleCnt="0"/>
      <dgm:spPr/>
      <dgm:t>
        <a:bodyPr/>
        <a:lstStyle/>
        <a:p>
          <a:endParaRPr lang="en-US"/>
        </a:p>
      </dgm:t>
    </dgm:pt>
    <dgm:pt modelId="{7C214D95-0AB5-48B1-B953-222A900C7C31}" type="pres">
      <dgm:prSet presAssocID="{6418222C-0E42-4B03-AA40-3BC955C8D4E6}" presName="gap" presStyleCnt="0"/>
      <dgm:spPr/>
      <dgm:t>
        <a:bodyPr/>
        <a:lstStyle/>
        <a:p>
          <a:endParaRPr lang="en-US"/>
        </a:p>
      </dgm:t>
    </dgm:pt>
    <dgm:pt modelId="{10A5422B-E76C-40D5-9ED6-03E4BD18BA07}" type="pres">
      <dgm:prSet presAssocID="{6418222C-0E42-4B03-AA40-3BC955C8D4E6}" presName="medCircle2" presStyleLbl="vennNode1" presStyleIdx="2" presStyleCnt="3"/>
      <dgm:spPr>
        <a:solidFill>
          <a:srgbClr val="CBECDE">
            <a:alpha val="50000"/>
          </a:srgbClr>
        </a:solidFill>
      </dgm:spPr>
      <dgm:t>
        <a:bodyPr/>
        <a:lstStyle/>
        <a:p>
          <a:endParaRPr lang="en-US"/>
        </a:p>
      </dgm:t>
    </dgm:pt>
    <dgm:pt modelId="{7E657A5F-6A5E-47BC-8F5E-2D4B7753B597}" type="pres">
      <dgm:prSet presAssocID="{6418222C-0E42-4B03-AA40-3BC955C8D4E6}" presName="txLvlOnly1" presStyleLbl="revTx" presStyleIdx="2" presStyleCnt="3"/>
      <dgm:spPr/>
      <dgm:t>
        <a:bodyPr/>
        <a:lstStyle/>
        <a:p>
          <a:endParaRPr lang="en-US"/>
        </a:p>
      </dgm:t>
    </dgm:pt>
  </dgm:ptLst>
  <dgm:cxnLst>
    <dgm:cxn modelId="{35DB839E-6693-4A42-A510-1E6E2ADD555C}" srcId="{39FC80EA-B5E4-4B3D-BF82-E8E964744CD2}" destId="{6418222C-0E42-4B03-AA40-3BC955C8D4E6}" srcOrd="2" destOrd="0" parTransId="{F64113FE-61C5-4AE6-9462-F69244B7F842}" sibTransId="{24695FB4-8512-41B4-8B70-204C4E092D2F}"/>
    <dgm:cxn modelId="{E0E5AB97-8C17-4247-BA69-3C132CD41711}" srcId="{39FC80EA-B5E4-4B3D-BF82-E8E964744CD2}" destId="{64DA24F2-9614-45A8-B021-771F757C7ABB}" srcOrd="1" destOrd="0" parTransId="{8FF4689B-624B-4FCE-9BF7-0D6C518FC825}" sibTransId="{2DD75BDE-4BFA-4CC0-A70B-7E15EB26DA37}"/>
    <dgm:cxn modelId="{DB199AA5-17D7-4714-A43D-788D2E241069}" type="presOf" srcId="{6418222C-0E42-4B03-AA40-3BC955C8D4E6}" destId="{7E657A5F-6A5E-47BC-8F5E-2D4B7753B597}" srcOrd="0" destOrd="0" presId="urn:microsoft.com/office/officeart/2008/layout/VerticalCircleList"/>
    <dgm:cxn modelId="{E7F5AFF1-DD10-4C36-B0F1-C11D1523938A}" type="presOf" srcId="{B69AF0F5-750F-453B-9E8F-B9D1E596351E}" destId="{AB7891B3-BF09-47ED-84BC-1522984D15B4}" srcOrd="0" destOrd="0" presId="urn:microsoft.com/office/officeart/2008/layout/VerticalCircleList"/>
    <dgm:cxn modelId="{601F46CF-44F3-4EDC-BAF4-30C41E04EE78}" type="presOf" srcId="{39FC80EA-B5E4-4B3D-BF82-E8E964744CD2}" destId="{E1FE158F-AF32-4812-85CB-EB1B04F33D27}" srcOrd="0" destOrd="0" presId="urn:microsoft.com/office/officeart/2008/layout/VerticalCircleList"/>
    <dgm:cxn modelId="{4477EFBC-63FB-4C79-AD4D-D17F4766A44B}" srcId="{39FC80EA-B5E4-4B3D-BF82-E8E964744CD2}" destId="{B69AF0F5-750F-453B-9E8F-B9D1E596351E}" srcOrd="0" destOrd="0" parTransId="{A2522CA3-6457-4343-BE86-994F0B3E07F4}" sibTransId="{F91E9D72-D714-4356-A4F3-A2BDF0A55535}"/>
    <dgm:cxn modelId="{D0CFFF37-5839-4635-B11C-3DE568079BAF}" type="presOf" srcId="{64DA24F2-9614-45A8-B021-771F757C7ABB}" destId="{39913E8D-FB74-4A39-B198-56F1186BD30F}" srcOrd="0" destOrd="0" presId="urn:microsoft.com/office/officeart/2008/layout/VerticalCircleList"/>
    <dgm:cxn modelId="{1C1A7922-44EB-47BF-AE80-103EF8B72DC0}" type="presParOf" srcId="{E1FE158F-AF32-4812-85CB-EB1B04F33D27}" destId="{43FA7B90-8300-4C9C-973B-012CC7A43C77}" srcOrd="0" destOrd="0" presId="urn:microsoft.com/office/officeart/2008/layout/VerticalCircleList"/>
    <dgm:cxn modelId="{A9668E07-D9AA-445C-9081-C0A98F58EC05}" type="presParOf" srcId="{43FA7B90-8300-4C9C-973B-012CC7A43C77}" destId="{4C0C4424-B985-49FD-9207-4D175CD7BD1C}" srcOrd="0" destOrd="0" presId="urn:microsoft.com/office/officeart/2008/layout/VerticalCircleList"/>
    <dgm:cxn modelId="{08369FCD-1404-409B-B814-9673403E6946}" type="presParOf" srcId="{43FA7B90-8300-4C9C-973B-012CC7A43C77}" destId="{07A1E269-6AD9-40A1-8187-7932744CEDE5}" srcOrd="1" destOrd="0" presId="urn:microsoft.com/office/officeart/2008/layout/VerticalCircleList"/>
    <dgm:cxn modelId="{BFBEDD24-64E2-4276-9032-99BEF89A7C13}" type="presParOf" srcId="{43FA7B90-8300-4C9C-973B-012CC7A43C77}" destId="{AB7891B3-BF09-47ED-84BC-1522984D15B4}" srcOrd="2" destOrd="0" presId="urn:microsoft.com/office/officeart/2008/layout/VerticalCircleList"/>
    <dgm:cxn modelId="{A0181797-6C01-47D7-B9B4-77B841071BEA}" type="presParOf" srcId="{E1FE158F-AF32-4812-85CB-EB1B04F33D27}" destId="{B2B7C3F4-37A3-47C0-B4D1-0008872DF141}" srcOrd="1" destOrd="0" presId="urn:microsoft.com/office/officeart/2008/layout/VerticalCircleList"/>
    <dgm:cxn modelId="{49ABD202-22DE-4EAE-81A2-B72FAC15D9F9}" type="presParOf" srcId="{B2B7C3F4-37A3-47C0-B4D1-0008872DF141}" destId="{919A7BBC-0C70-4895-B733-CAD1B2B21720}" srcOrd="0" destOrd="0" presId="urn:microsoft.com/office/officeart/2008/layout/VerticalCircleList"/>
    <dgm:cxn modelId="{2658C4BE-FDB4-43E5-90F0-BE9A7E2CD933}" type="presParOf" srcId="{B2B7C3F4-37A3-47C0-B4D1-0008872DF141}" destId="{95E32D5F-C519-4000-BB3C-95F153F09B8A}" srcOrd="1" destOrd="0" presId="urn:microsoft.com/office/officeart/2008/layout/VerticalCircleList"/>
    <dgm:cxn modelId="{9E00914A-AE4D-48E0-98C6-08C980752749}" type="presParOf" srcId="{B2B7C3F4-37A3-47C0-B4D1-0008872DF141}" destId="{39913E8D-FB74-4A39-B198-56F1186BD30F}" srcOrd="2" destOrd="0" presId="urn:microsoft.com/office/officeart/2008/layout/VerticalCircleList"/>
    <dgm:cxn modelId="{144DD5B7-2EE7-48E7-921B-64644AF9AC81}" type="presParOf" srcId="{E1FE158F-AF32-4812-85CB-EB1B04F33D27}" destId="{BEA95503-C772-46F4-A274-90B35F257EA5}" srcOrd="2" destOrd="0" presId="urn:microsoft.com/office/officeart/2008/layout/VerticalCircleList"/>
    <dgm:cxn modelId="{509BEF09-66B8-43D8-B8A8-1812E6EF42E5}" type="presParOf" srcId="{BEA95503-C772-46F4-A274-90B35F257EA5}" destId="{7C214D95-0AB5-48B1-B953-222A900C7C31}" srcOrd="0" destOrd="0" presId="urn:microsoft.com/office/officeart/2008/layout/VerticalCircleList"/>
    <dgm:cxn modelId="{678DE2D1-2E3A-4CF8-AC97-CB749FA1DE99}" type="presParOf" srcId="{BEA95503-C772-46F4-A274-90B35F257EA5}" destId="{10A5422B-E76C-40D5-9ED6-03E4BD18BA07}" srcOrd="1" destOrd="0" presId="urn:microsoft.com/office/officeart/2008/layout/VerticalCircleList"/>
    <dgm:cxn modelId="{193928A3-66F3-4D85-9E4A-CAA5C56CA6C6}" type="presParOf" srcId="{BEA95503-C772-46F4-A274-90B35F257EA5}" destId="{7E657A5F-6A5E-47BC-8F5E-2D4B7753B597}" srcOrd="2" destOrd="0" presId="urn:microsoft.com/office/officeart/2008/layout/VerticalCircle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0012B559-0706-4B39-BFD0-779F916CFCD8}"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en-US"/>
        </a:p>
      </dgm:t>
    </dgm:pt>
    <dgm:pt modelId="{741F1B36-644B-47C9-B322-5BECA15F242D}">
      <dgm:prSet/>
      <dgm:spPr/>
      <dgm:t>
        <a:bodyPr/>
        <a:lstStyle/>
        <a:p>
          <a:pPr rtl="0"/>
          <a:r>
            <a:rPr lang="en-US" dirty="0" smtClean="0"/>
            <a:t>Energy Savings</a:t>
          </a:r>
          <a:endParaRPr lang="en-US" dirty="0"/>
        </a:p>
      </dgm:t>
    </dgm:pt>
    <dgm:pt modelId="{2F96C6B6-F834-4719-85AF-4E5C1C94F732}" type="parTrans" cxnId="{DAFE280D-6D12-4FE9-B173-D546EA11467A}">
      <dgm:prSet/>
      <dgm:spPr/>
      <dgm:t>
        <a:bodyPr/>
        <a:lstStyle/>
        <a:p>
          <a:endParaRPr lang="en-US"/>
        </a:p>
      </dgm:t>
    </dgm:pt>
    <dgm:pt modelId="{0673013B-E694-4DDD-B404-0AF9464EBC6E}" type="sibTrans" cxnId="{DAFE280D-6D12-4FE9-B173-D546EA11467A}">
      <dgm:prSet/>
      <dgm:spPr/>
      <dgm:t>
        <a:bodyPr/>
        <a:lstStyle/>
        <a:p>
          <a:endParaRPr lang="en-US"/>
        </a:p>
      </dgm:t>
    </dgm:pt>
    <dgm:pt modelId="{55D9F81B-19FE-4F54-8E7B-65902177572E}">
      <dgm:prSet/>
      <dgm:spPr/>
      <dgm:t>
        <a:bodyPr/>
        <a:lstStyle/>
        <a:p>
          <a:pPr rtl="0"/>
          <a:r>
            <a:rPr lang="en-US" dirty="0" smtClean="0"/>
            <a:t>Avoided Emissions</a:t>
          </a:r>
          <a:endParaRPr lang="en-US" dirty="0"/>
        </a:p>
      </dgm:t>
    </dgm:pt>
    <dgm:pt modelId="{1213DE4E-C154-451E-AD01-33042B2B1B9D}" type="parTrans" cxnId="{CE8E46A6-9F1C-48DF-98CD-DCE0E8F8E4F7}">
      <dgm:prSet/>
      <dgm:spPr/>
      <dgm:t>
        <a:bodyPr/>
        <a:lstStyle/>
        <a:p>
          <a:endParaRPr lang="en-US"/>
        </a:p>
      </dgm:t>
    </dgm:pt>
    <dgm:pt modelId="{901EB1A5-D67E-42FA-BFC0-73D16A4D3EE2}" type="sibTrans" cxnId="{CE8E46A6-9F1C-48DF-98CD-DCE0E8F8E4F7}">
      <dgm:prSet/>
      <dgm:spPr/>
      <dgm:t>
        <a:bodyPr/>
        <a:lstStyle/>
        <a:p>
          <a:endParaRPr lang="en-US"/>
        </a:p>
      </dgm:t>
    </dgm:pt>
    <dgm:pt modelId="{1128E3AC-8291-4C96-9F57-FD2EE35B493E}">
      <dgm:prSet/>
      <dgm:spPr/>
      <dgm:t>
        <a:bodyPr/>
        <a:lstStyle/>
        <a:p>
          <a:pPr rtl="0"/>
          <a:r>
            <a:rPr lang="en-US" dirty="0" smtClean="0"/>
            <a:t>Value Avoided Emissions</a:t>
          </a:r>
          <a:endParaRPr lang="en-US" dirty="0"/>
        </a:p>
      </dgm:t>
    </dgm:pt>
    <dgm:pt modelId="{2CD79B50-7443-45E4-865F-3708840313EA}" type="parTrans" cxnId="{41AB740B-F3DF-4739-BB1C-486EB3E351B9}">
      <dgm:prSet/>
      <dgm:spPr/>
      <dgm:t>
        <a:bodyPr/>
        <a:lstStyle/>
        <a:p>
          <a:endParaRPr lang="en-US"/>
        </a:p>
      </dgm:t>
    </dgm:pt>
    <dgm:pt modelId="{2A13C299-ECE4-4A3E-958E-89800FC408E8}" type="sibTrans" cxnId="{41AB740B-F3DF-4739-BB1C-486EB3E351B9}">
      <dgm:prSet/>
      <dgm:spPr/>
      <dgm:t>
        <a:bodyPr/>
        <a:lstStyle/>
        <a:p>
          <a:endParaRPr lang="en-US"/>
        </a:p>
      </dgm:t>
    </dgm:pt>
    <dgm:pt modelId="{C50DA54B-4FAA-4DEB-A847-D96C8BFA4008}">
      <dgm:prSet/>
      <dgm:spPr/>
      <dgm:t>
        <a:bodyPr/>
        <a:lstStyle/>
        <a:p>
          <a:pPr rtl="0"/>
          <a:r>
            <a:rPr lang="en-US" dirty="0" smtClean="0"/>
            <a:t>Reduction in Natural Gas Usage</a:t>
          </a:r>
          <a:endParaRPr lang="en-US" dirty="0"/>
        </a:p>
      </dgm:t>
    </dgm:pt>
    <dgm:pt modelId="{E294ECE3-1E3F-4480-A316-3DA69AFC9D6C}" type="parTrans" cxnId="{6AC61563-2A23-4888-BFC6-8C48CDAAA99B}">
      <dgm:prSet/>
      <dgm:spPr/>
      <dgm:t>
        <a:bodyPr/>
        <a:lstStyle/>
        <a:p>
          <a:endParaRPr lang="en-US"/>
        </a:p>
      </dgm:t>
    </dgm:pt>
    <dgm:pt modelId="{919B2854-1A0B-4384-86ED-298AE32D0427}" type="sibTrans" cxnId="{6AC61563-2A23-4888-BFC6-8C48CDAAA99B}">
      <dgm:prSet/>
      <dgm:spPr/>
      <dgm:t>
        <a:bodyPr/>
        <a:lstStyle/>
        <a:p>
          <a:endParaRPr lang="en-US"/>
        </a:p>
      </dgm:t>
    </dgm:pt>
    <dgm:pt modelId="{98B90628-054C-4449-9E31-FD39AE059005}">
      <dgm:prSet/>
      <dgm:spPr/>
      <dgm:t>
        <a:bodyPr/>
        <a:lstStyle/>
        <a:p>
          <a:pPr rtl="0"/>
          <a:r>
            <a:rPr lang="en-US" dirty="0" smtClean="0"/>
            <a:t>Tons of CO2, SO2, </a:t>
          </a:r>
          <a:r>
            <a:rPr lang="en-US" dirty="0" err="1" smtClean="0"/>
            <a:t>Nox</a:t>
          </a:r>
          <a:r>
            <a:rPr lang="en-US" dirty="0" smtClean="0"/>
            <a:t>, PM 2.5, and VOC </a:t>
          </a:r>
          <a:endParaRPr lang="en-US" dirty="0"/>
        </a:p>
      </dgm:t>
    </dgm:pt>
    <dgm:pt modelId="{F9283F4A-26FA-4D76-8F72-483A62DED3B6}" type="parTrans" cxnId="{E324BFA8-CA5A-4BC1-BDA8-839BD08EE299}">
      <dgm:prSet/>
      <dgm:spPr/>
      <dgm:t>
        <a:bodyPr/>
        <a:lstStyle/>
        <a:p>
          <a:endParaRPr lang="en-US"/>
        </a:p>
      </dgm:t>
    </dgm:pt>
    <dgm:pt modelId="{06009FF2-CD81-4B35-A174-74EFE8C53D87}" type="sibTrans" cxnId="{E324BFA8-CA5A-4BC1-BDA8-839BD08EE299}">
      <dgm:prSet/>
      <dgm:spPr/>
      <dgm:t>
        <a:bodyPr/>
        <a:lstStyle/>
        <a:p>
          <a:endParaRPr lang="en-US"/>
        </a:p>
      </dgm:t>
    </dgm:pt>
    <dgm:pt modelId="{71EA500C-956A-40D5-9408-7A52985C2F17}">
      <dgm:prSet/>
      <dgm:spPr/>
      <dgm:t>
        <a:bodyPr/>
        <a:lstStyle/>
        <a:p>
          <a:pPr rtl="0"/>
          <a:r>
            <a:rPr lang="en-US" dirty="0" smtClean="0"/>
            <a:t>$ value using APEEP Model</a:t>
          </a:r>
          <a:endParaRPr lang="en-US" dirty="0"/>
        </a:p>
      </dgm:t>
    </dgm:pt>
    <dgm:pt modelId="{CB047A6E-655B-408B-8CA7-9497DAB05330}" type="parTrans" cxnId="{2FCBACDF-810A-4EED-821B-957470F42867}">
      <dgm:prSet/>
      <dgm:spPr/>
      <dgm:t>
        <a:bodyPr/>
        <a:lstStyle/>
        <a:p>
          <a:endParaRPr lang="en-US"/>
        </a:p>
      </dgm:t>
    </dgm:pt>
    <dgm:pt modelId="{3231DDD8-1C4B-49B6-B340-D888ED5524FE}" type="sibTrans" cxnId="{2FCBACDF-810A-4EED-821B-957470F42867}">
      <dgm:prSet/>
      <dgm:spPr/>
      <dgm:t>
        <a:bodyPr/>
        <a:lstStyle/>
        <a:p>
          <a:endParaRPr lang="en-US"/>
        </a:p>
      </dgm:t>
    </dgm:pt>
    <dgm:pt modelId="{4DE20F17-069C-4238-B271-02A3036604F6}" type="pres">
      <dgm:prSet presAssocID="{0012B559-0706-4B39-BFD0-779F916CFCD8}" presName="diagram" presStyleCnt="0">
        <dgm:presLayoutVars>
          <dgm:chPref val="1"/>
          <dgm:dir/>
          <dgm:animOne val="branch"/>
          <dgm:animLvl val="lvl"/>
          <dgm:resizeHandles/>
        </dgm:presLayoutVars>
      </dgm:prSet>
      <dgm:spPr/>
      <dgm:t>
        <a:bodyPr/>
        <a:lstStyle/>
        <a:p>
          <a:endParaRPr lang="en-US"/>
        </a:p>
      </dgm:t>
    </dgm:pt>
    <dgm:pt modelId="{90BFB44A-0F2A-4139-B10C-DD4F25059E2F}" type="pres">
      <dgm:prSet presAssocID="{741F1B36-644B-47C9-B322-5BECA15F242D}" presName="root" presStyleCnt="0"/>
      <dgm:spPr/>
    </dgm:pt>
    <dgm:pt modelId="{2390CBAE-6E93-4054-A9BA-2ACC3E4D3F95}" type="pres">
      <dgm:prSet presAssocID="{741F1B36-644B-47C9-B322-5BECA15F242D}" presName="rootComposite" presStyleCnt="0"/>
      <dgm:spPr/>
    </dgm:pt>
    <dgm:pt modelId="{4789301D-F500-4D91-B122-B825B824447F}" type="pres">
      <dgm:prSet presAssocID="{741F1B36-644B-47C9-B322-5BECA15F242D}" presName="rootText" presStyleLbl="node1" presStyleIdx="0" presStyleCnt="3"/>
      <dgm:spPr/>
      <dgm:t>
        <a:bodyPr/>
        <a:lstStyle/>
        <a:p>
          <a:endParaRPr lang="en-US"/>
        </a:p>
      </dgm:t>
    </dgm:pt>
    <dgm:pt modelId="{8CE01EF2-9822-4E1F-BE8B-90346A1D5A1B}" type="pres">
      <dgm:prSet presAssocID="{741F1B36-644B-47C9-B322-5BECA15F242D}" presName="rootConnector" presStyleLbl="node1" presStyleIdx="0" presStyleCnt="3"/>
      <dgm:spPr/>
      <dgm:t>
        <a:bodyPr/>
        <a:lstStyle/>
        <a:p>
          <a:endParaRPr lang="en-US"/>
        </a:p>
      </dgm:t>
    </dgm:pt>
    <dgm:pt modelId="{08B875AC-4381-4455-B923-BF629EBBE986}" type="pres">
      <dgm:prSet presAssocID="{741F1B36-644B-47C9-B322-5BECA15F242D}" presName="childShape" presStyleCnt="0"/>
      <dgm:spPr/>
    </dgm:pt>
    <dgm:pt modelId="{E240FEF7-4A3A-4D09-8955-E8F1D557BA87}" type="pres">
      <dgm:prSet presAssocID="{E294ECE3-1E3F-4480-A316-3DA69AFC9D6C}" presName="Name13" presStyleLbl="parChTrans1D2" presStyleIdx="0" presStyleCnt="3"/>
      <dgm:spPr/>
      <dgm:t>
        <a:bodyPr/>
        <a:lstStyle/>
        <a:p>
          <a:endParaRPr lang="en-US"/>
        </a:p>
      </dgm:t>
    </dgm:pt>
    <dgm:pt modelId="{545539C5-7C40-48BB-8D83-E31E23F58B18}" type="pres">
      <dgm:prSet presAssocID="{C50DA54B-4FAA-4DEB-A847-D96C8BFA4008}" presName="childText" presStyleLbl="bgAcc1" presStyleIdx="0" presStyleCnt="3">
        <dgm:presLayoutVars>
          <dgm:bulletEnabled val="1"/>
        </dgm:presLayoutVars>
      </dgm:prSet>
      <dgm:spPr/>
      <dgm:t>
        <a:bodyPr/>
        <a:lstStyle/>
        <a:p>
          <a:endParaRPr lang="en-US"/>
        </a:p>
      </dgm:t>
    </dgm:pt>
    <dgm:pt modelId="{F38E939A-8F22-48CA-986B-BE1D18343889}" type="pres">
      <dgm:prSet presAssocID="{55D9F81B-19FE-4F54-8E7B-65902177572E}" presName="root" presStyleCnt="0"/>
      <dgm:spPr/>
    </dgm:pt>
    <dgm:pt modelId="{D8680031-026A-4FE8-BECF-0258B3D4122E}" type="pres">
      <dgm:prSet presAssocID="{55D9F81B-19FE-4F54-8E7B-65902177572E}" presName="rootComposite" presStyleCnt="0"/>
      <dgm:spPr/>
    </dgm:pt>
    <dgm:pt modelId="{07C408D3-C189-43E3-8DBA-FA5504E05798}" type="pres">
      <dgm:prSet presAssocID="{55D9F81B-19FE-4F54-8E7B-65902177572E}" presName="rootText" presStyleLbl="node1" presStyleIdx="1" presStyleCnt="3"/>
      <dgm:spPr/>
      <dgm:t>
        <a:bodyPr/>
        <a:lstStyle/>
        <a:p>
          <a:endParaRPr lang="en-US"/>
        </a:p>
      </dgm:t>
    </dgm:pt>
    <dgm:pt modelId="{116083E5-28BF-4A13-972A-0C795E18B42A}" type="pres">
      <dgm:prSet presAssocID="{55D9F81B-19FE-4F54-8E7B-65902177572E}" presName="rootConnector" presStyleLbl="node1" presStyleIdx="1" presStyleCnt="3"/>
      <dgm:spPr/>
      <dgm:t>
        <a:bodyPr/>
        <a:lstStyle/>
        <a:p>
          <a:endParaRPr lang="en-US"/>
        </a:p>
      </dgm:t>
    </dgm:pt>
    <dgm:pt modelId="{F88C26FB-9305-4410-B019-2C5CE30D65BC}" type="pres">
      <dgm:prSet presAssocID="{55D9F81B-19FE-4F54-8E7B-65902177572E}" presName="childShape" presStyleCnt="0"/>
      <dgm:spPr/>
    </dgm:pt>
    <dgm:pt modelId="{A5A2D227-F142-4659-80A4-5DB49309B3CA}" type="pres">
      <dgm:prSet presAssocID="{F9283F4A-26FA-4D76-8F72-483A62DED3B6}" presName="Name13" presStyleLbl="parChTrans1D2" presStyleIdx="1" presStyleCnt="3"/>
      <dgm:spPr/>
      <dgm:t>
        <a:bodyPr/>
        <a:lstStyle/>
        <a:p>
          <a:endParaRPr lang="en-US"/>
        </a:p>
      </dgm:t>
    </dgm:pt>
    <dgm:pt modelId="{E1AAA7E4-A2E3-4BFB-AC6E-949656730D38}" type="pres">
      <dgm:prSet presAssocID="{98B90628-054C-4449-9E31-FD39AE059005}" presName="childText" presStyleLbl="bgAcc1" presStyleIdx="1" presStyleCnt="3">
        <dgm:presLayoutVars>
          <dgm:bulletEnabled val="1"/>
        </dgm:presLayoutVars>
      </dgm:prSet>
      <dgm:spPr/>
      <dgm:t>
        <a:bodyPr/>
        <a:lstStyle/>
        <a:p>
          <a:endParaRPr lang="en-US"/>
        </a:p>
      </dgm:t>
    </dgm:pt>
    <dgm:pt modelId="{5927479A-7A8B-4E1B-9755-96EBAB7FF7A7}" type="pres">
      <dgm:prSet presAssocID="{1128E3AC-8291-4C96-9F57-FD2EE35B493E}" presName="root" presStyleCnt="0"/>
      <dgm:spPr/>
    </dgm:pt>
    <dgm:pt modelId="{5B3618E8-0C58-4060-809F-42598DC22763}" type="pres">
      <dgm:prSet presAssocID="{1128E3AC-8291-4C96-9F57-FD2EE35B493E}" presName="rootComposite" presStyleCnt="0"/>
      <dgm:spPr/>
    </dgm:pt>
    <dgm:pt modelId="{9CFFDA8B-AF3D-4350-A806-3018EE50EBC2}" type="pres">
      <dgm:prSet presAssocID="{1128E3AC-8291-4C96-9F57-FD2EE35B493E}" presName="rootText" presStyleLbl="node1" presStyleIdx="2" presStyleCnt="3"/>
      <dgm:spPr/>
      <dgm:t>
        <a:bodyPr/>
        <a:lstStyle/>
        <a:p>
          <a:endParaRPr lang="en-US"/>
        </a:p>
      </dgm:t>
    </dgm:pt>
    <dgm:pt modelId="{DA7721A1-A666-4511-BC62-6808C1ED6A99}" type="pres">
      <dgm:prSet presAssocID="{1128E3AC-8291-4C96-9F57-FD2EE35B493E}" presName="rootConnector" presStyleLbl="node1" presStyleIdx="2" presStyleCnt="3"/>
      <dgm:spPr/>
      <dgm:t>
        <a:bodyPr/>
        <a:lstStyle/>
        <a:p>
          <a:endParaRPr lang="en-US"/>
        </a:p>
      </dgm:t>
    </dgm:pt>
    <dgm:pt modelId="{4BD2FD6F-B0AA-48D4-B991-220A603C9FC7}" type="pres">
      <dgm:prSet presAssocID="{1128E3AC-8291-4C96-9F57-FD2EE35B493E}" presName="childShape" presStyleCnt="0"/>
      <dgm:spPr/>
    </dgm:pt>
    <dgm:pt modelId="{AA989AB9-AD5A-49BC-A2F3-B6AAC1B02DC0}" type="pres">
      <dgm:prSet presAssocID="{CB047A6E-655B-408B-8CA7-9497DAB05330}" presName="Name13" presStyleLbl="parChTrans1D2" presStyleIdx="2" presStyleCnt="3"/>
      <dgm:spPr/>
      <dgm:t>
        <a:bodyPr/>
        <a:lstStyle/>
        <a:p>
          <a:endParaRPr lang="en-US"/>
        </a:p>
      </dgm:t>
    </dgm:pt>
    <dgm:pt modelId="{4F029C53-043E-44F9-98F5-FEA1A241B5E7}" type="pres">
      <dgm:prSet presAssocID="{71EA500C-956A-40D5-9408-7A52985C2F17}" presName="childText" presStyleLbl="bgAcc1" presStyleIdx="2" presStyleCnt="3">
        <dgm:presLayoutVars>
          <dgm:bulletEnabled val="1"/>
        </dgm:presLayoutVars>
      </dgm:prSet>
      <dgm:spPr/>
      <dgm:t>
        <a:bodyPr/>
        <a:lstStyle/>
        <a:p>
          <a:endParaRPr lang="en-US"/>
        </a:p>
      </dgm:t>
    </dgm:pt>
  </dgm:ptLst>
  <dgm:cxnLst>
    <dgm:cxn modelId="{6AC61563-2A23-4888-BFC6-8C48CDAAA99B}" srcId="{741F1B36-644B-47C9-B322-5BECA15F242D}" destId="{C50DA54B-4FAA-4DEB-A847-D96C8BFA4008}" srcOrd="0" destOrd="0" parTransId="{E294ECE3-1E3F-4480-A316-3DA69AFC9D6C}" sibTransId="{919B2854-1A0B-4384-86ED-298AE32D0427}"/>
    <dgm:cxn modelId="{16856293-8116-41D1-B67D-A30A2016412C}" type="presOf" srcId="{E294ECE3-1E3F-4480-A316-3DA69AFC9D6C}" destId="{E240FEF7-4A3A-4D09-8955-E8F1D557BA87}" srcOrd="0" destOrd="0" presId="urn:microsoft.com/office/officeart/2005/8/layout/hierarchy3"/>
    <dgm:cxn modelId="{E324BFA8-CA5A-4BC1-BDA8-839BD08EE299}" srcId="{55D9F81B-19FE-4F54-8E7B-65902177572E}" destId="{98B90628-054C-4449-9E31-FD39AE059005}" srcOrd="0" destOrd="0" parTransId="{F9283F4A-26FA-4D76-8F72-483A62DED3B6}" sibTransId="{06009FF2-CD81-4B35-A174-74EFE8C53D87}"/>
    <dgm:cxn modelId="{9FC38BDF-6FF9-49A8-9660-D4E9EDAB3440}" type="presOf" srcId="{CB047A6E-655B-408B-8CA7-9497DAB05330}" destId="{AA989AB9-AD5A-49BC-A2F3-B6AAC1B02DC0}" srcOrd="0" destOrd="0" presId="urn:microsoft.com/office/officeart/2005/8/layout/hierarchy3"/>
    <dgm:cxn modelId="{854791DF-2AC8-4E44-82E8-40E675C24EAF}" type="presOf" srcId="{1128E3AC-8291-4C96-9F57-FD2EE35B493E}" destId="{DA7721A1-A666-4511-BC62-6808C1ED6A99}" srcOrd="1" destOrd="0" presId="urn:microsoft.com/office/officeart/2005/8/layout/hierarchy3"/>
    <dgm:cxn modelId="{2FCBACDF-810A-4EED-821B-957470F42867}" srcId="{1128E3AC-8291-4C96-9F57-FD2EE35B493E}" destId="{71EA500C-956A-40D5-9408-7A52985C2F17}" srcOrd="0" destOrd="0" parTransId="{CB047A6E-655B-408B-8CA7-9497DAB05330}" sibTransId="{3231DDD8-1C4B-49B6-B340-D888ED5524FE}"/>
    <dgm:cxn modelId="{46131342-93DF-4970-8E40-BD62CED750E5}" type="presOf" srcId="{55D9F81B-19FE-4F54-8E7B-65902177572E}" destId="{116083E5-28BF-4A13-972A-0C795E18B42A}" srcOrd="1" destOrd="0" presId="urn:microsoft.com/office/officeart/2005/8/layout/hierarchy3"/>
    <dgm:cxn modelId="{23B9404B-B138-4F67-881D-04C7FEA70BB2}" type="presOf" srcId="{1128E3AC-8291-4C96-9F57-FD2EE35B493E}" destId="{9CFFDA8B-AF3D-4350-A806-3018EE50EBC2}" srcOrd="0" destOrd="0" presId="urn:microsoft.com/office/officeart/2005/8/layout/hierarchy3"/>
    <dgm:cxn modelId="{CB8DA980-DCFA-4847-980E-DE47CD5C90EE}" type="presOf" srcId="{55D9F81B-19FE-4F54-8E7B-65902177572E}" destId="{07C408D3-C189-43E3-8DBA-FA5504E05798}" srcOrd="0" destOrd="0" presId="urn:microsoft.com/office/officeart/2005/8/layout/hierarchy3"/>
    <dgm:cxn modelId="{7F4D3491-C179-4AE8-8FD1-18B8AA0B3DD2}" type="presOf" srcId="{0012B559-0706-4B39-BFD0-779F916CFCD8}" destId="{4DE20F17-069C-4238-B271-02A3036604F6}" srcOrd="0" destOrd="0" presId="urn:microsoft.com/office/officeart/2005/8/layout/hierarchy3"/>
    <dgm:cxn modelId="{CE8E46A6-9F1C-48DF-98CD-DCE0E8F8E4F7}" srcId="{0012B559-0706-4B39-BFD0-779F916CFCD8}" destId="{55D9F81B-19FE-4F54-8E7B-65902177572E}" srcOrd="1" destOrd="0" parTransId="{1213DE4E-C154-451E-AD01-33042B2B1B9D}" sibTransId="{901EB1A5-D67E-42FA-BFC0-73D16A4D3EE2}"/>
    <dgm:cxn modelId="{8B4DA92E-22EA-451E-BEB8-573E78EDF8BF}" type="presOf" srcId="{71EA500C-956A-40D5-9408-7A52985C2F17}" destId="{4F029C53-043E-44F9-98F5-FEA1A241B5E7}" srcOrd="0" destOrd="0" presId="urn:microsoft.com/office/officeart/2005/8/layout/hierarchy3"/>
    <dgm:cxn modelId="{DAFE280D-6D12-4FE9-B173-D546EA11467A}" srcId="{0012B559-0706-4B39-BFD0-779F916CFCD8}" destId="{741F1B36-644B-47C9-B322-5BECA15F242D}" srcOrd="0" destOrd="0" parTransId="{2F96C6B6-F834-4719-85AF-4E5C1C94F732}" sibTransId="{0673013B-E694-4DDD-B404-0AF9464EBC6E}"/>
    <dgm:cxn modelId="{AE75718E-57CB-40DB-A331-C2DA777CD2B0}" type="presOf" srcId="{741F1B36-644B-47C9-B322-5BECA15F242D}" destId="{4789301D-F500-4D91-B122-B825B824447F}" srcOrd="0" destOrd="0" presId="urn:microsoft.com/office/officeart/2005/8/layout/hierarchy3"/>
    <dgm:cxn modelId="{35B7ABBD-CB03-4DA4-B5AA-877025C446A0}" type="presOf" srcId="{F9283F4A-26FA-4D76-8F72-483A62DED3B6}" destId="{A5A2D227-F142-4659-80A4-5DB49309B3CA}" srcOrd="0" destOrd="0" presId="urn:microsoft.com/office/officeart/2005/8/layout/hierarchy3"/>
    <dgm:cxn modelId="{41AB740B-F3DF-4739-BB1C-486EB3E351B9}" srcId="{0012B559-0706-4B39-BFD0-779F916CFCD8}" destId="{1128E3AC-8291-4C96-9F57-FD2EE35B493E}" srcOrd="2" destOrd="0" parTransId="{2CD79B50-7443-45E4-865F-3708840313EA}" sibTransId="{2A13C299-ECE4-4A3E-958E-89800FC408E8}"/>
    <dgm:cxn modelId="{C3909BFA-304A-4C55-B2A5-B62943938473}" type="presOf" srcId="{98B90628-054C-4449-9E31-FD39AE059005}" destId="{E1AAA7E4-A2E3-4BFB-AC6E-949656730D38}" srcOrd="0" destOrd="0" presId="urn:microsoft.com/office/officeart/2005/8/layout/hierarchy3"/>
    <dgm:cxn modelId="{4DF1DC29-A7F2-4ADE-933B-18ED7393D6FC}" type="presOf" srcId="{C50DA54B-4FAA-4DEB-A847-D96C8BFA4008}" destId="{545539C5-7C40-48BB-8D83-E31E23F58B18}" srcOrd="0" destOrd="0" presId="urn:microsoft.com/office/officeart/2005/8/layout/hierarchy3"/>
    <dgm:cxn modelId="{F0D6A7C0-3067-4AF8-BD43-B73E816A9466}" type="presOf" srcId="{741F1B36-644B-47C9-B322-5BECA15F242D}" destId="{8CE01EF2-9822-4E1F-BE8B-90346A1D5A1B}" srcOrd="1" destOrd="0" presId="urn:microsoft.com/office/officeart/2005/8/layout/hierarchy3"/>
    <dgm:cxn modelId="{A36C634F-A2BE-4AA7-A19B-E5914B57683D}" type="presParOf" srcId="{4DE20F17-069C-4238-B271-02A3036604F6}" destId="{90BFB44A-0F2A-4139-B10C-DD4F25059E2F}" srcOrd="0" destOrd="0" presId="urn:microsoft.com/office/officeart/2005/8/layout/hierarchy3"/>
    <dgm:cxn modelId="{F96F73B0-72D0-4115-B66D-37EE05473005}" type="presParOf" srcId="{90BFB44A-0F2A-4139-B10C-DD4F25059E2F}" destId="{2390CBAE-6E93-4054-A9BA-2ACC3E4D3F95}" srcOrd="0" destOrd="0" presId="urn:microsoft.com/office/officeart/2005/8/layout/hierarchy3"/>
    <dgm:cxn modelId="{5A602745-5CDF-45FC-8EBE-AF1B185D1780}" type="presParOf" srcId="{2390CBAE-6E93-4054-A9BA-2ACC3E4D3F95}" destId="{4789301D-F500-4D91-B122-B825B824447F}" srcOrd="0" destOrd="0" presId="urn:microsoft.com/office/officeart/2005/8/layout/hierarchy3"/>
    <dgm:cxn modelId="{EC7C75FA-8F07-49FD-B5A9-3DF537C23B30}" type="presParOf" srcId="{2390CBAE-6E93-4054-A9BA-2ACC3E4D3F95}" destId="{8CE01EF2-9822-4E1F-BE8B-90346A1D5A1B}" srcOrd="1" destOrd="0" presId="urn:microsoft.com/office/officeart/2005/8/layout/hierarchy3"/>
    <dgm:cxn modelId="{9D8C61B9-CFBA-4868-AE0B-F394B1EF7109}" type="presParOf" srcId="{90BFB44A-0F2A-4139-B10C-DD4F25059E2F}" destId="{08B875AC-4381-4455-B923-BF629EBBE986}" srcOrd="1" destOrd="0" presId="urn:microsoft.com/office/officeart/2005/8/layout/hierarchy3"/>
    <dgm:cxn modelId="{A875DD51-4328-4CA2-8CC7-D4DA51E94134}" type="presParOf" srcId="{08B875AC-4381-4455-B923-BF629EBBE986}" destId="{E240FEF7-4A3A-4D09-8955-E8F1D557BA87}" srcOrd="0" destOrd="0" presId="urn:microsoft.com/office/officeart/2005/8/layout/hierarchy3"/>
    <dgm:cxn modelId="{55195153-64AC-40E8-A682-EA2D62996C35}" type="presParOf" srcId="{08B875AC-4381-4455-B923-BF629EBBE986}" destId="{545539C5-7C40-48BB-8D83-E31E23F58B18}" srcOrd="1" destOrd="0" presId="urn:microsoft.com/office/officeart/2005/8/layout/hierarchy3"/>
    <dgm:cxn modelId="{83589520-123F-4A27-B3C8-BE33731053E5}" type="presParOf" srcId="{4DE20F17-069C-4238-B271-02A3036604F6}" destId="{F38E939A-8F22-48CA-986B-BE1D18343889}" srcOrd="1" destOrd="0" presId="urn:microsoft.com/office/officeart/2005/8/layout/hierarchy3"/>
    <dgm:cxn modelId="{B84C4B8C-406C-43A8-B17E-7377C62B432F}" type="presParOf" srcId="{F38E939A-8F22-48CA-986B-BE1D18343889}" destId="{D8680031-026A-4FE8-BECF-0258B3D4122E}" srcOrd="0" destOrd="0" presId="urn:microsoft.com/office/officeart/2005/8/layout/hierarchy3"/>
    <dgm:cxn modelId="{051D23C9-0637-4C13-AA91-3359538B39D3}" type="presParOf" srcId="{D8680031-026A-4FE8-BECF-0258B3D4122E}" destId="{07C408D3-C189-43E3-8DBA-FA5504E05798}" srcOrd="0" destOrd="0" presId="urn:microsoft.com/office/officeart/2005/8/layout/hierarchy3"/>
    <dgm:cxn modelId="{6D60532A-C0D0-4BF8-98E1-792DB4850563}" type="presParOf" srcId="{D8680031-026A-4FE8-BECF-0258B3D4122E}" destId="{116083E5-28BF-4A13-972A-0C795E18B42A}" srcOrd="1" destOrd="0" presId="urn:microsoft.com/office/officeart/2005/8/layout/hierarchy3"/>
    <dgm:cxn modelId="{CCF1B8EE-A4CB-4F30-8F79-C70373737D36}" type="presParOf" srcId="{F38E939A-8F22-48CA-986B-BE1D18343889}" destId="{F88C26FB-9305-4410-B019-2C5CE30D65BC}" srcOrd="1" destOrd="0" presId="urn:microsoft.com/office/officeart/2005/8/layout/hierarchy3"/>
    <dgm:cxn modelId="{7638D9D7-CA7E-42A1-B386-4FE587DE6283}" type="presParOf" srcId="{F88C26FB-9305-4410-B019-2C5CE30D65BC}" destId="{A5A2D227-F142-4659-80A4-5DB49309B3CA}" srcOrd="0" destOrd="0" presId="urn:microsoft.com/office/officeart/2005/8/layout/hierarchy3"/>
    <dgm:cxn modelId="{E76C59D7-CFBF-413B-9D8D-65B28982F723}" type="presParOf" srcId="{F88C26FB-9305-4410-B019-2C5CE30D65BC}" destId="{E1AAA7E4-A2E3-4BFB-AC6E-949656730D38}" srcOrd="1" destOrd="0" presId="urn:microsoft.com/office/officeart/2005/8/layout/hierarchy3"/>
    <dgm:cxn modelId="{1DE22089-D383-4305-8513-4FA3ACF4BA63}" type="presParOf" srcId="{4DE20F17-069C-4238-B271-02A3036604F6}" destId="{5927479A-7A8B-4E1B-9755-96EBAB7FF7A7}" srcOrd="2" destOrd="0" presId="urn:microsoft.com/office/officeart/2005/8/layout/hierarchy3"/>
    <dgm:cxn modelId="{ED5BC74B-367A-4276-9A5B-88B6161960E2}" type="presParOf" srcId="{5927479A-7A8B-4E1B-9755-96EBAB7FF7A7}" destId="{5B3618E8-0C58-4060-809F-42598DC22763}" srcOrd="0" destOrd="0" presId="urn:microsoft.com/office/officeart/2005/8/layout/hierarchy3"/>
    <dgm:cxn modelId="{6CE6AF79-36A4-46D5-A641-32A97DF5962B}" type="presParOf" srcId="{5B3618E8-0C58-4060-809F-42598DC22763}" destId="{9CFFDA8B-AF3D-4350-A806-3018EE50EBC2}" srcOrd="0" destOrd="0" presId="urn:microsoft.com/office/officeart/2005/8/layout/hierarchy3"/>
    <dgm:cxn modelId="{BBC65CFF-3A97-42FC-B7C6-986C7D7263A2}" type="presParOf" srcId="{5B3618E8-0C58-4060-809F-42598DC22763}" destId="{DA7721A1-A666-4511-BC62-6808C1ED6A99}" srcOrd="1" destOrd="0" presId="urn:microsoft.com/office/officeart/2005/8/layout/hierarchy3"/>
    <dgm:cxn modelId="{B683B493-3D01-4738-85A6-43A705CDF5B1}" type="presParOf" srcId="{5927479A-7A8B-4E1B-9755-96EBAB7FF7A7}" destId="{4BD2FD6F-B0AA-48D4-B991-220A603C9FC7}" srcOrd="1" destOrd="0" presId="urn:microsoft.com/office/officeart/2005/8/layout/hierarchy3"/>
    <dgm:cxn modelId="{193FC904-5248-4C85-BD9D-C6277E9FC1FE}" type="presParOf" srcId="{4BD2FD6F-B0AA-48D4-B991-220A603C9FC7}" destId="{AA989AB9-AD5A-49BC-A2F3-B6AAC1B02DC0}" srcOrd="0" destOrd="0" presId="urn:microsoft.com/office/officeart/2005/8/layout/hierarchy3"/>
    <dgm:cxn modelId="{2435C2A6-205E-45A6-92A0-C91727DD6C69}" type="presParOf" srcId="{4BD2FD6F-B0AA-48D4-B991-220A603C9FC7}" destId="{4F029C53-043E-44F9-98F5-FEA1A241B5E7}" srcOrd="1" destOrd="0" presId="urn:microsoft.com/office/officeart/2005/8/layout/hierarchy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E42E879A-7214-4E90-90C4-153C9431A36C}" type="doc">
      <dgm:prSet loTypeId="urn:microsoft.com/office/officeart/2005/8/layout/vProcess5" loCatId="process" qsTypeId="urn:microsoft.com/office/officeart/2005/8/quickstyle/simple1" qsCatId="simple" csTypeId="urn:microsoft.com/office/officeart/2005/8/colors/accent1_2" csCatId="accent1" phldr="1"/>
      <dgm:spPr/>
      <dgm:t>
        <a:bodyPr/>
        <a:lstStyle/>
        <a:p>
          <a:endParaRPr lang="en-US"/>
        </a:p>
      </dgm:t>
    </dgm:pt>
    <dgm:pt modelId="{B0D45C5B-E9CB-4834-9C7B-D3B9CA0EF02A}">
      <dgm:prSet phldrT="[Text]"/>
      <dgm:spPr/>
      <dgm:t>
        <a:bodyPr/>
        <a:lstStyle/>
        <a:p>
          <a:r>
            <a:rPr lang="en-US" dirty="0" smtClean="0"/>
            <a:t>South Jersey Gas program spending replaces retail spending</a:t>
          </a:r>
          <a:endParaRPr lang="en-US" dirty="0"/>
        </a:p>
      </dgm:t>
    </dgm:pt>
    <dgm:pt modelId="{9CD7B8E6-7257-44E0-BCD6-9C28189F5278}" type="parTrans" cxnId="{741DC2CD-9A84-4425-B2B8-839B89E7888C}">
      <dgm:prSet/>
      <dgm:spPr/>
      <dgm:t>
        <a:bodyPr/>
        <a:lstStyle/>
        <a:p>
          <a:endParaRPr lang="en-US"/>
        </a:p>
      </dgm:t>
    </dgm:pt>
    <dgm:pt modelId="{95313B3F-1A9A-432D-AF41-48B986D91ABA}" type="sibTrans" cxnId="{741DC2CD-9A84-4425-B2B8-839B89E7888C}">
      <dgm:prSet/>
      <dgm:spPr/>
      <dgm:t>
        <a:bodyPr/>
        <a:lstStyle/>
        <a:p>
          <a:endParaRPr lang="en-US"/>
        </a:p>
      </dgm:t>
    </dgm:pt>
    <dgm:pt modelId="{B97210A5-98D8-4BF2-A4B9-5E80BFE8D706}">
      <dgm:prSet phldrT="[Text]"/>
      <dgm:spPr/>
      <dgm:t>
        <a:bodyPr/>
        <a:lstStyle/>
        <a:p>
          <a:r>
            <a:rPr lang="en-US" dirty="0" smtClean="0"/>
            <a:t>Charge on energy bill would have been spent on retail goods</a:t>
          </a:r>
          <a:endParaRPr lang="en-US" dirty="0"/>
        </a:p>
      </dgm:t>
    </dgm:pt>
    <dgm:pt modelId="{A822A035-A044-4C74-B4F3-6D5DC47BA76F}" type="parTrans" cxnId="{48C20382-1EBE-4819-93A4-F00E7045BBDB}">
      <dgm:prSet/>
      <dgm:spPr/>
      <dgm:t>
        <a:bodyPr/>
        <a:lstStyle/>
        <a:p>
          <a:endParaRPr lang="en-US"/>
        </a:p>
      </dgm:t>
    </dgm:pt>
    <dgm:pt modelId="{A3214FA1-459B-4C10-97BD-B5BA1CC7B468}" type="sibTrans" cxnId="{48C20382-1EBE-4819-93A4-F00E7045BBDB}">
      <dgm:prSet/>
      <dgm:spPr/>
      <dgm:t>
        <a:bodyPr/>
        <a:lstStyle/>
        <a:p>
          <a:endParaRPr lang="en-US"/>
        </a:p>
      </dgm:t>
    </dgm:pt>
    <dgm:pt modelId="{DFA37FC4-8D32-4F8F-B259-9D06B216AD52}">
      <dgm:prSet phldrT="[Text]"/>
      <dgm:spPr/>
      <dgm:t>
        <a:bodyPr/>
        <a:lstStyle/>
        <a:p>
          <a:r>
            <a:rPr lang="en-US" dirty="0" smtClean="0"/>
            <a:t>Retail spending replaces natural gas spending</a:t>
          </a:r>
          <a:endParaRPr lang="en-US" dirty="0"/>
        </a:p>
      </dgm:t>
    </dgm:pt>
    <dgm:pt modelId="{26DFBB72-ACFA-4167-BBA0-87AB9ABA232E}" type="parTrans" cxnId="{ED5D2D89-2F99-49F3-8D37-5F566887199A}">
      <dgm:prSet/>
      <dgm:spPr/>
      <dgm:t>
        <a:bodyPr/>
        <a:lstStyle/>
        <a:p>
          <a:endParaRPr lang="en-US"/>
        </a:p>
      </dgm:t>
    </dgm:pt>
    <dgm:pt modelId="{1BF4BA3A-3446-48FA-BDC7-EBC8E992E7DE}" type="sibTrans" cxnId="{ED5D2D89-2F99-49F3-8D37-5F566887199A}">
      <dgm:prSet/>
      <dgm:spPr/>
      <dgm:t>
        <a:bodyPr/>
        <a:lstStyle/>
        <a:p>
          <a:endParaRPr lang="en-US"/>
        </a:p>
      </dgm:t>
    </dgm:pt>
    <dgm:pt modelId="{BA87EC83-51AC-4A2F-832F-D52BC896127B}">
      <dgm:prSet phldrT="[Text]"/>
      <dgm:spPr/>
      <dgm:t>
        <a:bodyPr/>
        <a:lstStyle/>
        <a:p>
          <a:r>
            <a:rPr lang="en-US" dirty="0" smtClean="0"/>
            <a:t>Energy savings from program spent on retail goods</a:t>
          </a:r>
          <a:endParaRPr lang="en-US" dirty="0"/>
        </a:p>
      </dgm:t>
    </dgm:pt>
    <dgm:pt modelId="{877948E0-1416-4763-9513-7BD1E822B5E0}" type="parTrans" cxnId="{70FAEC40-BD98-4E37-9DB7-22335FC1C960}">
      <dgm:prSet/>
      <dgm:spPr/>
      <dgm:t>
        <a:bodyPr/>
        <a:lstStyle/>
        <a:p>
          <a:endParaRPr lang="en-US"/>
        </a:p>
      </dgm:t>
    </dgm:pt>
    <dgm:pt modelId="{1E5541E6-4A3C-436A-9AC7-BDB538708523}" type="sibTrans" cxnId="{70FAEC40-BD98-4E37-9DB7-22335FC1C960}">
      <dgm:prSet/>
      <dgm:spPr/>
      <dgm:t>
        <a:bodyPr/>
        <a:lstStyle/>
        <a:p>
          <a:endParaRPr lang="en-US"/>
        </a:p>
      </dgm:t>
    </dgm:pt>
    <dgm:pt modelId="{CB548037-29E6-44F6-877C-AE93664CE897}">
      <dgm:prSet phldrT="[Text]"/>
      <dgm:spPr/>
      <dgm:t>
        <a:bodyPr/>
        <a:lstStyle/>
        <a:p>
          <a:r>
            <a:rPr lang="en-US" dirty="0" smtClean="0"/>
            <a:t>Increase in economic activity because replacement spending has</a:t>
          </a:r>
          <a:endParaRPr lang="en-US" dirty="0"/>
        </a:p>
      </dgm:t>
    </dgm:pt>
    <dgm:pt modelId="{3E2DCBD7-AF54-48F0-9471-CCF1CAFDF563}" type="parTrans" cxnId="{332EF7E6-9B9F-48F9-980B-9ACF01B1422F}">
      <dgm:prSet/>
      <dgm:spPr/>
      <dgm:t>
        <a:bodyPr/>
        <a:lstStyle/>
        <a:p>
          <a:endParaRPr lang="en-US"/>
        </a:p>
      </dgm:t>
    </dgm:pt>
    <dgm:pt modelId="{C3124370-B8DA-46AA-A72B-F16A06D40C7B}" type="sibTrans" cxnId="{332EF7E6-9B9F-48F9-980B-9ACF01B1422F}">
      <dgm:prSet/>
      <dgm:spPr/>
      <dgm:t>
        <a:bodyPr/>
        <a:lstStyle/>
        <a:p>
          <a:endParaRPr lang="en-US"/>
        </a:p>
      </dgm:t>
    </dgm:pt>
    <dgm:pt modelId="{853F6421-B1E2-438D-9BA6-1DA178932DB8}">
      <dgm:prSet phldrT="[Text]"/>
      <dgm:spPr/>
      <dgm:t>
        <a:bodyPr/>
        <a:lstStyle/>
        <a:p>
          <a:r>
            <a:rPr lang="en-US" dirty="0" smtClean="0"/>
            <a:t>Higher labor intensity</a:t>
          </a:r>
          <a:endParaRPr lang="en-US" dirty="0"/>
        </a:p>
      </dgm:t>
    </dgm:pt>
    <dgm:pt modelId="{A412B813-2FD4-4B6B-BD41-EBF3C11DB5E3}" type="parTrans" cxnId="{015E3214-7937-4B9B-A665-FD46A92A3E8B}">
      <dgm:prSet/>
      <dgm:spPr/>
      <dgm:t>
        <a:bodyPr/>
        <a:lstStyle/>
        <a:p>
          <a:endParaRPr lang="en-US"/>
        </a:p>
      </dgm:t>
    </dgm:pt>
    <dgm:pt modelId="{F4DBCEDB-1128-411D-8A26-185DB9CAF217}" type="sibTrans" cxnId="{015E3214-7937-4B9B-A665-FD46A92A3E8B}">
      <dgm:prSet/>
      <dgm:spPr/>
      <dgm:t>
        <a:bodyPr/>
        <a:lstStyle/>
        <a:p>
          <a:endParaRPr lang="en-US"/>
        </a:p>
      </dgm:t>
    </dgm:pt>
    <dgm:pt modelId="{6FDB22A7-E023-482F-81A9-E75A433B938E}">
      <dgm:prSet phldrT="[Text]"/>
      <dgm:spPr/>
      <dgm:t>
        <a:bodyPr/>
        <a:lstStyle/>
        <a:p>
          <a:r>
            <a:rPr lang="en-US" dirty="0" smtClean="0"/>
            <a:t>Greater percentage spent in NJ</a:t>
          </a:r>
          <a:endParaRPr lang="en-US" dirty="0"/>
        </a:p>
      </dgm:t>
    </dgm:pt>
    <dgm:pt modelId="{E85612FA-23CD-4E81-8D90-3471A019F917}" type="parTrans" cxnId="{47D08591-2E78-4369-9F72-C904071B594C}">
      <dgm:prSet/>
      <dgm:spPr/>
      <dgm:t>
        <a:bodyPr/>
        <a:lstStyle/>
        <a:p>
          <a:endParaRPr lang="en-US"/>
        </a:p>
      </dgm:t>
    </dgm:pt>
    <dgm:pt modelId="{FA8B6F45-245A-4E76-A5D4-0E4E7EB2663C}" type="sibTrans" cxnId="{47D08591-2E78-4369-9F72-C904071B594C}">
      <dgm:prSet/>
      <dgm:spPr/>
      <dgm:t>
        <a:bodyPr/>
        <a:lstStyle/>
        <a:p>
          <a:endParaRPr lang="en-US"/>
        </a:p>
      </dgm:t>
    </dgm:pt>
    <dgm:pt modelId="{DBEEDC5F-B3A5-4A21-8A04-4DDB3B8EC9CA}" type="pres">
      <dgm:prSet presAssocID="{E42E879A-7214-4E90-90C4-153C9431A36C}" presName="outerComposite" presStyleCnt="0">
        <dgm:presLayoutVars>
          <dgm:chMax val="5"/>
          <dgm:dir/>
          <dgm:resizeHandles val="exact"/>
        </dgm:presLayoutVars>
      </dgm:prSet>
      <dgm:spPr/>
      <dgm:t>
        <a:bodyPr/>
        <a:lstStyle/>
        <a:p>
          <a:endParaRPr lang="en-US"/>
        </a:p>
      </dgm:t>
    </dgm:pt>
    <dgm:pt modelId="{11A3FB3A-C245-400B-BAD5-69F99AB3F3CE}" type="pres">
      <dgm:prSet presAssocID="{E42E879A-7214-4E90-90C4-153C9431A36C}" presName="dummyMaxCanvas" presStyleCnt="0">
        <dgm:presLayoutVars/>
      </dgm:prSet>
      <dgm:spPr/>
    </dgm:pt>
    <dgm:pt modelId="{AED9BE8E-239F-486A-905D-70EF7BD1D2CA}" type="pres">
      <dgm:prSet presAssocID="{E42E879A-7214-4E90-90C4-153C9431A36C}" presName="ThreeNodes_1" presStyleLbl="node1" presStyleIdx="0" presStyleCnt="3">
        <dgm:presLayoutVars>
          <dgm:bulletEnabled val="1"/>
        </dgm:presLayoutVars>
      </dgm:prSet>
      <dgm:spPr/>
      <dgm:t>
        <a:bodyPr/>
        <a:lstStyle/>
        <a:p>
          <a:endParaRPr lang="en-US"/>
        </a:p>
      </dgm:t>
    </dgm:pt>
    <dgm:pt modelId="{6FE56A56-50A0-4B9F-A830-4511F689E4F5}" type="pres">
      <dgm:prSet presAssocID="{E42E879A-7214-4E90-90C4-153C9431A36C}" presName="ThreeNodes_2" presStyleLbl="node1" presStyleIdx="1" presStyleCnt="3">
        <dgm:presLayoutVars>
          <dgm:bulletEnabled val="1"/>
        </dgm:presLayoutVars>
      </dgm:prSet>
      <dgm:spPr/>
      <dgm:t>
        <a:bodyPr/>
        <a:lstStyle/>
        <a:p>
          <a:endParaRPr lang="en-US"/>
        </a:p>
      </dgm:t>
    </dgm:pt>
    <dgm:pt modelId="{888BF783-83DE-4F35-AFE8-71183A713B9F}" type="pres">
      <dgm:prSet presAssocID="{E42E879A-7214-4E90-90C4-153C9431A36C}" presName="ThreeNodes_3" presStyleLbl="node1" presStyleIdx="2" presStyleCnt="3">
        <dgm:presLayoutVars>
          <dgm:bulletEnabled val="1"/>
        </dgm:presLayoutVars>
      </dgm:prSet>
      <dgm:spPr/>
      <dgm:t>
        <a:bodyPr/>
        <a:lstStyle/>
        <a:p>
          <a:endParaRPr lang="en-US"/>
        </a:p>
      </dgm:t>
    </dgm:pt>
    <dgm:pt modelId="{FAC0F7E6-D30C-4CD2-AEDD-0039D9A99775}" type="pres">
      <dgm:prSet presAssocID="{E42E879A-7214-4E90-90C4-153C9431A36C}" presName="ThreeConn_1-2" presStyleLbl="fgAccFollowNode1" presStyleIdx="0" presStyleCnt="2">
        <dgm:presLayoutVars>
          <dgm:bulletEnabled val="1"/>
        </dgm:presLayoutVars>
      </dgm:prSet>
      <dgm:spPr/>
      <dgm:t>
        <a:bodyPr/>
        <a:lstStyle/>
        <a:p>
          <a:endParaRPr lang="en-US"/>
        </a:p>
      </dgm:t>
    </dgm:pt>
    <dgm:pt modelId="{94925CE9-0A45-4EEC-AD3E-1E847CCC10F1}" type="pres">
      <dgm:prSet presAssocID="{E42E879A-7214-4E90-90C4-153C9431A36C}" presName="ThreeConn_2-3" presStyleLbl="fgAccFollowNode1" presStyleIdx="1" presStyleCnt="2">
        <dgm:presLayoutVars>
          <dgm:bulletEnabled val="1"/>
        </dgm:presLayoutVars>
      </dgm:prSet>
      <dgm:spPr/>
      <dgm:t>
        <a:bodyPr/>
        <a:lstStyle/>
        <a:p>
          <a:endParaRPr lang="en-US"/>
        </a:p>
      </dgm:t>
    </dgm:pt>
    <dgm:pt modelId="{F552B945-3FAC-4DA3-A0D2-B48761FB535B}" type="pres">
      <dgm:prSet presAssocID="{E42E879A-7214-4E90-90C4-153C9431A36C}" presName="ThreeNodes_1_text" presStyleLbl="node1" presStyleIdx="2" presStyleCnt="3">
        <dgm:presLayoutVars>
          <dgm:bulletEnabled val="1"/>
        </dgm:presLayoutVars>
      </dgm:prSet>
      <dgm:spPr/>
      <dgm:t>
        <a:bodyPr/>
        <a:lstStyle/>
        <a:p>
          <a:endParaRPr lang="en-US"/>
        </a:p>
      </dgm:t>
    </dgm:pt>
    <dgm:pt modelId="{38AB27B2-E108-4B01-BC5D-FCBDF30AD366}" type="pres">
      <dgm:prSet presAssocID="{E42E879A-7214-4E90-90C4-153C9431A36C}" presName="ThreeNodes_2_text" presStyleLbl="node1" presStyleIdx="2" presStyleCnt="3">
        <dgm:presLayoutVars>
          <dgm:bulletEnabled val="1"/>
        </dgm:presLayoutVars>
      </dgm:prSet>
      <dgm:spPr/>
      <dgm:t>
        <a:bodyPr/>
        <a:lstStyle/>
        <a:p>
          <a:endParaRPr lang="en-US"/>
        </a:p>
      </dgm:t>
    </dgm:pt>
    <dgm:pt modelId="{7735C711-9EA4-4343-8002-41A6D05A0127}" type="pres">
      <dgm:prSet presAssocID="{E42E879A-7214-4E90-90C4-153C9431A36C}" presName="ThreeNodes_3_text" presStyleLbl="node1" presStyleIdx="2" presStyleCnt="3">
        <dgm:presLayoutVars>
          <dgm:bulletEnabled val="1"/>
        </dgm:presLayoutVars>
      </dgm:prSet>
      <dgm:spPr/>
      <dgm:t>
        <a:bodyPr/>
        <a:lstStyle/>
        <a:p>
          <a:endParaRPr lang="en-US"/>
        </a:p>
      </dgm:t>
    </dgm:pt>
  </dgm:ptLst>
  <dgm:cxnLst>
    <dgm:cxn modelId="{2A43D698-5620-4124-BBDE-84A58C4E6471}" type="presOf" srcId="{CB548037-29E6-44F6-877C-AE93664CE897}" destId="{888BF783-83DE-4F35-AFE8-71183A713B9F}" srcOrd="0" destOrd="0" presId="urn:microsoft.com/office/officeart/2005/8/layout/vProcess5"/>
    <dgm:cxn modelId="{A25B27ED-7D33-462E-9D1A-A5FFD879A9CE}" type="presOf" srcId="{B0D45C5B-E9CB-4834-9C7B-D3B9CA0EF02A}" destId="{AED9BE8E-239F-486A-905D-70EF7BD1D2CA}" srcOrd="0" destOrd="0" presId="urn:microsoft.com/office/officeart/2005/8/layout/vProcess5"/>
    <dgm:cxn modelId="{F3657DF4-A290-42A8-821D-17C912E22309}" type="presOf" srcId="{B97210A5-98D8-4BF2-A4B9-5E80BFE8D706}" destId="{F552B945-3FAC-4DA3-A0D2-B48761FB535B}" srcOrd="1" destOrd="1" presId="urn:microsoft.com/office/officeart/2005/8/layout/vProcess5"/>
    <dgm:cxn modelId="{ADD3D316-D34B-4545-8416-15FB1C6249BF}" type="presOf" srcId="{1BF4BA3A-3446-48FA-BDC7-EBC8E992E7DE}" destId="{94925CE9-0A45-4EEC-AD3E-1E847CCC10F1}" srcOrd="0" destOrd="0" presId="urn:microsoft.com/office/officeart/2005/8/layout/vProcess5"/>
    <dgm:cxn modelId="{D3F58E37-A733-4B2C-9113-4864C763BDAA}" type="presOf" srcId="{6FDB22A7-E023-482F-81A9-E75A433B938E}" destId="{888BF783-83DE-4F35-AFE8-71183A713B9F}" srcOrd="0" destOrd="2" presId="urn:microsoft.com/office/officeart/2005/8/layout/vProcess5"/>
    <dgm:cxn modelId="{14CDBFFA-1C86-40FB-9208-E931B4168328}" type="presOf" srcId="{95313B3F-1A9A-432D-AF41-48B986D91ABA}" destId="{FAC0F7E6-D30C-4CD2-AEDD-0039D9A99775}" srcOrd="0" destOrd="0" presId="urn:microsoft.com/office/officeart/2005/8/layout/vProcess5"/>
    <dgm:cxn modelId="{47D08591-2E78-4369-9F72-C904071B594C}" srcId="{CB548037-29E6-44F6-877C-AE93664CE897}" destId="{6FDB22A7-E023-482F-81A9-E75A433B938E}" srcOrd="1" destOrd="0" parTransId="{E85612FA-23CD-4E81-8D90-3471A019F917}" sibTransId="{FA8B6F45-245A-4E76-A5D4-0E4E7EB2663C}"/>
    <dgm:cxn modelId="{DA0C36E4-64FD-4B54-918E-F834EC0DF0B1}" type="presOf" srcId="{E42E879A-7214-4E90-90C4-153C9431A36C}" destId="{DBEEDC5F-B3A5-4A21-8A04-4DDB3B8EC9CA}" srcOrd="0" destOrd="0" presId="urn:microsoft.com/office/officeart/2005/8/layout/vProcess5"/>
    <dgm:cxn modelId="{10CE8DA1-2FC2-4606-A5D9-9F2E7E733431}" type="presOf" srcId="{853F6421-B1E2-438D-9BA6-1DA178932DB8}" destId="{888BF783-83DE-4F35-AFE8-71183A713B9F}" srcOrd="0" destOrd="1" presId="urn:microsoft.com/office/officeart/2005/8/layout/vProcess5"/>
    <dgm:cxn modelId="{18E56FD0-7C4E-40CE-949B-57924D493E9E}" type="presOf" srcId="{BA87EC83-51AC-4A2F-832F-D52BC896127B}" destId="{38AB27B2-E108-4B01-BC5D-FCBDF30AD366}" srcOrd="1" destOrd="1" presId="urn:microsoft.com/office/officeart/2005/8/layout/vProcess5"/>
    <dgm:cxn modelId="{48C20382-1EBE-4819-93A4-F00E7045BBDB}" srcId="{B0D45C5B-E9CB-4834-9C7B-D3B9CA0EF02A}" destId="{B97210A5-98D8-4BF2-A4B9-5E80BFE8D706}" srcOrd="0" destOrd="0" parTransId="{A822A035-A044-4C74-B4F3-6D5DC47BA76F}" sibTransId="{A3214FA1-459B-4C10-97BD-B5BA1CC7B468}"/>
    <dgm:cxn modelId="{296F2318-9079-4DD0-9C58-563A44A690B7}" type="presOf" srcId="{DFA37FC4-8D32-4F8F-B259-9D06B216AD52}" destId="{6FE56A56-50A0-4B9F-A830-4511F689E4F5}" srcOrd="0" destOrd="0" presId="urn:microsoft.com/office/officeart/2005/8/layout/vProcess5"/>
    <dgm:cxn modelId="{48474092-162F-421B-B077-942BC8A62752}" type="presOf" srcId="{853F6421-B1E2-438D-9BA6-1DA178932DB8}" destId="{7735C711-9EA4-4343-8002-41A6D05A0127}" srcOrd="1" destOrd="1" presId="urn:microsoft.com/office/officeart/2005/8/layout/vProcess5"/>
    <dgm:cxn modelId="{332EF7E6-9B9F-48F9-980B-9ACF01B1422F}" srcId="{E42E879A-7214-4E90-90C4-153C9431A36C}" destId="{CB548037-29E6-44F6-877C-AE93664CE897}" srcOrd="2" destOrd="0" parTransId="{3E2DCBD7-AF54-48F0-9471-CCF1CAFDF563}" sibTransId="{C3124370-B8DA-46AA-A72B-F16A06D40C7B}"/>
    <dgm:cxn modelId="{ED5D2D89-2F99-49F3-8D37-5F566887199A}" srcId="{E42E879A-7214-4E90-90C4-153C9431A36C}" destId="{DFA37FC4-8D32-4F8F-B259-9D06B216AD52}" srcOrd="1" destOrd="0" parTransId="{26DFBB72-ACFA-4167-BBA0-87AB9ABA232E}" sibTransId="{1BF4BA3A-3446-48FA-BDC7-EBC8E992E7DE}"/>
    <dgm:cxn modelId="{015E3214-7937-4B9B-A665-FD46A92A3E8B}" srcId="{CB548037-29E6-44F6-877C-AE93664CE897}" destId="{853F6421-B1E2-438D-9BA6-1DA178932DB8}" srcOrd="0" destOrd="0" parTransId="{A412B813-2FD4-4B6B-BD41-EBF3C11DB5E3}" sibTransId="{F4DBCEDB-1128-411D-8A26-185DB9CAF217}"/>
    <dgm:cxn modelId="{D22E1469-D4B5-4F1E-A6EB-3D256BB3A565}" type="presOf" srcId="{B97210A5-98D8-4BF2-A4B9-5E80BFE8D706}" destId="{AED9BE8E-239F-486A-905D-70EF7BD1D2CA}" srcOrd="0" destOrd="1" presId="urn:microsoft.com/office/officeart/2005/8/layout/vProcess5"/>
    <dgm:cxn modelId="{E3E12FE1-B4F8-42A2-83D6-377363DFBA09}" type="presOf" srcId="{B0D45C5B-E9CB-4834-9C7B-D3B9CA0EF02A}" destId="{F552B945-3FAC-4DA3-A0D2-B48761FB535B}" srcOrd="1" destOrd="0" presId="urn:microsoft.com/office/officeart/2005/8/layout/vProcess5"/>
    <dgm:cxn modelId="{91AD6564-078B-49E9-9F03-F47E7AD46BF1}" type="presOf" srcId="{CB548037-29E6-44F6-877C-AE93664CE897}" destId="{7735C711-9EA4-4343-8002-41A6D05A0127}" srcOrd="1" destOrd="0" presId="urn:microsoft.com/office/officeart/2005/8/layout/vProcess5"/>
    <dgm:cxn modelId="{E98E1CE1-3C46-4716-B0A5-33660BEDF15B}" type="presOf" srcId="{DFA37FC4-8D32-4F8F-B259-9D06B216AD52}" destId="{38AB27B2-E108-4B01-BC5D-FCBDF30AD366}" srcOrd="1" destOrd="0" presId="urn:microsoft.com/office/officeart/2005/8/layout/vProcess5"/>
    <dgm:cxn modelId="{FCC85707-1F0A-4843-B8CE-A56500FDFEE6}" type="presOf" srcId="{BA87EC83-51AC-4A2F-832F-D52BC896127B}" destId="{6FE56A56-50A0-4B9F-A830-4511F689E4F5}" srcOrd="0" destOrd="1" presId="urn:microsoft.com/office/officeart/2005/8/layout/vProcess5"/>
    <dgm:cxn modelId="{741DC2CD-9A84-4425-B2B8-839B89E7888C}" srcId="{E42E879A-7214-4E90-90C4-153C9431A36C}" destId="{B0D45C5B-E9CB-4834-9C7B-D3B9CA0EF02A}" srcOrd="0" destOrd="0" parTransId="{9CD7B8E6-7257-44E0-BCD6-9C28189F5278}" sibTransId="{95313B3F-1A9A-432D-AF41-48B986D91ABA}"/>
    <dgm:cxn modelId="{70FAEC40-BD98-4E37-9DB7-22335FC1C960}" srcId="{DFA37FC4-8D32-4F8F-B259-9D06B216AD52}" destId="{BA87EC83-51AC-4A2F-832F-D52BC896127B}" srcOrd="0" destOrd="0" parTransId="{877948E0-1416-4763-9513-7BD1E822B5E0}" sibTransId="{1E5541E6-4A3C-436A-9AC7-BDB538708523}"/>
    <dgm:cxn modelId="{66D2C23C-C488-48C9-8A82-03B77C74C925}" type="presOf" srcId="{6FDB22A7-E023-482F-81A9-E75A433B938E}" destId="{7735C711-9EA4-4343-8002-41A6D05A0127}" srcOrd="1" destOrd="2" presId="urn:microsoft.com/office/officeart/2005/8/layout/vProcess5"/>
    <dgm:cxn modelId="{79AE6AE7-2C73-4743-93AE-FC425670F118}" type="presParOf" srcId="{DBEEDC5F-B3A5-4A21-8A04-4DDB3B8EC9CA}" destId="{11A3FB3A-C245-400B-BAD5-69F99AB3F3CE}" srcOrd="0" destOrd="0" presId="urn:microsoft.com/office/officeart/2005/8/layout/vProcess5"/>
    <dgm:cxn modelId="{A7C7D8C8-0733-42CE-988B-C0AA28888136}" type="presParOf" srcId="{DBEEDC5F-B3A5-4A21-8A04-4DDB3B8EC9CA}" destId="{AED9BE8E-239F-486A-905D-70EF7BD1D2CA}" srcOrd="1" destOrd="0" presId="urn:microsoft.com/office/officeart/2005/8/layout/vProcess5"/>
    <dgm:cxn modelId="{3BC4E71B-B9BD-4C69-9327-41CAEFCFDAC7}" type="presParOf" srcId="{DBEEDC5F-B3A5-4A21-8A04-4DDB3B8EC9CA}" destId="{6FE56A56-50A0-4B9F-A830-4511F689E4F5}" srcOrd="2" destOrd="0" presId="urn:microsoft.com/office/officeart/2005/8/layout/vProcess5"/>
    <dgm:cxn modelId="{E77C7FC8-9D25-4A57-ABBC-1C4BD86ACCC7}" type="presParOf" srcId="{DBEEDC5F-B3A5-4A21-8A04-4DDB3B8EC9CA}" destId="{888BF783-83DE-4F35-AFE8-71183A713B9F}" srcOrd="3" destOrd="0" presId="urn:microsoft.com/office/officeart/2005/8/layout/vProcess5"/>
    <dgm:cxn modelId="{3A144DD4-8914-4A66-A0BE-A501F8E4190E}" type="presParOf" srcId="{DBEEDC5F-B3A5-4A21-8A04-4DDB3B8EC9CA}" destId="{FAC0F7E6-D30C-4CD2-AEDD-0039D9A99775}" srcOrd="4" destOrd="0" presId="urn:microsoft.com/office/officeart/2005/8/layout/vProcess5"/>
    <dgm:cxn modelId="{27A881D1-B47E-44BB-BD76-5B6CADB71701}" type="presParOf" srcId="{DBEEDC5F-B3A5-4A21-8A04-4DDB3B8EC9CA}" destId="{94925CE9-0A45-4EEC-AD3E-1E847CCC10F1}" srcOrd="5" destOrd="0" presId="urn:microsoft.com/office/officeart/2005/8/layout/vProcess5"/>
    <dgm:cxn modelId="{BA9F47AA-1028-4904-A26B-7916195F33F3}" type="presParOf" srcId="{DBEEDC5F-B3A5-4A21-8A04-4DDB3B8EC9CA}" destId="{F552B945-3FAC-4DA3-A0D2-B48761FB535B}" srcOrd="6" destOrd="0" presId="urn:microsoft.com/office/officeart/2005/8/layout/vProcess5"/>
    <dgm:cxn modelId="{90D75B05-25B5-423A-A7C8-A4003BC8EDE4}" type="presParOf" srcId="{DBEEDC5F-B3A5-4A21-8A04-4DDB3B8EC9CA}" destId="{38AB27B2-E108-4B01-BC5D-FCBDF30AD366}" srcOrd="7" destOrd="0" presId="urn:microsoft.com/office/officeart/2005/8/layout/vProcess5"/>
    <dgm:cxn modelId="{639DD011-1C06-4E5D-9CA1-73817EEF1A89}" type="presParOf" srcId="{DBEEDC5F-B3A5-4A21-8A04-4DDB3B8EC9CA}" destId="{7735C711-9EA4-4343-8002-41A6D05A0127}" srcOrd="8" destOrd="0" presId="urn:microsoft.com/office/officeart/2005/8/layout/vProcess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7089F409-1D18-4681-BEED-912F29C105CB}" type="doc">
      <dgm:prSet loTypeId="urn:microsoft.com/office/officeart/2008/layout/VerticalCurvedList" loCatId="list" qsTypeId="urn:microsoft.com/office/officeart/2005/8/quickstyle/simple1" qsCatId="simple" csTypeId="urn:microsoft.com/office/officeart/2005/8/colors/accent1_2" csCatId="accent1" phldr="1"/>
      <dgm:spPr/>
      <dgm:t>
        <a:bodyPr/>
        <a:lstStyle/>
        <a:p>
          <a:endParaRPr lang="en-US"/>
        </a:p>
      </dgm:t>
    </dgm:pt>
    <dgm:pt modelId="{768E6AFB-9DAE-462F-B98D-69786329EBA8}">
      <dgm:prSet/>
      <dgm:spPr/>
      <dgm:t>
        <a:bodyPr/>
        <a:lstStyle/>
        <a:p>
          <a:pPr rtl="0"/>
          <a:r>
            <a:rPr lang="en-US" dirty="0" smtClean="0"/>
            <a:t>SJG Administrative Spending</a:t>
          </a:r>
          <a:endParaRPr lang="en-US" dirty="0"/>
        </a:p>
      </dgm:t>
    </dgm:pt>
    <dgm:pt modelId="{57AA0429-C401-4BAE-B4EE-2F5F28FAB187}" type="parTrans" cxnId="{C1CB07FB-828F-4BA7-B5DF-08EF3D4E8310}">
      <dgm:prSet/>
      <dgm:spPr/>
      <dgm:t>
        <a:bodyPr/>
        <a:lstStyle/>
        <a:p>
          <a:endParaRPr lang="en-US"/>
        </a:p>
      </dgm:t>
    </dgm:pt>
    <dgm:pt modelId="{A6EFE6E7-1CB0-4026-89D0-2E9DD58E3095}" type="sibTrans" cxnId="{C1CB07FB-828F-4BA7-B5DF-08EF3D4E8310}">
      <dgm:prSet/>
      <dgm:spPr/>
      <dgm:t>
        <a:bodyPr/>
        <a:lstStyle/>
        <a:p>
          <a:endParaRPr lang="en-US"/>
        </a:p>
      </dgm:t>
    </dgm:pt>
    <dgm:pt modelId="{B82DDE56-F78F-4327-95FF-667A211CBB84}">
      <dgm:prSet/>
      <dgm:spPr/>
      <dgm:t>
        <a:bodyPr/>
        <a:lstStyle/>
        <a:p>
          <a:pPr rtl="0"/>
          <a:r>
            <a:rPr lang="en-US" dirty="0" smtClean="0"/>
            <a:t>SJG HVAC Loans &amp; Rebates, SJG </a:t>
          </a:r>
          <a:r>
            <a:rPr lang="en-US" dirty="0" err="1" smtClean="0"/>
            <a:t>HPwES</a:t>
          </a:r>
          <a:r>
            <a:rPr lang="en-US" dirty="0" smtClean="0"/>
            <a:t> Loans and NJCEP Incentives</a:t>
          </a:r>
          <a:endParaRPr lang="en-US" dirty="0"/>
        </a:p>
      </dgm:t>
    </dgm:pt>
    <dgm:pt modelId="{7E6C720A-3823-4CB3-B14B-03989E82E6EA}" type="parTrans" cxnId="{D0EA48DA-932B-4472-A3CF-F4A066B92570}">
      <dgm:prSet/>
      <dgm:spPr/>
      <dgm:t>
        <a:bodyPr/>
        <a:lstStyle/>
        <a:p>
          <a:endParaRPr lang="en-US"/>
        </a:p>
      </dgm:t>
    </dgm:pt>
    <dgm:pt modelId="{F0B9A9C8-9414-4F71-8220-555A06DFA052}" type="sibTrans" cxnId="{D0EA48DA-932B-4472-A3CF-F4A066B92570}">
      <dgm:prSet/>
      <dgm:spPr/>
      <dgm:t>
        <a:bodyPr/>
        <a:lstStyle/>
        <a:p>
          <a:endParaRPr lang="en-US"/>
        </a:p>
      </dgm:t>
    </dgm:pt>
    <dgm:pt modelId="{3ED34756-ED17-410D-A535-8A8320E3E68C}">
      <dgm:prSet/>
      <dgm:spPr/>
      <dgm:t>
        <a:bodyPr/>
        <a:lstStyle/>
        <a:p>
          <a:pPr rtl="0"/>
          <a:r>
            <a:rPr lang="en-US" dirty="0" smtClean="0"/>
            <a:t>Customer Net Costs</a:t>
          </a:r>
          <a:endParaRPr lang="en-US" dirty="0"/>
        </a:p>
      </dgm:t>
    </dgm:pt>
    <dgm:pt modelId="{D00157BE-202C-46BD-99B2-7FC93476F63F}" type="parTrans" cxnId="{E8617369-A46D-4C8F-9D60-ED9412D4B2AA}">
      <dgm:prSet/>
      <dgm:spPr/>
      <dgm:t>
        <a:bodyPr/>
        <a:lstStyle/>
        <a:p>
          <a:endParaRPr lang="en-US"/>
        </a:p>
      </dgm:t>
    </dgm:pt>
    <dgm:pt modelId="{9583F412-2C96-43CD-93A2-8A7E52C14E89}" type="sibTrans" cxnId="{E8617369-A46D-4C8F-9D60-ED9412D4B2AA}">
      <dgm:prSet/>
      <dgm:spPr/>
      <dgm:t>
        <a:bodyPr/>
        <a:lstStyle/>
        <a:p>
          <a:endParaRPr lang="en-US"/>
        </a:p>
      </dgm:t>
    </dgm:pt>
    <dgm:pt modelId="{D503C6B5-6E83-4811-BBA6-70EAA4587D5E}">
      <dgm:prSet/>
      <dgm:spPr/>
      <dgm:t>
        <a:bodyPr/>
        <a:lstStyle/>
        <a:p>
          <a:pPr rtl="0"/>
          <a:r>
            <a:rPr lang="en-US" dirty="0" smtClean="0"/>
            <a:t>Customer Natural Gas Savings</a:t>
          </a:r>
          <a:endParaRPr lang="en-US" dirty="0"/>
        </a:p>
      </dgm:t>
    </dgm:pt>
    <dgm:pt modelId="{567F55CF-D05D-4AF6-9085-EFFA47F861B3}" type="parTrans" cxnId="{EE964307-B580-4F47-B059-E7C2EB1DCF85}">
      <dgm:prSet/>
      <dgm:spPr/>
      <dgm:t>
        <a:bodyPr/>
        <a:lstStyle/>
        <a:p>
          <a:endParaRPr lang="en-US"/>
        </a:p>
      </dgm:t>
    </dgm:pt>
    <dgm:pt modelId="{E45CC229-D20E-4CD8-97F7-38888795B141}" type="sibTrans" cxnId="{EE964307-B580-4F47-B059-E7C2EB1DCF85}">
      <dgm:prSet/>
      <dgm:spPr/>
      <dgm:t>
        <a:bodyPr/>
        <a:lstStyle/>
        <a:p>
          <a:endParaRPr lang="en-US"/>
        </a:p>
      </dgm:t>
    </dgm:pt>
    <dgm:pt modelId="{20C1AFC2-0DFD-46C6-B37F-4A5B5100BCBF}" type="pres">
      <dgm:prSet presAssocID="{7089F409-1D18-4681-BEED-912F29C105CB}" presName="Name0" presStyleCnt="0">
        <dgm:presLayoutVars>
          <dgm:chMax val="7"/>
          <dgm:chPref val="7"/>
          <dgm:dir/>
        </dgm:presLayoutVars>
      </dgm:prSet>
      <dgm:spPr/>
      <dgm:t>
        <a:bodyPr/>
        <a:lstStyle/>
        <a:p>
          <a:endParaRPr lang="en-US"/>
        </a:p>
      </dgm:t>
    </dgm:pt>
    <dgm:pt modelId="{2E1B9A6B-6F48-4A7F-9AC7-DED3C422EC40}" type="pres">
      <dgm:prSet presAssocID="{7089F409-1D18-4681-BEED-912F29C105CB}" presName="Name1" presStyleCnt="0"/>
      <dgm:spPr/>
    </dgm:pt>
    <dgm:pt modelId="{4F2654BA-601D-49EB-AC60-83B84BD1B16E}" type="pres">
      <dgm:prSet presAssocID="{7089F409-1D18-4681-BEED-912F29C105CB}" presName="cycle" presStyleCnt="0"/>
      <dgm:spPr/>
    </dgm:pt>
    <dgm:pt modelId="{DD1BF997-342B-431B-B4EC-8417D8200771}" type="pres">
      <dgm:prSet presAssocID="{7089F409-1D18-4681-BEED-912F29C105CB}" presName="srcNode" presStyleLbl="node1" presStyleIdx="0" presStyleCnt="4"/>
      <dgm:spPr/>
    </dgm:pt>
    <dgm:pt modelId="{34D0159B-4DE7-4663-A141-21037A83651F}" type="pres">
      <dgm:prSet presAssocID="{7089F409-1D18-4681-BEED-912F29C105CB}" presName="conn" presStyleLbl="parChTrans1D2" presStyleIdx="0" presStyleCnt="1"/>
      <dgm:spPr/>
      <dgm:t>
        <a:bodyPr/>
        <a:lstStyle/>
        <a:p>
          <a:endParaRPr lang="en-US"/>
        </a:p>
      </dgm:t>
    </dgm:pt>
    <dgm:pt modelId="{A852726E-4E43-4D45-BABC-EEED5EA0DEBA}" type="pres">
      <dgm:prSet presAssocID="{7089F409-1D18-4681-BEED-912F29C105CB}" presName="extraNode" presStyleLbl="node1" presStyleIdx="0" presStyleCnt="4"/>
      <dgm:spPr/>
    </dgm:pt>
    <dgm:pt modelId="{C6ABA809-5E87-4BE4-9BC6-56FBDE2E6AA6}" type="pres">
      <dgm:prSet presAssocID="{7089F409-1D18-4681-BEED-912F29C105CB}" presName="dstNode" presStyleLbl="node1" presStyleIdx="0" presStyleCnt="4"/>
      <dgm:spPr/>
    </dgm:pt>
    <dgm:pt modelId="{1831FDBB-CDB1-4D4D-89F3-0B24DC497271}" type="pres">
      <dgm:prSet presAssocID="{768E6AFB-9DAE-462F-B98D-69786329EBA8}" presName="text_1" presStyleLbl="node1" presStyleIdx="0" presStyleCnt="4">
        <dgm:presLayoutVars>
          <dgm:bulletEnabled val="1"/>
        </dgm:presLayoutVars>
      </dgm:prSet>
      <dgm:spPr/>
      <dgm:t>
        <a:bodyPr/>
        <a:lstStyle/>
        <a:p>
          <a:endParaRPr lang="en-US"/>
        </a:p>
      </dgm:t>
    </dgm:pt>
    <dgm:pt modelId="{130A934A-C9EB-4F88-A888-E879FEEF6506}" type="pres">
      <dgm:prSet presAssocID="{768E6AFB-9DAE-462F-B98D-69786329EBA8}" presName="accent_1" presStyleCnt="0"/>
      <dgm:spPr/>
    </dgm:pt>
    <dgm:pt modelId="{7FC38D87-AC0D-4DCC-B4EF-B1D6B41B9DDA}" type="pres">
      <dgm:prSet presAssocID="{768E6AFB-9DAE-462F-B98D-69786329EBA8}" presName="accentRepeatNode" presStyleLbl="solidFgAcc1" presStyleIdx="0" presStyleCnt="4"/>
      <dgm:spPr/>
    </dgm:pt>
    <dgm:pt modelId="{FA453CEF-857E-4C9B-BD9A-045B5CEE7E96}" type="pres">
      <dgm:prSet presAssocID="{B82DDE56-F78F-4327-95FF-667A211CBB84}" presName="text_2" presStyleLbl="node1" presStyleIdx="1" presStyleCnt="4">
        <dgm:presLayoutVars>
          <dgm:bulletEnabled val="1"/>
        </dgm:presLayoutVars>
      </dgm:prSet>
      <dgm:spPr/>
      <dgm:t>
        <a:bodyPr/>
        <a:lstStyle/>
        <a:p>
          <a:endParaRPr lang="en-US"/>
        </a:p>
      </dgm:t>
    </dgm:pt>
    <dgm:pt modelId="{729E26FB-EA0C-4E62-AA1A-8AC634EC5EA6}" type="pres">
      <dgm:prSet presAssocID="{B82DDE56-F78F-4327-95FF-667A211CBB84}" presName="accent_2" presStyleCnt="0"/>
      <dgm:spPr/>
    </dgm:pt>
    <dgm:pt modelId="{581AC8E3-7551-4CA4-91E8-9FC0DE5D1375}" type="pres">
      <dgm:prSet presAssocID="{B82DDE56-F78F-4327-95FF-667A211CBB84}" presName="accentRepeatNode" presStyleLbl="solidFgAcc1" presStyleIdx="1" presStyleCnt="4"/>
      <dgm:spPr/>
    </dgm:pt>
    <dgm:pt modelId="{71594FC4-08BA-45D4-83CD-BAA940BF407F}" type="pres">
      <dgm:prSet presAssocID="{3ED34756-ED17-410D-A535-8A8320E3E68C}" presName="text_3" presStyleLbl="node1" presStyleIdx="2" presStyleCnt="4">
        <dgm:presLayoutVars>
          <dgm:bulletEnabled val="1"/>
        </dgm:presLayoutVars>
      </dgm:prSet>
      <dgm:spPr/>
      <dgm:t>
        <a:bodyPr/>
        <a:lstStyle/>
        <a:p>
          <a:endParaRPr lang="en-US"/>
        </a:p>
      </dgm:t>
    </dgm:pt>
    <dgm:pt modelId="{E54F142F-0239-4685-8037-B559360AB40E}" type="pres">
      <dgm:prSet presAssocID="{3ED34756-ED17-410D-A535-8A8320E3E68C}" presName="accent_3" presStyleCnt="0"/>
      <dgm:spPr/>
    </dgm:pt>
    <dgm:pt modelId="{5A39136C-7099-44A0-BE5B-8834BBB80948}" type="pres">
      <dgm:prSet presAssocID="{3ED34756-ED17-410D-A535-8A8320E3E68C}" presName="accentRepeatNode" presStyleLbl="solidFgAcc1" presStyleIdx="2" presStyleCnt="4"/>
      <dgm:spPr/>
    </dgm:pt>
    <dgm:pt modelId="{80BA3466-5D07-4717-AED8-9CC5663FF220}" type="pres">
      <dgm:prSet presAssocID="{D503C6B5-6E83-4811-BBA6-70EAA4587D5E}" presName="text_4" presStyleLbl="node1" presStyleIdx="3" presStyleCnt="4">
        <dgm:presLayoutVars>
          <dgm:bulletEnabled val="1"/>
        </dgm:presLayoutVars>
      </dgm:prSet>
      <dgm:spPr/>
      <dgm:t>
        <a:bodyPr/>
        <a:lstStyle/>
        <a:p>
          <a:endParaRPr lang="en-US"/>
        </a:p>
      </dgm:t>
    </dgm:pt>
    <dgm:pt modelId="{8841F678-0196-46C0-A5C5-A2C1282C1540}" type="pres">
      <dgm:prSet presAssocID="{D503C6B5-6E83-4811-BBA6-70EAA4587D5E}" presName="accent_4" presStyleCnt="0"/>
      <dgm:spPr/>
    </dgm:pt>
    <dgm:pt modelId="{9949A18F-1BDD-43BC-99B1-0659598CBE3B}" type="pres">
      <dgm:prSet presAssocID="{D503C6B5-6E83-4811-BBA6-70EAA4587D5E}" presName="accentRepeatNode" presStyleLbl="solidFgAcc1" presStyleIdx="3" presStyleCnt="4"/>
      <dgm:spPr/>
    </dgm:pt>
  </dgm:ptLst>
  <dgm:cxnLst>
    <dgm:cxn modelId="{62E9E93E-0F1A-4B7B-8B62-747428A1C5B7}" type="presOf" srcId="{A6EFE6E7-1CB0-4026-89D0-2E9DD58E3095}" destId="{34D0159B-4DE7-4663-A141-21037A83651F}" srcOrd="0" destOrd="0" presId="urn:microsoft.com/office/officeart/2008/layout/VerticalCurvedList"/>
    <dgm:cxn modelId="{CEF89185-9E35-42B0-AC1B-449542193ADF}" type="presOf" srcId="{3ED34756-ED17-410D-A535-8A8320E3E68C}" destId="{71594FC4-08BA-45D4-83CD-BAA940BF407F}" srcOrd="0" destOrd="0" presId="urn:microsoft.com/office/officeart/2008/layout/VerticalCurvedList"/>
    <dgm:cxn modelId="{DB709616-9F13-4960-A30C-74A811E9BA40}" type="presOf" srcId="{7089F409-1D18-4681-BEED-912F29C105CB}" destId="{20C1AFC2-0DFD-46C6-B37F-4A5B5100BCBF}" srcOrd="0" destOrd="0" presId="urn:microsoft.com/office/officeart/2008/layout/VerticalCurvedList"/>
    <dgm:cxn modelId="{C1CB07FB-828F-4BA7-B5DF-08EF3D4E8310}" srcId="{7089F409-1D18-4681-BEED-912F29C105CB}" destId="{768E6AFB-9DAE-462F-B98D-69786329EBA8}" srcOrd="0" destOrd="0" parTransId="{57AA0429-C401-4BAE-B4EE-2F5F28FAB187}" sibTransId="{A6EFE6E7-1CB0-4026-89D0-2E9DD58E3095}"/>
    <dgm:cxn modelId="{CFFC3BC2-A362-40DF-A754-846ADE16885E}" type="presOf" srcId="{D503C6B5-6E83-4811-BBA6-70EAA4587D5E}" destId="{80BA3466-5D07-4717-AED8-9CC5663FF220}" srcOrd="0" destOrd="0" presId="urn:microsoft.com/office/officeart/2008/layout/VerticalCurvedList"/>
    <dgm:cxn modelId="{EE964307-B580-4F47-B059-E7C2EB1DCF85}" srcId="{7089F409-1D18-4681-BEED-912F29C105CB}" destId="{D503C6B5-6E83-4811-BBA6-70EAA4587D5E}" srcOrd="3" destOrd="0" parTransId="{567F55CF-D05D-4AF6-9085-EFFA47F861B3}" sibTransId="{E45CC229-D20E-4CD8-97F7-38888795B141}"/>
    <dgm:cxn modelId="{591B4807-5D48-4539-BA19-24CBE3635F65}" type="presOf" srcId="{B82DDE56-F78F-4327-95FF-667A211CBB84}" destId="{FA453CEF-857E-4C9B-BD9A-045B5CEE7E96}" srcOrd="0" destOrd="0" presId="urn:microsoft.com/office/officeart/2008/layout/VerticalCurvedList"/>
    <dgm:cxn modelId="{D0EA48DA-932B-4472-A3CF-F4A066B92570}" srcId="{7089F409-1D18-4681-BEED-912F29C105CB}" destId="{B82DDE56-F78F-4327-95FF-667A211CBB84}" srcOrd="1" destOrd="0" parTransId="{7E6C720A-3823-4CB3-B14B-03989E82E6EA}" sibTransId="{F0B9A9C8-9414-4F71-8220-555A06DFA052}"/>
    <dgm:cxn modelId="{5EB28C90-9EEF-419D-AB3C-59FED4672AA8}" type="presOf" srcId="{768E6AFB-9DAE-462F-B98D-69786329EBA8}" destId="{1831FDBB-CDB1-4D4D-89F3-0B24DC497271}" srcOrd="0" destOrd="0" presId="urn:microsoft.com/office/officeart/2008/layout/VerticalCurvedList"/>
    <dgm:cxn modelId="{E8617369-A46D-4C8F-9D60-ED9412D4B2AA}" srcId="{7089F409-1D18-4681-BEED-912F29C105CB}" destId="{3ED34756-ED17-410D-A535-8A8320E3E68C}" srcOrd="2" destOrd="0" parTransId="{D00157BE-202C-46BD-99B2-7FC93476F63F}" sibTransId="{9583F412-2C96-43CD-93A2-8A7E52C14E89}"/>
    <dgm:cxn modelId="{4067BE07-7025-4033-B2CE-8E121D45647E}" type="presParOf" srcId="{20C1AFC2-0DFD-46C6-B37F-4A5B5100BCBF}" destId="{2E1B9A6B-6F48-4A7F-9AC7-DED3C422EC40}" srcOrd="0" destOrd="0" presId="urn:microsoft.com/office/officeart/2008/layout/VerticalCurvedList"/>
    <dgm:cxn modelId="{24F37A18-4958-450E-B086-AF1C7F3AC39D}" type="presParOf" srcId="{2E1B9A6B-6F48-4A7F-9AC7-DED3C422EC40}" destId="{4F2654BA-601D-49EB-AC60-83B84BD1B16E}" srcOrd="0" destOrd="0" presId="urn:microsoft.com/office/officeart/2008/layout/VerticalCurvedList"/>
    <dgm:cxn modelId="{A45B4722-2998-4730-AAE3-ECA6051560FC}" type="presParOf" srcId="{4F2654BA-601D-49EB-AC60-83B84BD1B16E}" destId="{DD1BF997-342B-431B-B4EC-8417D8200771}" srcOrd="0" destOrd="0" presId="urn:microsoft.com/office/officeart/2008/layout/VerticalCurvedList"/>
    <dgm:cxn modelId="{C4BB6EDF-CA7B-4112-A86C-87DAC0AA8DD2}" type="presParOf" srcId="{4F2654BA-601D-49EB-AC60-83B84BD1B16E}" destId="{34D0159B-4DE7-4663-A141-21037A83651F}" srcOrd="1" destOrd="0" presId="urn:microsoft.com/office/officeart/2008/layout/VerticalCurvedList"/>
    <dgm:cxn modelId="{C4B7D0B8-B457-4DCB-87E9-7658E9CCDE09}" type="presParOf" srcId="{4F2654BA-601D-49EB-AC60-83B84BD1B16E}" destId="{A852726E-4E43-4D45-BABC-EEED5EA0DEBA}" srcOrd="2" destOrd="0" presId="urn:microsoft.com/office/officeart/2008/layout/VerticalCurvedList"/>
    <dgm:cxn modelId="{1357BB35-64AA-40A6-8CB5-4271199E97F0}" type="presParOf" srcId="{4F2654BA-601D-49EB-AC60-83B84BD1B16E}" destId="{C6ABA809-5E87-4BE4-9BC6-56FBDE2E6AA6}" srcOrd="3" destOrd="0" presId="urn:microsoft.com/office/officeart/2008/layout/VerticalCurvedList"/>
    <dgm:cxn modelId="{040D1030-4DCE-432F-A046-D86C487DA66C}" type="presParOf" srcId="{2E1B9A6B-6F48-4A7F-9AC7-DED3C422EC40}" destId="{1831FDBB-CDB1-4D4D-89F3-0B24DC497271}" srcOrd="1" destOrd="0" presId="urn:microsoft.com/office/officeart/2008/layout/VerticalCurvedList"/>
    <dgm:cxn modelId="{299500B9-5B74-427B-B697-8D52E343787A}" type="presParOf" srcId="{2E1B9A6B-6F48-4A7F-9AC7-DED3C422EC40}" destId="{130A934A-C9EB-4F88-A888-E879FEEF6506}" srcOrd="2" destOrd="0" presId="urn:microsoft.com/office/officeart/2008/layout/VerticalCurvedList"/>
    <dgm:cxn modelId="{DD5EEEB8-2A7D-4ECA-B028-3C717B7FB616}" type="presParOf" srcId="{130A934A-C9EB-4F88-A888-E879FEEF6506}" destId="{7FC38D87-AC0D-4DCC-B4EF-B1D6B41B9DDA}" srcOrd="0" destOrd="0" presId="urn:microsoft.com/office/officeart/2008/layout/VerticalCurvedList"/>
    <dgm:cxn modelId="{21D7E780-B91D-4B92-99FB-DF79D54FFB7D}" type="presParOf" srcId="{2E1B9A6B-6F48-4A7F-9AC7-DED3C422EC40}" destId="{FA453CEF-857E-4C9B-BD9A-045B5CEE7E96}" srcOrd="3" destOrd="0" presId="urn:microsoft.com/office/officeart/2008/layout/VerticalCurvedList"/>
    <dgm:cxn modelId="{1821CEF4-65EE-400C-81D6-EF9DBAEEF131}" type="presParOf" srcId="{2E1B9A6B-6F48-4A7F-9AC7-DED3C422EC40}" destId="{729E26FB-EA0C-4E62-AA1A-8AC634EC5EA6}" srcOrd="4" destOrd="0" presId="urn:microsoft.com/office/officeart/2008/layout/VerticalCurvedList"/>
    <dgm:cxn modelId="{BA283098-FDA0-46E6-B0F6-DD75358AE017}" type="presParOf" srcId="{729E26FB-EA0C-4E62-AA1A-8AC634EC5EA6}" destId="{581AC8E3-7551-4CA4-91E8-9FC0DE5D1375}" srcOrd="0" destOrd="0" presId="urn:microsoft.com/office/officeart/2008/layout/VerticalCurvedList"/>
    <dgm:cxn modelId="{6249849E-4FF1-42ED-B9E8-6DCF0AFCBC75}" type="presParOf" srcId="{2E1B9A6B-6F48-4A7F-9AC7-DED3C422EC40}" destId="{71594FC4-08BA-45D4-83CD-BAA940BF407F}" srcOrd="5" destOrd="0" presId="urn:microsoft.com/office/officeart/2008/layout/VerticalCurvedList"/>
    <dgm:cxn modelId="{28584952-7146-41D9-8D30-94842C0C306A}" type="presParOf" srcId="{2E1B9A6B-6F48-4A7F-9AC7-DED3C422EC40}" destId="{E54F142F-0239-4685-8037-B559360AB40E}" srcOrd="6" destOrd="0" presId="urn:microsoft.com/office/officeart/2008/layout/VerticalCurvedList"/>
    <dgm:cxn modelId="{5BF6B079-0CEA-4864-81DF-3660634D8892}" type="presParOf" srcId="{E54F142F-0239-4685-8037-B559360AB40E}" destId="{5A39136C-7099-44A0-BE5B-8834BBB80948}" srcOrd="0" destOrd="0" presId="urn:microsoft.com/office/officeart/2008/layout/VerticalCurvedList"/>
    <dgm:cxn modelId="{474B9A5C-5B74-4FD9-B536-143B14A67E24}" type="presParOf" srcId="{2E1B9A6B-6F48-4A7F-9AC7-DED3C422EC40}" destId="{80BA3466-5D07-4717-AED8-9CC5663FF220}" srcOrd="7" destOrd="0" presId="urn:microsoft.com/office/officeart/2008/layout/VerticalCurvedList"/>
    <dgm:cxn modelId="{D646EE6D-C51F-4938-83CC-5F88844E7234}" type="presParOf" srcId="{2E1B9A6B-6F48-4A7F-9AC7-DED3C422EC40}" destId="{8841F678-0196-46C0-A5C5-A2C1282C1540}" srcOrd="8" destOrd="0" presId="urn:microsoft.com/office/officeart/2008/layout/VerticalCurvedList"/>
    <dgm:cxn modelId="{13B72F7B-DB43-486B-BEC2-F69F263320B0}" type="presParOf" srcId="{8841F678-0196-46C0-A5C5-A2C1282C1540}" destId="{9949A18F-1BDD-43BC-99B1-0659598CBE3B}" srcOrd="0" destOrd="0" presId="urn:microsoft.com/office/officeart/2008/layout/VerticalCurv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DC3BC097-4139-4AC5-81E9-C01A1848E2FB}" type="doc">
      <dgm:prSet loTypeId="urn:microsoft.com/office/officeart/2005/8/layout/radial6" loCatId="relationship" qsTypeId="urn:microsoft.com/office/officeart/2005/8/quickstyle/simple1" qsCatId="simple" csTypeId="urn:microsoft.com/office/officeart/2005/8/colors/accent1_2" csCatId="accent1" phldr="1"/>
      <dgm:spPr/>
      <dgm:t>
        <a:bodyPr/>
        <a:lstStyle/>
        <a:p>
          <a:endParaRPr lang="en-US"/>
        </a:p>
      </dgm:t>
    </dgm:pt>
    <dgm:pt modelId="{31D0B682-BF34-424D-897F-4827EF8C8283}" type="pres">
      <dgm:prSet presAssocID="{DC3BC097-4139-4AC5-81E9-C01A1848E2FB}" presName="Name0" presStyleCnt="0">
        <dgm:presLayoutVars>
          <dgm:chMax val="1"/>
          <dgm:dir/>
          <dgm:animLvl val="ctr"/>
          <dgm:resizeHandles val="exact"/>
        </dgm:presLayoutVars>
      </dgm:prSet>
      <dgm:spPr/>
      <dgm:t>
        <a:bodyPr/>
        <a:lstStyle/>
        <a:p>
          <a:endParaRPr lang="en-US"/>
        </a:p>
      </dgm:t>
    </dgm:pt>
  </dgm:ptLst>
  <dgm:cxnLst>
    <dgm:cxn modelId="{483E1C55-AF0B-4154-9F24-FC7EFB26B9AD}" type="presOf" srcId="{DC3BC097-4139-4AC5-81E9-C01A1848E2FB}" destId="{31D0B682-BF34-424D-897F-4827EF8C8283}" srcOrd="0" destOrd="0" presId="urn:microsoft.com/office/officeart/2005/8/layout/radial6"/>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5D64F140-43F9-4B03-9D63-2433B4BD11DB}"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US"/>
        </a:p>
      </dgm:t>
    </dgm:pt>
    <dgm:pt modelId="{A9914775-21B1-4346-81BC-6ECBBE2B1422}">
      <dgm:prSet custT="1"/>
      <dgm:spPr/>
      <dgm:t>
        <a:bodyPr/>
        <a:lstStyle/>
        <a:p>
          <a:pPr rtl="0"/>
          <a:r>
            <a:rPr lang="en-US" sz="1800" dirty="0" smtClean="0"/>
            <a:t>Gas Leaks</a:t>
          </a:r>
          <a:endParaRPr lang="en-US" sz="1800" dirty="0"/>
        </a:p>
      </dgm:t>
    </dgm:pt>
    <dgm:pt modelId="{8FB7B831-F904-49F5-A4F3-FA6E2F3D8AC9}" type="parTrans" cxnId="{F15B1CA1-9E38-4B39-B476-73CFAE5C610F}">
      <dgm:prSet/>
      <dgm:spPr/>
      <dgm:t>
        <a:bodyPr/>
        <a:lstStyle/>
        <a:p>
          <a:endParaRPr lang="en-US"/>
        </a:p>
      </dgm:t>
    </dgm:pt>
    <dgm:pt modelId="{43D48842-72E8-4F16-B914-E2C61F57D21E}" type="sibTrans" cxnId="{F15B1CA1-9E38-4B39-B476-73CFAE5C610F}">
      <dgm:prSet/>
      <dgm:spPr/>
      <dgm:t>
        <a:bodyPr/>
        <a:lstStyle/>
        <a:p>
          <a:endParaRPr lang="en-US"/>
        </a:p>
      </dgm:t>
    </dgm:pt>
    <dgm:pt modelId="{E414396A-528C-4F25-ABB1-C419169D16C2}">
      <dgm:prSet custT="1"/>
      <dgm:spPr/>
      <dgm:t>
        <a:bodyPr/>
        <a:lstStyle/>
        <a:p>
          <a:pPr rtl="0"/>
          <a:r>
            <a:rPr lang="en-US" sz="1800" dirty="0" smtClean="0"/>
            <a:t>Improper Dryer and Bath Venting</a:t>
          </a:r>
          <a:endParaRPr lang="en-US" sz="1800" dirty="0"/>
        </a:p>
      </dgm:t>
    </dgm:pt>
    <dgm:pt modelId="{DC775005-45BF-47AC-A507-DEB6D09A8909}" type="parTrans" cxnId="{10C43A6D-BE5C-4C65-BD81-46D67B97753E}">
      <dgm:prSet/>
      <dgm:spPr/>
      <dgm:t>
        <a:bodyPr/>
        <a:lstStyle/>
        <a:p>
          <a:endParaRPr lang="en-US"/>
        </a:p>
      </dgm:t>
    </dgm:pt>
    <dgm:pt modelId="{811E9704-8140-4D1C-9AA3-29DE2B13D357}" type="sibTrans" cxnId="{10C43A6D-BE5C-4C65-BD81-46D67B97753E}">
      <dgm:prSet/>
      <dgm:spPr/>
      <dgm:t>
        <a:bodyPr/>
        <a:lstStyle/>
        <a:p>
          <a:endParaRPr lang="en-US"/>
        </a:p>
      </dgm:t>
    </dgm:pt>
    <dgm:pt modelId="{804C171D-40AA-4158-9385-A90FCC227253}">
      <dgm:prSet custT="1"/>
      <dgm:spPr/>
      <dgm:t>
        <a:bodyPr/>
        <a:lstStyle/>
        <a:p>
          <a:pPr rtl="0"/>
          <a:r>
            <a:rPr lang="en-US" sz="1800" dirty="0" smtClean="0"/>
            <a:t>CO Levels Above Acceptable Ranges</a:t>
          </a:r>
          <a:endParaRPr lang="en-US" sz="1800" dirty="0"/>
        </a:p>
      </dgm:t>
    </dgm:pt>
    <dgm:pt modelId="{AD49BBC5-B349-4F69-9DAD-543006BD73FB}" type="parTrans" cxnId="{A02C19A9-289C-408E-8098-EEC414E0A68A}">
      <dgm:prSet/>
      <dgm:spPr/>
      <dgm:t>
        <a:bodyPr/>
        <a:lstStyle/>
        <a:p>
          <a:endParaRPr lang="en-US"/>
        </a:p>
      </dgm:t>
    </dgm:pt>
    <dgm:pt modelId="{8D143FE6-7128-4314-88BF-E4E3BFC5C8B7}" type="sibTrans" cxnId="{A02C19A9-289C-408E-8098-EEC414E0A68A}">
      <dgm:prSet/>
      <dgm:spPr/>
      <dgm:t>
        <a:bodyPr/>
        <a:lstStyle/>
        <a:p>
          <a:endParaRPr lang="en-US"/>
        </a:p>
      </dgm:t>
    </dgm:pt>
    <dgm:pt modelId="{4BE1B9C5-83DB-4C78-B329-B90E81D75DF7}">
      <dgm:prSet custT="1"/>
      <dgm:spPr/>
      <dgm:t>
        <a:bodyPr/>
        <a:lstStyle/>
        <a:p>
          <a:pPr rtl="0"/>
          <a:r>
            <a:rPr lang="en-US" sz="1800" dirty="0" smtClean="0"/>
            <a:t>Water Heater </a:t>
          </a:r>
          <a:r>
            <a:rPr lang="en-US" sz="1800" dirty="0" err="1" smtClean="0"/>
            <a:t>Backdrafting</a:t>
          </a:r>
          <a:endParaRPr lang="en-US" sz="1800" dirty="0"/>
        </a:p>
      </dgm:t>
    </dgm:pt>
    <dgm:pt modelId="{5C4C5D13-D869-4F56-BE29-9053563CB95C}" type="parTrans" cxnId="{251FD909-0C31-4E1D-BBAF-53E377D0B12D}">
      <dgm:prSet/>
      <dgm:spPr/>
      <dgm:t>
        <a:bodyPr/>
        <a:lstStyle/>
        <a:p>
          <a:endParaRPr lang="en-US"/>
        </a:p>
      </dgm:t>
    </dgm:pt>
    <dgm:pt modelId="{BAF00451-F649-4F62-A86D-45110E0E0A0D}" type="sibTrans" cxnId="{251FD909-0C31-4E1D-BBAF-53E377D0B12D}">
      <dgm:prSet/>
      <dgm:spPr/>
      <dgm:t>
        <a:bodyPr/>
        <a:lstStyle/>
        <a:p>
          <a:endParaRPr lang="en-US"/>
        </a:p>
      </dgm:t>
    </dgm:pt>
    <dgm:pt modelId="{43D21FA7-F27E-4339-A49E-A41B62CC51A8}">
      <dgm:prSet custT="1"/>
      <dgm:spPr/>
      <dgm:t>
        <a:bodyPr/>
        <a:lstStyle/>
        <a:p>
          <a:pPr rtl="0"/>
          <a:r>
            <a:rPr lang="en-US" sz="1800" dirty="0" smtClean="0"/>
            <a:t>Moisture Issues</a:t>
          </a:r>
          <a:endParaRPr lang="en-US" sz="1800" dirty="0"/>
        </a:p>
      </dgm:t>
    </dgm:pt>
    <dgm:pt modelId="{3CC6C9C3-1472-4581-AE03-4F707D4122D3}" type="parTrans" cxnId="{087A7A30-147D-40E6-B1F9-DE89E27F34CC}">
      <dgm:prSet/>
      <dgm:spPr/>
      <dgm:t>
        <a:bodyPr/>
        <a:lstStyle/>
        <a:p>
          <a:endParaRPr lang="en-US"/>
        </a:p>
      </dgm:t>
    </dgm:pt>
    <dgm:pt modelId="{748FF439-4C7D-47F0-9956-71001924A9BB}" type="sibTrans" cxnId="{087A7A30-147D-40E6-B1F9-DE89E27F34CC}">
      <dgm:prSet/>
      <dgm:spPr/>
      <dgm:t>
        <a:bodyPr/>
        <a:lstStyle/>
        <a:p>
          <a:endParaRPr lang="en-US"/>
        </a:p>
      </dgm:t>
    </dgm:pt>
    <dgm:pt modelId="{A90B234E-3CBB-4EC3-BCDC-16D7C5342B62}">
      <dgm:prSet custT="1"/>
      <dgm:spPr/>
      <dgm:t>
        <a:bodyPr/>
        <a:lstStyle/>
        <a:p>
          <a:pPr rtl="0"/>
          <a:r>
            <a:rPr lang="en-US" sz="1800" dirty="0" smtClean="0"/>
            <a:t>Structure Issues</a:t>
          </a:r>
          <a:endParaRPr lang="en-US" sz="1800" dirty="0"/>
        </a:p>
      </dgm:t>
    </dgm:pt>
    <dgm:pt modelId="{6358B371-0802-4F7F-81C1-6CEF42285877}" type="parTrans" cxnId="{8630B097-096E-4C97-A87B-8C6145642236}">
      <dgm:prSet/>
      <dgm:spPr/>
      <dgm:t>
        <a:bodyPr/>
        <a:lstStyle/>
        <a:p>
          <a:endParaRPr lang="en-US"/>
        </a:p>
      </dgm:t>
    </dgm:pt>
    <dgm:pt modelId="{4F592CFD-DF3C-4DE3-BE91-D44140EFF2EB}" type="sibTrans" cxnId="{8630B097-096E-4C97-A87B-8C6145642236}">
      <dgm:prSet/>
      <dgm:spPr/>
      <dgm:t>
        <a:bodyPr/>
        <a:lstStyle/>
        <a:p>
          <a:endParaRPr lang="en-US"/>
        </a:p>
      </dgm:t>
    </dgm:pt>
    <dgm:pt modelId="{DB902E80-68AB-486E-8ECD-409E0C658AA3}">
      <dgm:prSet custT="1"/>
      <dgm:spPr/>
      <dgm:t>
        <a:bodyPr/>
        <a:lstStyle/>
        <a:p>
          <a:r>
            <a:rPr lang="en-US" sz="1800" dirty="0" smtClean="0"/>
            <a:t>Asbestos Issues</a:t>
          </a:r>
          <a:endParaRPr lang="en-US" sz="1800" dirty="0"/>
        </a:p>
      </dgm:t>
    </dgm:pt>
    <dgm:pt modelId="{DE3B4362-DEA1-446C-9072-083D9F54E718}" type="parTrans" cxnId="{3F7D2F1C-4A60-4137-86DA-EA38EDDD0FE0}">
      <dgm:prSet/>
      <dgm:spPr/>
      <dgm:t>
        <a:bodyPr/>
        <a:lstStyle/>
        <a:p>
          <a:endParaRPr lang="en-US"/>
        </a:p>
      </dgm:t>
    </dgm:pt>
    <dgm:pt modelId="{B1293E81-40B1-4BD8-A542-7040BB327BE7}" type="sibTrans" cxnId="{3F7D2F1C-4A60-4137-86DA-EA38EDDD0FE0}">
      <dgm:prSet/>
      <dgm:spPr/>
      <dgm:t>
        <a:bodyPr/>
        <a:lstStyle/>
        <a:p>
          <a:endParaRPr lang="en-US"/>
        </a:p>
      </dgm:t>
    </dgm:pt>
    <dgm:pt modelId="{FA3FA184-1D7C-42DC-B7CB-2A1F57367D3B}" type="pres">
      <dgm:prSet presAssocID="{5D64F140-43F9-4B03-9D63-2433B4BD11DB}" presName="linear" presStyleCnt="0">
        <dgm:presLayoutVars>
          <dgm:dir/>
          <dgm:animLvl val="lvl"/>
          <dgm:resizeHandles val="exact"/>
        </dgm:presLayoutVars>
      </dgm:prSet>
      <dgm:spPr/>
      <dgm:t>
        <a:bodyPr/>
        <a:lstStyle/>
        <a:p>
          <a:endParaRPr lang="en-US"/>
        </a:p>
      </dgm:t>
    </dgm:pt>
    <dgm:pt modelId="{2E122707-7B0B-4BA6-9154-1CF5701FA68A}" type="pres">
      <dgm:prSet presAssocID="{A9914775-21B1-4346-81BC-6ECBBE2B1422}" presName="parentLin" presStyleCnt="0"/>
      <dgm:spPr/>
    </dgm:pt>
    <dgm:pt modelId="{93321F15-DC8A-4287-85CE-1FD314519A75}" type="pres">
      <dgm:prSet presAssocID="{A9914775-21B1-4346-81BC-6ECBBE2B1422}" presName="parentLeftMargin" presStyleLbl="node1" presStyleIdx="0" presStyleCnt="7"/>
      <dgm:spPr/>
      <dgm:t>
        <a:bodyPr/>
        <a:lstStyle/>
        <a:p>
          <a:endParaRPr lang="en-US"/>
        </a:p>
      </dgm:t>
    </dgm:pt>
    <dgm:pt modelId="{EB0A2274-0246-4D06-BCE3-2A8D37E045C9}" type="pres">
      <dgm:prSet presAssocID="{A9914775-21B1-4346-81BC-6ECBBE2B1422}" presName="parentText" presStyleLbl="node1" presStyleIdx="0" presStyleCnt="7">
        <dgm:presLayoutVars>
          <dgm:chMax val="0"/>
          <dgm:bulletEnabled val="1"/>
        </dgm:presLayoutVars>
      </dgm:prSet>
      <dgm:spPr/>
      <dgm:t>
        <a:bodyPr/>
        <a:lstStyle/>
        <a:p>
          <a:endParaRPr lang="en-US"/>
        </a:p>
      </dgm:t>
    </dgm:pt>
    <dgm:pt modelId="{2A98371D-C26F-4DAF-9F29-5A4FC5E2F110}" type="pres">
      <dgm:prSet presAssocID="{A9914775-21B1-4346-81BC-6ECBBE2B1422}" presName="negativeSpace" presStyleCnt="0"/>
      <dgm:spPr/>
    </dgm:pt>
    <dgm:pt modelId="{074E9F54-854E-48F3-A285-B1EBA00C48A5}" type="pres">
      <dgm:prSet presAssocID="{A9914775-21B1-4346-81BC-6ECBBE2B1422}" presName="childText" presStyleLbl="conFgAcc1" presStyleIdx="0" presStyleCnt="7">
        <dgm:presLayoutVars>
          <dgm:bulletEnabled val="1"/>
        </dgm:presLayoutVars>
      </dgm:prSet>
      <dgm:spPr/>
    </dgm:pt>
    <dgm:pt modelId="{29A98005-2F77-43CE-804D-BFCDF19F2881}" type="pres">
      <dgm:prSet presAssocID="{43D48842-72E8-4F16-B914-E2C61F57D21E}" presName="spaceBetweenRectangles" presStyleCnt="0"/>
      <dgm:spPr/>
    </dgm:pt>
    <dgm:pt modelId="{D54E8178-D47A-4456-B9C0-84B0B164A452}" type="pres">
      <dgm:prSet presAssocID="{E414396A-528C-4F25-ABB1-C419169D16C2}" presName="parentLin" presStyleCnt="0"/>
      <dgm:spPr/>
    </dgm:pt>
    <dgm:pt modelId="{3A95EC23-9B6C-40F6-B591-E912E55E1F1A}" type="pres">
      <dgm:prSet presAssocID="{E414396A-528C-4F25-ABB1-C419169D16C2}" presName="parentLeftMargin" presStyleLbl="node1" presStyleIdx="0" presStyleCnt="7"/>
      <dgm:spPr/>
      <dgm:t>
        <a:bodyPr/>
        <a:lstStyle/>
        <a:p>
          <a:endParaRPr lang="en-US"/>
        </a:p>
      </dgm:t>
    </dgm:pt>
    <dgm:pt modelId="{4D2EDA84-1EFD-455B-AF01-E607131588E6}" type="pres">
      <dgm:prSet presAssocID="{E414396A-528C-4F25-ABB1-C419169D16C2}" presName="parentText" presStyleLbl="node1" presStyleIdx="1" presStyleCnt="7">
        <dgm:presLayoutVars>
          <dgm:chMax val="0"/>
          <dgm:bulletEnabled val="1"/>
        </dgm:presLayoutVars>
      </dgm:prSet>
      <dgm:spPr/>
      <dgm:t>
        <a:bodyPr/>
        <a:lstStyle/>
        <a:p>
          <a:endParaRPr lang="en-US"/>
        </a:p>
      </dgm:t>
    </dgm:pt>
    <dgm:pt modelId="{1F13F921-E217-4CC0-A0FE-1D0D8EEFDB39}" type="pres">
      <dgm:prSet presAssocID="{E414396A-528C-4F25-ABB1-C419169D16C2}" presName="negativeSpace" presStyleCnt="0"/>
      <dgm:spPr/>
    </dgm:pt>
    <dgm:pt modelId="{180CABF6-E821-4C39-835C-D3CCB0DB5404}" type="pres">
      <dgm:prSet presAssocID="{E414396A-528C-4F25-ABB1-C419169D16C2}" presName="childText" presStyleLbl="conFgAcc1" presStyleIdx="1" presStyleCnt="7">
        <dgm:presLayoutVars>
          <dgm:bulletEnabled val="1"/>
        </dgm:presLayoutVars>
      </dgm:prSet>
      <dgm:spPr/>
    </dgm:pt>
    <dgm:pt modelId="{5C6F620D-B0B2-4A2A-97DF-8D1FA45519DD}" type="pres">
      <dgm:prSet presAssocID="{811E9704-8140-4D1C-9AA3-29DE2B13D357}" presName="spaceBetweenRectangles" presStyleCnt="0"/>
      <dgm:spPr/>
    </dgm:pt>
    <dgm:pt modelId="{D99CC0AE-3424-426E-84AF-76DE371E6618}" type="pres">
      <dgm:prSet presAssocID="{804C171D-40AA-4158-9385-A90FCC227253}" presName="parentLin" presStyleCnt="0"/>
      <dgm:spPr/>
    </dgm:pt>
    <dgm:pt modelId="{773833B9-410E-4504-BC17-F24F5521007A}" type="pres">
      <dgm:prSet presAssocID="{804C171D-40AA-4158-9385-A90FCC227253}" presName="parentLeftMargin" presStyleLbl="node1" presStyleIdx="1" presStyleCnt="7"/>
      <dgm:spPr/>
      <dgm:t>
        <a:bodyPr/>
        <a:lstStyle/>
        <a:p>
          <a:endParaRPr lang="en-US"/>
        </a:p>
      </dgm:t>
    </dgm:pt>
    <dgm:pt modelId="{298BDC34-1850-4466-87AB-7AD8E46D4FA5}" type="pres">
      <dgm:prSet presAssocID="{804C171D-40AA-4158-9385-A90FCC227253}" presName="parentText" presStyleLbl="node1" presStyleIdx="2" presStyleCnt="7">
        <dgm:presLayoutVars>
          <dgm:chMax val="0"/>
          <dgm:bulletEnabled val="1"/>
        </dgm:presLayoutVars>
      </dgm:prSet>
      <dgm:spPr/>
      <dgm:t>
        <a:bodyPr/>
        <a:lstStyle/>
        <a:p>
          <a:endParaRPr lang="en-US"/>
        </a:p>
      </dgm:t>
    </dgm:pt>
    <dgm:pt modelId="{98E1C491-C25F-43BD-947C-CFA011962E01}" type="pres">
      <dgm:prSet presAssocID="{804C171D-40AA-4158-9385-A90FCC227253}" presName="negativeSpace" presStyleCnt="0"/>
      <dgm:spPr/>
    </dgm:pt>
    <dgm:pt modelId="{05B42E63-0FCA-4E98-84A4-A4803D096D9B}" type="pres">
      <dgm:prSet presAssocID="{804C171D-40AA-4158-9385-A90FCC227253}" presName="childText" presStyleLbl="conFgAcc1" presStyleIdx="2" presStyleCnt="7">
        <dgm:presLayoutVars>
          <dgm:bulletEnabled val="1"/>
        </dgm:presLayoutVars>
      </dgm:prSet>
      <dgm:spPr/>
    </dgm:pt>
    <dgm:pt modelId="{D6CB324B-B8DB-4B23-B36C-913E36607F92}" type="pres">
      <dgm:prSet presAssocID="{8D143FE6-7128-4314-88BF-E4E3BFC5C8B7}" presName="spaceBetweenRectangles" presStyleCnt="0"/>
      <dgm:spPr/>
    </dgm:pt>
    <dgm:pt modelId="{0F0541D2-3778-49DE-A309-FA75D4408DC5}" type="pres">
      <dgm:prSet presAssocID="{4BE1B9C5-83DB-4C78-B329-B90E81D75DF7}" presName="parentLin" presStyleCnt="0"/>
      <dgm:spPr/>
    </dgm:pt>
    <dgm:pt modelId="{58C46C07-A78F-416F-82A8-9555F2F3A6FB}" type="pres">
      <dgm:prSet presAssocID="{4BE1B9C5-83DB-4C78-B329-B90E81D75DF7}" presName="parentLeftMargin" presStyleLbl="node1" presStyleIdx="2" presStyleCnt="7"/>
      <dgm:spPr/>
      <dgm:t>
        <a:bodyPr/>
        <a:lstStyle/>
        <a:p>
          <a:endParaRPr lang="en-US"/>
        </a:p>
      </dgm:t>
    </dgm:pt>
    <dgm:pt modelId="{8A03CF4B-70BC-4497-BCFF-A15BE953C740}" type="pres">
      <dgm:prSet presAssocID="{4BE1B9C5-83DB-4C78-B329-B90E81D75DF7}" presName="parentText" presStyleLbl="node1" presStyleIdx="3" presStyleCnt="7">
        <dgm:presLayoutVars>
          <dgm:chMax val="0"/>
          <dgm:bulletEnabled val="1"/>
        </dgm:presLayoutVars>
      </dgm:prSet>
      <dgm:spPr/>
      <dgm:t>
        <a:bodyPr/>
        <a:lstStyle/>
        <a:p>
          <a:endParaRPr lang="en-US"/>
        </a:p>
      </dgm:t>
    </dgm:pt>
    <dgm:pt modelId="{6A6E63EF-1382-4052-B07B-0AB6A2D84D44}" type="pres">
      <dgm:prSet presAssocID="{4BE1B9C5-83DB-4C78-B329-B90E81D75DF7}" presName="negativeSpace" presStyleCnt="0"/>
      <dgm:spPr/>
    </dgm:pt>
    <dgm:pt modelId="{08429D7D-61AC-440E-849E-B9B3F8204A9A}" type="pres">
      <dgm:prSet presAssocID="{4BE1B9C5-83DB-4C78-B329-B90E81D75DF7}" presName="childText" presStyleLbl="conFgAcc1" presStyleIdx="3" presStyleCnt="7">
        <dgm:presLayoutVars>
          <dgm:bulletEnabled val="1"/>
        </dgm:presLayoutVars>
      </dgm:prSet>
      <dgm:spPr/>
    </dgm:pt>
    <dgm:pt modelId="{3415C1A2-7D2F-485D-86C0-4DE4AA272F29}" type="pres">
      <dgm:prSet presAssocID="{BAF00451-F649-4F62-A86D-45110E0E0A0D}" presName="spaceBetweenRectangles" presStyleCnt="0"/>
      <dgm:spPr/>
    </dgm:pt>
    <dgm:pt modelId="{9AE1D3F8-1C72-4D24-A39B-B6F1FA9D58D3}" type="pres">
      <dgm:prSet presAssocID="{43D21FA7-F27E-4339-A49E-A41B62CC51A8}" presName="parentLin" presStyleCnt="0"/>
      <dgm:spPr/>
    </dgm:pt>
    <dgm:pt modelId="{64BDB6DA-2C20-4197-ADA7-5BDA78A4C05B}" type="pres">
      <dgm:prSet presAssocID="{43D21FA7-F27E-4339-A49E-A41B62CC51A8}" presName="parentLeftMargin" presStyleLbl="node1" presStyleIdx="3" presStyleCnt="7"/>
      <dgm:spPr/>
      <dgm:t>
        <a:bodyPr/>
        <a:lstStyle/>
        <a:p>
          <a:endParaRPr lang="en-US"/>
        </a:p>
      </dgm:t>
    </dgm:pt>
    <dgm:pt modelId="{452BC83B-0023-4FFD-9C9D-7D8047EB9842}" type="pres">
      <dgm:prSet presAssocID="{43D21FA7-F27E-4339-A49E-A41B62CC51A8}" presName="parentText" presStyleLbl="node1" presStyleIdx="4" presStyleCnt="7">
        <dgm:presLayoutVars>
          <dgm:chMax val="0"/>
          <dgm:bulletEnabled val="1"/>
        </dgm:presLayoutVars>
      </dgm:prSet>
      <dgm:spPr/>
      <dgm:t>
        <a:bodyPr/>
        <a:lstStyle/>
        <a:p>
          <a:endParaRPr lang="en-US"/>
        </a:p>
      </dgm:t>
    </dgm:pt>
    <dgm:pt modelId="{29CFBD92-2595-4D13-BCAB-D46C4EA797DE}" type="pres">
      <dgm:prSet presAssocID="{43D21FA7-F27E-4339-A49E-A41B62CC51A8}" presName="negativeSpace" presStyleCnt="0"/>
      <dgm:spPr/>
    </dgm:pt>
    <dgm:pt modelId="{13711DAA-DE6B-4967-AB04-A23BB2CAE3CF}" type="pres">
      <dgm:prSet presAssocID="{43D21FA7-F27E-4339-A49E-A41B62CC51A8}" presName="childText" presStyleLbl="conFgAcc1" presStyleIdx="4" presStyleCnt="7">
        <dgm:presLayoutVars>
          <dgm:bulletEnabled val="1"/>
        </dgm:presLayoutVars>
      </dgm:prSet>
      <dgm:spPr/>
    </dgm:pt>
    <dgm:pt modelId="{BA9B7A5A-E6D1-49FC-9AE8-A35D327615DD}" type="pres">
      <dgm:prSet presAssocID="{748FF439-4C7D-47F0-9956-71001924A9BB}" presName="spaceBetweenRectangles" presStyleCnt="0"/>
      <dgm:spPr/>
    </dgm:pt>
    <dgm:pt modelId="{8357F05E-1195-4861-9800-68598D880702}" type="pres">
      <dgm:prSet presAssocID="{A90B234E-3CBB-4EC3-BCDC-16D7C5342B62}" presName="parentLin" presStyleCnt="0"/>
      <dgm:spPr/>
    </dgm:pt>
    <dgm:pt modelId="{4966AD37-4281-4CF6-B4A7-69FD5DE4A067}" type="pres">
      <dgm:prSet presAssocID="{A90B234E-3CBB-4EC3-BCDC-16D7C5342B62}" presName="parentLeftMargin" presStyleLbl="node1" presStyleIdx="4" presStyleCnt="7"/>
      <dgm:spPr/>
      <dgm:t>
        <a:bodyPr/>
        <a:lstStyle/>
        <a:p>
          <a:endParaRPr lang="en-US"/>
        </a:p>
      </dgm:t>
    </dgm:pt>
    <dgm:pt modelId="{BE1C5AC0-0840-458F-9532-2D6F21724CAF}" type="pres">
      <dgm:prSet presAssocID="{A90B234E-3CBB-4EC3-BCDC-16D7C5342B62}" presName="parentText" presStyleLbl="node1" presStyleIdx="5" presStyleCnt="7">
        <dgm:presLayoutVars>
          <dgm:chMax val="0"/>
          <dgm:bulletEnabled val="1"/>
        </dgm:presLayoutVars>
      </dgm:prSet>
      <dgm:spPr/>
      <dgm:t>
        <a:bodyPr/>
        <a:lstStyle/>
        <a:p>
          <a:endParaRPr lang="en-US"/>
        </a:p>
      </dgm:t>
    </dgm:pt>
    <dgm:pt modelId="{6754EC47-7713-4144-99E2-F466DC6499EA}" type="pres">
      <dgm:prSet presAssocID="{A90B234E-3CBB-4EC3-BCDC-16D7C5342B62}" presName="negativeSpace" presStyleCnt="0"/>
      <dgm:spPr/>
    </dgm:pt>
    <dgm:pt modelId="{1471CDEC-B444-444B-84DA-7C34BBCD5AB9}" type="pres">
      <dgm:prSet presAssocID="{A90B234E-3CBB-4EC3-BCDC-16D7C5342B62}" presName="childText" presStyleLbl="conFgAcc1" presStyleIdx="5" presStyleCnt="7">
        <dgm:presLayoutVars>
          <dgm:bulletEnabled val="1"/>
        </dgm:presLayoutVars>
      </dgm:prSet>
      <dgm:spPr/>
    </dgm:pt>
    <dgm:pt modelId="{709A82AF-B963-4901-B742-DBB763271EA8}" type="pres">
      <dgm:prSet presAssocID="{4F592CFD-DF3C-4DE3-BE91-D44140EFF2EB}" presName="spaceBetweenRectangles" presStyleCnt="0"/>
      <dgm:spPr/>
    </dgm:pt>
    <dgm:pt modelId="{C323B6F7-80BC-493B-B9D6-FC02D953059A}" type="pres">
      <dgm:prSet presAssocID="{DB902E80-68AB-486E-8ECD-409E0C658AA3}" presName="parentLin" presStyleCnt="0"/>
      <dgm:spPr/>
    </dgm:pt>
    <dgm:pt modelId="{FC0AEC4D-2B13-426B-8DA8-A651EDDFF3AC}" type="pres">
      <dgm:prSet presAssocID="{DB902E80-68AB-486E-8ECD-409E0C658AA3}" presName="parentLeftMargin" presStyleLbl="node1" presStyleIdx="5" presStyleCnt="7"/>
      <dgm:spPr/>
      <dgm:t>
        <a:bodyPr/>
        <a:lstStyle/>
        <a:p>
          <a:endParaRPr lang="en-US"/>
        </a:p>
      </dgm:t>
    </dgm:pt>
    <dgm:pt modelId="{87958948-D99E-4C4F-97FC-10A0A8253F96}" type="pres">
      <dgm:prSet presAssocID="{DB902E80-68AB-486E-8ECD-409E0C658AA3}" presName="parentText" presStyleLbl="node1" presStyleIdx="6" presStyleCnt="7">
        <dgm:presLayoutVars>
          <dgm:chMax val="0"/>
          <dgm:bulletEnabled val="1"/>
        </dgm:presLayoutVars>
      </dgm:prSet>
      <dgm:spPr/>
      <dgm:t>
        <a:bodyPr/>
        <a:lstStyle/>
        <a:p>
          <a:endParaRPr lang="en-US"/>
        </a:p>
      </dgm:t>
    </dgm:pt>
    <dgm:pt modelId="{50A33A2B-F825-46D7-B430-5E04CB87059C}" type="pres">
      <dgm:prSet presAssocID="{DB902E80-68AB-486E-8ECD-409E0C658AA3}" presName="negativeSpace" presStyleCnt="0"/>
      <dgm:spPr/>
    </dgm:pt>
    <dgm:pt modelId="{CBFA0664-1C86-40E6-832E-6BB43A939D6C}" type="pres">
      <dgm:prSet presAssocID="{DB902E80-68AB-486E-8ECD-409E0C658AA3}" presName="childText" presStyleLbl="conFgAcc1" presStyleIdx="6" presStyleCnt="7">
        <dgm:presLayoutVars>
          <dgm:bulletEnabled val="1"/>
        </dgm:presLayoutVars>
      </dgm:prSet>
      <dgm:spPr/>
    </dgm:pt>
  </dgm:ptLst>
  <dgm:cxnLst>
    <dgm:cxn modelId="{10C43A6D-BE5C-4C65-BD81-46D67B97753E}" srcId="{5D64F140-43F9-4B03-9D63-2433B4BD11DB}" destId="{E414396A-528C-4F25-ABB1-C419169D16C2}" srcOrd="1" destOrd="0" parTransId="{DC775005-45BF-47AC-A507-DEB6D09A8909}" sibTransId="{811E9704-8140-4D1C-9AA3-29DE2B13D357}"/>
    <dgm:cxn modelId="{84335263-8C02-45FC-92E1-D5F41B8F9528}" type="presOf" srcId="{43D21FA7-F27E-4339-A49E-A41B62CC51A8}" destId="{452BC83B-0023-4FFD-9C9D-7D8047EB9842}" srcOrd="1" destOrd="0" presId="urn:microsoft.com/office/officeart/2005/8/layout/list1"/>
    <dgm:cxn modelId="{A02C19A9-289C-408E-8098-EEC414E0A68A}" srcId="{5D64F140-43F9-4B03-9D63-2433B4BD11DB}" destId="{804C171D-40AA-4158-9385-A90FCC227253}" srcOrd="2" destOrd="0" parTransId="{AD49BBC5-B349-4F69-9DAD-543006BD73FB}" sibTransId="{8D143FE6-7128-4314-88BF-E4E3BFC5C8B7}"/>
    <dgm:cxn modelId="{251FD909-0C31-4E1D-BBAF-53E377D0B12D}" srcId="{5D64F140-43F9-4B03-9D63-2433B4BD11DB}" destId="{4BE1B9C5-83DB-4C78-B329-B90E81D75DF7}" srcOrd="3" destOrd="0" parTransId="{5C4C5D13-D869-4F56-BE29-9053563CB95C}" sibTransId="{BAF00451-F649-4F62-A86D-45110E0E0A0D}"/>
    <dgm:cxn modelId="{D3F83C89-6E3E-4042-9370-F6E408292888}" type="presOf" srcId="{DB902E80-68AB-486E-8ECD-409E0C658AA3}" destId="{87958948-D99E-4C4F-97FC-10A0A8253F96}" srcOrd="1" destOrd="0" presId="urn:microsoft.com/office/officeart/2005/8/layout/list1"/>
    <dgm:cxn modelId="{37F5C6D2-16A0-43DD-BB9D-1B618ACB539E}" type="presOf" srcId="{4BE1B9C5-83DB-4C78-B329-B90E81D75DF7}" destId="{8A03CF4B-70BC-4497-BCFF-A15BE953C740}" srcOrd="1" destOrd="0" presId="urn:microsoft.com/office/officeart/2005/8/layout/list1"/>
    <dgm:cxn modelId="{1454942F-4BD7-4132-AA04-EA3F328187D4}" type="presOf" srcId="{4BE1B9C5-83DB-4C78-B329-B90E81D75DF7}" destId="{58C46C07-A78F-416F-82A8-9555F2F3A6FB}" srcOrd="0" destOrd="0" presId="urn:microsoft.com/office/officeart/2005/8/layout/list1"/>
    <dgm:cxn modelId="{8630B097-096E-4C97-A87B-8C6145642236}" srcId="{5D64F140-43F9-4B03-9D63-2433B4BD11DB}" destId="{A90B234E-3CBB-4EC3-BCDC-16D7C5342B62}" srcOrd="5" destOrd="0" parTransId="{6358B371-0802-4F7F-81C1-6CEF42285877}" sibTransId="{4F592CFD-DF3C-4DE3-BE91-D44140EFF2EB}"/>
    <dgm:cxn modelId="{087A7A30-147D-40E6-B1F9-DE89E27F34CC}" srcId="{5D64F140-43F9-4B03-9D63-2433B4BD11DB}" destId="{43D21FA7-F27E-4339-A49E-A41B62CC51A8}" srcOrd="4" destOrd="0" parTransId="{3CC6C9C3-1472-4581-AE03-4F707D4122D3}" sibTransId="{748FF439-4C7D-47F0-9956-71001924A9BB}"/>
    <dgm:cxn modelId="{449CE021-E934-42D3-B797-481994EC3A67}" type="presOf" srcId="{5D64F140-43F9-4B03-9D63-2433B4BD11DB}" destId="{FA3FA184-1D7C-42DC-B7CB-2A1F57367D3B}" srcOrd="0" destOrd="0" presId="urn:microsoft.com/office/officeart/2005/8/layout/list1"/>
    <dgm:cxn modelId="{45095316-7BAA-427F-B3FA-0060616EFD7D}" type="presOf" srcId="{E414396A-528C-4F25-ABB1-C419169D16C2}" destId="{4D2EDA84-1EFD-455B-AF01-E607131588E6}" srcOrd="1" destOrd="0" presId="urn:microsoft.com/office/officeart/2005/8/layout/list1"/>
    <dgm:cxn modelId="{4983F159-AB86-4B95-BA6F-6D07E6851862}" type="presOf" srcId="{804C171D-40AA-4158-9385-A90FCC227253}" destId="{773833B9-410E-4504-BC17-F24F5521007A}" srcOrd="0" destOrd="0" presId="urn:microsoft.com/office/officeart/2005/8/layout/list1"/>
    <dgm:cxn modelId="{4FA16B11-C923-470D-93AD-F83A34514354}" type="presOf" srcId="{DB902E80-68AB-486E-8ECD-409E0C658AA3}" destId="{FC0AEC4D-2B13-426B-8DA8-A651EDDFF3AC}" srcOrd="0" destOrd="0" presId="urn:microsoft.com/office/officeart/2005/8/layout/list1"/>
    <dgm:cxn modelId="{6D04AF9E-89BA-4F8B-9453-D33B7FDF10D8}" type="presOf" srcId="{A90B234E-3CBB-4EC3-BCDC-16D7C5342B62}" destId="{4966AD37-4281-4CF6-B4A7-69FD5DE4A067}" srcOrd="0" destOrd="0" presId="urn:microsoft.com/office/officeart/2005/8/layout/list1"/>
    <dgm:cxn modelId="{15415B20-F8F1-4CA7-AB22-9B0F73A8CDEE}" type="presOf" srcId="{E414396A-528C-4F25-ABB1-C419169D16C2}" destId="{3A95EC23-9B6C-40F6-B591-E912E55E1F1A}" srcOrd="0" destOrd="0" presId="urn:microsoft.com/office/officeart/2005/8/layout/list1"/>
    <dgm:cxn modelId="{5A18A8A2-5AAC-4EF1-948A-2D327F3A418B}" type="presOf" srcId="{A90B234E-3CBB-4EC3-BCDC-16D7C5342B62}" destId="{BE1C5AC0-0840-458F-9532-2D6F21724CAF}" srcOrd="1" destOrd="0" presId="urn:microsoft.com/office/officeart/2005/8/layout/list1"/>
    <dgm:cxn modelId="{3F7D2F1C-4A60-4137-86DA-EA38EDDD0FE0}" srcId="{5D64F140-43F9-4B03-9D63-2433B4BD11DB}" destId="{DB902E80-68AB-486E-8ECD-409E0C658AA3}" srcOrd="6" destOrd="0" parTransId="{DE3B4362-DEA1-446C-9072-083D9F54E718}" sibTransId="{B1293E81-40B1-4BD8-A542-7040BB327BE7}"/>
    <dgm:cxn modelId="{93EA8096-6A5D-436D-B204-0A6AE9CE81A0}" type="presOf" srcId="{804C171D-40AA-4158-9385-A90FCC227253}" destId="{298BDC34-1850-4466-87AB-7AD8E46D4FA5}" srcOrd="1" destOrd="0" presId="urn:microsoft.com/office/officeart/2005/8/layout/list1"/>
    <dgm:cxn modelId="{59011746-B6FB-472E-B838-4C92890785F7}" type="presOf" srcId="{A9914775-21B1-4346-81BC-6ECBBE2B1422}" destId="{EB0A2274-0246-4D06-BCE3-2A8D37E045C9}" srcOrd="1" destOrd="0" presId="urn:microsoft.com/office/officeart/2005/8/layout/list1"/>
    <dgm:cxn modelId="{4C89CAF5-9028-4CA9-B358-7D9AEAE6CF1E}" type="presOf" srcId="{A9914775-21B1-4346-81BC-6ECBBE2B1422}" destId="{93321F15-DC8A-4287-85CE-1FD314519A75}" srcOrd="0" destOrd="0" presId="urn:microsoft.com/office/officeart/2005/8/layout/list1"/>
    <dgm:cxn modelId="{BA90087F-F5C7-40C7-B81C-E190A2F9CFB7}" type="presOf" srcId="{43D21FA7-F27E-4339-A49E-A41B62CC51A8}" destId="{64BDB6DA-2C20-4197-ADA7-5BDA78A4C05B}" srcOrd="0" destOrd="0" presId="urn:microsoft.com/office/officeart/2005/8/layout/list1"/>
    <dgm:cxn modelId="{F15B1CA1-9E38-4B39-B476-73CFAE5C610F}" srcId="{5D64F140-43F9-4B03-9D63-2433B4BD11DB}" destId="{A9914775-21B1-4346-81BC-6ECBBE2B1422}" srcOrd="0" destOrd="0" parTransId="{8FB7B831-F904-49F5-A4F3-FA6E2F3D8AC9}" sibTransId="{43D48842-72E8-4F16-B914-E2C61F57D21E}"/>
    <dgm:cxn modelId="{717D29F3-3885-4E32-B65A-C2DD49BD145C}" type="presParOf" srcId="{FA3FA184-1D7C-42DC-B7CB-2A1F57367D3B}" destId="{2E122707-7B0B-4BA6-9154-1CF5701FA68A}" srcOrd="0" destOrd="0" presId="urn:microsoft.com/office/officeart/2005/8/layout/list1"/>
    <dgm:cxn modelId="{2D83A30E-F12A-4BC3-B5F0-B4D6A16D495A}" type="presParOf" srcId="{2E122707-7B0B-4BA6-9154-1CF5701FA68A}" destId="{93321F15-DC8A-4287-85CE-1FD314519A75}" srcOrd="0" destOrd="0" presId="urn:microsoft.com/office/officeart/2005/8/layout/list1"/>
    <dgm:cxn modelId="{082BBCA2-1D8A-4F6B-B74C-A8E3A092DA4C}" type="presParOf" srcId="{2E122707-7B0B-4BA6-9154-1CF5701FA68A}" destId="{EB0A2274-0246-4D06-BCE3-2A8D37E045C9}" srcOrd="1" destOrd="0" presId="urn:microsoft.com/office/officeart/2005/8/layout/list1"/>
    <dgm:cxn modelId="{C5405472-0305-4150-8B7C-1D5B68DF8B81}" type="presParOf" srcId="{FA3FA184-1D7C-42DC-B7CB-2A1F57367D3B}" destId="{2A98371D-C26F-4DAF-9F29-5A4FC5E2F110}" srcOrd="1" destOrd="0" presId="urn:microsoft.com/office/officeart/2005/8/layout/list1"/>
    <dgm:cxn modelId="{FDF71659-4D84-44F6-8A99-89E8827AE913}" type="presParOf" srcId="{FA3FA184-1D7C-42DC-B7CB-2A1F57367D3B}" destId="{074E9F54-854E-48F3-A285-B1EBA00C48A5}" srcOrd="2" destOrd="0" presId="urn:microsoft.com/office/officeart/2005/8/layout/list1"/>
    <dgm:cxn modelId="{E25E42C0-9EB2-49EF-83FC-F6EEE6D38681}" type="presParOf" srcId="{FA3FA184-1D7C-42DC-B7CB-2A1F57367D3B}" destId="{29A98005-2F77-43CE-804D-BFCDF19F2881}" srcOrd="3" destOrd="0" presId="urn:microsoft.com/office/officeart/2005/8/layout/list1"/>
    <dgm:cxn modelId="{0A7D846D-C4F6-41F9-B00B-F6C7595B6208}" type="presParOf" srcId="{FA3FA184-1D7C-42DC-B7CB-2A1F57367D3B}" destId="{D54E8178-D47A-4456-B9C0-84B0B164A452}" srcOrd="4" destOrd="0" presId="urn:microsoft.com/office/officeart/2005/8/layout/list1"/>
    <dgm:cxn modelId="{63A3DCD1-1E7F-4C7C-B6A6-8D391B15204F}" type="presParOf" srcId="{D54E8178-D47A-4456-B9C0-84B0B164A452}" destId="{3A95EC23-9B6C-40F6-B591-E912E55E1F1A}" srcOrd="0" destOrd="0" presId="urn:microsoft.com/office/officeart/2005/8/layout/list1"/>
    <dgm:cxn modelId="{62E5810E-D5CA-4AB3-A515-D62E2E0B4D6D}" type="presParOf" srcId="{D54E8178-D47A-4456-B9C0-84B0B164A452}" destId="{4D2EDA84-1EFD-455B-AF01-E607131588E6}" srcOrd="1" destOrd="0" presId="urn:microsoft.com/office/officeart/2005/8/layout/list1"/>
    <dgm:cxn modelId="{0641A5C0-1093-4DEB-9A09-839CF80B3021}" type="presParOf" srcId="{FA3FA184-1D7C-42DC-B7CB-2A1F57367D3B}" destId="{1F13F921-E217-4CC0-A0FE-1D0D8EEFDB39}" srcOrd="5" destOrd="0" presId="urn:microsoft.com/office/officeart/2005/8/layout/list1"/>
    <dgm:cxn modelId="{1AC84743-6175-4527-8F29-3149E03A1CC1}" type="presParOf" srcId="{FA3FA184-1D7C-42DC-B7CB-2A1F57367D3B}" destId="{180CABF6-E821-4C39-835C-D3CCB0DB5404}" srcOrd="6" destOrd="0" presId="urn:microsoft.com/office/officeart/2005/8/layout/list1"/>
    <dgm:cxn modelId="{497CEC4F-CBA5-4918-B443-F02CF09A4788}" type="presParOf" srcId="{FA3FA184-1D7C-42DC-B7CB-2A1F57367D3B}" destId="{5C6F620D-B0B2-4A2A-97DF-8D1FA45519DD}" srcOrd="7" destOrd="0" presId="urn:microsoft.com/office/officeart/2005/8/layout/list1"/>
    <dgm:cxn modelId="{B9A79DAF-E648-4F2E-A5E8-62FEA6AA6414}" type="presParOf" srcId="{FA3FA184-1D7C-42DC-B7CB-2A1F57367D3B}" destId="{D99CC0AE-3424-426E-84AF-76DE371E6618}" srcOrd="8" destOrd="0" presId="urn:microsoft.com/office/officeart/2005/8/layout/list1"/>
    <dgm:cxn modelId="{B4AB7437-2C4D-40B6-B748-D9950C6BD53B}" type="presParOf" srcId="{D99CC0AE-3424-426E-84AF-76DE371E6618}" destId="{773833B9-410E-4504-BC17-F24F5521007A}" srcOrd="0" destOrd="0" presId="urn:microsoft.com/office/officeart/2005/8/layout/list1"/>
    <dgm:cxn modelId="{B551B146-4812-48B1-98AF-088C417D596E}" type="presParOf" srcId="{D99CC0AE-3424-426E-84AF-76DE371E6618}" destId="{298BDC34-1850-4466-87AB-7AD8E46D4FA5}" srcOrd="1" destOrd="0" presId="urn:microsoft.com/office/officeart/2005/8/layout/list1"/>
    <dgm:cxn modelId="{3B8CB9D1-E86C-46B1-A74B-11F48A4BEA86}" type="presParOf" srcId="{FA3FA184-1D7C-42DC-B7CB-2A1F57367D3B}" destId="{98E1C491-C25F-43BD-947C-CFA011962E01}" srcOrd="9" destOrd="0" presId="urn:microsoft.com/office/officeart/2005/8/layout/list1"/>
    <dgm:cxn modelId="{95F69397-1422-47A0-80BF-FFD5C21141C5}" type="presParOf" srcId="{FA3FA184-1D7C-42DC-B7CB-2A1F57367D3B}" destId="{05B42E63-0FCA-4E98-84A4-A4803D096D9B}" srcOrd="10" destOrd="0" presId="urn:microsoft.com/office/officeart/2005/8/layout/list1"/>
    <dgm:cxn modelId="{4AD848E0-D8E7-445D-886F-ECF396E92FFB}" type="presParOf" srcId="{FA3FA184-1D7C-42DC-B7CB-2A1F57367D3B}" destId="{D6CB324B-B8DB-4B23-B36C-913E36607F92}" srcOrd="11" destOrd="0" presId="urn:microsoft.com/office/officeart/2005/8/layout/list1"/>
    <dgm:cxn modelId="{851804E6-48B2-409B-B4CE-8732C2A28B9D}" type="presParOf" srcId="{FA3FA184-1D7C-42DC-B7CB-2A1F57367D3B}" destId="{0F0541D2-3778-49DE-A309-FA75D4408DC5}" srcOrd="12" destOrd="0" presId="urn:microsoft.com/office/officeart/2005/8/layout/list1"/>
    <dgm:cxn modelId="{86CCF3E8-AAD5-4C66-91FE-1CB028004D2B}" type="presParOf" srcId="{0F0541D2-3778-49DE-A309-FA75D4408DC5}" destId="{58C46C07-A78F-416F-82A8-9555F2F3A6FB}" srcOrd="0" destOrd="0" presId="urn:microsoft.com/office/officeart/2005/8/layout/list1"/>
    <dgm:cxn modelId="{B06DFDD7-C30C-49C3-977F-18229F2A8293}" type="presParOf" srcId="{0F0541D2-3778-49DE-A309-FA75D4408DC5}" destId="{8A03CF4B-70BC-4497-BCFF-A15BE953C740}" srcOrd="1" destOrd="0" presId="urn:microsoft.com/office/officeart/2005/8/layout/list1"/>
    <dgm:cxn modelId="{9795771D-D641-4B0D-ACFF-D2901EB21F9F}" type="presParOf" srcId="{FA3FA184-1D7C-42DC-B7CB-2A1F57367D3B}" destId="{6A6E63EF-1382-4052-B07B-0AB6A2D84D44}" srcOrd="13" destOrd="0" presId="urn:microsoft.com/office/officeart/2005/8/layout/list1"/>
    <dgm:cxn modelId="{BED3301E-4603-4055-9CFD-B643831241B5}" type="presParOf" srcId="{FA3FA184-1D7C-42DC-B7CB-2A1F57367D3B}" destId="{08429D7D-61AC-440E-849E-B9B3F8204A9A}" srcOrd="14" destOrd="0" presId="urn:microsoft.com/office/officeart/2005/8/layout/list1"/>
    <dgm:cxn modelId="{016FE51F-DFBA-4C5E-9652-F86F44AD158E}" type="presParOf" srcId="{FA3FA184-1D7C-42DC-B7CB-2A1F57367D3B}" destId="{3415C1A2-7D2F-485D-86C0-4DE4AA272F29}" srcOrd="15" destOrd="0" presId="urn:microsoft.com/office/officeart/2005/8/layout/list1"/>
    <dgm:cxn modelId="{5E9B92E4-5563-43B4-B647-583C2856A130}" type="presParOf" srcId="{FA3FA184-1D7C-42DC-B7CB-2A1F57367D3B}" destId="{9AE1D3F8-1C72-4D24-A39B-B6F1FA9D58D3}" srcOrd="16" destOrd="0" presId="urn:microsoft.com/office/officeart/2005/8/layout/list1"/>
    <dgm:cxn modelId="{BB2FE3F2-849E-4371-A596-EF0830DFA210}" type="presParOf" srcId="{9AE1D3F8-1C72-4D24-A39B-B6F1FA9D58D3}" destId="{64BDB6DA-2C20-4197-ADA7-5BDA78A4C05B}" srcOrd="0" destOrd="0" presId="urn:microsoft.com/office/officeart/2005/8/layout/list1"/>
    <dgm:cxn modelId="{3B8CF801-7F20-4F78-8182-537B4A88AB52}" type="presParOf" srcId="{9AE1D3F8-1C72-4D24-A39B-B6F1FA9D58D3}" destId="{452BC83B-0023-4FFD-9C9D-7D8047EB9842}" srcOrd="1" destOrd="0" presId="urn:microsoft.com/office/officeart/2005/8/layout/list1"/>
    <dgm:cxn modelId="{AC120DE1-E4BD-4560-B3F7-C3116ADD4E9F}" type="presParOf" srcId="{FA3FA184-1D7C-42DC-B7CB-2A1F57367D3B}" destId="{29CFBD92-2595-4D13-BCAB-D46C4EA797DE}" srcOrd="17" destOrd="0" presId="urn:microsoft.com/office/officeart/2005/8/layout/list1"/>
    <dgm:cxn modelId="{B35C14FB-91A7-468F-A25B-C61DCA3C7E20}" type="presParOf" srcId="{FA3FA184-1D7C-42DC-B7CB-2A1F57367D3B}" destId="{13711DAA-DE6B-4967-AB04-A23BB2CAE3CF}" srcOrd="18" destOrd="0" presId="urn:microsoft.com/office/officeart/2005/8/layout/list1"/>
    <dgm:cxn modelId="{E68BE022-56F8-4A55-9C83-DC5EE2DA07CA}" type="presParOf" srcId="{FA3FA184-1D7C-42DC-B7CB-2A1F57367D3B}" destId="{BA9B7A5A-E6D1-49FC-9AE8-A35D327615DD}" srcOrd="19" destOrd="0" presId="urn:microsoft.com/office/officeart/2005/8/layout/list1"/>
    <dgm:cxn modelId="{4AF2EED9-0E40-49A5-947A-EFE3A79731D5}" type="presParOf" srcId="{FA3FA184-1D7C-42DC-B7CB-2A1F57367D3B}" destId="{8357F05E-1195-4861-9800-68598D880702}" srcOrd="20" destOrd="0" presId="urn:microsoft.com/office/officeart/2005/8/layout/list1"/>
    <dgm:cxn modelId="{F3C5BBFE-6F1C-4176-AF85-F4F88022CE55}" type="presParOf" srcId="{8357F05E-1195-4861-9800-68598D880702}" destId="{4966AD37-4281-4CF6-B4A7-69FD5DE4A067}" srcOrd="0" destOrd="0" presId="urn:microsoft.com/office/officeart/2005/8/layout/list1"/>
    <dgm:cxn modelId="{56BA90BF-9668-4258-8866-6BAB5DF5D343}" type="presParOf" srcId="{8357F05E-1195-4861-9800-68598D880702}" destId="{BE1C5AC0-0840-458F-9532-2D6F21724CAF}" srcOrd="1" destOrd="0" presId="urn:microsoft.com/office/officeart/2005/8/layout/list1"/>
    <dgm:cxn modelId="{3669F2E0-17EB-4A16-92A6-B2896BCAEB40}" type="presParOf" srcId="{FA3FA184-1D7C-42DC-B7CB-2A1F57367D3B}" destId="{6754EC47-7713-4144-99E2-F466DC6499EA}" srcOrd="21" destOrd="0" presId="urn:microsoft.com/office/officeart/2005/8/layout/list1"/>
    <dgm:cxn modelId="{B807BB2B-C58D-4377-991C-43ED2D6C649A}" type="presParOf" srcId="{FA3FA184-1D7C-42DC-B7CB-2A1F57367D3B}" destId="{1471CDEC-B444-444B-84DA-7C34BBCD5AB9}" srcOrd="22" destOrd="0" presId="urn:microsoft.com/office/officeart/2005/8/layout/list1"/>
    <dgm:cxn modelId="{48557FBC-FD04-4D5C-91CA-9D129082FE68}" type="presParOf" srcId="{FA3FA184-1D7C-42DC-B7CB-2A1F57367D3B}" destId="{709A82AF-B963-4901-B742-DBB763271EA8}" srcOrd="23" destOrd="0" presId="urn:microsoft.com/office/officeart/2005/8/layout/list1"/>
    <dgm:cxn modelId="{8F0C63FE-B0A7-4113-95A8-57630EEA4ACD}" type="presParOf" srcId="{FA3FA184-1D7C-42DC-B7CB-2A1F57367D3B}" destId="{C323B6F7-80BC-493B-B9D6-FC02D953059A}" srcOrd="24" destOrd="0" presId="urn:microsoft.com/office/officeart/2005/8/layout/list1"/>
    <dgm:cxn modelId="{AFC907C0-2DF3-4BEE-9A35-F6F656FC3933}" type="presParOf" srcId="{C323B6F7-80BC-493B-B9D6-FC02D953059A}" destId="{FC0AEC4D-2B13-426B-8DA8-A651EDDFF3AC}" srcOrd="0" destOrd="0" presId="urn:microsoft.com/office/officeart/2005/8/layout/list1"/>
    <dgm:cxn modelId="{D9CFD4BC-BC28-43CC-968B-0CC02EF38BB6}" type="presParOf" srcId="{C323B6F7-80BC-493B-B9D6-FC02D953059A}" destId="{87958948-D99E-4C4F-97FC-10A0A8253F96}" srcOrd="1" destOrd="0" presId="urn:microsoft.com/office/officeart/2005/8/layout/list1"/>
    <dgm:cxn modelId="{67114013-5286-4EBE-A958-1A28C3E6B3F9}" type="presParOf" srcId="{FA3FA184-1D7C-42DC-B7CB-2A1F57367D3B}" destId="{50A33A2B-F825-46D7-B430-5E04CB87059C}" srcOrd="25" destOrd="0" presId="urn:microsoft.com/office/officeart/2005/8/layout/list1"/>
    <dgm:cxn modelId="{82F9B9E5-A2E6-4FED-93E5-3711F9B30BF0}" type="presParOf" srcId="{FA3FA184-1D7C-42DC-B7CB-2A1F57367D3B}" destId="{CBFA0664-1C86-40E6-832E-6BB43A939D6C}" srcOrd="26" destOrd="0" presId="urn:microsoft.com/office/officeart/2005/8/layout/list1"/>
  </dgm:cxnLst>
  <dgm:bg/>
  <dgm:whole/>
  <dgm:extLst>
    <a:ext uri="http://schemas.microsoft.com/office/drawing/2008/diagram">
      <dsp:dataModelExt xmlns:dsp="http://schemas.microsoft.com/office/drawing/2008/diagram" relId="rId13"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0012B559-0706-4B39-BFD0-779F916CFCD8}" type="doc">
      <dgm:prSet loTypeId="urn:microsoft.com/office/officeart/2005/8/layout/process3" loCatId="process" qsTypeId="urn:microsoft.com/office/officeart/2005/8/quickstyle/simple1" qsCatId="simple" csTypeId="urn:microsoft.com/office/officeart/2005/8/colors/accent1_2" csCatId="accent1" phldr="1"/>
      <dgm:spPr/>
      <dgm:t>
        <a:bodyPr/>
        <a:lstStyle/>
        <a:p>
          <a:endParaRPr lang="en-US"/>
        </a:p>
      </dgm:t>
    </dgm:pt>
    <dgm:pt modelId="{8BD7885E-8A9E-4F31-A541-6CB7F4E4C4DC}">
      <dgm:prSet custT="1"/>
      <dgm:spPr/>
      <dgm:t>
        <a:bodyPr/>
        <a:lstStyle/>
        <a:p>
          <a:r>
            <a:rPr lang="en-US" sz="4000" dirty="0" smtClean="0"/>
            <a:t>Program Accomplishments</a:t>
          </a:r>
          <a:endParaRPr lang="en-US" sz="4000" dirty="0"/>
        </a:p>
      </dgm:t>
    </dgm:pt>
    <dgm:pt modelId="{D7E286FA-AA9C-4739-B4FA-FE573C3E7E71}" type="parTrans" cxnId="{D51B8603-3817-4E5D-B13F-A4813514AD9C}">
      <dgm:prSet/>
      <dgm:spPr/>
      <dgm:t>
        <a:bodyPr/>
        <a:lstStyle/>
        <a:p>
          <a:endParaRPr lang="en-US"/>
        </a:p>
      </dgm:t>
    </dgm:pt>
    <dgm:pt modelId="{390A00C0-B6E7-44D6-A4C0-618BE2E55ACB}" type="sibTrans" cxnId="{D51B8603-3817-4E5D-B13F-A4813514AD9C}">
      <dgm:prSet/>
      <dgm:spPr/>
      <dgm:t>
        <a:bodyPr/>
        <a:lstStyle/>
        <a:p>
          <a:endParaRPr lang="en-US"/>
        </a:p>
      </dgm:t>
    </dgm:pt>
    <dgm:pt modelId="{CE94282E-56C8-4D8E-B5D3-D372562DE925}">
      <dgm:prSet/>
      <dgm:spPr/>
      <dgm:t>
        <a:bodyPr/>
        <a:lstStyle/>
        <a:p>
          <a:r>
            <a:rPr lang="en-US" dirty="0" smtClean="0"/>
            <a:t>Gas Usage Impacts</a:t>
          </a:r>
          <a:endParaRPr lang="en-US" dirty="0"/>
        </a:p>
      </dgm:t>
    </dgm:pt>
    <dgm:pt modelId="{7874E96C-3D89-4922-8EA0-44573BE6A9DD}" type="sibTrans" cxnId="{C1979550-7E2E-4DDF-98ED-1F007C43F41A}">
      <dgm:prSet/>
      <dgm:spPr/>
      <dgm:t>
        <a:bodyPr/>
        <a:lstStyle/>
        <a:p>
          <a:endParaRPr lang="en-US"/>
        </a:p>
      </dgm:t>
    </dgm:pt>
    <dgm:pt modelId="{F796B3F4-C704-47D5-9FE3-6CA48A6EC10A}" type="parTrans" cxnId="{C1979550-7E2E-4DDF-98ED-1F007C43F41A}">
      <dgm:prSet/>
      <dgm:spPr/>
      <dgm:t>
        <a:bodyPr/>
        <a:lstStyle/>
        <a:p>
          <a:endParaRPr lang="en-US"/>
        </a:p>
      </dgm:t>
    </dgm:pt>
    <dgm:pt modelId="{CD70B0FD-AA9F-4285-9A6F-9C969841C69C}">
      <dgm:prSet/>
      <dgm:spPr/>
      <dgm:t>
        <a:bodyPr/>
        <a:lstStyle/>
        <a:p>
          <a:r>
            <a:rPr lang="en-US" dirty="0" smtClean="0"/>
            <a:t>Customer Participation</a:t>
          </a:r>
          <a:endParaRPr lang="en-US" dirty="0"/>
        </a:p>
      </dgm:t>
    </dgm:pt>
    <dgm:pt modelId="{DAAE3B9E-285D-439C-AE5B-797C4A124FAE}" type="sibTrans" cxnId="{3E7274F5-1D31-42E5-B1AF-8C767B009CC0}">
      <dgm:prSet/>
      <dgm:spPr/>
      <dgm:t>
        <a:bodyPr/>
        <a:lstStyle/>
        <a:p>
          <a:endParaRPr lang="en-US"/>
        </a:p>
      </dgm:t>
    </dgm:pt>
    <dgm:pt modelId="{3740DF85-88B8-453C-97D0-E1DA6B576E36}" type="parTrans" cxnId="{3E7274F5-1D31-42E5-B1AF-8C767B009CC0}">
      <dgm:prSet/>
      <dgm:spPr/>
      <dgm:t>
        <a:bodyPr/>
        <a:lstStyle/>
        <a:p>
          <a:endParaRPr lang="en-US"/>
        </a:p>
      </dgm:t>
    </dgm:pt>
    <dgm:pt modelId="{7D3085C1-A1FB-499E-A00B-BB14AFAB5916}">
      <dgm:prSet/>
      <dgm:spPr/>
      <dgm:t>
        <a:bodyPr/>
        <a:lstStyle/>
        <a:p>
          <a:r>
            <a:rPr lang="en-US" dirty="0" smtClean="0"/>
            <a:t>Contractor Participation</a:t>
          </a:r>
          <a:endParaRPr lang="en-US" dirty="0"/>
        </a:p>
      </dgm:t>
    </dgm:pt>
    <dgm:pt modelId="{528DAD38-A69C-47B4-AF2F-9F1879469BA6}" type="parTrans" cxnId="{A47F8F28-922D-4FD5-916F-769D41F274A9}">
      <dgm:prSet/>
      <dgm:spPr/>
      <dgm:t>
        <a:bodyPr/>
        <a:lstStyle/>
        <a:p>
          <a:endParaRPr lang="en-US"/>
        </a:p>
      </dgm:t>
    </dgm:pt>
    <dgm:pt modelId="{DCAD9DA6-0479-45AC-8133-4D66AFEF3419}" type="sibTrans" cxnId="{A47F8F28-922D-4FD5-916F-769D41F274A9}">
      <dgm:prSet/>
      <dgm:spPr/>
      <dgm:t>
        <a:bodyPr/>
        <a:lstStyle/>
        <a:p>
          <a:endParaRPr lang="en-US"/>
        </a:p>
      </dgm:t>
    </dgm:pt>
    <dgm:pt modelId="{F48D6018-5E55-4FED-8E39-09930E3F4F7C}">
      <dgm:prSet/>
      <dgm:spPr/>
      <dgm:t>
        <a:bodyPr/>
        <a:lstStyle/>
        <a:p>
          <a:r>
            <a:rPr lang="en-US" dirty="0" smtClean="0"/>
            <a:t>Participant and Contractor Satisfaction</a:t>
          </a:r>
          <a:endParaRPr lang="en-US" dirty="0"/>
        </a:p>
      </dgm:t>
    </dgm:pt>
    <dgm:pt modelId="{B240E891-8BDD-4D53-A212-C6AA037A7570}" type="parTrans" cxnId="{7A79CD3F-F289-47CC-B819-8716F7A87776}">
      <dgm:prSet/>
      <dgm:spPr/>
      <dgm:t>
        <a:bodyPr/>
        <a:lstStyle/>
        <a:p>
          <a:endParaRPr lang="en-US"/>
        </a:p>
      </dgm:t>
    </dgm:pt>
    <dgm:pt modelId="{33CA314C-C671-4424-9925-70E4012ED219}" type="sibTrans" cxnId="{7A79CD3F-F289-47CC-B819-8716F7A87776}">
      <dgm:prSet/>
      <dgm:spPr/>
      <dgm:t>
        <a:bodyPr/>
        <a:lstStyle/>
        <a:p>
          <a:endParaRPr lang="en-US"/>
        </a:p>
      </dgm:t>
    </dgm:pt>
    <dgm:pt modelId="{104E8C82-265A-43FD-9AA0-61CEB2997BE2}">
      <dgm:prSet/>
      <dgm:spPr/>
      <dgm:t>
        <a:bodyPr/>
        <a:lstStyle/>
        <a:p>
          <a:r>
            <a:rPr lang="en-US" dirty="0" smtClean="0"/>
            <a:t>Environmental, Economic, H&amp;S Benefits</a:t>
          </a:r>
          <a:endParaRPr lang="en-US" dirty="0"/>
        </a:p>
      </dgm:t>
    </dgm:pt>
    <dgm:pt modelId="{FDE9777B-08F8-4825-966F-96E6CE9B463C}" type="parTrans" cxnId="{1575BA73-C3F8-44DC-BBB2-0CCFA6294C65}">
      <dgm:prSet/>
      <dgm:spPr/>
      <dgm:t>
        <a:bodyPr/>
        <a:lstStyle/>
        <a:p>
          <a:endParaRPr lang="en-US"/>
        </a:p>
      </dgm:t>
    </dgm:pt>
    <dgm:pt modelId="{4834D829-1999-4BBB-8E12-2DB1587A69CE}" type="sibTrans" cxnId="{1575BA73-C3F8-44DC-BBB2-0CCFA6294C65}">
      <dgm:prSet/>
      <dgm:spPr/>
      <dgm:t>
        <a:bodyPr/>
        <a:lstStyle/>
        <a:p>
          <a:endParaRPr lang="en-US"/>
        </a:p>
      </dgm:t>
    </dgm:pt>
    <dgm:pt modelId="{239134BE-3244-42E6-BDEF-578780211031}" type="pres">
      <dgm:prSet presAssocID="{0012B559-0706-4B39-BFD0-779F916CFCD8}" presName="linearFlow" presStyleCnt="0">
        <dgm:presLayoutVars>
          <dgm:dir/>
          <dgm:animLvl val="lvl"/>
          <dgm:resizeHandles val="exact"/>
        </dgm:presLayoutVars>
      </dgm:prSet>
      <dgm:spPr/>
      <dgm:t>
        <a:bodyPr/>
        <a:lstStyle/>
        <a:p>
          <a:endParaRPr lang="en-US"/>
        </a:p>
      </dgm:t>
    </dgm:pt>
    <dgm:pt modelId="{37CB75FB-8CFB-4F32-A080-73487C217187}" type="pres">
      <dgm:prSet presAssocID="{8BD7885E-8A9E-4F31-A541-6CB7F4E4C4DC}" presName="composite" presStyleCnt="0"/>
      <dgm:spPr/>
    </dgm:pt>
    <dgm:pt modelId="{1CC5D516-5CED-4E38-BE73-55067BCD46E1}" type="pres">
      <dgm:prSet presAssocID="{8BD7885E-8A9E-4F31-A541-6CB7F4E4C4DC}" presName="parTx" presStyleLbl="node1" presStyleIdx="0" presStyleCnt="1">
        <dgm:presLayoutVars>
          <dgm:chMax val="0"/>
          <dgm:chPref val="0"/>
          <dgm:bulletEnabled val="1"/>
        </dgm:presLayoutVars>
      </dgm:prSet>
      <dgm:spPr/>
      <dgm:t>
        <a:bodyPr/>
        <a:lstStyle/>
        <a:p>
          <a:endParaRPr lang="en-US"/>
        </a:p>
      </dgm:t>
    </dgm:pt>
    <dgm:pt modelId="{4E378C05-DC1D-43A9-99F0-661799161425}" type="pres">
      <dgm:prSet presAssocID="{8BD7885E-8A9E-4F31-A541-6CB7F4E4C4DC}" presName="parSh" presStyleLbl="node1" presStyleIdx="0" presStyleCnt="1"/>
      <dgm:spPr/>
      <dgm:t>
        <a:bodyPr/>
        <a:lstStyle/>
        <a:p>
          <a:endParaRPr lang="en-US"/>
        </a:p>
      </dgm:t>
    </dgm:pt>
    <dgm:pt modelId="{3CEA6735-308D-43E7-93A1-18015D04D3DF}" type="pres">
      <dgm:prSet presAssocID="{8BD7885E-8A9E-4F31-A541-6CB7F4E4C4DC}" presName="desTx" presStyleLbl="fgAcc1" presStyleIdx="0" presStyleCnt="1" custScaleX="120480">
        <dgm:presLayoutVars>
          <dgm:bulletEnabled val="1"/>
        </dgm:presLayoutVars>
      </dgm:prSet>
      <dgm:spPr/>
      <dgm:t>
        <a:bodyPr/>
        <a:lstStyle/>
        <a:p>
          <a:endParaRPr lang="en-US"/>
        </a:p>
      </dgm:t>
    </dgm:pt>
  </dgm:ptLst>
  <dgm:cxnLst>
    <dgm:cxn modelId="{1575BA73-C3F8-44DC-BBB2-0CCFA6294C65}" srcId="{8BD7885E-8A9E-4F31-A541-6CB7F4E4C4DC}" destId="{104E8C82-265A-43FD-9AA0-61CEB2997BE2}" srcOrd="4" destOrd="0" parTransId="{FDE9777B-08F8-4825-966F-96E6CE9B463C}" sibTransId="{4834D829-1999-4BBB-8E12-2DB1587A69CE}"/>
    <dgm:cxn modelId="{0EE245FA-AF39-481D-888D-F9BD0A04C7EC}" type="presOf" srcId="{8BD7885E-8A9E-4F31-A541-6CB7F4E4C4DC}" destId="{1CC5D516-5CED-4E38-BE73-55067BCD46E1}" srcOrd="0" destOrd="0" presId="urn:microsoft.com/office/officeart/2005/8/layout/process3"/>
    <dgm:cxn modelId="{E965B364-B28E-4512-98D2-F90ECCFD3224}" type="presOf" srcId="{7D3085C1-A1FB-499E-A00B-BB14AFAB5916}" destId="{3CEA6735-308D-43E7-93A1-18015D04D3DF}" srcOrd="0" destOrd="1" presId="urn:microsoft.com/office/officeart/2005/8/layout/process3"/>
    <dgm:cxn modelId="{C1979550-7E2E-4DDF-98ED-1F007C43F41A}" srcId="{8BD7885E-8A9E-4F31-A541-6CB7F4E4C4DC}" destId="{CE94282E-56C8-4D8E-B5D3-D372562DE925}" srcOrd="3" destOrd="0" parTransId="{F796B3F4-C704-47D5-9FE3-6CA48A6EC10A}" sibTransId="{7874E96C-3D89-4922-8EA0-44573BE6A9DD}"/>
    <dgm:cxn modelId="{3D15A236-F021-4E6A-B476-A952A0FD54D3}" type="presOf" srcId="{CE94282E-56C8-4D8E-B5D3-D372562DE925}" destId="{3CEA6735-308D-43E7-93A1-18015D04D3DF}" srcOrd="0" destOrd="3" presId="urn:microsoft.com/office/officeart/2005/8/layout/process3"/>
    <dgm:cxn modelId="{3E7274F5-1D31-42E5-B1AF-8C767B009CC0}" srcId="{8BD7885E-8A9E-4F31-A541-6CB7F4E4C4DC}" destId="{CD70B0FD-AA9F-4285-9A6F-9C969841C69C}" srcOrd="0" destOrd="0" parTransId="{3740DF85-88B8-453C-97D0-E1DA6B576E36}" sibTransId="{DAAE3B9E-285D-439C-AE5B-797C4A124FAE}"/>
    <dgm:cxn modelId="{7A79CD3F-F289-47CC-B819-8716F7A87776}" srcId="{8BD7885E-8A9E-4F31-A541-6CB7F4E4C4DC}" destId="{F48D6018-5E55-4FED-8E39-09930E3F4F7C}" srcOrd="2" destOrd="0" parTransId="{B240E891-8BDD-4D53-A212-C6AA037A7570}" sibTransId="{33CA314C-C671-4424-9925-70E4012ED219}"/>
    <dgm:cxn modelId="{3D560962-B70B-49A0-9322-5657C68EBAFC}" type="presOf" srcId="{8BD7885E-8A9E-4F31-A541-6CB7F4E4C4DC}" destId="{4E378C05-DC1D-43A9-99F0-661799161425}" srcOrd="1" destOrd="0" presId="urn:microsoft.com/office/officeart/2005/8/layout/process3"/>
    <dgm:cxn modelId="{A47F8F28-922D-4FD5-916F-769D41F274A9}" srcId="{8BD7885E-8A9E-4F31-A541-6CB7F4E4C4DC}" destId="{7D3085C1-A1FB-499E-A00B-BB14AFAB5916}" srcOrd="1" destOrd="0" parTransId="{528DAD38-A69C-47B4-AF2F-9F1879469BA6}" sibTransId="{DCAD9DA6-0479-45AC-8133-4D66AFEF3419}"/>
    <dgm:cxn modelId="{80EAD2E9-819C-43F9-9C4A-A282BBBB3FBD}" type="presOf" srcId="{F48D6018-5E55-4FED-8E39-09930E3F4F7C}" destId="{3CEA6735-308D-43E7-93A1-18015D04D3DF}" srcOrd="0" destOrd="2" presId="urn:microsoft.com/office/officeart/2005/8/layout/process3"/>
    <dgm:cxn modelId="{D51B8603-3817-4E5D-B13F-A4813514AD9C}" srcId="{0012B559-0706-4B39-BFD0-779F916CFCD8}" destId="{8BD7885E-8A9E-4F31-A541-6CB7F4E4C4DC}" srcOrd="0" destOrd="0" parTransId="{D7E286FA-AA9C-4739-B4FA-FE573C3E7E71}" sibTransId="{390A00C0-B6E7-44D6-A4C0-618BE2E55ACB}"/>
    <dgm:cxn modelId="{5A9A453D-9578-4CE5-934D-EFEB815B3B2F}" type="presOf" srcId="{0012B559-0706-4B39-BFD0-779F916CFCD8}" destId="{239134BE-3244-42E6-BDEF-578780211031}" srcOrd="0" destOrd="0" presId="urn:microsoft.com/office/officeart/2005/8/layout/process3"/>
    <dgm:cxn modelId="{A6AF6EC2-96A3-499A-90AC-5CCE098DF258}" type="presOf" srcId="{CD70B0FD-AA9F-4285-9A6F-9C969841C69C}" destId="{3CEA6735-308D-43E7-93A1-18015D04D3DF}" srcOrd="0" destOrd="0" presId="urn:microsoft.com/office/officeart/2005/8/layout/process3"/>
    <dgm:cxn modelId="{D724829A-AB79-4296-8E63-A1391A4F35C4}" type="presOf" srcId="{104E8C82-265A-43FD-9AA0-61CEB2997BE2}" destId="{3CEA6735-308D-43E7-93A1-18015D04D3DF}" srcOrd="0" destOrd="4" presId="urn:microsoft.com/office/officeart/2005/8/layout/process3"/>
    <dgm:cxn modelId="{C7DA39E3-6A62-4714-8778-B6A65D6E4705}" type="presParOf" srcId="{239134BE-3244-42E6-BDEF-578780211031}" destId="{37CB75FB-8CFB-4F32-A080-73487C217187}" srcOrd="0" destOrd="0" presId="urn:microsoft.com/office/officeart/2005/8/layout/process3"/>
    <dgm:cxn modelId="{9D07445C-0BFB-4E46-9496-0838C145E6C6}" type="presParOf" srcId="{37CB75FB-8CFB-4F32-A080-73487C217187}" destId="{1CC5D516-5CED-4E38-BE73-55067BCD46E1}" srcOrd="0" destOrd="0" presId="urn:microsoft.com/office/officeart/2005/8/layout/process3"/>
    <dgm:cxn modelId="{0178D91B-3E64-438A-8D52-2B13774848C9}" type="presParOf" srcId="{37CB75FB-8CFB-4F32-A080-73487C217187}" destId="{4E378C05-DC1D-43A9-99F0-661799161425}" srcOrd="1" destOrd="0" presId="urn:microsoft.com/office/officeart/2005/8/layout/process3"/>
    <dgm:cxn modelId="{A70A8A04-70D9-4139-B2B7-8AA88727EFF4}" type="presParOf" srcId="{37CB75FB-8CFB-4F32-A080-73487C217187}" destId="{3CEA6735-308D-43E7-93A1-18015D04D3DF}" srcOrd="2" destOrd="0" presId="urn:microsoft.com/office/officeart/2005/8/layout/process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3A233019-DB29-435C-8B3A-8C3C8EBE79EC}"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en-US"/>
        </a:p>
      </dgm:t>
    </dgm:pt>
    <dgm:pt modelId="{03A7B61A-D256-4F1C-83C2-77ABE4381A5E}">
      <dgm:prSet phldrT="[Text]" custT="1"/>
      <dgm:spPr/>
      <dgm:t>
        <a:bodyPr/>
        <a:lstStyle/>
        <a:p>
          <a:r>
            <a:rPr lang="en-US" sz="2000" dirty="0" smtClean="0"/>
            <a:t>Contractor was customers’ most common information source.</a:t>
          </a:r>
          <a:endParaRPr lang="en-US" sz="2000" dirty="0"/>
        </a:p>
      </dgm:t>
    </dgm:pt>
    <dgm:pt modelId="{DCC3EC87-E20F-49B8-8077-F626BD2C0563}" type="parTrans" cxnId="{A0D6D462-0C68-4048-B811-25E40C0E4A05}">
      <dgm:prSet/>
      <dgm:spPr/>
      <dgm:t>
        <a:bodyPr/>
        <a:lstStyle/>
        <a:p>
          <a:endParaRPr lang="en-US"/>
        </a:p>
      </dgm:t>
    </dgm:pt>
    <dgm:pt modelId="{1D96ACFE-4228-43CE-AF08-5951AFBA4FCA}" type="sibTrans" cxnId="{A0D6D462-0C68-4048-B811-25E40C0E4A05}">
      <dgm:prSet/>
      <dgm:spPr/>
      <dgm:t>
        <a:bodyPr/>
        <a:lstStyle/>
        <a:p>
          <a:endParaRPr lang="en-US"/>
        </a:p>
      </dgm:t>
    </dgm:pt>
    <dgm:pt modelId="{B42A92F8-8252-4691-8912-FDE9F76F1128}">
      <dgm:prSet custT="1"/>
      <dgm:spPr/>
      <dgm:t>
        <a:bodyPr/>
        <a:lstStyle/>
        <a:p>
          <a:r>
            <a:rPr lang="en-US" sz="2000" dirty="0" smtClean="0"/>
            <a:t>HVAC Implementation</a:t>
          </a:r>
          <a:endParaRPr lang="en-US" sz="2000" dirty="0"/>
        </a:p>
      </dgm:t>
    </dgm:pt>
    <dgm:pt modelId="{5E24E5EC-A7E7-432D-A252-7CEC74E0B30B}" type="parTrans" cxnId="{964A008C-05B6-492F-9581-2BCD79DBF6AE}">
      <dgm:prSet/>
      <dgm:spPr/>
      <dgm:t>
        <a:bodyPr/>
        <a:lstStyle/>
        <a:p>
          <a:endParaRPr lang="en-US"/>
        </a:p>
      </dgm:t>
    </dgm:pt>
    <dgm:pt modelId="{16EE7687-6755-4D08-AF04-79B275C31830}" type="sibTrans" cxnId="{964A008C-05B6-492F-9581-2BCD79DBF6AE}">
      <dgm:prSet/>
      <dgm:spPr/>
      <dgm:t>
        <a:bodyPr/>
        <a:lstStyle/>
        <a:p>
          <a:endParaRPr lang="en-US"/>
        </a:p>
      </dgm:t>
    </dgm:pt>
    <dgm:pt modelId="{7C03C287-0059-428C-A03F-B75764BF205C}">
      <dgm:prSet custT="1"/>
      <dgm:spPr/>
      <dgm:t>
        <a:bodyPr/>
        <a:lstStyle/>
        <a:p>
          <a:r>
            <a:rPr lang="en-US" sz="2000" dirty="0" err="1" smtClean="0"/>
            <a:t>HPwES</a:t>
          </a:r>
          <a:r>
            <a:rPr lang="en-US" sz="2000" dirty="0" smtClean="0"/>
            <a:t> Implementation</a:t>
          </a:r>
        </a:p>
      </dgm:t>
    </dgm:pt>
    <dgm:pt modelId="{2AF191D3-3BC6-4D95-9D46-CB22A2E4D42F}" type="parTrans" cxnId="{B8B22C90-E974-4795-94AD-43C2A6755187}">
      <dgm:prSet/>
      <dgm:spPr/>
      <dgm:t>
        <a:bodyPr/>
        <a:lstStyle/>
        <a:p>
          <a:endParaRPr lang="en-US"/>
        </a:p>
      </dgm:t>
    </dgm:pt>
    <dgm:pt modelId="{27338B1C-5952-4F49-B8AE-4873BE71D932}" type="sibTrans" cxnId="{B8B22C90-E974-4795-94AD-43C2A6755187}">
      <dgm:prSet/>
      <dgm:spPr/>
      <dgm:t>
        <a:bodyPr/>
        <a:lstStyle/>
        <a:p>
          <a:endParaRPr lang="en-US"/>
        </a:p>
      </dgm:t>
    </dgm:pt>
    <dgm:pt modelId="{5A9682DF-4690-4C89-ABA2-8C0607BC72B1}">
      <dgm:prSet phldrT="[Text]" custT="1"/>
      <dgm:spPr/>
      <dgm:t>
        <a:bodyPr/>
        <a:lstStyle/>
        <a:p>
          <a:r>
            <a:rPr lang="en-US" sz="2000" dirty="0" smtClean="0"/>
            <a:t>Awareness</a:t>
          </a:r>
          <a:endParaRPr lang="en-US" sz="2000" dirty="0"/>
        </a:p>
      </dgm:t>
    </dgm:pt>
    <dgm:pt modelId="{93E4F53F-E8F4-485D-9EE5-286DD48013EF}" type="parTrans" cxnId="{42BDF3C5-0152-4343-8934-9C411FA756F8}">
      <dgm:prSet/>
      <dgm:spPr/>
      <dgm:t>
        <a:bodyPr/>
        <a:lstStyle/>
        <a:p>
          <a:endParaRPr lang="en-US"/>
        </a:p>
      </dgm:t>
    </dgm:pt>
    <dgm:pt modelId="{8E558CE4-D339-4FCD-B542-5600BEC2CFC8}" type="sibTrans" cxnId="{42BDF3C5-0152-4343-8934-9C411FA756F8}">
      <dgm:prSet/>
      <dgm:spPr/>
      <dgm:t>
        <a:bodyPr/>
        <a:lstStyle/>
        <a:p>
          <a:endParaRPr lang="en-US"/>
        </a:p>
      </dgm:t>
    </dgm:pt>
    <dgm:pt modelId="{009B1651-CA15-45F6-BB16-893AFD227FA2}">
      <dgm:prSet phldrT="[Text]" custT="1"/>
      <dgm:spPr/>
      <dgm:t>
        <a:bodyPr/>
        <a:lstStyle/>
        <a:p>
          <a:r>
            <a:rPr lang="en-US" sz="2000" dirty="0" smtClean="0"/>
            <a:t>SJG was contractors’ most common information source.</a:t>
          </a:r>
          <a:endParaRPr lang="en-US" sz="2000" dirty="0"/>
        </a:p>
      </dgm:t>
    </dgm:pt>
    <dgm:pt modelId="{AD9A5E05-6F7C-4A99-9297-FA1F8C23D781}" type="parTrans" cxnId="{E4C34390-B1A7-4058-B6E1-5362E8D44139}">
      <dgm:prSet/>
      <dgm:spPr/>
      <dgm:t>
        <a:bodyPr/>
        <a:lstStyle/>
        <a:p>
          <a:endParaRPr lang="en-US"/>
        </a:p>
      </dgm:t>
    </dgm:pt>
    <dgm:pt modelId="{F6DD9358-452B-4BF8-9D32-58D40A3FE7A7}" type="sibTrans" cxnId="{E4C34390-B1A7-4058-B6E1-5362E8D44139}">
      <dgm:prSet/>
      <dgm:spPr/>
      <dgm:t>
        <a:bodyPr/>
        <a:lstStyle/>
        <a:p>
          <a:endParaRPr lang="en-US"/>
        </a:p>
      </dgm:t>
    </dgm:pt>
    <dgm:pt modelId="{5A4CF20D-C868-4E5D-8187-BA541839CDA6}">
      <dgm:prSet custT="1"/>
      <dgm:spPr/>
      <dgm:t>
        <a:bodyPr/>
        <a:lstStyle/>
        <a:p>
          <a:r>
            <a:rPr lang="en-US" sz="2000" dirty="0" smtClean="0"/>
            <a:t>Influenced installation of high-efficiency heating and water heating systems.</a:t>
          </a:r>
          <a:endParaRPr lang="en-US" sz="2000" dirty="0"/>
        </a:p>
      </dgm:t>
    </dgm:pt>
    <dgm:pt modelId="{A5DA4C93-E792-4B7F-A4EA-E7F49C5CB0E2}" type="parTrans" cxnId="{A707002D-46DE-473F-B2AA-B58B1AAF14E3}">
      <dgm:prSet/>
      <dgm:spPr/>
      <dgm:t>
        <a:bodyPr/>
        <a:lstStyle/>
        <a:p>
          <a:endParaRPr lang="en-US"/>
        </a:p>
      </dgm:t>
    </dgm:pt>
    <dgm:pt modelId="{FBF130E7-EFE2-44BC-BBD0-8AB703791C88}" type="sibTrans" cxnId="{A707002D-46DE-473F-B2AA-B58B1AAF14E3}">
      <dgm:prSet/>
      <dgm:spPr/>
      <dgm:t>
        <a:bodyPr/>
        <a:lstStyle/>
        <a:p>
          <a:endParaRPr lang="en-US"/>
        </a:p>
      </dgm:t>
    </dgm:pt>
    <dgm:pt modelId="{74CFFAD0-C2E6-4E36-B21F-BB12B09F12A2}">
      <dgm:prSet custT="1"/>
      <dgm:spPr/>
      <dgm:t>
        <a:bodyPr/>
        <a:lstStyle/>
        <a:p>
          <a:r>
            <a:rPr lang="en-US" sz="2000" dirty="0" smtClean="0"/>
            <a:t>HVAC Additional Measures</a:t>
          </a:r>
          <a:endParaRPr lang="en-US" sz="2000" dirty="0"/>
        </a:p>
      </dgm:t>
    </dgm:pt>
    <dgm:pt modelId="{44FA15B7-3009-4F78-9301-B2008539C0C5}" type="parTrans" cxnId="{A400C942-08C8-4AF8-BEF2-27F9A53141BD}">
      <dgm:prSet/>
      <dgm:spPr/>
      <dgm:t>
        <a:bodyPr/>
        <a:lstStyle/>
        <a:p>
          <a:endParaRPr lang="en-US"/>
        </a:p>
      </dgm:t>
    </dgm:pt>
    <dgm:pt modelId="{06279648-22D6-4C73-BE32-E418088F13AC}" type="sibTrans" cxnId="{A400C942-08C8-4AF8-BEF2-27F9A53141BD}">
      <dgm:prSet/>
      <dgm:spPr/>
      <dgm:t>
        <a:bodyPr/>
        <a:lstStyle/>
        <a:p>
          <a:endParaRPr lang="en-US"/>
        </a:p>
      </dgm:t>
    </dgm:pt>
    <dgm:pt modelId="{40D41855-B6EB-4693-92F5-C9A362DCEC31}">
      <dgm:prSet custT="1"/>
      <dgm:spPr/>
      <dgm:t>
        <a:bodyPr/>
        <a:lstStyle/>
        <a:p>
          <a:r>
            <a:rPr lang="en-US" sz="2000" dirty="0" smtClean="0"/>
            <a:t>Participants installed additional measures as a result of SJG assessment.</a:t>
          </a:r>
          <a:endParaRPr lang="en-US" sz="2000" dirty="0"/>
        </a:p>
      </dgm:t>
    </dgm:pt>
    <dgm:pt modelId="{EC1E2527-B424-48D6-94E2-852CA5AEDAEE}" type="parTrans" cxnId="{ED42BC21-D2D0-406E-ADC0-FAEFB2CC6C2C}">
      <dgm:prSet/>
      <dgm:spPr/>
      <dgm:t>
        <a:bodyPr/>
        <a:lstStyle/>
        <a:p>
          <a:endParaRPr lang="en-US"/>
        </a:p>
      </dgm:t>
    </dgm:pt>
    <dgm:pt modelId="{B59951E7-35B9-485A-9FE2-8BA1F574F209}" type="sibTrans" cxnId="{ED42BC21-D2D0-406E-ADC0-FAEFB2CC6C2C}">
      <dgm:prSet/>
      <dgm:spPr/>
      <dgm:t>
        <a:bodyPr/>
        <a:lstStyle/>
        <a:p>
          <a:endParaRPr lang="en-US"/>
        </a:p>
      </dgm:t>
    </dgm:pt>
    <dgm:pt modelId="{6156B1DF-EBEE-442C-8259-952E741B2A7C}">
      <dgm:prSet custT="1"/>
      <dgm:spPr/>
      <dgm:t>
        <a:bodyPr/>
        <a:lstStyle/>
        <a:p>
          <a:r>
            <a:rPr lang="en-US" sz="2000" dirty="0" smtClean="0"/>
            <a:t>Influenced additional energy efficiency improvements</a:t>
          </a:r>
        </a:p>
      </dgm:t>
    </dgm:pt>
    <dgm:pt modelId="{103324A4-8849-4D09-9163-568501BABA5C}" type="parTrans" cxnId="{5D29B397-18D2-419E-B06F-43B146E9FE90}">
      <dgm:prSet/>
      <dgm:spPr/>
      <dgm:t>
        <a:bodyPr/>
        <a:lstStyle/>
        <a:p>
          <a:endParaRPr lang="en-US"/>
        </a:p>
      </dgm:t>
    </dgm:pt>
    <dgm:pt modelId="{B60E6B47-D851-4AF0-9AAC-5DF8A22E4930}" type="sibTrans" cxnId="{5D29B397-18D2-419E-B06F-43B146E9FE90}">
      <dgm:prSet/>
      <dgm:spPr/>
      <dgm:t>
        <a:bodyPr/>
        <a:lstStyle/>
        <a:p>
          <a:endParaRPr lang="en-US"/>
        </a:p>
      </dgm:t>
    </dgm:pt>
    <dgm:pt modelId="{94CC9BAA-3264-45B1-BEF1-8EE417721545}" type="pres">
      <dgm:prSet presAssocID="{3A233019-DB29-435C-8B3A-8C3C8EBE79EC}" presName="Name0" presStyleCnt="0">
        <dgm:presLayoutVars>
          <dgm:dir/>
          <dgm:animLvl val="lvl"/>
          <dgm:resizeHandles val="exact"/>
        </dgm:presLayoutVars>
      </dgm:prSet>
      <dgm:spPr/>
      <dgm:t>
        <a:bodyPr/>
        <a:lstStyle/>
        <a:p>
          <a:endParaRPr lang="en-US"/>
        </a:p>
      </dgm:t>
    </dgm:pt>
    <dgm:pt modelId="{A7715D8B-6BC5-4EF0-B675-C3F20101BD4A}" type="pres">
      <dgm:prSet presAssocID="{5A9682DF-4690-4C89-ABA2-8C0607BC72B1}" presName="composite" presStyleCnt="0"/>
      <dgm:spPr/>
    </dgm:pt>
    <dgm:pt modelId="{664AF1E3-0B33-409E-A301-1F3774E4B135}" type="pres">
      <dgm:prSet presAssocID="{5A9682DF-4690-4C89-ABA2-8C0607BC72B1}" presName="parTx" presStyleLbl="alignNode1" presStyleIdx="0" presStyleCnt="4">
        <dgm:presLayoutVars>
          <dgm:chMax val="0"/>
          <dgm:chPref val="0"/>
          <dgm:bulletEnabled val="1"/>
        </dgm:presLayoutVars>
      </dgm:prSet>
      <dgm:spPr/>
      <dgm:t>
        <a:bodyPr/>
        <a:lstStyle/>
        <a:p>
          <a:endParaRPr lang="en-US"/>
        </a:p>
      </dgm:t>
    </dgm:pt>
    <dgm:pt modelId="{02EE3A97-021A-4429-92F3-4D1BB17F0244}" type="pres">
      <dgm:prSet presAssocID="{5A9682DF-4690-4C89-ABA2-8C0607BC72B1}" presName="desTx" presStyleLbl="alignAccFollowNode1" presStyleIdx="0" presStyleCnt="4" custLinFactNeighborX="-1471" custLinFactNeighborY="286">
        <dgm:presLayoutVars>
          <dgm:bulletEnabled val="1"/>
        </dgm:presLayoutVars>
      </dgm:prSet>
      <dgm:spPr/>
      <dgm:t>
        <a:bodyPr/>
        <a:lstStyle/>
        <a:p>
          <a:endParaRPr lang="en-US"/>
        </a:p>
      </dgm:t>
    </dgm:pt>
    <dgm:pt modelId="{75EE0954-944E-4DB6-8B9B-75B358F924E2}" type="pres">
      <dgm:prSet presAssocID="{8E558CE4-D339-4FCD-B542-5600BEC2CFC8}" presName="space" presStyleCnt="0"/>
      <dgm:spPr/>
    </dgm:pt>
    <dgm:pt modelId="{854EBF02-3A3B-4573-AC79-D60FB9F73DF3}" type="pres">
      <dgm:prSet presAssocID="{B42A92F8-8252-4691-8912-FDE9F76F1128}" presName="composite" presStyleCnt="0"/>
      <dgm:spPr/>
    </dgm:pt>
    <dgm:pt modelId="{2588F00B-0F28-4FAE-B52F-CE76311231D6}" type="pres">
      <dgm:prSet presAssocID="{B42A92F8-8252-4691-8912-FDE9F76F1128}" presName="parTx" presStyleLbl="alignNode1" presStyleIdx="1" presStyleCnt="4">
        <dgm:presLayoutVars>
          <dgm:chMax val="0"/>
          <dgm:chPref val="0"/>
          <dgm:bulletEnabled val="1"/>
        </dgm:presLayoutVars>
      </dgm:prSet>
      <dgm:spPr/>
      <dgm:t>
        <a:bodyPr/>
        <a:lstStyle/>
        <a:p>
          <a:endParaRPr lang="en-US"/>
        </a:p>
      </dgm:t>
    </dgm:pt>
    <dgm:pt modelId="{F6B40BD7-99F6-476D-8D7E-281927153B45}" type="pres">
      <dgm:prSet presAssocID="{B42A92F8-8252-4691-8912-FDE9F76F1128}" presName="desTx" presStyleLbl="alignAccFollowNode1" presStyleIdx="1" presStyleCnt="4">
        <dgm:presLayoutVars>
          <dgm:bulletEnabled val="1"/>
        </dgm:presLayoutVars>
      </dgm:prSet>
      <dgm:spPr/>
      <dgm:t>
        <a:bodyPr/>
        <a:lstStyle/>
        <a:p>
          <a:endParaRPr lang="en-US"/>
        </a:p>
      </dgm:t>
    </dgm:pt>
    <dgm:pt modelId="{E7353897-85A7-40B0-8A45-CE71FE2B0C6F}" type="pres">
      <dgm:prSet presAssocID="{16EE7687-6755-4D08-AF04-79B275C31830}" presName="space" presStyleCnt="0"/>
      <dgm:spPr/>
    </dgm:pt>
    <dgm:pt modelId="{D3530494-152C-44D6-9364-A294C70ABE04}" type="pres">
      <dgm:prSet presAssocID="{74CFFAD0-C2E6-4E36-B21F-BB12B09F12A2}" presName="composite" presStyleCnt="0"/>
      <dgm:spPr/>
    </dgm:pt>
    <dgm:pt modelId="{0ED88389-10B4-4EAA-9EC2-B5D6BFB35CED}" type="pres">
      <dgm:prSet presAssocID="{74CFFAD0-C2E6-4E36-B21F-BB12B09F12A2}" presName="parTx" presStyleLbl="alignNode1" presStyleIdx="2" presStyleCnt="4">
        <dgm:presLayoutVars>
          <dgm:chMax val="0"/>
          <dgm:chPref val="0"/>
          <dgm:bulletEnabled val="1"/>
        </dgm:presLayoutVars>
      </dgm:prSet>
      <dgm:spPr/>
      <dgm:t>
        <a:bodyPr/>
        <a:lstStyle/>
        <a:p>
          <a:endParaRPr lang="en-US"/>
        </a:p>
      </dgm:t>
    </dgm:pt>
    <dgm:pt modelId="{EEB2E8E9-22C9-4A56-AA1E-5E56A79C0C0B}" type="pres">
      <dgm:prSet presAssocID="{74CFFAD0-C2E6-4E36-B21F-BB12B09F12A2}" presName="desTx" presStyleLbl="alignAccFollowNode1" presStyleIdx="2" presStyleCnt="4">
        <dgm:presLayoutVars>
          <dgm:bulletEnabled val="1"/>
        </dgm:presLayoutVars>
      </dgm:prSet>
      <dgm:spPr/>
      <dgm:t>
        <a:bodyPr/>
        <a:lstStyle/>
        <a:p>
          <a:endParaRPr lang="en-US"/>
        </a:p>
      </dgm:t>
    </dgm:pt>
    <dgm:pt modelId="{602C36BB-4601-432B-B074-01C5B43434EB}" type="pres">
      <dgm:prSet presAssocID="{06279648-22D6-4C73-BE32-E418088F13AC}" presName="space" presStyleCnt="0"/>
      <dgm:spPr/>
    </dgm:pt>
    <dgm:pt modelId="{E9E3E667-E189-49EA-8B15-551EE1DBAAEE}" type="pres">
      <dgm:prSet presAssocID="{7C03C287-0059-428C-A03F-B75764BF205C}" presName="composite" presStyleCnt="0"/>
      <dgm:spPr/>
    </dgm:pt>
    <dgm:pt modelId="{0E943459-DE62-495F-92E8-6DD2919B9180}" type="pres">
      <dgm:prSet presAssocID="{7C03C287-0059-428C-A03F-B75764BF205C}" presName="parTx" presStyleLbl="alignNode1" presStyleIdx="3" presStyleCnt="4">
        <dgm:presLayoutVars>
          <dgm:chMax val="0"/>
          <dgm:chPref val="0"/>
          <dgm:bulletEnabled val="1"/>
        </dgm:presLayoutVars>
      </dgm:prSet>
      <dgm:spPr/>
      <dgm:t>
        <a:bodyPr/>
        <a:lstStyle/>
        <a:p>
          <a:endParaRPr lang="en-US"/>
        </a:p>
      </dgm:t>
    </dgm:pt>
    <dgm:pt modelId="{03D1B091-2599-4D58-96EF-A22216952C6A}" type="pres">
      <dgm:prSet presAssocID="{7C03C287-0059-428C-A03F-B75764BF205C}" presName="desTx" presStyleLbl="alignAccFollowNode1" presStyleIdx="3" presStyleCnt="4">
        <dgm:presLayoutVars>
          <dgm:bulletEnabled val="1"/>
        </dgm:presLayoutVars>
      </dgm:prSet>
      <dgm:spPr/>
      <dgm:t>
        <a:bodyPr/>
        <a:lstStyle/>
        <a:p>
          <a:endParaRPr lang="en-US"/>
        </a:p>
      </dgm:t>
    </dgm:pt>
  </dgm:ptLst>
  <dgm:cxnLst>
    <dgm:cxn modelId="{6ACDCBDE-93E1-45B4-A8D5-0DE879F86B9D}" type="presOf" srcId="{B42A92F8-8252-4691-8912-FDE9F76F1128}" destId="{2588F00B-0F28-4FAE-B52F-CE76311231D6}" srcOrd="0" destOrd="0" presId="urn:microsoft.com/office/officeart/2005/8/layout/hList1"/>
    <dgm:cxn modelId="{A0D6D462-0C68-4048-B811-25E40C0E4A05}" srcId="{5A9682DF-4690-4C89-ABA2-8C0607BC72B1}" destId="{03A7B61A-D256-4F1C-83C2-77ABE4381A5E}" srcOrd="0" destOrd="0" parTransId="{DCC3EC87-E20F-49B8-8077-F626BD2C0563}" sibTransId="{1D96ACFE-4228-43CE-AF08-5951AFBA4FCA}"/>
    <dgm:cxn modelId="{E4C34390-B1A7-4058-B6E1-5362E8D44139}" srcId="{5A9682DF-4690-4C89-ABA2-8C0607BC72B1}" destId="{009B1651-CA15-45F6-BB16-893AFD227FA2}" srcOrd="1" destOrd="0" parTransId="{AD9A5E05-6F7C-4A99-9297-FA1F8C23D781}" sibTransId="{F6DD9358-452B-4BF8-9D32-58D40A3FE7A7}"/>
    <dgm:cxn modelId="{A400C942-08C8-4AF8-BEF2-27F9A53141BD}" srcId="{3A233019-DB29-435C-8B3A-8C3C8EBE79EC}" destId="{74CFFAD0-C2E6-4E36-B21F-BB12B09F12A2}" srcOrd="2" destOrd="0" parTransId="{44FA15B7-3009-4F78-9301-B2008539C0C5}" sibTransId="{06279648-22D6-4C73-BE32-E418088F13AC}"/>
    <dgm:cxn modelId="{AD0C482B-F4E9-425B-8024-8FB9FE4D3FD1}" type="presOf" srcId="{03A7B61A-D256-4F1C-83C2-77ABE4381A5E}" destId="{02EE3A97-021A-4429-92F3-4D1BB17F0244}" srcOrd="0" destOrd="0" presId="urn:microsoft.com/office/officeart/2005/8/layout/hList1"/>
    <dgm:cxn modelId="{B8B22C90-E974-4795-94AD-43C2A6755187}" srcId="{3A233019-DB29-435C-8B3A-8C3C8EBE79EC}" destId="{7C03C287-0059-428C-A03F-B75764BF205C}" srcOrd="3" destOrd="0" parTransId="{2AF191D3-3BC6-4D95-9D46-CB22A2E4D42F}" sibTransId="{27338B1C-5952-4F49-B8AE-4873BE71D932}"/>
    <dgm:cxn modelId="{D3735FA3-B23B-4ACF-B739-2C33A59C4DFA}" type="presOf" srcId="{7C03C287-0059-428C-A03F-B75764BF205C}" destId="{0E943459-DE62-495F-92E8-6DD2919B9180}" srcOrd="0" destOrd="0" presId="urn:microsoft.com/office/officeart/2005/8/layout/hList1"/>
    <dgm:cxn modelId="{42BDF3C5-0152-4343-8934-9C411FA756F8}" srcId="{3A233019-DB29-435C-8B3A-8C3C8EBE79EC}" destId="{5A9682DF-4690-4C89-ABA2-8C0607BC72B1}" srcOrd="0" destOrd="0" parTransId="{93E4F53F-E8F4-485D-9EE5-286DD48013EF}" sibTransId="{8E558CE4-D339-4FCD-B542-5600BEC2CFC8}"/>
    <dgm:cxn modelId="{A707002D-46DE-473F-B2AA-B58B1AAF14E3}" srcId="{B42A92F8-8252-4691-8912-FDE9F76F1128}" destId="{5A4CF20D-C868-4E5D-8187-BA541839CDA6}" srcOrd="0" destOrd="0" parTransId="{A5DA4C93-E792-4B7F-A4EA-E7F49C5CB0E2}" sibTransId="{FBF130E7-EFE2-44BC-BBD0-8AB703791C88}"/>
    <dgm:cxn modelId="{964A008C-05B6-492F-9581-2BCD79DBF6AE}" srcId="{3A233019-DB29-435C-8B3A-8C3C8EBE79EC}" destId="{B42A92F8-8252-4691-8912-FDE9F76F1128}" srcOrd="1" destOrd="0" parTransId="{5E24E5EC-A7E7-432D-A252-7CEC74E0B30B}" sibTransId="{16EE7687-6755-4D08-AF04-79B275C31830}"/>
    <dgm:cxn modelId="{A11CFCA1-0FF5-49F4-9C32-02F90B732EF2}" type="presOf" srcId="{74CFFAD0-C2E6-4E36-B21F-BB12B09F12A2}" destId="{0ED88389-10B4-4EAA-9EC2-B5D6BFB35CED}" srcOrd="0" destOrd="0" presId="urn:microsoft.com/office/officeart/2005/8/layout/hList1"/>
    <dgm:cxn modelId="{92DA0F3C-4D2D-4EDB-BE28-7C3C4B3BDE1C}" type="presOf" srcId="{6156B1DF-EBEE-442C-8259-952E741B2A7C}" destId="{03D1B091-2599-4D58-96EF-A22216952C6A}" srcOrd="0" destOrd="0" presId="urn:microsoft.com/office/officeart/2005/8/layout/hList1"/>
    <dgm:cxn modelId="{ED42BC21-D2D0-406E-ADC0-FAEFB2CC6C2C}" srcId="{74CFFAD0-C2E6-4E36-B21F-BB12B09F12A2}" destId="{40D41855-B6EB-4693-92F5-C9A362DCEC31}" srcOrd="0" destOrd="0" parTransId="{EC1E2527-B424-48D6-94E2-852CA5AEDAEE}" sibTransId="{B59951E7-35B9-485A-9FE2-8BA1F574F209}"/>
    <dgm:cxn modelId="{E54FAAC6-5955-449B-B926-04218D8D9C8E}" type="presOf" srcId="{3A233019-DB29-435C-8B3A-8C3C8EBE79EC}" destId="{94CC9BAA-3264-45B1-BEF1-8EE417721545}" srcOrd="0" destOrd="0" presId="urn:microsoft.com/office/officeart/2005/8/layout/hList1"/>
    <dgm:cxn modelId="{AD776700-8241-4E37-9FDE-65D2519580D9}" type="presOf" srcId="{009B1651-CA15-45F6-BB16-893AFD227FA2}" destId="{02EE3A97-021A-4429-92F3-4D1BB17F0244}" srcOrd="0" destOrd="1" presId="urn:microsoft.com/office/officeart/2005/8/layout/hList1"/>
    <dgm:cxn modelId="{09DB85BE-F9B1-4868-A5C0-84C66E6B3605}" type="presOf" srcId="{5A4CF20D-C868-4E5D-8187-BA541839CDA6}" destId="{F6B40BD7-99F6-476D-8D7E-281927153B45}" srcOrd="0" destOrd="0" presId="urn:microsoft.com/office/officeart/2005/8/layout/hList1"/>
    <dgm:cxn modelId="{0169BD79-BD7A-4287-83DB-CC9C7B18B05A}" type="presOf" srcId="{5A9682DF-4690-4C89-ABA2-8C0607BC72B1}" destId="{664AF1E3-0B33-409E-A301-1F3774E4B135}" srcOrd="0" destOrd="0" presId="urn:microsoft.com/office/officeart/2005/8/layout/hList1"/>
    <dgm:cxn modelId="{3495AE35-2F73-480B-A343-67F99A1AF302}" type="presOf" srcId="{40D41855-B6EB-4693-92F5-C9A362DCEC31}" destId="{EEB2E8E9-22C9-4A56-AA1E-5E56A79C0C0B}" srcOrd="0" destOrd="0" presId="urn:microsoft.com/office/officeart/2005/8/layout/hList1"/>
    <dgm:cxn modelId="{5D29B397-18D2-419E-B06F-43B146E9FE90}" srcId="{7C03C287-0059-428C-A03F-B75764BF205C}" destId="{6156B1DF-EBEE-442C-8259-952E741B2A7C}" srcOrd="0" destOrd="0" parTransId="{103324A4-8849-4D09-9163-568501BABA5C}" sibTransId="{B60E6B47-D851-4AF0-9AAC-5DF8A22E4930}"/>
    <dgm:cxn modelId="{4D6A714C-C612-4DCF-8E1B-44B15AF64F5A}" type="presParOf" srcId="{94CC9BAA-3264-45B1-BEF1-8EE417721545}" destId="{A7715D8B-6BC5-4EF0-B675-C3F20101BD4A}" srcOrd="0" destOrd="0" presId="urn:microsoft.com/office/officeart/2005/8/layout/hList1"/>
    <dgm:cxn modelId="{8AFD2F88-D44B-4956-A275-D99CC3839F9B}" type="presParOf" srcId="{A7715D8B-6BC5-4EF0-B675-C3F20101BD4A}" destId="{664AF1E3-0B33-409E-A301-1F3774E4B135}" srcOrd="0" destOrd="0" presId="urn:microsoft.com/office/officeart/2005/8/layout/hList1"/>
    <dgm:cxn modelId="{EA987657-DB7C-4423-BF94-E4715DEB3BF0}" type="presParOf" srcId="{A7715D8B-6BC5-4EF0-B675-C3F20101BD4A}" destId="{02EE3A97-021A-4429-92F3-4D1BB17F0244}" srcOrd="1" destOrd="0" presId="urn:microsoft.com/office/officeart/2005/8/layout/hList1"/>
    <dgm:cxn modelId="{36F18E3B-267C-480D-87C4-77552A37BB4F}" type="presParOf" srcId="{94CC9BAA-3264-45B1-BEF1-8EE417721545}" destId="{75EE0954-944E-4DB6-8B9B-75B358F924E2}" srcOrd="1" destOrd="0" presId="urn:microsoft.com/office/officeart/2005/8/layout/hList1"/>
    <dgm:cxn modelId="{B8C819B5-42A5-4F8D-B797-B6A104C559F4}" type="presParOf" srcId="{94CC9BAA-3264-45B1-BEF1-8EE417721545}" destId="{854EBF02-3A3B-4573-AC79-D60FB9F73DF3}" srcOrd="2" destOrd="0" presId="urn:microsoft.com/office/officeart/2005/8/layout/hList1"/>
    <dgm:cxn modelId="{198972CF-F4E7-4303-B2F0-57C48BC1947A}" type="presParOf" srcId="{854EBF02-3A3B-4573-AC79-D60FB9F73DF3}" destId="{2588F00B-0F28-4FAE-B52F-CE76311231D6}" srcOrd="0" destOrd="0" presId="urn:microsoft.com/office/officeart/2005/8/layout/hList1"/>
    <dgm:cxn modelId="{B6A9B7A4-DC54-4961-8437-030D382F9F23}" type="presParOf" srcId="{854EBF02-3A3B-4573-AC79-D60FB9F73DF3}" destId="{F6B40BD7-99F6-476D-8D7E-281927153B45}" srcOrd="1" destOrd="0" presId="urn:microsoft.com/office/officeart/2005/8/layout/hList1"/>
    <dgm:cxn modelId="{36FA5F39-51F3-45AD-B4D0-594CBC9F323E}" type="presParOf" srcId="{94CC9BAA-3264-45B1-BEF1-8EE417721545}" destId="{E7353897-85A7-40B0-8A45-CE71FE2B0C6F}" srcOrd="3" destOrd="0" presId="urn:microsoft.com/office/officeart/2005/8/layout/hList1"/>
    <dgm:cxn modelId="{0151E955-6572-4685-8754-5440A614CD8A}" type="presParOf" srcId="{94CC9BAA-3264-45B1-BEF1-8EE417721545}" destId="{D3530494-152C-44D6-9364-A294C70ABE04}" srcOrd="4" destOrd="0" presId="urn:microsoft.com/office/officeart/2005/8/layout/hList1"/>
    <dgm:cxn modelId="{666F186B-0945-4D27-A4F2-ED7A008F4F36}" type="presParOf" srcId="{D3530494-152C-44D6-9364-A294C70ABE04}" destId="{0ED88389-10B4-4EAA-9EC2-B5D6BFB35CED}" srcOrd="0" destOrd="0" presId="urn:microsoft.com/office/officeart/2005/8/layout/hList1"/>
    <dgm:cxn modelId="{732CD148-04CD-4E20-A0FA-12A83D95CAC8}" type="presParOf" srcId="{D3530494-152C-44D6-9364-A294C70ABE04}" destId="{EEB2E8E9-22C9-4A56-AA1E-5E56A79C0C0B}" srcOrd="1" destOrd="0" presId="urn:microsoft.com/office/officeart/2005/8/layout/hList1"/>
    <dgm:cxn modelId="{400FC92A-B370-4613-B014-98206D39EAB7}" type="presParOf" srcId="{94CC9BAA-3264-45B1-BEF1-8EE417721545}" destId="{602C36BB-4601-432B-B074-01C5B43434EB}" srcOrd="5" destOrd="0" presId="urn:microsoft.com/office/officeart/2005/8/layout/hList1"/>
    <dgm:cxn modelId="{149A5EBC-C68F-4B16-8C7F-FC6D992A4775}" type="presParOf" srcId="{94CC9BAA-3264-45B1-BEF1-8EE417721545}" destId="{E9E3E667-E189-49EA-8B15-551EE1DBAAEE}" srcOrd="6" destOrd="0" presId="urn:microsoft.com/office/officeart/2005/8/layout/hList1"/>
    <dgm:cxn modelId="{6B9FF8AD-B7C0-4158-9A69-8F921D7F4A5B}" type="presParOf" srcId="{E9E3E667-E189-49EA-8B15-551EE1DBAAEE}" destId="{0E943459-DE62-495F-92E8-6DD2919B9180}" srcOrd="0" destOrd="0" presId="urn:microsoft.com/office/officeart/2005/8/layout/hList1"/>
    <dgm:cxn modelId="{4327E4AF-CFAC-4859-8A75-D1455BD3820D}" type="presParOf" srcId="{E9E3E667-E189-49EA-8B15-551EE1DBAAEE}" destId="{03D1B091-2599-4D58-96EF-A22216952C6A}" srcOrd="1" destOrd="0" presId="urn:microsoft.com/office/officeart/2005/8/layout/h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921F1C4-41FC-44BD-852E-09EBBA9F1D90}"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US"/>
        </a:p>
      </dgm:t>
    </dgm:pt>
    <dgm:pt modelId="{E7659AAF-7FD3-45E0-BA95-A3B58F509774}">
      <dgm:prSet phldrT="[Text]"/>
      <dgm:spPr/>
      <dgm:t>
        <a:bodyPr/>
        <a:lstStyle/>
        <a:p>
          <a:r>
            <a:rPr lang="en-US" dirty="0" smtClean="0"/>
            <a:t>HVAC Rebate</a:t>
          </a:r>
          <a:endParaRPr lang="en-US" dirty="0"/>
        </a:p>
      </dgm:t>
    </dgm:pt>
    <dgm:pt modelId="{960DD3F0-0B00-4D22-8626-A557FF4C7859}" type="parTrans" cxnId="{7E94D67A-869E-4E53-A67E-84F1BC01C347}">
      <dgm:prSet/>
      <dgm:spPr/>
      <dgm:t>
        <a:bodyPr/>
        <a:lstStyle/>
        <a:p>
          <a:endParaRPr lang="en-US"/>
        </a:p>
      </dgm:t>
    </dgm:pt>
    <dgm:pt modelId="{01BF405E-6DC7-419F-9DC6-73E24CE5A3D8}" type="sibTrans" cxnId="{7E94D67A-869E-4E53-A67E-84F1BC01C347}">
      <dgm:prSet/>
      <dgm:spPr/>
      <dgm:t>
        <a:bodyPr/>
        <a:lstStyle/>
        <a:p>
          <a:endParaRPr lang="en-US"/>
        </a:p>
      </dgm:t>
    </dgm:pt>
    <dgm:pt modelId="{3E3DC4BF-64BB-446E-8613-17FACA59547D}">
      <dgm:prSet phldrT="[Text]"/>
      <dgm:spPr/>
      <dgm:t>
        <a:bodyPr/>
        <a:lstStyle/>
        <a:p>
          <a:r>
            <a:rPr lang="en-US" dirty="0" err="1" smtClean="0"/>
            <a:t>HPwES</a:t>
          </a:r>
          <a:r>
            <a:rPr lang="en-US" dirty="0" smtClean="0"/>
            <a:t> Loan</a:t>
          </a:r>
          <a:endParaRPr lang="en-US" dirty="0"/>
        </a:p>
      </dgm:t>
    </dgm:pt>
    <dgm:pt modelId="{5532E204-BC2A-4CDD-8FE1-8111EA86BFB8}" type="parTrans" cxnId="{E950B0CA-D368-45C8-94AE-18770B5FE619}">
      <dgm:prSet/>
      <dgm:spPr/>
      <dgm:t>
        <a:bodyPr/>
        <a:lstStyle/>
        <a:p>
          <a:endParaRPr lang="en-US"/>
        </a:p>
      </dgm:t>
    </dgm:pt>
    <dgm:pt modelId="{AE2E1195-D8A9-47E3-A9FD-1F7330116BC4}" type="sibTrans" cxnId="{E950B0CA-D368-45C8-94AE-18770B5FE619}">
      <dgm:prSet/>
      <dgm:spPr/>
      <dgm:t>
        <a:bodyPr/>
        <a:lstStyle/>
        <a:p>
          <a:endParaRPr lang="en-US"/>
        </a:p>
      </dgm:t>
    </dgm:pt>
    <dgm:pt modelId="{971DF3C7-CD29-4D8C-A0B2-8B00E51868DF}">
      <dgm:prSet phldrT="[Text]"/>
      <dgm:spPr/>
      <dgm:t>
        <a:bodyPr/>
        <a:lstStyle/>
        <a:p>
          <a:r>
            <a:rPr lang="en-US" dirty="0" smtClean="0"/>
            <a:t>High-efficiency heating and water heating systems</a:t>
          </a:r>
          <a:endParaRPr lang="en-US" dirty="0"/>
        </a:p>
      </dgm:t>
    </dgm:pt>
    <dgm:pt modelId="{F2AC2758-82F5-4D5F-86C5-87DE7843343C}" type="parTrans" cxnId="{5AE1A1F6-9AEC-42D1-8624-6045CBD85E5B}">
      <dgm:prSet/>
      <dgm:spPr/>
      <dgm:t>
        <a:bodyPr/>
        <a:lstStyle/>
        <a:p>
          <a:endParaRPr lang="en-US"/>
        </a:p>
      </dgm:t>
    </dgm:pt>
    <dgm:pt modelId="{4896A698-5E14-4BF9-862A-D52F8894CE28}" type="sibTrans" cxnId="{5AE1A1F6-9AEC-42D1-8624-6045CBD85E5B}">
      <dgm:prSet/>
      <dgm:spPr/>
      <dgm:t>
        <a:bodyPr/>
        <a:lstStyle/>
        <a:p>
          <a:endParaRPr lang="en-US"/>
        </a:p>
      </dgm:t>
    </dgm:pt>
    <dgm:pt modelId="{855D28D1-A3A2-4C74-81B3-EC1B76A47D6F}">
      <dgm:prSet phldrT="[Text]"/>
      <dgm:spPr/>
      <dgm:t>
        <a:bodyPr/>
        <a:lstStyle/>
        <a:p>
          <a:r>
            <a:rPr lang="en-US" dirty="0" smtClean="0"/>
            <a:t>HVAC Loan</a:t>
          </a:r>
          <a:endParaRPr lang="en-US" dirty="0"/>
        </a:p>
      </dgm:t>
    </dgm:pt>
    <dgm:pt modelId="{3F014A27-D9ED-4807-A1E3-685AFA8F037D}" type="parTrans" cxnId="{7CC7E7CD-06E4-4271-A626-2CB414F04B1D}">
      <dgm:prSet/>
      <dgm:spPr/>
      <dgm:t>
        <a:bodyPr/>
        <a:lstStyle/>
        <a:p>
          <a:endParaRPr lang="en-US"/>
        </a:p>
      </dgm:t>
    </dgm:pt>
    <dgm:pt modelId="{56476858-D3B7-494C-A7FB-40CEEBC8A132}" type="sibTrans" cxnId="{7CC7E7CD-06E4-4271-A626-2CB414F04B1D}">
      <dgm:prSet/>
      <dgm:spPr/>
      <dgm:t>
        <a:bodyPr/>
        <a:lstStyle/>
        <a:p>
          <a:endParaRPr lang="en-US"/>
        </a:p>
      </dgm:t>
    </dgm:pt>
    <dgm:pt modelId="{8F0030A6-9CE1-44F6-9402-6E81C1649E70}">
      <dgm:prSet phldrT="[Text]"/>
      <dgm:spPr/>
      <dgm:t>
        <a:bodyPr/>
        <a:lstStyle/>
        <a:p>
          <a:r>
            <a:rPr lang="en-US" dirty="0" smtClean="0"/>
            <a:t>$500 SJG rebate</a:t>
          </a:r>
          <a:endParaRPr lang="en-US" dirty="0"/>
        </a:p>
      </dgm:t>
    </dgm:pt>
    <dgm:pt modelId="{16F53F47-0DE2-497D-A379-389D03A0D276}" type="parTrans" cxnId="{A631E1B6-0871-4AFF-B99F-7A086F55F8AE}">
      <dgm:prSet/>
      <dgm:spPr/>
      <dgm:t>
        <a:bodyPr/>
        <a:lstStyle/>
        <a:p>
          <a:endParaRPr lang="en-US"/>
        </a:p>
      </dgm:t>
    </dgm:pt>
    <dgm:pt modelId="{50DB1652-1107-45C7-B2E1-22EE5DB6D761}" type="sibTrans" cxnId="{A631E1B6-0871-4AFF-B99F-7A086F55F8AE}">
      <dgm:prSet/>
      <dgm:spPr/>
      <dgm:t>
        <a:bodyPr/>
        <a:lstStyle/>
        <a:p>
          <a:endParaRPr lang="en-US"/>
        </a:p>
      </dgm:t>
    </dgm:pt>
    <dgm:pt modelId="{A66E708B-3EDA-407F-9195-881ABE6CCAE5}">
      <dgm:prSet phldrT="[Text]"/>
      <dgm:spPr/>
      <dgm:t>
        <a:bodyPr/>
        <a:lstStyle/>
        <a:p>
          <a:r>
            <a:rPr lang="en-US" dirty="0" smtClean="0"/>
            <a:t>Participation in SJG audit required</a:t>
          </a:r>
          <a:endParaRPr lang="en-US" dirty="0"/>
        </a:p>
      </dgm:t>
    </dgm:pt>
    <dgm:pt modelId="{3CF97A4A-9B3E-4909-A570-8CF35BA010E9}" type="parTrans" cxnId="{74C557D5-C2DE-41EE-9002-1D9D0E5177CF}">
      <dgm:prSet/>
      <dgm:spPr/>
      <dgm:t>
        <a:bodyPr/>
        <a:lstStyle/>
        <a:p>
          <a:endParaRPr lang="en-US"/>
        </a:p>
      </dgm:t>
    </dgm:pt>
    <dgm:pt modelId="{035F69D2-B8A3-4D43-AA4F-21EDDB236FE5}" type="sibTrans" cxnId="{74C557D5-C2DE-41EE-9002-1D9D0E5177CF}">
      <dgm:prSet/>
      <dgm:spPr/>
      <dgm:t>
        <a:bodyPr/>
        <a:lstStyle/>
        <a:p>
          <a:endParaRPr lang="en-US"/>
        </a:p>
      </dgm:t>
    </dgm:pt>
    <dgm:pt modelId="{AE5CCD13-83D3-4DEB-B147-4D44CAEFED44}">
      <dgm:prSet phldrT="[Text]"/>
      <dgm:spPr/>
      <dgm:t>
        <a:bodyPr/>
        <a:lstStyle/>
        <a:p>
          <a:r>
            <a:rPr lang="en-US" dirty="0" smtClean="0"/>
            <a:t>0% SJG loan up to $6,500</a:t>
          </a:r>
          <a:endParaRPr lang="en-US" dirty="0"/>
        </a:p>
      </dgm:t>
    </dgm:pt>
    <dgm:pt modelId="{8DAE1A4A-56AA-49B9-83CC-87899B17CB6E}" type="parTrans" cxnId="{2C7B8BD6-021B-4585-A0ED-516402C509F0}">
      <dgm:prSet/>
      <dgm:spPr/>
      <dgm:t>
        <a:bodyPr/>
        <a:lstStyle/>
        <a:p>
          <a:endParaRPr lang="en-US"/>
        </a:p>
      </dgm:t>
    </dgm:pt>
    <dgm:pt modelId="{DFC5DB64-6413-4F73-B9D3-508272DB8880}" type="sibTrans" cxnId="{2C7B8BD6-021B-4585-A0ED-516402C509F0}">
      <dgm:prSet/>
      <dgm:spPr/>
      <dgm:t>
        <a:bodyPr/>
        <a:lstStyle/>
        <a:p>
          <a:endParaRPr lang="en-US"/>
        </a:p>
      </dgm:t>
    </dgm:pt>
    <dgm:pt modelId="{5D29452B-384E-41A4-B816-5B4981013F4B}">
      <dgm:prSet phldrT="[Text]"/>
      <dgm:spPr/>
      <dgm:t>
        <a:bodyPr/>
        <a:lstStyle/>
        <a:p>
          <a:r>
            <a:rPr lang="en-US" dirty="0" smtClean="0"/>
            <a:t>Participation in SJG audit required</a:t>
          </a:r>
          <a:endParaRPr lang="en-US" dirty="0"/>
        </a:p>
      </dgm:t>
    </dgm:pt>
    <dgm:pt modelId="{435271BD-1E24-40F1-B2EE-EAFAED6B7724}" type="parTrans" cxnId="{11CDAF90-C254-4721-8C38-1E0704E02E1A}">
      <dgm:prSet/>
      <dgm:spPr/>
      <dgm:t>
        <a:bodyPr/>
        <a:lstStyle/>
        <a:p>
          <a:endParaRPr lang="en-US"/>
        </a:p>
      </dgm:t>
    </dgm:pt>
    <dgm:pt modelId="{771BC5C5-25AF-40E4-AF3A-BBC942FD159A}" type="sibTrans" cxnId="{11CDAF90-C254-4721-8C38-1E0704E02E1A}">
      <dgm:prSet/>
      <dgm:spPr/>
      <dgm:t>
        <a:bodyPr/>
        <a:lstStyle/>
        <a:p>
          <a:endParaRPr lang="en-US"/>
        </a:p>
      </dgm:t>
    </dgm:pt>
    <dgm:pt modelId="{AFA2367A-1A9D-4503-B589-EE3AF298BD46}">
      <dgm:prSet phldrT="[Text]"/>
      <dgm:spPr/>
      <dgm:t>
        <a:bodyPr/>
        <a:lstStyle/>
        <a:p>
          <a:r>
            <a:rPr lang="en-US" dirty="0" smtClean="0"/>
            <a:t>0% SJG loan up to $10,000</a:t>
          </a:r>
          <a:endParaRPr lang="en-US" dirty="0"/>
        </a:p>
      </dgm:t>
    </dgm:pt>
    <dgm:pt modelId="{823D055B-B31C-4A79-943D-66E24731DEC7}" type="parTrans" cxnId="{58565985-4307-48A2-B13A-9EE08B8200D5}">
      <dgm:prSet/>
      <dgm:spPr/>
      <dgm:t>
        <a:bodyPr/>
        <a:lstStyle/>
        <a:p>
          <a:endParaRPr lang="en-US"/>
        </a:p>
      </dgm:t>
    </dgm:pt>
    <dgm:pt modelId="{CD42C36D-509B-437F-BBD9-8A3CEEAE5C6A}" type="sibTrans" cxnId="{58565985-4307-48A2-B13A-9EE08B8200D5}">
      <dgm:prSet/>
      <dgm:spPr/>
      <dgm:t>
        <a:bodyPr/>
        <a:lstStyle/>
        <a:p>
          <a:endParaRPr lang="en-US"/>
        </a:p>
      </dgm:t>
    </dgm:pt>
    <dgm:pt modelId="{7B2FF38A-ABE8-4798-8A6E-F4BD0E7051EE}">
      <dgm:prSet phldrT="[Text]"/>
      <dgm:spPr/>
      <dgm:t>
        <a:bodyPr/>
        <a:lstStyle/>
        <a:p>
          <a:r>
            <a:rPr lang="en-US" dirty="0" smtClean="0"/>
            <a:t>Tips for usage reduction</a:t>
          </a:r>
          <a:endParaRPr lang="en-US" dirty="0"/>
        </a:p>
      </dgm:t>
    </dgm:pt>
    <dgm:pt modelId="{CFE9B5D4-ED6E-467A-87C3-C57AD63CD6E3}" type="parTrans" cxnId="{815EAA40-B6B0-43F8-98DC-0EBB388CD1DA}">
      <dgm:prSet/>
      <dgm:spPr/>
      <dgm:t>
        <a:bodyPr/>
        <a:lstStyle/>
        <a:p>
          <a:endParaRPr lang="en-US"/>
        </a:p>
      </dgm:t>
    </dgm:pt>
    <dgm:pt modelId="{70AE3E89-0011-4C4E-8EB1-2A474DBF9623}" type="sibTrans" cxnId="{815EAA40-B6B0-43F8-98DC-0EBB388CD1DA}">
      <dgm:prSet/>
      <dgm:spPr/>
      <dgm:t>
        <a:bodyPr/>
        <a:lstStyle/>
        <a:p>
          <a:endParaRPr lang="en-US"/>
        </a:p>
      </dgm:t>
    </dgm:pt>
    <dgm:pt modelId="{A1C90749-E03C-451C-93E1-2B9EA19BA4CD}">
      <dgm:prSet phldrT="[Text]"/>
      <dgm:spPr/>
      <dgm:t>
        <a:bodyPr/>
        <a:lstStyle/>
        <a:p>
          <a:r>
            <a:rPr lang="en-US" dirty="0" smtClean="0"/>
            <a:t>Measures projected to save at least 20% (NJCEP Tier III)</a:t>
          </a:r>
          <a:endParaRPr lang="en-US" dirty="0"/>
        </a:p>
      </dgm:t>
    </dgm:pt>
    <dgm:pt modelId="{9C033B3A-93AB-4912-94CA-76A7C8904CF1}" type="parTrans" cxnId="{D53E10BE-076B-446D-BFE1-97D1C7655526}">
      <dgm:prSet/>
      <dgm:spPr/>
      <dgm:t>
        <a:bodyPr/>
        <a:lstStyle/>
        <a:p>
          <a:endParaRPr lang="en-US"/>
        </a:p>
      </dgm:t>
    </dgm:pt>
    <dgm:pt modelId="{09BB2DE9-B6D0-45CD-B88E-1D43C5DB86A1}" type="sibTrans" cxnId="{D53E10BE-076B-446D-BFE1-97D1C7655526}">
      <dgm:prSet/>
      <dgm:spPr/>
      <dgm:t>
        <a:bodyPr/>
        <a:lstStyle/>
        <a:p>
          <a:endParaRPr lang="en-US"/>
        </a:p>
      </dgm:t>
    </dgm:pt>
    <dgm:pt modelId="{E7A87270-6C7F-424A-9F44-FB62B18A8878}">
      <dgm:prSet phldrT="[Text]"/>
      <dgm:spPr/>
      <dgm:t>
        <a:bodyPr/>
        <a:lstStyle/>
        <a:p>
          <a:r>
            <a:rPr lang="en-US" dirty="0" smtClean="0"/>
            <a:t>Mail and email communication to customers</a:t>
          </a:r>
          <a:endParaRPr lang="en-US" dirty="0"/>
        </a:p>
      </dgm:t>
    </dgm:pt>
    <dgm:pt modelId="{18F06EDD-5E62-487E-A3AB-B5B276421E43}" type="sibTrans" cxnId="{D71FD3A4-AE3A-4BD5-B82A-775018078149}">
      <dgm:prSet/>
      <dgm:spPr/>
      <dgm:t>
        <a:bodyPr/>
        <a:lstStyle/>
        <a:p>
          <a:endParaRPr lang="en-US"/>
        </a:p>
      </dgm:t>
    </dgm:pt>
    <dgm:pt modelId="{47D00847-E989-4874-ABC4-53276114AD7B}" type="parTrans" cxnId="{D71FD3A4-AE3A-4BD5-B82A-775018078149}">
      <dgm:prSet/>
      <dgm:spPr/>
      <dgm:t>
        <a:bodyPr/>
        <a:lstStyle/>
        <a:p>
          <a:endParaRPr lang="en-US"/>
        </a:p>
      </dgm:t>
    </dgm:pt>
    <dgm:pt modelId="{32886481-64AC-4058-9061-5DF3B3B063CD}">
      <dgm:prSet phldrT="[Text]"/>
      <dgm:spPr/>
      <dgm:t>
        <a:bodyPr/>
        <a:lstStyle/>
        <a:p>
          <a:r>
            <a:rPr lang="en-US" dirty="0" err="1" smtClean="0"/>
            <a:t>OPower</a:t>
          </a:r>
          <a:r>
            <a:rPr lang="en-US" dirty="0" smtClean="0"/>
            <a:t> Reports</a:t>
          </a:r>
          <a:endParaRPr lang="en-US" dirty="0"/>
        </a:p>
      </dgm:t>
    </dgm:pt>
    <dgm:pt modelId="{523E836F-4823-4493-AF26-AB067560E3A6}" type="sibTrans" cxnId="{8951C64C-E525-4D5E-8BEA-0D38A34934A6}">
      <dgm:prSet/>
      <dgm:spPr/>
      <dgm:t>
        <a:bodyPr/>
        <a:lstStyle/>
        <a:p>
          <a:endParaRPr lang="en-US"/>
        </a:p>
      </dgm:t>
    </dgm:pt>
    <dgm:pt modelId="{4557FE56-7405-4200-9A56-7CBB876A5F96}" type="parTrans" cxnId="{8951C64C-E525-4D5E-8BEA-0D38A34934A6}">
      <dgm:prSet/>
      <dgm:spPr/>
      <dgm:t>
        <a:bodyPr/>
        <a:lstStyle/>
        <a:p>
          <a:endParaRPr lang="en-US"/>
        </a:p>
      </dgm:t>
    </dgm:pt>
    <dgm:pt modelId="{52785473-9E09-4B1A-8C1D-35BDC45FDA6F}">
      <dgm:prSet phldrT="[Text]"/>
      <dgm:spPr/>
      <dgm:t>
        <a:bodyPr/>
        <a:lstStyle/>
        <a:p>
          <a:r>
            <a:rPr lang="en-US" dirty="0" smtClean="0"/>
            <a:t>In addition to $900 NJCEP rebate</a:t>
          </a:r>
          <a:endParaRPr lang="en-US" dirty="0"/>
        </a:p>
      </dgm:t>
    </dgm:pt>
    <dgm:pt modelId="{B28ABDED-F485-4999-ACDD-48114C1D9C0D}" type="parTrans" cxnId="{E5690E26-B648-4C5D-9D47-828A413CACB5}">
      <dgm:prSet/>
      <dgm:spPr/>
      <dgm:t>
        <a:bodyPr/>
        <a:lstStyle/>
        <a:p>
          <a:endParaRPr lang="en-US"/>
        </a:p>
      </dgm:t>
    </dgm:pt>
    <dgm:pt modelId="{7E3277DE-1F8F-4C79-96CC-4D935DEB954B}" type="sibTrans" cxnId="{E5690E26-B648-4C5D-9D47-828A413CACB5}">
      <dgm:prSet/>
      <dgm:spPr/>
      <dgm:t>
        <a:bodyPr/>
        <a:lstStyle/>
        <a:p>
          <a:endParaRPr lang="en-US"/>
        </a:p>
      </dgm:t>
    </dgm:pt>
    <dgm:pt modelId="{A27EF60B-ED49-4572-8D7D-81EB0833D22A}">
      <dgm:prSet phldrT="[Text]"/>
      <dgm:spPr/>
      <dgm:t>
        <a:bodyPr/>
        <a:lstStyle/>
        <a:p>
          <a:r>
            <a:rPr lang="en-US" dirty="0" smtClean="0"/>
            <a:t>In addition to NJCEP rebate up to $5,000</a:t>
          </a:r>
          <a:endParaRPr lang="en-US" dirty="0"/>
        </a:p>
      </dgm:t>
    </dgm:pt>
    <dgm:pt modelId="{F1D21D7B-288F-48FA-A356-909C5B179E41}" type="parTrans" cxnId="{7DD5B087-14E8-40E6-90E8-6D565F1C70F0}">
      <dgm:prSet/>
      <dgm:spPr/>
      <dgm:t>
        <a:bodyPr/>
        <a:lstStyle/>
        <a:p>
          <a:endParaRPr lang="en-US"/>
        </a:p>
      </dgm:t>
    </dgm:pt>
    <dgm:pt modelId="{AA59ECDC-0156-472B-8E5B-A246332D6FE9}" type="sibTrans" cxnId="{7DD5B087-14E8-40E6-90E8-6D565F1C70F0}">
      <dgm:prSet/>
      <dgm:spPr/>
      <dgm:t>
        <a:bodyPr/>
        <a:lstStyle/>
        <a:p>
          <a:endParaRPr lang="en-US"/>
        </a:p>
      </dgm:t>
    </dgm:pt>
    <dgm:pt modelId="{4A7D9F7A-DF11-412B-A5A4-147A26919604}">
      <dgm:prSet phldrT="[Text]"/>
      <dgm:spPr/>
      <dgm:t>
        <a:bodyPr/>
        <a:lstStyle/>
        <a:p>
          <a:r>
            <a:rPr lang="en-US" dirty="0" smtClean="0"/>
            <a:t>High-efficiency heating and water heating systems</a:t>
          </a:r>
          <a:endParaRPr lang="en-US" dirty="0"/>
        </a:p>
      </dgm:t>
    </dgm:pt>
    <dgm:pt modelId="{D5DF36E9-4EC8-4915-A4E7-7989B288A390}" type="parTrans" cxnId="{0557FFB2-ADF7-45FF-BFE3-6B67C00D7F8C}">
      <dgm:prSet/>
      <dgm:spPr/>
      <dgm:t>
        <a:bodyPr/>
        <a:lstStyle/>
        <a:p>
          <a:endParaRPr lang="en-US"/>
        </a:p>
      </dgm:t>
    </dgm:pt>
    <dgm:pt modelId="{7800E1DD-2BA1-446C-B700-40FB48BDFCC6}" type="sibTrans" cxnId="{0557FFB2-ADF7-45FF-BFE3-6B67C00D7F8C}">
      <dgm:prSet/>
      <dgm:spPr/>
      <dgm:t>
        <a:bodyPr/>
        <a:lstStyle/>
        <a:p>
          <a:endParaRPr lang="en-US"/>
        </a:p>
      </dgm:t>
    </dgm:pt>
    <dgm:pt modelId="{2A66499F-7DF9-4B49-81C5-E4AFC2A64108}">
      <dgm:prSet phldrT="[Text]"/>
      <dgm:spPr/>
      <dgm:t>
        <a:bodyPr/>
        <a:lstStyle/>
        <a:p>
          <a:r>
            <a:rPr lang="en-US" dirty="0" smtClean="0"/>
            <a:t>In addition to $900 NJCEP rebate</a:t>
          </a:r>
          <a:endParaRPr lang="en-US" dirty="0"/>
        </a:p>
      </dgm:t>
    </dgm:pt>
    <dgm:pt modelId="{2C2C59F3-D232-464B-B23F-38E0F4E38A51}" type="parTrans" cxnId="{30AB0520-F9BC-4892-B515-E588E0A6A89A}">
      <dgm:prSet/>
      <dgm:spPr/>
      <dgm:t>
        <a:bodyPr/>
        <a:lstStyle/>
        <a:p>
          <a:endParaRPr lang="en-US"/>
        </a:p>
      </dgm:t>
    </dgm:pt>
    <dgm:pt modelId="{DFB29EBB-C594-4684-BF17-C8ABF6B91712}" type="sibTrans" cxnId="{30AB0520-F9BC-4892-B515-E588E0A6A89A}">
      <dgm:prSet/>
      <dgm:spPr/>
      <dgm:t>
        <a:bodyPr/>
        <a:lstStyle/>
        <a:p>
          <a:endParaRPr lang="en-US"/>
        </a:p>
      </dgm:t>
    </dgm:pt>
    <dgm:pt modelId="{CBD5215C-6B22-405F-BAF4-74770D4ED53A}">
      <dgm:prSet phldrT="[Text]"/>
      <dgm:spPr/>
      <dgm:t>
        <a:bodyPr/>
        <a:lstStyle/>
        <a:p>
          <a:r>
            <a:rPr lang="en-US" dirty="0" smtClean="0"/>
            <a:t>Compare usage to similar neighbors</a:t>
          </a:r>
          <a:endParaRPr lang="en-US" dirty="0"/>
        </a:p>
      </dgm:t>
    </dgm:pt>
    <dgm:pt modelId="{5A67DD9C-24FD-4290-970B-9E77EB9007B7}" type="parTrans" cxnId="{D4F5AE38-B0C6-4521-A340-D6477E597D14}">
      <dgm:prSet/>
      <dgm:spPr/>
      <dgm:t>
        <a:bodyPr/>
        <a:lstStyle/>
        <a:p>
          <a:endParaRPr lang="en-US"/>
        </a:p>
      </dgm:t>
    </dgm:pt>
    <dgm:pt modelId="{84D91B63-9C16-43AF-BCEF-11B9EE1E201A}" type="sibTrans" cxnId="{D4F5AE38-B0C6-4521-A340-D6477E597D14}">
      <dgm:prSet/>
      <dgm:spPr/>
      <dgm:t>
        <a:bodyPr/>
        <a:lstStyle/>
        <a:p>
          <a:endParaRPr lang="en-US"/>
        </a:p>
      </dgm:t>
    </dgm:pt>
    <dgm:pt modelId="{8811674B-38EF-478F-B87C-D9FD751F8656}" type="pres">
      <dgm:prSet presAssocID="{2921F1C4-41FC-44BD-852E-09EBBA9F1D90}" presName="diagram" presStyleCnt="0">
        <dgm:presLayoutVars>
          <dgm:chPref val="1"/>
          <dgm:dir/>
          <dgm:animOne val="branch"/>
          <dgm:animLvl val="lvl"/>
          <dgm:resizeHandles/>
        </dgm:presLayoutVars>
      </dgm:prSet>
      <dgm:spPr/>
      <dgm:t>
        <a:bodyPr/>
        <a:lstStyle/>
        <a:p>
          <a:endParaRPr lang="en-US"/>
        </a:p>
      </dgm:t>
    </dgm:pt>
    <dgm:pt modelId="{DF5A9CEA-BAE8-43CA-9967-045EEF393378}" type="pres">
      <dgm:prSet presAssocID="{E7659AAF-7FD3-45E0-BA95-A3B58F509774}" presName="root" presStyleCnt="0"/>
      <dgm:spPr/>
    </dgm:pt>
    <dgm:pt modelId="{2050802C-96FE-4E1B-8780-AE3DB2DFCF6D}" type="pres">
      <dgm:prSet presAssocID="{E7659AAF-7FD3-45E0-BA95-A3B58F509774}" presName="rootComposite" presStyleCnt="0"/>
      <dgm:spPr/>
    </dgm:pt>
    <dgm:pt modelId="{22F64954-5269-48A4-8B77-BE0142F78FA8}" type="pres">
      <dgm:prSet presAssocID="{E7659AAF-7FD3-45E0-BA95-A3B58F509774}" presName="rootText" presStyleLbl="node1" presStyleIdx="0" presStyleCnt="4"/>
      <dgm:spPr/>
      <dgm:t>
        <a:bodyPr/>
        <a:lstStyle/>
        <a:p>
          <a:endParaRPr lang="en-US"/>
        </a:p>
      </dgm:t>
    </dgm:pt>
    <dgm:pt modelId="{CBB9127A-47F1-4549-8C51-38F961EACB41}" type="pres">
      <dgm:prSet presAssocID="{E7659AAF-7FD3-45E0-BA95-A3B58F509774}" presName="rootConnector" presStyleLbl="node1" presStyleIdx="0" presStyleCnt="4"/>
      <dgm:spPr/>
      <dgm:t>
        <a:bodyPr/>
        <a:lstStyle/>
        <a:p>
          <a:endParaRPr lang="en-US"/>
        </a:p>
      </dgm:t>
    </dgm:pt>
    <dgm:pt modelId="{759E8806-5DD7-4088-893E-0BDAF5F4F65C}" type="pres">
      <dgm:prSet presAssocID="{E7659AAF-7FD3-45E0-BA95-A3B58F509774}" presName="childShape" presStyleCnt="0"/>
      <dgm:spPr/>
    </dgm:pt>
    <dgm:pt modelId="{252F03B2-ED97-408E-96B8-DAD436A64CD1}" type="pres">
      <dgm:prSet presAssocID="{F2AC2758-82F5-4D5F-86C5-87DE7843343C}" presName="Name13" presStyleLbl="parChTrans1D2" presStyleIdx="0" presStyleCnt="14"/>
      <dgm:spPr/>
      <dgm:t>
        <a:bodyPr/>
        <a:lstStyle/>
        <a:p>
          <a:endParaRPr lang="en-US"/>
        </a:p>
      </dgm:t>
    </dgm:pt>
    <dgm:pt modelId="{7025481D-4CD2-4430-BB8C-DB5C83FA9814}" type="pres">
      <dgm:prSet presAssocID="{971DF3C7-CD29-4D8C-A0B2-8B00E51868DF}" presName="childText" presStyleLbl="bgAcc1" presStyleIdx="0" presStyleCnt="14">
        <dgm:presLayoutVars>
          <dgm:bulletEnabled val="1"/>
        </dgm:presLayoutVars>
      </dgm:prSet>
      <dgm:spPr/>
      <dgm:t>
        <a:bodyPr/>
        <a:lstStyle/>
        <a:p>
          <a:endParaRPr lang="en-US"/>
        </a:p>
      </dgm:t>
    </dgm:pt>
    <dgm:pt modelId="{7F987089-C4C7-440C-8C84-FF19AF8A56FF}" type="pres">
      <dgm:prSet presAssocID="{16F53F47-0DE2-497D-A379-389D03A0D276}" presName="Name13" presStyleLbl="parChTrans1D2" presStyleIdx="1" presStyleCnt="14"/>
      <dgm:spPr/>
      <dgm:t>
        <a:bodyPr/>
        <a:lstStyle/>
        <a:p>
          <a:endParaRPr lang="en-US"/>
        </a:p>
      </dgm:t>
    </dgm:pt>
    <dgm:pt modelId="{138AEB27-52FE-4A37-86C8-ADB63AAC3955}" type="pres">
      <dgm:prSet presAssocID="{8F0030A6-9CE1-44F6-9402-6E81C1649E70}" presName="childText" presStyleLbl="bgAcc1" presStyleIdx="1" presStyleCnt="14">
        <dgm:presLayoutVars>
          <dgm:bulletEnabled val="1"/>
        </dgm:presLayoutVars>
      </dgm:prSet>
      <dgm:spPr/>
      <dgm:t>
        <a:bodyPr/>
        <a:lstStyle/>
        <a:p>
          <a:endParaRPr lang="en-US"/>
        </a:p>
      </dgm:t>
    </dgm:pt>
    <dgm:pt modelId="{0257A03F-B389-4A5A-9ADA-B509BE9531EE}" type="pres">
      <dgm:prSet presAssocID="{2C2C59F3-D232-464B-B23F-38E0F4E38A51}" presName="Name13" presStyleLbl="parChTrans1D2" presStyleIdx="2" presStyleCnt="14"/>
      <dgm:spPr/>
      <dgm:t>
        <a:bodyPr/>
        <a:lstStyle/>
        <a:p>
          <a:endParaRPr lang="en-US"/>
        </a:p>
      </dgm:t>
    </dgm:pt>
    <dgm:pt modelId="{0A2F2A06-EEBC-4145-97E5-ACD17184A1B6}" type="pres">
      <dgm:prSet presAssocID="{2A66499F-7DF9-4B49-81C5-E4AFC2A64108}" presName="childText" presStyleLbl="bgAcc1" presStyleIdx="2" presStyleCnt="14">
        <dgm:presLayoutVars>
          <dgm:bulletEnabled val="1"/>
        </dgm:presLayoutVars>
      </dgm:prSet>
      <dgm:spPr/>
      <dgm:t>
        <a:bodyPr/>
        <a:lstStyle/>
        <a:p>
          <a:endParaRPr lang="en-US"/>
        </a:p>
      </dgm:t>
    </dgm:pt>
    <dgm:pt modelId="{7D6F35A3-20D3-4A99-88C3-FF9228C6683A}" type="pres">
      <dgm:prSet presAssocID="{3CF97A4A-9B3E-4909-A570-8CF35BA010E9}" presName="Name13" presStyleLbl="parChTrans1D2" presStyleIdx="3" presStyleCnt="14"/>
      <dgm:spPr/>
      <dgm:t>
        <a:bodyPr/>
        <a:lstStyle/>
        <a:p>
          <a:endParaRPr lang="en-US"/>
        </a:p>
      </dgm:t>
    </dgm:pt>
    <dgm:pt modelId="{5F3F1911-39F5-4E3D-9216-8316D04F8A8D}" type="pres">
      <dgm:prSet presAssocID="{A66E708B-3EDA-407F-9195-881ABE6CCAE5}" presName="childText" presStyleLbl="bgAcc1" presStyleIdx="3" presStyleCnt="14">
        <dgm:presLayoutVars>
          <dgm:bulletEnabled val="1"/>
        </dgm:presLayoutVars>
      </dgm:prSet>
      <dgm:spPr/>
      <dgm:t>
        <a:bodyPr/>
        <a:lstStyle/>
        <a:p>
          <a:endParaRPr lang="en-US"/>
        </a:p>
      </dgm:t>
    </dgm:pt>
    <dgm:pt modelId="{81D46425-A90A-4500-B9A6-5473FF98671F}" type="pres">
      <dgm:prSet presAssocID="{855D28D1-A3A2-4C74-81B3-EC1B76A47D6F}" presName="root" presStyleCnt="0"/>
      <dgm:spPr/>
    </dgm:pt>
    <dgm:pt modelId="{9DF4991F-74D2-48DA-8AE5-1E6A2E640C1B}" type="pres">
      <dgm:prSet presAssocID="{855D28D1-A3A2-4C74-81B3-EC1B76A47D6F}" presName="rootComposite" presStyleCnt="0"/>
      <dgm:spPr/>
    </dgm:pt>
    <dgm:pt modelId="{F5CFCC40-48AC-4EDB-8AD5-927D03384D32}" type="pres">
      <dgm:prSet presAssocID="{855D28D1-A3A2-4C74-81B3-EC1B76A47D6F}" presName="rootText" presStyleLbl="node1" presStyleIdx="1" presStyleCnt="4"/>
      <dgm:spPr/>
      <dgm:t>
        <a:bodyPr/>
        <a:lstStyle/>
        <a:p>
          <a:endParaRPr lang="en-US"/>
        </a:p>
      </dgm:t>
    </dgm:pt>
    <dgm:pt modelId="{E8526818-E508-4502-A5D4-FF6EB9A93FFC}" type="pres">
      <dgm:prSet presAssocID="{855D28D1-A3A2-4C74-81B3-EC1B76A47D6F}" presName="rootConnector" presStyleLbl="node1" presStyleIdx="1" presStyleCnt="4"/>
      <dgm:spPr/>
      <dgm:t>
        <a:bodyPr/>
        <a:lstStyle/>
        <a:p>
          <a:endParaRPr lang="en-US"/>
        </a:p>
      </dgm:t>
    </dgm:pt>
    <dgm:pt modelId="{DA4DE329-0044-4ADD-839E-AA255BC52B39}" type="pres">
      <dgm:prSet presAssocID="{855D28D1-A3A2-4C74-81B3-EC1B76A47D6F}" presName="childShape" presStyleCnt="0"/>
      <dgm:spPr/>
    </dgm:pt>
    <dgm:pt modelId="{AB8AE6D1-C9DD-418D-9819-FD1CE8D51546}" type="pres">
      <dgm:prSet presAssocID="{D5DF36E9-4EC8-4915-A4E7-7989B288A390}" presName="Name13" presStyleLbl="parChTrans1D2" presStyleIdx="4" presStyleCnt="14"/>
      <dgm:spPr/>
      <dgm:t>
        <a:bodyPr/>
        <a:lstStyle/>
        <a:p>
          <a:endParaRPr lang="en-US"/>
        </a:p>
      </dgm:t>
    </dgm:pt>
    <dgm:pt modelId="{2871AEC7-25DB-4528-88A5-5DE31C39A694}" type="pres">
      <dgm:prSet presAssocID="{4A7D9F7A-DF11-412B-A5A4-147A26919604}" presName="childText" presStyleLbl="bgAcc1" presStyleIdx="4" presStyleCnt="14">
        <dgm:presLayoutVars>
          <dgm:bulletEnabled val="1"/>
        </dgm:presLayoutVars>
      </dgm:prSet>
      <dgm:spPr/>
      <dgm:t>
        <a:bodyPr/>
        <a:lstStyle/>
        <a:p>
          <a:endParaRPr lang="en-US"/>
        </a:p>
      </dgm:t>
    </dgm:pt>
    <dgm:pt modelId="{8C0FE216-483B-4840-911B-291A056A32A5}" type="pres">
      <dgm:prSet presAssocID="{8DAE1A4A-56AA-49B9-83CC-87899B17CB6E}" presName="Name13" presStyleLbl="parChTrans1D2" presStyleIdx="5" presStyleCnt="14"/>
      <dgm:spPr/>
      <dgm:t>
        <a:bodyPr/>
        <a:lstStyle/>
        <a:p>
          <a:endParaRPr lang="en-US"/>
        </a:p>
      </dgm:t>
    </dgm:pt>
    <dgm:pt modelId="{D1C6FD00-F3B6-4C87-836B-4E36667EB917}" type="pres">
      <dgm:prSet presAssocID="{AE5CCD13-83D3-4DEB-B147-4D44CAEFED44}" presName="childText" presStyleLbl="bgAcc1" presStyleIdx="5" presStyleCnt="14">
        <dgm:presLayoutVars>
          <dgm:bulletEnabled val="1"/>
        </dgm:presLayoutVars>
      </dgm:prSet>
      <dgm:spPr/>
      <dgm:t>
        <a:bodyPr/>
        <a:lstStyle/>
        <a:p>
          <a:endParaRPr lang="en-US"/>
        </a:p>
      </dgm:t>
    </dgm:pt>
    <dgm:pt modelId="{9BCC3A31-E66B-43BC-BD87-910CE694C6CA}" type="pres">
      <dgm:prSet presAssocID="{B28ABDED-F485-4999-ACDD-48114C1D9C0D}" presName="Name13" presStyleLbl="parChTrans1D2" presStyleIdx="6" presStyleCnt="14"/>
      <dgm:spPr/>
      <dgm:t>
        <a:bodyPr/>
        <a:lstStyle/>
        <a:p>
          <a:endParaRPr lang="en-US"/>
        </a:p>
      </dgm:t>
    </dgm:pt>
    <dgm:pt modelId="{33E9CF72-D81B-4420-93DC-B55F7ACB3979}" type="pres">
      <dgm:prSet presAssocID="{52785473-9E09-4B1A-8C1D-35BDC45FDA6F}" presName="childText" presStyleLbl="bgAcc1" presStyleIdx="6" presStyleCnt="14">
        <dgm:presLayoutVars>
          <dgm:bulletEnabled val="1"/>
        </dgm:presLayoutVars>
      </dgm:prSet>
      <dgm:spPr/>
      <dgm:t>
        <a:bodyPr/>
        <a:lstStyle/>
        <a:p>
          <a:endParaRPr lang="en-US"/>
        </a:p>
      </dgm:t>
    </dgm:pt>
    <dgm:pt modelId="{310FC9FA-7E41-47C6-91A0-AF31110B826D}" type="pres">
      <dgm:prSet presAssocID="{435271BD-1E24-40F1-B2EE-EAFAED6B7724}" presName="Name13" presStyleLbl="parChTrans1D2" presStyleIdx="7" presStyleCnt="14"/>
      <dgm:spPr/>
      <dgm:t>
        <a:bodyPr/>
        <a:lstStyle/>
        <a:p>
          <a:endParaRPr lang="en-US"/>
        </a:p>
      </dgm:t>
    </dgm:pt>
    <dgm:pt modelId="{9CFD27C2-E8CE-4C42-83B3-4233F7FC95C1}" type="pres">
      <dgm:prSet presAssocID="{5D29452B-384E-41A4-B816-5B4981013F4B}" presName="childText" presStyleLbl="bgAcc1" presStyleIdx="7" presStyleCnt="14">
        <dgm:presLayoutVars>
          <dgm:bulletEnabled val="1"/>
        </dgm:presLayoutVars>
      </dgm:prSet>
      <dgm:spPr/>
      <dgm:t>
        <a:bodyPr/>
        <a:lstStyle/>
        <a:p>
          <a:endParaRPr lang="en-US"/>
        </a:p>
      </dgm:t>
    </dgm:pt>
    <dgm:pt modelId="{0CF7A4C7-41B4-4608-97BC-E687E50E6786}" type="pres">
      <dgm:prSet presAssocID="{3E3DC4BF-64BB-446E-8613-17FACA59547D}" presName="root" presStyleCnt="0"/>
      <dgm:spPr/>
    </dgm:pt>
    <dgm:pt modelId="{7D24997A-D8AE-48E8-83C6-6D7EC898A7A5}" type="pres">
      <dgm:prSet presAssocID="{3E3DC4BF-64BB-446E-8613-17FACA59547D}" presName="rootComposite" presStyleCnt="0"/>
      <dgm:spPr/>
    </dgm:pt>
    <dgm:pt modelId="{99EE81BF-8126-4AEA-B769-EBB6CC45FDCE}" type="pres">
      <dgm:prSet presAssocID="{3E3DC4BF-64BB-446E-8613-17FACA59547D}" presName="rootText" presStyleLbl="node1" presStyleIdx="2" presStyleCnt="4"/>
      <dgm:spPr/>
      <dgm:t>
        <a:bodyPr/>
        <a:lstStyle/>
        <a:p>
          <a:endParaRPr lang="en-US"/>
        </a:p>
      </dgm:t>
    </dgm:pt>
    <dgm:pt modelId="{E2475B82-7DFA-45A1-B159-54A9644168CB}" type="pres">
      <dgm:prSet presAssocID="{3E3DC4BF-64BB-446E-8613-17FACA59547D}" presName="rootConnector" presStyleLbl="node1" presStyleIdx="2" presStyleCnt="4"/>
      <dgm:spPr/>
      <dgm:t>
        <a:bodyPr/>
        <a:lstStyle/>
        <a:p>
          <a:endParaRPr lang="en-US"/>
        </a:p>
      </dgm:t>
    </dgm:pt>
    <dgm:pt modelId="{3C205290-6160-41A6-B1FF-495F63AE6FD8}" type="pres">
      <dgm:prSet presAssocID="{3E3DC4BF-64BB-446E-8613-17FACA59547D}" presName="childShape" presStyleCnt="0"/>
      <dgm:spPr/>
    </dgm:pt>
    <dgm:pt modelId="{D206E5D7-680C-40F9-8674-9F512A6A62CA}" type="pres">
      <dgm:prSet presAssocID="{9C033B3A-93AB-4912-94CA-76A7C8904CF1}" presName="Name13" presStyleLbl="parChTrans1D2" presStyleIdx="8" presStyleCnt="14"/>
      <dgm:spPr/>
      <dgm:t>
        <a:bodyPr/>
        <a:lstStyle/>
        <a:p>
          <a:endParaRPr lang="en-US"/>
        </a:p>
      </dgm:t>
    </dgm:pt>
    <dgm:pt modelId="{8B3CCA0E-8734-47A6-AFAF-2652C570833A}" type="pres">
      <dgm:prSet presAssocID="{A1C90749-E03C-451C-93E1-2B9EA19BA4CD}" presName="childText" presStyleLbl="bgAcc1" presStyleIdx="8" presStyleCnt="14">
        <dgm:presLayoutVars>
          <dgm:bulletEnabled val="1"/>
        </dgm:presLayoutVars>
      </dgm:prSet>
      <dgm:spPr/>
      <dgm:t>
        <a:bodyPr/>
        <a:lstStyle/>
        <a:p>
          <a:endParaRPr lang="en-US"/>
        </a:p>
      </dgm:t>
    </dgm:pt>
    <dgm:pt modelId="{E6C447F0-2AFF-4276-9180-CAB0CAD58FF0}" type="pres">
      <dgm:prSet presAssocID="{823D055B-B31C-4A79-943D-66E24731DEC7}" presName="Name13" presStyleLbl="parChTrans1D2" presStyleIdx="9" presStyleCnt="14"/>
      <dgm:spPr/>
      <dgm:t>
        <a:bodyPr/>
        <a:lstStyle/>
        <a:p>
          <a:endParaRPr lang="en-US"/>
        </a:p>
      </dgm:t>
    </dgm:pt>
    <dgm:pt modelId="{6E6BC0C8-6C7F-4686-9FF8-A79E0A0A87AA}" type="pres">
      <dgm:prSet presAssocID="{AFA2367A-1A9D-4503-B589-EE3AF298BD46}" presName="childText" presStyleLbl="bgAcc1" presStyleIdx="9" presStyleCnt="14">
        <dgm:presLayoutVars>
          <dgm:bulletEnabled val="1"/>
        </dgm:presLayoutVars>
      </dgm:prSet>
      <dgm:spPr/>
      <dgm:t>
        <a:bodyPr/>
        <a:lstStyle/>
        <a:p>
          <a:endParaRPr lang="en-US"/>
        </a:p>
      </dgm:t>
    </dgm:pt>
    <dgm:pt modelId="{622089B9-E595-4D41-9A19-1BC0C37D97FF}" type="pres">
      <dgm:prSet presAssocID="{F1D21D7B-288F-48FA-A356-909C5B179E41}" presName="Name13" presStyleLbl="parChTrans1D2" presStyleIdx="10" presStyleCnt="14"/>
      <dgm:spPr/>
      <dgm:t>
        <a:bodyPr/>
        <a:lstStyle/>
        <a:p>
          <a:endParaRPr lang="en-US"/>
        </a:p>
      </dgm:t>
    </dgm:pt>
    <dgm:pt modelId="{7CA8CB2F-3158-4749-BE11-8B049DE2264A}" type="pres">
      <dgm:prSet presAssocID="{A27EF60B-ED49-4572-8D7D-81EB0833D22A}" presName="childText" presStyleLbl="bgAcc1" presStyleIdx="10" presStyleCnt="14">
        <dgm:presLayoutVars>
          <dgm:bulletEnabled val="1"/>
        </dgm:presLayoutVars>
      </dgm:prSet>
      <dgm:spPr/>
      <dgm:t>
        <a:bodyPr/>
        <a:lstStyle/>
        <a:p>
          <a:endParaRPr lang="en-US"/>
        </a:p>
      </dgm:t>
    </dgm:pt>
    <dgm:pt modelId="{AECB55FB-4052-45AD-B28E-89BD6C758DEE}" type="pres">
      <dgm:prSet presAssocID="{32886481-64AC-4058-9061-5DF3B3B063CD}" presName="root" presStyleCnt="0"/>
      <dgm:spPr/>
    </dgm:pt>
    <dgm:pt modelId="{0E4AA452-7258-4431-885C-6D7BC951273A}" type="pres">
      <dgm:prSet presAssocID="{32886481-64AC-4058-9061-5DF3B3B063CD}" presName="rootComposite" presStyleCnt="0"/>
      <dgm:spPr/>
    </dgm:pt>
    <dgm:pt modelId="{232FF573-671D-4FD5-A5E6-B4D0799BFCED}" type="pres">
      <dgm:prSet presAssocID="{32886481-64AC-4058-9061-5DF3B3B063CD}" presName="rootText" presStyleLbl="node1" presStyleIdx="3" presStyleCnt="4"/>
      <dgm:spPr/>
      <dgm:t>
        <a:bodyPr/>
        <a:lstStyle/>
        <a:p>
          <a:endParaRPr lang="en-US"/>
        </a:p>
      </dgm:t>
    </dgm:pt>
    <dgm:pt modelId="{E1B30805-3A0D-4796-8671-C1E14CBAF0B5}" type="pres">
      <dgm:prSet presAssocID="{32886481-64AC-4058-9061-5DF3B3B063CD}" presName="rootConnector" presStyleLbl="node1" presStyleIdx="3" presStyleCnt="4"/>
      <dgm:spPr/>
      <dgm:t>
        <a:bodyPr/>
        <a:lstStyle/>
        <a:p>
          <a:endParaRPr lang="en-US"/>
        </a:p>
      </dgm:t>
    </dgm:pt>
    <dgm:pt modelId="{F26996CB-F391-43D0-9617-40B3C2D7C193}" type="pres">
      <dgm:prSet presAssocID="{32886481-64AC-4058-9061-5DF3B3B063CD}" presName="childShape" presStyleCnt="0"/>
      <dgm:spPr/>
    </dgm:pt>
    <dgm:pt modelId="{D5176EC1-9A81-4512-9EA1-8322F08F55CB}" type="pres">
      <dgm:prSet presAssocID="{47D00847-E989-4874-ABC4-53276114AD7B}" presName="Name13" presStyleLbl="parChTrans1D2" presStyleIdx="11" presStyleCnt="14"/>
      <dgm:spPr/>
      <dgm:t>
        <a:bodyPr/>
        <a:lstStyle/>
        <a:p>
          <a:endParaRPr lang="en-US"/>
        </a:p>
      </dgm:t>
    </dgm:pt>
    <dgm:pt modelId="{37CDD314-6FE7-46DE-B0B1-83F688151912}" type="pres">
      <dgm:prSet presAssocID="{E7A87270-6C7F-424A-9F44-FB62B18A8878}" presName="childText" presStyleLbl="bgAcc1" presStyleIdx="11" presStyleCnt="14">
        <dgm:presLayoutVars>
          <dgm:bulletEnabled val="1"/>
        </dgm:presLayoutVars>
      </dgm:prSet>
      <dgm:spPr/>
      <dgm:t>
        <a:bodyPr/>
        <a:lstStyle/>
        <a:p>
          <a:endParaRPr lang="en-US"/>
        </a:p>
      </dgm:t>
    </dgm:pt>
    <dgm:pt modelId="{0415353B-1ACF-494C-B24E-80BD7A509F7A}" type="pres">
      <dgm:prSet presAssocID="{5A67DD9C-24FD-4290-970B-9E77EB9007B7}" presName="Name13" presStyleLbl="parChTrans1D2" presStyleIdx="12" presStyleCnt="14"/>
      <dgm:spPr/>
      <dgm:t>
        <a:bodyPr/>
        <a:lstStyle/>
        <a:p>
          <a:endParaRPr lang="en-US"/>
        </a:p>
      </dgm:t>
    </dgm:pt>
    <dgm:pt modelId="{DB81424A-817B-4159-9E98-5E30510076C8}" type="pres">
      <dgm:prSet presAssocID="{CBD5215C-6B22-405F-BAF4-74770D4ED53A}" presName="childText" presStyleLbl="bgAcc1" presStyleIdx="12" presStyleCnt="14">
        <dgm:presLayoutVars>
          <dgm:bulletEnabled val="1"/>
        </dgm:presLayoutVars>
      </dgm:prSet>
      <dgm:spPr/>
      <dgm:t>
        <a:bodyPr/>
        <a:lstStyle/>
        <a:p>
          <a:endParaRPr lang="en-US"/>
        </a:p>
      </dgm:t>
    </dgm:pt>
    <dgm:pt modelId="{2B69EB24-8430-44D6-B270-B3B62C5683E6}" type="pres">
      <dgm:prSet presAssocID="{CFE9B5D4-ED6E-467A-87C3-C57AD63CD6E3}" presName="Name13" presStyleLbl="parChTrans1D2" presStyleIdx="13" presStyleCnt="14"/>
      <dgm:spPr/>
      <dgm:t>
        <a:bodyPr/>
        <a:lstStyle/>
        <a:p>
          <a:endParaRPr lang="en-US"/>
        </a:p>
      </dgm:t>
    </dgm:pt>
    <dgm:pt modelId="{4B05D43B-B7DC-47BE-B8E3-A5CCF71DAA17}" type="pres">
      <dgm:prSet presAssocID="{7B2FF38A-ABE8-4798-8A6E-F4BD0E7051EE}" presName="childText" presStyleLbl="bgAcc1" presStyleIdx="13" presStyleCnt="14">
        <dgm:presLayoutVars>
          <dgm:bulletEnabled val="1"/>
        </dgm:presLayoutVars>
      </dgm:prSet>
      <dgm:spPr/>
      <dgm:t>
        <a:bodyPr/>
        <a:lstStyle/>
        <a:p>
          <a:endParaRPr lang="en-US"/>
        </a:p>
      </dgm:t>
    </dgm:pt>
  </dgm:ptLst>
  <dgm:cxnLst>
    <dgm:cxn modelId="{11CDAF90-C254-4721-8C38-1E0704E02E1A}" srcId="{855D28D1-A3A2-4C74-81B3-EC1B76A47D6F}" destId="{5D29452B-384E-41A4-B816-5B4981013F4B}" srcOrd="3" destOrd="0" parTransId="{435271BD-1E24-40F1-B2EE-EAFAED6B7724}" sibTransId="{771BC5C5-25AF-40E4-AF3A-BBC942FD159A}"/>
    <dgm:cxn modelId="{7CC7E7CD-06E4-4271-A626-2CB414F04B1D}" srcId="{2921F1C4-41FC-44BD-852E-09EBBA9F1D90}" destId="{855D28D1-A3A2-4C74-81B3-EC1B76A47D6F}" srcOrd="1" destOrd="0" parTransId="{3F014A27-D9ED-4807-A1E3-685AFA8F037D}" sibTransId="{56476858-D3B7-494C-A7FB-40CEEBC8A132}"/>
    <dgm:cxn modelId="{D90D9EBD-8635-4073-AEE3-8115BF2894F6}" type="presOf" srcId="{D5DF36E9-4EC8-4915-A4E7-7989B288A390}" destId="{AB8AE6D1-C9DD-418D-9819-FD1CE8D51546}" srcOrd="0" destOrd="0" presId="urn:microsoft.com/office/officeart/2005/8/layout/hierarchy3"/>
    <dgm:cxn modelId="{B8191CD3-0CA4-4853-8298-0614564843B3}" type="presOf" srcId="{52785473-9E09-4B1A-8C1D-35BDC45FDA6F}" destId="{33E9CF72-D81B-4420-93DC-B55F7ACB3979}" srcOrd="0" destOrd="0" presId="urn:microsoft.com/office/officeart/2005/8/layout/hierarchy3"/>
    <dgm:cxn modelId="{BFB0E74E-5653-444E-8938-CFEF216CF1A2}" type="presOf" srcId="{32886481-64AC-4058-9061-5DF3B3B063CD}" destId="{E1B30805-3A0D-4796-8671-C1E14CBAF0B5}" srcOrd="1" destOrd="0" presId="urn:microsoft.com/office/officeart/2005/8/layout/hierarchy3"/>
    <dgm:cxn modelId="{3ABE4F9D-4E28-4BE3-A8D0-03F490CD89FD}" type="presOf" srcId="{5A67DD9C-24FD-4290-970B-9E77EB9007B7}" destId="{0415353B-1ACF-494C-B24E-80BD7A509F7A}" srcOrd="0" destOrd="0" presId="urn:microsoft.com/office/officeart/2005/8/layout/hierarchy3"/>
    <dgm:cxn modelId="{A631E1B6-0871-4AFF-B99F-7A086F55F8AE}" srcId="{E7659AAF-7FD3-45E0-BA95-A3B58F509774}" destId="{8F0030A6-9CE1-44F6-9402-6E81C1649E70}" srcOrd="1" destOrd="0" parTransId="{16F53F47-0DE2-497D-A379-389D03A0D276}" sibTransId="{50DB1652-1107-45C7-B2E1-22EE5DB6D761}"/>
    <dgm:cxn modelId="{51F804DC-357D-42D2-AF00-5433FAC9BBB5}" type="presOf" srcId="{E7A87270-6C7F-424A-9F44-FB62B18A8878}" destId="{37CDD314-6FE7-46DE-B0B1-83F688151912}" srcOrd="0" destOrd="0" presId="urn:microsoft.com/office/officeart/2005/8/layout/hierarchy3"/>
    <dgm:cxn modelId="{B72740FC-A04B-4CE3-8F57-A74C31F14072}" type="presOf" srcId="{F2AC2758-82F5-4D5F-86C5-87DE7843343C}" destId="{252F03B2-ED97-408E-96B8-DAD436A64CD1}" srcOrd="0" destOrd="0" presId="urn:microsoft.com/office/officeart/2005/8/layout/hierarchy3"/>
    <dgm:cxn modelId="{548AECDD-C6E4-470E-B51B-93D682B9FAF1}" type="presOf" srcId="{F1D21D7B-288F-48FA-A356-909C5B179E41}" destId="{622089B9-E595-4D41-9A19-1BC0C37D97FF}" srcOrd="0" destOrd="0" presId="urn:microsoft.com/office/officeart/2005/8/layout/hierarchy3"/>
    <dgm:cxn modelId="{D71FD3A4-AE3A-4BD5-B82A-775018078149}" srcId="{32886481-64AC-4058-9061-5DF3B3B063CD}" destId="{E7A87270-6C7F-424A-9F44-FB62B18A8878}" srcOrd="0" destOrd="0" parTransId="{47D00847-E989-4874-ABC4-53276114AD7B}" sibTransId="{18F06EDD-5E62-487E-A3AB-B5B276421E43}"/>
    <dgm:cxn modelId="{2EABACD3-3875-47D5-9481-2285B94F493C}" type="presOf" srcId="{855D28D1-A3A2-4C74-81B3-EC1B76A47D6F}" destId="{E8526818-E508-4502-A5D4-FF6EB9A93FFC}" srcOrd="1" destOrd="0" presId="urn:microsoft.com/office/officeart/2005/8/layout/hierarchy3"/>
    <dgm:cxn modelId="{BE97C929-6C04-426C-9CC6-14AA072DCAA5}" type="presOf" srcId="{AE5CCD13-83D3-4DEB-B147-4D44CAEFED44}" destId="{D1C6FD00-F3B6-4C87-836B-4E36667EB917}" srcOrd="0" destOrd="0" presId="urn:microsoft.com/office/officeart/2005/8/layout/hierarchy3"/>
    <dgm:cxn modelId="{A49CDAEA-8470-4385-AB81-CE0A0B72EE46}" type="presOf" srcId="{B28ABDED-F485-4999-ACDD-48114C1D9C0D}" destId="{9BCC3A31-E66B-43BC-BD87-910CE694C6CA}" srcOrd="0" destOrd="0" presId="urn:microsoft.com/office/officeart/2005/8/layout/hierarchy3"/>
    <dgm:cxn modelId="{FA2804C3-7876-45FE-BA47-B1927F258B8A}" type="presOf" srcId="{A27EF60B-ED49-4572-8D7D-81EB0833D22A}" destId="{7CA8CB2F-3158-4749-BE11-8B049DE2264A}" srcOrd="0" destOrd="0" presId="urn:microsoft.com/office/officeart/2005/8/layout/hierarchy3"/>
    <dgm:cxn modelId="{815EAA40-B6B0-43F8-98DC-0EBB388CD1DA}" srcId="{32886481-64AC-4058-9061-5DF3B3B063CD}" destId="{7B2FF38A-ABE8-4798-8A6E-F4BD0E7051EE}" srcOrd="2" destOrd="0" parTransId="{CFE9B5D4-ED6E-467A-87C3-C57AD63CD6E3}" sibTransId="{70AE3E89-0011-4C4E-8EB1-2A474DBF9623}"/>
    <dgm:cxn modelId="{2691FDF1-5819-492C-8119-240987D910FA}" type="presOf" srcId="{3E3DC4BF-64BB-446E-8613-17FACA59547D}" destId="{E2475B82-7DFA-45A1-B159-54A9644168CB}" srcOrd="1" destOrd="0" presId="urn:microsoft.com/office/officeart/2005/8/layout/hierarchy3"/>
    <dgm:cxn modelId="{9270D8EC-2FB2-481F-9A3D-BC3F92C061C2}" type="presOf" srcId="{A66E708B-3EDA-407F-9195-881ABE6CCAE5}" destId="{5F3F1911-39F5-4E3D-9216-8316D04F8A8D}" srcOrd="0" destOrd="0" presId="urn:microsoft.com/office/officeart/2005/8/layout/hierarchy3"/>
    <dgm:cxn modelId="{58565985-4307-48A2-B13A-9EE08B8200D5}" srcId="{3E3DC4BF-64BB-446E-8613-17FACA59547D}" destId="{AFA2367A-1A9D-4503-B589-EE3AF298BD46}" srcOrd="1" destOrd="0" parTransId="{823D055B-B31C-4A79-943D-66E24731DEC7}" sibTransId="{CD42C36D-509B-437F-BBD9-8A3CEEAE5C6A}"/>
    <dgm:cxn modelId="{78C1626F-CCE0-4CC6-9406-63A0FDDE0AC5}" type="presOf" srcId="{CBD5215C-6B22-405F-BAF4-74770D4ED53A}" destId="{DB81424A-817B-4159-9E98-5E30510076C8}" srcOrd="0" destOrd="0" presId="urn:microsoft.com/office/officeart/2005/8/layout/hierarchy3"/>
    <dgm:cxn modelId="{5DBB78A8-4CE0-4C83-AC25-2FC979321040}" type="presOf" srcId="{8DAE1A4A-56AA-49B9-83CC-87899B17CB6E}" destId="{8C0FE216-483B-4840-911B-291A056A32A5}" srcOrd="0" destOrd="0" presId="urn:microsoft.com/office/officeart/2005/8/layout/hierarchy3"/>
    <dgm:cxn modelId="{AA29FDE0-94A0-444B-A345-BFB05A3594DD}" type="presOf" srcId="{2921F1C4-41FC-44BD-852E-09EBBA9F1D90}" destId="{8811674B-38EF-478F-B87C-D9FD751F8656}" srcOrd="0" destOrd="0" presId="urn:microsoft.com/office/officeart/2005/8/layout/hierarchy3"/>
    <dgm:cxn modelId="{6F9C3F16-FC15-4421-9879-7B5215CFC481}" type="presOf" srcId="{E7659AAF-7FD3-45E0-BA95-A3B58F509774}" destId="{22F64954-5269-48A4-8B77-BE0142F78FA8}" srcOrd="0" destOrd="0" presId="urn:microsoft.com/office/officeart/2005/8/layout/hierarchy3"/>
    <dgm:cxn modelId="{38672BBD-65FA-4A23-89B0-5B50932AC84D}" type="presOf" srcId="{9C033B3A-93AB-4912-94CA-76A7C8904CF1}" destId="{D206E5D7-680C-40F9-8674-9F512A6A62CA}" srcOrd="0" destOrd="0" presId="urn:microsoft.com/office/officeart/2005/8/layout/hierarchy3"/>
    <dgm:cxn modelId="{D53E10BE-076B-446D-BFE1-97D1C7655526}" srcId="{3E3DC4BF-64BB-446E-8613-17FACA59547D}" destId="{A1C90749-E03C-451C-93E1-2B9EA19BA4CD}" srcOrd="0" destOrd="0" parTransId="{9C033B3A-93AB-4912-94CA-76A7C8904CF1}" sibTransId="{09BB2DE9-B6D0-45CD-B88E-1D43C5DB86A1}"/>
    <dgm:cxn modelId="{D4F5AE38-B0C6-4521-A340-D6477E597D14}" srcId="{32886481-64AC-4058-9061-5DF3B3B063CD}" destId="{CBD5215C-6B22-405F-BAF4-74770D4ED53A}" srcOrd="1" destOrd="0" parTransId="{5A67DD9C-24FD-4290-970B-9E77EB9007B7}" sibTransId="{84D91B63-9C16-43AF-BCEF-11B9EE1E201A}"/>
    <dgm:cxn modelId="{B1E10A36-1651-48B8-A326-6A67A7CE4EDD}" type="presOf" srcId="{E7659AAF-7FD3-45E0-BA95-A3B58F509774}" destId="{CBB9127A-47F1-4549-8C51-38F961EACB41}" srcOrd="1" destOrd="0" presId="urn:microsoft.com/office/officeart/2005/8/layout/hierarchy3"/>
    <dgm:cxn modelId="{CCD8B340-439F-4749-9D71-42AD0D2F6968}" type="presOf" srcId="{8F0030A6-9CE1-44F6-9402-6E81C1649E70}" destId="{138AEB27-52FE-4A37-86C8-ADB63AAC3955}" srcOrd="0" destOrd="0" presId="urn:microsoft.com/office/officeart/2005/8/layout/hierarchy3"/>
    <dgm:cxn modelId="{D5F99EA7-31A7-47FE-B1C7-A5FD8DD7B7E0}" type="presOf" srcId="{CFE9B5D4-ED6E-467A-87C3-C57AD63CD6E3}" destId="{2B69EB24-8430-44D6-B270-B3B62C5683E6}" srcOrd="0" destOrd="0" presId="urn:microsoft.com/office/officeart/2005/8/layout/hierarchy3"/>
    <dgm:cxn modelId="{824EFE0D-8549-428E-BCE1-4694CD5B9A31}" type="presOf" srcId="{3E3DC4BF-64BB-446E-8613-17FACA59547D}" destId="{99EE81BF-8126-4AEA-B769-EBB6CC45FDCE}" srcOrd="0" destOrd="0" presId="urn:microsoft.com/office/officeart/2005/8/layout/hierarchy3"/>
    <dgm:cxn modelId="{79112823-FE30-4DC1-8207-9F2DA2E656E7}" type="presOf" srcId="{AFA2367A-1A9D-4503-B589-EE3AF298BD46}" destId="{6E6BC0C8-6C7F-4686-9FF8-A79E0A0A87AA}" srcOrd="0" destOrd="0" presId="urn:microsoft.com/office/officeart/2005/8/layout/hierarchy3"/>
    <dgm:cxn modelId="{0557FFB2-ADF7-45FF-BFE3-6B67C00D7F8C}" srcId="{855D28D1-A3A2-4C74-81B3-EC1B76A47D6F}" destId="{4A7D9F7A-DF11-412B-A5A4-147A26919604}" srcOrd="0" destOrd="0" parTransId="{D5DF36E9-4EC8-4915-A4E7-7989B288A390}" sibTransId="{7800E1DD-2BA1-446C-B700-40FB48BDFCC6}"/>
    <dgm:cxn modelId="{68067423-B4B4-4DD8-9722-989EAA82691B}" type="presOf" srcId="{2C2C59F3-D232-464B-B23F-38E0F4E38A51}" destId="{0257A03F-B389-4A5A-9ADA-B509BE9531EE}" srcOrd="0" destOrd="0" presId="urn:microsoft.com/office/officeart/2005/8/layout/hierarchy3"/>
    <dgm:cxn modelId="{5AC10C53-90B8-46F6-8653-AB4607976BD5}" type="presOf" srcId="{5D29452B-384E-41A4-B816-5B4981013F4B}" destId="{9CFD27C2-E8CE-4C42-83B3-4233F7FC95C1}" srcOrd="0" destOrd="0" presId="urn:microsoft.com/office/officeart/2005/8/layout/hierarchy3"/>
    <dgm:cxn modelId="{24DE4DA9-6F88-4CF2-A48B-C6968EB29703}" type="presOf" srcId="{32886481-64AC-4058-9061-5DF3B3B063CD}" destId="{232FF573-671D-4FD5-A5E6-B4D0799BFCED}" srcOrd="0" destOrd="0" presId="urn:microsoft.com/office/officeart/2005/8/layout/hierarchy3"/>
    <dgm:cxn modelId="{30AB0520-F9BC-4892-B515-E588E0A6A89A}" srcId="{E7659AAF-7FD3-45E0-BA95-A3B58F509774}" destId="{2A66499F-7DF9-4B49-81C5-E4AFC2A64108}" srcOrd="2" destOrd="0" parTransId="{2C2C59F3-D232-464B-B23F-38E0F4E38A51}" sibTransId="{DFB29EBB-C594-4684-BF17-C8ABF6B91712}"/>
    <dgm:cxn modelId="{5AE1A1F6-9AEC-42D1-8624-6045CBD85E5B}" srcId="{E7659AAF-7FD3-45E0-BA95-A3B58F509774}" destId="{971DF3C7-CD29-4D8C-A0B2-8B00E51868DF}" srcOrd="0" destOrd="0" parTransId="{F2AC2758-82F5-4D5F-86C5-87DE7843343C}" sibTransId="{4896A698-5E14-4BF9-862A-D52F8894CE28}"/>
    <dgm:cxn modelId="{3798EF08-C786-444D-9775-082DC562B4B6}" type="presOf" srcId="{2A66499F-7DF9-4B49-81C5-E4AFC2A64108}" destId="{0A2F2A06-EEBC-4145-97E5-ACD17184A1B6}" srcOrd="0" destOrd="0" presId="urn:microsoft.com/office/officeart/2005/8/layout/hierarchy3"/>
    <dgm:cxn modelId="{50145643-D97D-43CA-BF60-4337211E18E4}" type="presOf" srcId="{855D28D1-A3A2-4C74-81B3-EC1B76A47D6F}" destId="{F5CFCC40-48AC-4EDB-8AD5-927D03384D32}" srcOrd="0" destOrd="0" presId="urn:microsoft.com/office/officeart/2005/8/layout/hierarchy3"/>
    <dgm:cxn modelId="{CB092268-9446-4320-B530-AB920554136A}" type="presOf" srcId="{47D00847-E989-4874-ABC4-53276114AD7B}" destId="{D5176EC1-9A81-4512-9EA1-8322F08F55CB}" srcOrd="0" destOrd="0" presId="urn:microsoft.com/office/officeart/2005/8/layout/hierarchy3"/>
    <dgm:cxn modelId="{8951C64C-E525-4D5E-8BEA-0D38A34934A6}" srcId="{2921F1C4-41FC-44BD-852E-09EBBA9F1D90}" destId="{32886481-64AC-4058-9061-5DF3B3B063CD}" srcOrd="3" destOrd="0" parTransId="{4557FE56-7405-4200-9A56-7CBB876A5F96}" sibTransId="{523E836F-4823-4493-AF26-AB067560E3A6}"/>
    <dgm:cxn modelId="{BEE56A7C-1FCA-4A55-8063-76D07701D399}" type="presOf" srcId="{823D055B-B31C-4A79-943D-66E24731DEC7}" destId="{E6C447F0-2AFF-4276-9180-CAB0CAD58FF0}" srcOrd="0" destOrd="0" presId="urn:microsoft.com/office/officeart/2005/8/layout/hierarchy3"/>
    <dgm:cxn modelId="{7E94D67A-869E-4E53-A67E-84F1BC01C347}" srcId="{2921F1C4-41FC-44BD-852E-09EBBA9F1D90}" destId="{E7659AAF-7FD3-45E0-BA95-A3B58F509774}" srcOrd="0" destOrd="0" parTransId="{960DD3F0-0B00-4D22-8626-A557FF4C7859}" sibTransId="{01BF405E-6DC7-419F-9DC6-73E24CE5A3D8}"/>
    <dgm:cxn modelId="{25538448-5CD6-481E-85B0-28C0B5EF69C7}" type="presOf" srcId="{4A7D9F7A-DF11-412B-A5A4-147A26919604}" destId="{2871AEC7-25DB-4528-88A5-5DE31C39A694}" srcOrd="0" destOrd="0" presId="urn:microsoft.com/office/officeart/2005/8/layout/hierarchy3"/>
    <dgm:cxn modelId="{E950B0CA-D368-45C8-94AE-18770B5FE619}" srcId="{2921F1C4-41FC-44BD-852E-09EBBA9F1D90}" destId="{3E3DC4BF-64BB-446E-8613-17FACA59547D}" srcOrd="2" destOrd="0" parTransId="{5532E204-BC2A-4CDD-8FE1-8111EA86BFB8}" sibTransId="{AE2E1195-D8A9-47E3-A9FD-1F7330116BC4}"/>
    <dgm:cxn modelId="{A09A70D1-4110-4FB9-8CF1-3C7F1E7ED205}" type="presOf" srcId="{435271BD-1E24-40F1-B2EE-EAFAED6B7724}" destId="{310FC9FA-7E41-47C6-91A0-AF31110B826D}" srcOrd="0" destOrd="0" presId="urn:microsoft.com/office/officeart/2005/8/layout/hierarchy3"/>
    <dgm:cxn modelId="{74C557D5-C2DE-41EE-9002-1D9D0E5177CF}" srcId="{E7659AAF-7FD3-45E0-BA95-A3B58F509774}" destId="{A66E708B-3EDA-407F-9195-881ABE6CCAE5}" srcOrd="3" destOrd="0" parTransId="{3CF97A4A-9B3E-4909-A570-8CF35BA010E9}" sibTransId="{035F69D2-B8A3-4D43-AA4F-21EDDB236FE5}"/>
    <dgm:cxn modelId="{A3EC84BC-180E-47BF-A44D-F4FF781DD632}" type="presOf" srcId="{A1C90749-E03C-451C-93E1-2B9EA19BA4CD}" destId="{8B3CCA0E-8734-47A6-AFAF-2652C570833A}" srcOrd="0" destOrd="0" presId="urn:microsoft.com/office/officeart/2005/8/layout/hierarchy3"/>
    <dgm:cxn modelId="{E5690E26-B648-4C5D-9D47-828A413CACB5}" srcId="{855D28D1-A3A2-4C74-81B3-EC1B76A47D6F}" destId="{52785473-9E09-4B1A-8C1D-35BDC45FDA6F}" srcOrd="2" destOrd="0" parTransId="{B28ABDED-F485-4999-ACDD-48114C1D9C0D}" sibTransId="{7E3277DE-1F8F-4C79-96CC-4D935DEB954B}"/>
    <dgm:cxn modelId="{291B496F-1B87-4840-ABD2-F0B7D81414B5}" type="presOf" srcId="{7B2FF38A-ABE8-4798-8A6E-F4BD0E7051EE}" destId="{4B05D43B-B7DC-47BE-B8E3-A5CCF71DAA17}" srcOrd="0" destOrd="0" presId="urn:microsoft.com/office/officeart/2005/8/layout/hierarchy3"/>
    <dgm:cxn modelId="{2C7B8BD6-021B-4585-A0ED-516402C509F0}" srcId="{855D28D1-A3A2-4C74-81B3-EC1B76A47D6F}" destId="{AE5CCD13-83D3-4DEB-B147-4D44CAEFED44}" srcOrd="1" destOrd="0" parTransId="{8DAE1A4A-56AA-49B9-83CC-87899B17CB6E}" sibTransId="{DFC5DB64-6413-4F73-B9D3-508272DB8880}"/>
    <dgm:cxn modelId="{A038302A-8689-46E4-A357-FB4DC89D939C}" type="presOf" srcId="{3CF97A4A-9B3E-4909-A570-8CF35BA010E9}" destId="{7D6F35A3-20D3-4A99-88C3-FF9228C6683A}" srcOrd="0" destOrd="0" presId="urn:microsoft.com/office/officeart/2005/8/layout/hierarchy3"/>
    <dgm:cxn modelId="{43CE0003-8906-4E3E-A148-25503B3F1703}" type="presOf" srcId="{16F53F47-0DE2-497D-A379-389D03A0D276}" destId="{7F987089-C4C7-440C-8C84-FF19AF8A56FF}" srcOrd="0" destOrd="0" presId="urn:microsoft.com/office/officeart/2005/8/layout/hierarchy3"/>
    <dgm:cxn modelId="{7DD5B087-14E8-40E6-90E8-6D565F1C70F0}" srcId="{3E3DC4BF-64BB-446E-8613-17FACA59547D}" destId="{A27EF60B-ED49-4572-8D7D-81EB0833D22A}" srcOrd="2" destOrd="0" parTransId="{F1D21D7B-288F-48FA-A356-909C5B179E41}" sibTransId="{AA59ECDC-0156-472B-8E5B-A246332D6FE9}"/>
    <dgm:cxn modelId="{41F217D3-5C39-449E-87FB-0EE31245B55B}" type="presOf" srcId="{971DF3C7-CD29-4D8C-A0B2-8B00E51868DF}" destId="{7025481D-4CD2-4430-BB8C-DB5C83FA9814}" srcOrd="0" destOrd="0" presId="urn:microsoft.com/office/officeart/2005/8/layout/hierarchy3"/>
    <dgm:cxn modelId="{B9932AF3-84F6-44D5-9FFB-A77385BA8EBD}" type="presParOf" srcId="{8811674B-38EF-478F-B87C-D9FD751F8656}" destId="{DF5A9CEA-BAE8-43CA-9967-045EEF393378}" srcOrd="0" destOrd="0" presId="urn:microsoft.com/office/officeart/2005/8/layout/hierarchy3"/>
    <dgm:cxn modelId="{4108B5FE-89CA-4540-B238-1D43584B5BF6}" type="presParOf" srcId="{DF5A9CEA-BAE8-43CA-9967-045EEF393378}" destId="{2050802C-96FE-4E1B-8780-AE3DB2DFCF6D}" srcOrd="0" destOrd="0" presId="urn:microsoft.com/office/officeart/2005/8/layout/hierarchy3"/>
    <dgm:cxn modelId="{C3FF6B92-C24D-4C39-9848-F89BBD96CC2E}" type="presParOf" srcId="{2050802C-96FE-4E1B-8780-AE3DB2DFCF6D}" destId="{22F64954-5269-48A4-8B77-BE0142F78FA8}" srcOrd="0" destOrd="0" presId="urn:microsoft.com/office/officeart/2005/8/layout/hierarchy3"/>
    <dgm:cxn modelId="{632DDEB2-2BC8-4E00-A0B3-942F6AE2D4CC}" type="presParOf" srcId="{2050802C-96FE-4E1B-8780-AE3DB2DFCF6D}" destId="{CBB9127A-47F1-4549-8C51-38F961EACB41}" srcOrd="1" destOrd="0" presId="urn:microsoft.com/office/officeart/2005/8/layout/hierarchy3"/>
    <dgm:cxn modelId="{7615ACD9-7725-4335-8264-5DF8FE95C3E1}" type="presParOf" srcId="{DF5A9CEA-BAE8-43CA-9967-045EEF393378}" destId="{759E8806-5DD7-4088-893E-0BDAF5F4F65C}" srcOrd="1" destOrd="0" presId="urn:microsoft.com/office/officeart/2005/8/layout/hierarchy3"/>
    <dgm:cxn modelId="{02824497-FC2C-45B5-8C14-2D017C2753FA}" type="presParOf" srcId="{759E8806-5DD7-4088-893E-0BDAF5F4F65C}" destId="{252F03B2-ED97-408E-96B8-DAD436A64CD1}" srcOrd="0" destOrd="0" presId="urn:microsoft.com/office/officeart/2005/8/layout/hierarchy3"/>
    <dgm:cxn modelId="{8141F062-D0BE-4E7C-910D-B748D4C4266D}" type="presParOf" srcId="{759E8806-5DD7-4088-893E-0BDAF5F4F65C}" destId="{7025481D-4CD2-4430-BB8C-DB5C83FA9814}" srcOrd="1" destOrd="0" presId="urn:microsoft.com/office/officeart/2005/8/layout/hierarchy3"/>
    <dgm:cxn modelId="{6D399667-114F-4666-A4FE-04B67F86E9A7}" type="presParOf" srcId="{759E8806-5DD7-4088-893E-0BDAF5F4F65C}" destId="{7F987089-C4C7-440C-8C84-FF19AF8A56FF}" srcOrd="2" destOrd="0" presId="urn:microsoft.com/office/officeart/2005/8/layout/hierarchy3"/>
    <dgm:cxn modelId="{ABE5443D-D667-4D22-B805-AA25964935F0}" type="presParOf" srcId="{759E8806-5DD7-4088-893E-0BDAF5F4F65C}" destId="{138AEB27-52FE-4A37-86C8-ADB63AAC3955}" srcOrd="3" destOrd="0" presId="urn:microsoft.com/office/officeart/2005/8/layout/hierarchy3"/>
    <dgm:cxn modelId="{8C5B2DE3-B3CD-4168-94C2-1694E5D4B7FA}" type="presParOf" srcId="{759E8806-5DD7-4088-893E-0BDAF5F4F65C}" destId="{0257A03F-B389-4A5A-9ADA-B509BE9531EE}" srcOrd="4" destOrd="0" presId="urn:microsoft.com/office/officeart/2005/8/layout/hierarchy3"/>
    <dgm:cxn modelId="{F8907615-A3D9-4920-8A7E-4A60637B8713}" type="presParOf" srcId="{759E8806-5DD7-4088-893E-0BDAF5F4F65C}" destId="{0A2F2A06-EEBC-4145-97E5-ACD17184A1B6}" srcOrd="5" destOrd="0" presId="urn:microsoft.com/office/officeart/2005/8/layout/hierarchy3"/>
    <dgm:cxn modelId="{5D867A38-5B0B-42B4-B2B8-E5F8E28E64FF}" type="presParOf" srcId="{759E8806-5DD7-4088-893E-0BDAF5F4F65C}" destId="{7D6F35A3-20D3-4A99-88C3-FF9228C6683A}" srcOrd="6" destOrd="0" presId="urn:microsoft.com/office/officeart/2005/8/layout/hierarchy3"/>
    <dgm:cxn modelId="{8F9E8F90-E117-446F-B5C8-4C254D33D4ED}" type="presParOf" srcId="{759E8806-5DD7-4088-893E-0BDAF5F4F65C}" destId="{5F3F1911-39F5-4E3D-9216-8316D04F8A8D}" srcOrd="7" destOrd="0" presId="urn:microsoft.com/office/officeart/2005/8/layout/hierarchy3"/>
    <dgm:cxn modelId="{FBD40490-7346-4594-8247-B0E74E8ED066}" type="presParOf" srcId="{8811674B-38EF-478F-B87C-D9FD751F8656}" destId="{81D46425-A90A-4500-B9A6-5473FF98671F}" srcOrd="1" destOrd="0" presId="urn:microsoft.com/office/officeart/2005/8/layout/hierarchy3"/>
    <dgm:cxn modelId="{62EE173B-98BB-4671-AAA7-656391FA71B3}" type="presParOf" srcId="{81D46425-A90A-4500-B9A6-5473FF98671F}" destId="{9DF4991F-74D2-48DA-8AE5-1E6A2E640C1B}" srcOrd="0" destOrd="0" presId="urn:microsoft.com/office/officeart/2005/8/layout/hierarchy3"/>
    <dgm:cxn modelId="{38BC1A76-C019-4CB1-865A-4BF1CDE799E1}" type="presParOf" srcId="{9DF4991F-74D2-48DA-8AE5-1E6A2E640C1B}" destId="{F5CFCC40-48AC-4EDB-8AD5-927D03384D32}" srcOrd="0" destOrd="0" presId="urn:microsoft.com/office/officeart/2005/8/layout/hierarchy3"/>
    <dgm:cxn modelId="{B40525BE-B921-4A1F-9871-3F9A42853823}" type="presParOf" srcId="{9DF4991F-74D2-48DA-8AE5-1E6A2E640C1B}" destId="{E8526818-E508-4502-A5D4-FF6EB9A93FFC}" srcOrd="1" destOrd="0" presId="urn:microsoft.com/office/officeart/2005/8/layout/hierarchy3"/>
    <dgm:cxn modelId="{3EE052D5-1BC6-45E3-8DB8-2EF477432707}" type="presParOf" srcId="{81D46425-A90A-4500-B9A6-5473FF98671F}" destId="{DA4DE329-0044-4ADD-839E-AA255BC52B39}" srcOrd="1" destOrd="0" presId="urn:microsoft.com/office/officeart/2005/8/layout/hierarchy3"/>
    <dgm:cxn modelId="{E450F3E8-E5EF-4E6A-8A95-84B1D7655563}" type="presParOf" srcId="{DA4DE329-0044-4ADD-839E-AA255BC52B39}" destId="{AB8AE6D1-C9DD-418D-9819-FD1CE8D51546}" srcOrd="0" destOrd="0" presId="urn:microsoft.com/office/officeart/2005/8/layout/hierarchy3"/>
    <dgm:cxn modelId="{088FC401-1125-4512-B9CE-3345C8A752F3}" type="presParOf" srcId="{DA4DE329-0044-4ADD-839E-AA255BC52B39}" destId="{2871AEC7-25DB-4528-88A5-5DE31C39A694}" srcOrd="1" destOrd="0" presId="urn:microsoft.com/office/officeart/2005/8/layout/hierarchy3"/>
    <dgm:cxn modelId="{5FAF43E8-44B4-442E-9758-2F2855668629}" type="presParOf" srcId="{DA4DE329-0044-4ADD-839E-AA255BC52B39}" destId="{8C0FE216-483B-4840-911B-291A056A32A5}" srcOrd="2" destOrd="0" presId="urn:microsoft.com/office/officeart/2005/8/layout/hierarchy3"/>
    <dgm:cxn modelId="{126FE3DC-89A4-47AF-A612-E388B0908403}" type="presParOf" srcId="{DA4DE329-0044-4ADD-839E-AA255BC52B39}" destId="{D1C6FD00-F3B6-4C87-836B-4E36667EB917}" srcOrd="3" destOrd="0" presId="urn:microsoft.com/office/officeart/2005/8/layout/hierarchy3"/>
    <dgm:cxn modelId="{9012340B-E1FE-484B-9A60-0F384079131F}" type="presParOf" srcId="{DA4DE329-0044-4ADD-839E-AA255BC52B39}" destId="{9BCC3A31-E66B-43BC-BD87-910CE694C6CA}" srcOrd="4" destOrd="0" presId="urn:microsoft.com/office/officeart/2005/8/layout/hierarchy3"/>
    <dgm:cxn modelId="{70FCD92D-13DD-4C1C-99DE-22F34E2F87DA}" type="presParOf" srcId="{DA4DE329-0044-4ADD-839E-AA255BC52B39}" destId="{33E9CF72-D81B-4420-93DC-B55F7ACB3979}" srcOrd="5" destOrd="0" presId="urn:microsoft.com/office/officeart/2005/8/layout/hierarchy3"/>
    <dgm:cxn modelId="{876A25E4-2B94-4B21-A760-B9B29EA38A7F}" type="presParOf" srcId="{DA4DE329-0044-4ADD-839E-AA255BC52B39}" destId="{310FC9FA-7E41-47C6-91A0-AF31110B826D}" srcOrd="6" destOrd="0" presId="urn:microsoft.com/office/officeart/2005/8/layout/hierarchy3"/>
    <dgm:cxn modelId="{9B460E56-8980-447D-B6B2-5AA81BEFF335}" type="presParOf" srcId="{DA4DE329-0044-4ADD-839E-AA255BC52B39}" destId="{9CFD27C2-E8CE-4C42-83B3-4233F7FC95C1}" srcOrd="7" destOrd="0" presId="urn:microsoft.com/office/officeart/2005/8/layout/hierarchy3"/>
    <dgm:cxn modelId="{328E906D-D935-48F8-85C0-43C3EDF3D601}" type="presParOf" srcId="{8811674B-38EF-478F-B87C-D9FD751F8656}" destId="{0CF7A4C7-41B4-4608-97BC-E687E50E6786}" srcOrd="2" destOrd="0" presId="urn:microsoft.com/office/officeart/2005/8/layout/hierarchy3"/>
    <dgm:cxn modelId="{8A7907B8-7B59-4BBC-820F-5AB4CFE1FCF1}" type="presParOf" srcId="{0CF7A4C7-41B4-4608-97BC-E687E50E6786}" destId="{7D24997A-D8AE-48E8-83C6-6D7EC898A7A5}" srcOrd="0" destOrd="0" presId="urn:microsoft.com/office/officeart/2005/8/layout/hierarchy3"/>
    <dgm:cxn modelId="{3533F431-62C8-48C7-9868-380C49872A46}" type="presParOf" srcId="{7D24997A-D8AE-48E8-83C6-6D7EC898A7A5}" destId="{99EE81BF-8126-4AEA-B769-EBB6CC45FDCE}" srcOrd="0" destOrd="0" presId="urn:microsoft.com/office/officeart/2005/8/layout/hierarchy3"/>
    <dgm:cxn modelId="{5E7C3B74-CF83-4F56-92DA-82DA04E55353}" type="presParOf" srcId="{7D24997A-D8AE-48E8-83C6-6D7EC898A7A5}" destId="{E2475B82-7DFA-45A1-B159-54A9644168CB}" srcOrd="1" destOrd="0" presId="urn:microsoft.com/office/officeart/2005/8/layout/hierarchy3"/>
    <dgm:cxn modelId="{33D56B4E-E9E3-4380-AFC7-91C0C3BCF5B6}" type="presParOf" srcId="{0CF7A4C7-41B4-4608-97BC-E687E50E6786}" destId="{3C205290-6160-41A6-B1FF-495F63AE6FD8}" srcOrd="1" destOrd="0" presId="urn:microsoft.com/office/officeart/2005/8/layout/hierarchy3"/>
    <dgm:cxn modelId="{F7B7863A-1B65-4FFA-88B7-2C37A00DDCCA}" type="presParOf" srcId="{3C205290-6160-41A6-B1FF-495F63AE6FD8}" destId="{D206E5D7-680C-40F9-8674-9F512A6A62CA}" srcOrd="0" destOrd="0" presId="urn:microsoft.com/office/officeart/2005/8/layout/hierarchy3"/>
    <dgm:cxn modelId="{651E3CE9-05FA-42CC-B4E1-3B8BDD18C101}" type="presParOf" srcId="{3C205290-6160-41A6-B1FF-495F63AE6FD8}" destId="{8B3CCA0E-8734-47A6-AFAF-2652C570833A}" srcOrd="1" destOrd="0" presId="urn:microsoft.com/office/officeart/2005/8/layout/hierarchy3"/>
    <dgm:cxn modelId="{40CD3426-080C-445A-A445-5C4BC7A26420}" type="presParOf" srcId="{3C205290-6160-41A6-B1FF-495F63AE6FD8}" destId="{E6C447F0-2AFF-4276-9180-CAB0CAD58FF0}" srcOrd="2" destOrd="0" presId="urn:microsoft.com/office/officeart/2005/8/layout/hierarchy3"/>
    <dgm:cxn modelId="{75252DBA-9AC1-4E17-8681-424457A5F001}" type="presParOf" srcId="{3C205290-6160-41A6-B1FF-495F63AE6FD8}" destId="{6E6BC0C8-6C7F-4686-9FF8-A79E0A0A87AA}" srcOrd="3" destOrd="0" presId="urn:microsoft.com/office/officeart/2005/8/layout/hierarchy3"/>
    <dgm:cxn modelId="{9B4E3F5D-5FAB-4C0E-A380-03AD562C5BF8}" type="presParOf" srcId="{3C205290-6160-41A6-B1FF-495F63AE6FD8}" destId="{622089B9-E595-4D41-9A19-1BC0C37D97FF}" srcOrd="4" destOrd="0" presId="urn:microsoft.com/office/officeart/2005/8/layout/hierarchy3"/>
    <dgm:cxn modelId="{AB69C5F1-6354-4B1A-A8F2-02FF37C30F4D}" type="presParOf" srcId="{3C205290-6160-41A6-B1FF-495F63AE6FD8}" destId="{7CA8CB2F-3158-4749-BE11-8B049DE2264A}" srcOrd="5" destOrd="0" presId="urn:microsoft.com/office/officeart/2005/8/layout/hierarchy3"/>
    <dgm:cxn modelId="{585120FD-3478-481B-8A92-B81804E6CF71}" type="presParOf" srcId="{8811674B-38EF-478F-B87C-D9FD751F8656}" destId="{AECB55FB-4052-45AD-B28E-89BD6C758DEE}" srcOrd="3" destOrd="0" presId="urn:microsoft.com/office/officeart/2005/8/layout/hierarchy3"/>
    <dgm:cxn modelId="{2CBED25B-CC66-4736-959E-733684B95FA3}" type="presParOf" srcId="{AECB55FB-4052-45AD-B28E-89BD6C758DEE}" destId="{0E4AA452-7258-4431-885C-6D7BC951273A}" srcOrd="0" destOrd="0" presId="urn:microsoft.com/office/officeart/2005/8/layout/hierarchy3"/>
    <dgm:cxn modelId="{3D545F1F-7A14-4624-9FD3-A12F4AAF5E3A}" type="presParOf" srcId="{0E4AA452-7258-4431-885C-6D7BC951273A}" destId="{232FF573-671D-4FD5-A5E6-B4D0799BFCED}" srcOrd="0" destOrd="0" presId="urn:microsoft.com/office/officeart/2005/8/layout/hierarchy3"/>
    <dgm:cxn modelId="{09C3E90D-0B60-49A4-9B64-3A36ABB7F701}" type="presParOf" srcId="{0E4AA452-7258-4431-885C-6D7BC951273A}" destId="{E1B30805-3A0D-4796-8671-C1E14CBAF0B5}" srcOrd="1" destOrd="0" presId="urn:microsoft.com/office/officeart/2005/8/layout/hierarchy3"/>
    <dgm:cxn modelId="{DFC1A8BC-D377-4FAE-950A-198DA085A4C1}" type="presParOf" srcId="{AECB55FB-4052-45AD-B28E-89BD6C758DEE}" destId="{F26996CB-F391-43D0-9617-40B3C2D7C193}" srcOrd="1" destOrd="0" presId="urn:microsoft.com/office/officeart/2005/8/layout/hierarchy3"/>
    <dgm:cxn modelId="{C4CABB49-3923-4B87-858D-A9ADCBE44A7D}" type="presParOf" srcId="{F26996CB-F391-43D0-9617-40B3C2D7C193}" destId="{D5176EC1-9A81-4512-9EA1-8322F08F55CB}" srcOrd="0" destOrd="0" presId="urn:microsoft.com/office/officeart/2005/8/layout/hierarchy3"/>
    <dgm:cxn modelId="{E1FE785D-51B5-4120-8456-C875209D72D9}" type="presParOf" srcId="{F26996CB-F391-43D0-9617-40B3C2D7C193}" destId="{37CDD314-6FE7-46DE-B0B1-83F688151912}" srcOrd="1" destOrd="0" presId="urn:microsoft.com/office/officeart/2005/8/layout/hierarchy3"/>
    <dgm:cxn modelId="{DC7E5F20-11D1-44BC-8C93-D4855EC4D66B}" type="presParOf" srcId="{F26996CB-F391-43D0-9617-40B3C2D7C193}" destId="{0415353B-1ACF-494C-B24E-80BD7A509F7A}" srcOrd="2" destOrd="0" presId="urn:microsoft.com/office/officeart/2005/8/layout/hierarchy3"/>
    <dgm:cxn modelId="{EA6A5331-5BF0-4A9B-82E9-9ECF7CDE1B6B}" type="presParOf" srcId="{F26996CB-F391-43D0-9617-40B3C2D7C193}" destId="{DB81424A-817B-4159-9E98-5E30510076C8}" srcOrd="3" destOrd="0" presId="urn:microsoft.com/office/officeart/2005/8/layout/hierarchy3"/>
    <dgm:cxn modelId="{134A9C60-08A4-46A1-92F8-1771C1639492}" type="presParOf" srcId="{F26996CB-F391-43D0-9617-40B3C2D7C193}" destId="{2B69EB24-8430-44D6-B270-B3B62C5683E6}" srcOrd="4" destOrd="0" presId="urn:microsoft.com/office/officeart/2005/8/layout/hierarchy3"/>
    <dgm:cxn modelId="{F2E66ABA-9AB8-4ACC-B335-5B0641ABAE98}" type="presParOf" srcId="{F26996CB-F391-43D0-9617-40B3C2D7C193}" destId="{4B05D43B-B7DC-47BE-B8E3-A5CCF71DAA17}" srcOrd="5" destOrd="0" presId="urn:microsoft.com/office/officeart/2005/8/layout/hierarchy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0012B559-0706-4B39-BFD0-779F916CFCD8}" type="doc">
      <dgm:prSet loTypeId="urn:microsoft.com/office/officeart/2009/3/layout/IncreasingArrowsProcess" loCatId="process" qsTypeId="urn:microsoft.com/office/officeart/2005/8/quickstyle/simple1" qsCatId="simple" csTypeId="urn:microsoft.com/office/officeart/2005/8/colors/accent1_2" csCatId="accent1" phldr="1"/>
      <dgm:spPr/>
      <dgm:t>
        <a:bodyPr/>
        <a:lstStyle/>
        <a:p>
          <a:endParaRPr lang="en-US"/>
        </a:p>
      </dgm:t>
    </dgm:pt>
    <dgm:pt modelId="{741F1B36-644B-47C9-B322-5BECA15F242D}">
      <dgm:prSet custT="1"/>
      <dgm:spPr/>
      <dgm:t>
        <a:bodyPr/>
        <a:lstStyle/>
        <a:p>
          <a:pPr rtl="0"/>
          <a:r>
            <a:rPr lang="en-US" sz="2800" dirty="0" smtClean="0"/>
            <a:t>Program Offerings</a:t>
          </a:r>
          <a:endParaRPr lang="en-US" sz="2800" dirty="0"/>
        </a:p>
      </dgm:t>
    </dgm:pt>
    <dgm:pt modelId="{2F96C6B6-F834-4719-85AF-4E5C1C94F732}" type="parTrans" cxnId="{DAFE280D-6D12-4FE9-B173-D546EA11467A}">
      <dgm:prSet/>
      <dgm:spPr/>
      <dgm:t>
        <a:bodyPr/>
        <a:lstStyle/>
        <a:p>
          <a:endParaRPr lang="en-US"/>
        </a:p>
      </dgm:t>
    </dgm:pt>
    <dgm:pt modelId="{0673013B-E694-4DDD-B404-0AF9464EBC6E}" type="sibTrans" cxnId="{DAFE280D-6D12-4FE9-B173-D546EA11467A}">
      <dgm:prSet/>
      <dgm:spPr/>
      <dgm:t>
        <a:bodyPr/>
        <a:lstStyle/>
        <a:p>
          <a:endParaRPr lang="en-US"/>
        </a:p>
      </dgm:t>
    </dgm:pt>
    <dgm:pt modelId="{55D9F81B-19FE-4F54-8E7B-65902177572E}">
      <dgm:prSet custT="1"/>
      <dgm:spPr/>
      <dgm:t>
        <a:bodyPr/>
        <a:lstStyle/>
        <a:p>
          <a:pPr rtl="0"/>
          <a:r>
            <a:rPr lang="en-US" sz="2800" dirty="0" err="1" smtClean="0"/>
            <a:t>OPower</a:t>
          </a:r>
          <a:r>
            <a:rPr lang="en-US" sz="2800" dirty="0" smtClean="0"/>
            <a:t> Neighbor Comparison</a:t>
          </a:r>
          <a:endParaRPr lang="en-US" sz="2800" dirty="0"/>
        </a:p>
      </dgm:t>
    </dgm:pt>
    <dgm:pt modelId="{1213DE4E-C154-451E-AD01-33042B2B1B9D}" type="parTrans" cxnId="{CE8E46A6-9F1C-48DF-98CD-DCE0E8F8E4F7}">
      <dgm:prSet/>
      <dgm:spPr/>
      <dgm:t>
        <a:bodyPr/>
        <a:lstStyle/>
        <a:p>
          <a:endParaRPr lang="en-US"/>
        </a:p>
      </dgm:t>
    </dgm:pt>
    <dgm:pt modelId="{901EB1A5-D67E-42FA-BFC0-73D16A4D3EE2}" type="sibTrans" cxnId="{CE8E46A6-9F1C-48DF-98CD-DCE0E8F8E4F7}">
      <dgm:prSet/>
      <dgm:spPr/>
      <dgm:t>
        <a:bodyPr/>
        <a:lstStyle/>
        <a:p>
          <a:endParaRPr lang="en-US"/>
        </a:p>
      </dgm:t>
    </dgm:pt>
    <dgm:pt modelId="{1128E3AC-8291-4C96-9F57-FD2EE35B493E}">
      <dgm:prSet custT="1"/>
      <dgm:spPr/>
      <dgm:t>
        <a:bodyPr/>
        <a:lstStyle/>
        <a:p>
          <a:pPr rtl="0"/>
          <a:r>
            <a:rPr lang="en-US" sz="2800" dirty="0" smtClean="0"/>
            <a:t>SJG Program Info</a:t>
          </a:r>
          <a:endParaRPr lang="en-US" sz="2800" dirty="0"/>
        </a:p>
      </dgm:t>
    </dgm:pt>
    <dgm:pt modelId="{2CD79B50-7443-45E4-865F-3708840313EA}" type="parTrans" cxnId="{41AB740B-F3DF-4739-BB1C-486EB3E351B9}">
      <dgm:prSet/>
      <dgm:spPr/>
      <dgm:t>
        <a:bodyPr/>
        <a:lstStyle/>
        <a:p>
          <a:endParaRPr lang="en-US"/>
        </a:p>
      </dgm:t>
    </dgm:pt>
    <dgm:pt modelId="{2A13C299-ECE4-4A3E-958E-89800FC408E8}" type="sibTrans" cxnId="{41AB740B-F3DF-4739-BB1C-486EB3E351B9}">
      <dgm:prSet/>
      <dgm:spPr/>
      <dgm:t>
        <a:bodyPr/>
        <a:lstStyle/>
        <a:p>
          <a:endParaRPr lang="en-US"/>
        </a:p>
      </dgm:t>
    </dgm:pt>
    <dgm:pt modelId="{C50DA54B-4FAA-4DEB-A847-D96C8BFA4008}">
      <dgm:prSet custT="1"/>
      <dgm:spPr/>
      <dgm:t>
        <a:bodyPr/>
        <a:lstStyle/>
        <a:p>
          <a:pPr rtl="0"/>
          <a:endParaRPr lang="en-US" sz="1800" dirty="0"/>
        </a:p>
      </dgm:t>
    </dgm:pt>
    <dgm:pt modelId="{E294ECE3-1E3F-4480-A316-3DA69AFC9D6C}" type="parTrans" cxnId="{6AC61563-2A23-4888-BFC6-8C48CDAAA99B}">
      <dgm:prSet/>
      <dgm:spPr/>
      <dgm:t>
        <a:bodyPr/>
        <a:lstStyle/>
        <a:p>
          <a:endParaRPr lang="en-US"/>
        </a:p>
      </dgm:t>
    </dgm:pt>
    <dgm:pt modelId="{919B2854-1A0B-4384-86ED-298AE32D0427}" type="sibTrans" cxnId="{6AC61563-2A23-4888-BFC6-8C48CDAAA99B}">
      <dgm:prSet/>
      <dgm:spPr/>
      <dgm:t>
        <a:bodyPr/>
        <a:lstStyle/>
        <a:p>
          <a:endParaRPr lang="en-US"/>
        </a:p>
      </dgm:t>
    </dgm:pt>
    <dgm:pt modelId="{98B90628-054C-4449-9E31-FD39AE059005}">
      <dgm:prSet custT="1"/>
      <dgm:spPr/>
      <dgm:t>
        <a:bodyPr/>
        <a:lstStyle/>
        <a:p>
          <a:pPr rtl="0"/>
          <a:endParaRPr lang="en-US" sz="1800" dirty="0" smtClean="0"/>
        </a:p>
      </dgm:t>
    </dgm:pt>
    <dgm:pt modelId="{F9283F4A-26FA-4D76-8F72-483A62DED3B6}" type="parTrans" cxnId="{E324BFA8-CA5A-4BC1-BDA8-839BD08EE299}">
      <dgm:prSet/>
      <dgm:spPr/>
      <dgm:t>
        <a:bodyPr/>
        <a:lstStyle/>
        <a:p>
          <a:endParaRPr lang="en-US"/>
        </a:p>
      </dgm:t>
    </dgm:pt>
    <dgm:pt modelId="{06009FF2-CD81-4B35-A174-74EFE8C53D87}" type="sibTrans" cxnId="{E324BFA8-CA5A-4BC1-BDA8-839BD08EE299}">
      <dgm:prSet/>
      <dgm:spPr/>
      <dgm:t>
        <a:bodyPr/>
        <a:lstStyle/>
        <a:p>
          <a:endParaRPr lang="en-US"/>
        </a:p>
      </dgm:t>
    </dgm:pt>
    <dgm:pt modelId="{71EA500C-956A-40D5-9408-7A52985C2F17}">
      <dgm:prSet custT="1"/>
      <dgm:spPr/>
      <dgm:t>
        <a:bodyPr/>
        <a:lstStyle/>
        <a:p>
          <a:pPr rtl="0"/>
          <a:endParaRPr lang="en-US" sz="1800" dirty="0"/>
        </a:p>
      </dgm:t>
    </dgm:pt>
    <dgm:pt modelId="{CB047A6E-655B-408B-8CA7-9497DAB05330}" type="parTrans" cxnId="{2FCBACDF-810A-4EED-821B-957470F42867}">
      <dgm:prSet/>
      <dgm:spPr/>
      <dgm:t>
        <a:bodyPr/>
        <a:lstStyle/>
        <a:p>
          <a:endParaRPr lang="en-US"/>
        </a:p>
      </dgm:t>
    </dgm:pt>
    <dgm:pt modelId="{3231DDD8-1C4B-49B6-B340-D888ED5524FE}" type="sibTrans" cxnId="{2FCBACDF-810A-4EED-821B-957470F42867}">
      <dgm:prSet/>
      <dgm:spPr/>
      <dgm:t>
        <a:bodyPr/>
        <a:lstStyle/>
        <a:p>
          <a:endParaRPr lang="en-US"/>
        </a:p>
      </dgm:t>
    </dgm:pt>
    <dgm:pt modelId="{F5C0073B-565E-4B01-B7B0-C5838395A2B0}">
      <dgm:prSet custT="1"/>
      <dgm:spPr/>
      <dgm:t>
        <a:bodyPr/>
        <a:lstStyle/>
        <a:p>
          <a:pPr rtl="0"/>
          <a:r>
            <a:rPr lang="en-US" sz="1800" dirty="0" smtClean="0"/>
            <a:t>Provide more information on selection of neighbors for comparison</a:t>
          </a:r>
        </a:p>
      </dgm:t>
    </dgm:pt>
    <dgm:pt modelId="{56A39972-DB47-415A-A498-1C98EA3E72E6}" type="parTrans" cxnId="{682365F5-82DD-4862-966B-A8CFE4FEDCBC}">
      <dgm:prSet/>
      <dgm:spPr/>
      <dgm:t>
        <a:bodyPr/>
        <a:lstStyle/>
        <a:p>
          <a:endParaRPr lang="en-US"/>
        </a:p>
      </dgm:t>
    </dgm:pt>
    <dgm:pt modelId="{C8336715-2D0F-4166-9E64-A60F1A601ED3}" type="sibTrans" cxnId="{682365F5-82DD-4862-966B-A8CFE4FEDCBC}">
      <dgm:prSet/>
      <dgm:spPr/>
      <dgm:t>
        <a:bodyPr/>
        <a:lstStyle/>
        <a:p>
          <a:endParaRPr lang="en-US"/>
        </a:p>
      </dgm:t>
    </dgm:pt>
    <dgm:pt modelId="{12DDDE53-9920-422B-BD88-1CC9547CCE35}">
      <dgm:prSet custT="1"/>
      <dgm:spPr/>
      <dgm:t>
        <a:bodyPr/>
        <a:lstStyle/>
        <a:p>
          <a:pPr rtl="0"/>
          <a:r>
            <a:rPr lang="en-US" sz="1800" dirty="0" smtClean="0"/>
            <a:t>Consider other incentives to encourage HVAC participants to install whole house improvements </a:t>
          </a:r>
          <a:endParaRPr lang="en-US" sz="1800" dirty="0"/>
        </a:p>
      </dgm:t>
    </dgm:pt>
    <dgm:pt modelId="{A009A5AC-7421-4DE1-9C44-64EE06DBD255}" type="parTrans" cxnId="{2200B07B-C35D-4791-84C7-BF3F0E184578}">
      <dgm:prSet/>
      <dgm:spPr/>
      <dgm:t>
        <a:bodyPr/>
        <a:lstStyle/>
        <a:p>
          <a:endParaRPr lang="en-US"/>
        </a:p>
      </dgm:t>
    </dgm:pt>
    <dgm:pt modelId="{1B3AF9A9-566C-4642-8512-FE69CCF68FCB}" type="sibTrans" cxnId="{2200B07B-C35D-4791-84C7-BF3F0E184578}">
      <dgm:prSet/>
      <dgm:spPr/>
      <dgm:t>
        <a:bodyPr/>
        <a:lstStyle/>
        <a:p>
          <a:endParaRPr lang="en-US"/>
        </a:p>
      </dgm:t>
    </dgm:pt>
    <dgm:pt modelId="{2DD461FA-47E0-49E4-841E-D9BF655F398B}">
      <dgm:prSet custT="1"/>
      <dgm:spPr/>
      <dgm:t>
        <a:bodyPr/>
        <a:lstStyle/>
        <a:p>
          <a:pPr rtl="0"/>
          <a:r>
            <a:rPr lang="en-US" sz="1800" dirty="0" smtClean="0"/>
            <a:t>Explain why it is a valid comparison</a:t>
          </a:r>
        </a:p>
      </dgm:t>
    </dgm:pt>
    <dgm:pt modelId="{55768A9F-ABA5-4C9E-BAAE-47A7AFFD36AB}" type="parTrans" cxnId="{015E3B82-5149-4B57-B5D5-2F120F663C67}">
      <dgm:prSet/>
      <dgm:spPr/>
      <dgm:t>
        <a:bodyPr/>
        <a:lstStyle/>
        <a:p>
          <a:endParaRPr lang="en-US"/>
        </a:p>
      </dgm:t>
    </dgm:pt>
    <dgm:pt modelId="{C6DBE2C1-AC27-407B-8EED-49B4976F4B9D}" type="sibTrans" cxnId="{015E3B82-5149-4B57-B5D5-2F120F663C67}">
      <dgm:prSet/>
      <dgm:spPr/>
      <dgm:t>
        <a:bodyPr/>
        <a:lstStyle/>
        <a:p>
          <a:endParaRPr lang="en-US"/>
        </a:p>
      </dgm:t>
    </dgm:pt>
    <dgm:pt modelId="{A467130C-0DDE-4E82-ACCE-A6FF2EDEDC75}">
      <dgm:prSet custT="1"/>
      <dgm:spPr/>
      <dgm:t>
        <a:bodyPr/>
        <a:lstStyle/>
        <a:p>
          <a:pPr rtl="0"/>
          <a:r>
            <a:rPr lang="en-US" sz="1800" dirty="0" smtClean="0"/>
            <a:t>Include information on SJG Programs in </a:t>
          </a:r>
          <a:r>
            <a:rPr lang="en-US" sz="1800" dirty="0" err="1" smtClean="0"/>
            <a:t>OPower</a:t>
          </a:r>
          <a:r>
            <a:rPr lang="en-US" sz="1800" dirty="0" smtClean="0"/>
            <a:t> report</a:t>
          </a:r>
        </a:p>
      </dgm:t>
    </dgm:pt>
    <dgm:pt modelId="{758A7B5B-35A8-418E-9B10-C2BD23EF9108}" type="parTrans" cxnId="{979B0697-96CC-400C-BFA6-8DAA08FB1834}">
      <dgm:prSet/>
      <dgm:spPr/>
      <dgm:t>
        <a:bodyPr/>
        <a:lstStyle/>
        <a:p>
          <a:endParaRPr lang="en-US"/>
        </a:p>
      </dgm:t>
    </dgm:pt>
    <dgm:pt modelId="{18C7E147-0C05-4688-86A0-C26481A4A9E2}" type="sibTrans" cxnId="{979B0697-96CC-400C-BFA6-8DAA08FB1834}">
      <dgm:prSet/>
      <dgm:spPr/>
      <dgm:t>
        <a:bodyPr/>
        <a:lstStyle/>
        <a:p>
          <a:endParaRPr lang="en-US"/>
        </a:p>
      </dgm:t>
    </dgm:pt>
    <dgm:pt modelId="{4A14A9CC-DD24-421E-97FD-D2CF3023BC5B}">
      <dgm:prSet custT="1"/>
      <dgm:spPr/>
      <dgm:t>
        <a:bodyPr/>
        <a:lstStyle/>
        <a:p>
          <a:pPr rtl="0"/>
          <a:r>
            <a:rPr lang="en-US" sz="1800" dirty="0" smtClean="0"/>
            <a:t>HVAC customers have fewer opportunities for further energy savings</a:t>
          </a:r>
          <a:endParaRPr lang="en-US" sz="1800" dirty="0"/>
        </a:p>
      </dgm:t>
    </dgm:pt>
    <dgm:pt modelId="{70E588F2-05A9-408F-A474-DFA9664FA881}" type="sibTrans" cxnId="{23713F13-9D6A-4C55-92AD-00DF8CDD71B1}">
      <dgm:prSet/>
      <dgm:spPr/>
      <dgm:t>
        <a:bodyPr/>
        <a:lstStyle/>
        <a:p>
          <a:endParaRPr lang="en-US"/>
        </a:p>
      </dgm:t>
    </dgm:pt>
    <dgm:pt modelId="{6E3CE49C-3540-44B1-9352-77F01787EB85}" type="parTrans" cxnId="{23713F13-9D6A-4C55-92AD-00DF8CDD71B1}">
      <dgm:prSet/>
      <dgm:spPr/>
      <dgm:t>
        <a:bodyPr/>
        <a:lstStyle/>
        <a:p>
          <a:endParaRPr lang="en-US"/>
        </a:p>
      </dgm:t>
    </dgm:pt>
    <dgm:pt modelId="{4F3705F2-8A3D-40AD-BCBC-B928BFFB10A3}">
      <dgm:prSet custT="1"/>
      <dgm:spPr/>
      <dgm:t>
        <a:bodyPr/>
        <a:lstStyle/>
        <a:p>
          <a:pPr rtl="0"/>
          <a:r>
            <a:rPr lang="en-US" sz="1800" dirty="0" smtClean="0"/>
            <a:t>Change is planned for next mailing</a:t>
          </a:r>
        </a:p>
      </dgm:t>
    </dgm:pt>
    <dgm:pt modelId="{AFBB2D58-8301-460A-8972-74C00E608CFA}" type="parTrans" cxnId="{870425BE-5B19-430D-B1F7-4628D98C70CC}">
      <dgm:prSet/>
      <dgm:spPr/>
      <dgm:t>
        <a:bodyPr/>
        <a:lstStyle/>
        <a:p>
          <a:endParaRPr lang="en-US"/>
        </a:p>
      </dgm:t>
    </dgm:pt>
    <dgm:pt modelId="{0654924A-857D-4D80-BD5A-EDE83BD6CF7C}" type="sibTrans" cxnId="{870425BE-5B19-430D-B1F7-4628D98C70CC}">
      <dgm:prSet/>
      <dgm:spPr/>
      <dgm:t>
        <a:bodyPr/>
        <a:lstStyle/>
        <a:p>
          <a:endParaRPr lang="en-US"/>
        </a:p>
      </dgm:t>
    </dgm:pt>
    <dgm:pt modelId="{E2034AEC-F270-46DD-AB6E-49A6EB8397B2}" type="pres">
      <dgm:prSet presAssocID="{0012B559-0706-4B39-BFD0-779F916CFCD8}" presName="Name0" presStyleCnt="0">
        <dgm:presLayoutVars>
          <dgm:chMax val="5"/>
          <dgm:chPref val="5"/>
          <dgm:dir/>
          <dgm:animLvl val="lvl"/>
        </dgm:presLayoutVars>
      </dgm:prSet>
      <dgm:spPr/>
      <dgm:t>
        <a:bodyPr/>
        <a:lstStyle/>
        <a:p>
          <a:endParaRPr lang="en-US"/>
        </a:p>
      </dgm:t>
    </dgm:pt>
    <dgm:pt modelId="{217B421D-63E7-4C8B-AB3D-1011255D3B57}" type="pres">
      <dgm:prSet presAssocID="{741F1B36-644B-47C9-B322-5BECA15F242D}" presName="parentText1" presStyleLbl="node1" presStyleIdx="0" presStyleCnt="3">
        <dgm:presLayoutVars>
          <dgm:chMax/>
          <dgm:chPref val="3"/>
          <dgm:bulletEnabled val="1"/>
        </dgm:presLayoutVars>
      </dgm:prSet>
      <dgm:spPr/>
      <dgm:t>
        <a:bodyPr/>
        <a:lstStyle/>
        <a:p>
          <a:endParaRPr lang="en-US"/>
        </a:p>
      </dgm:t>
    </dgm:pt>
    <dgm:pt modelId="{26EF6171-8DAA-4B7B-AC4B-47B933D6E660}" type="pres">
      <dgm:prSet presAssocID="{741F1B36-644B-47C9-B322-5BECA15F242D}" presName="childText1" presStyleLbl="solidAlignAcc1" presStyleIdx="0" presStyleCnt="3">
        <dgm:presLayoutVars>
          <dgm:chMax val="0"/>
          <dgm:chPref val="0"/>
          <dgm:bulletEnabled val="1"/>
        </dgm:presLayoutVars>
      </dgm:prSet>
      <dgm:spPr/>
      <dgm:t>
        <a:bodyPr/>
        <a:lstStyle/>
        <a:p>
          <a:endParaRPr lang="en-US"/>
        </a:p>
      </dgm:t>
    </dgm:pt>
    <dgm:pt modelId="{C126AA43-5563-4AB1-849E-E64EEE3BFE82}" type="pres">
      <dgm:prSet presAssocID="{55D9F81B-19FE-4F54-8E7B-65902177572E}" presName="parentText2" presStyleLbl="node1" presStyleIdx="1" presStyleCnt="3">
        <dgm:presLayoutVars>
          <dgm:chMax/>
          <dgm:chPref val="3"/>
          <dgm:bulletEnabled val="1"/>
        </dgm:presLayoutVars>
      </dgm:prSet>
      <dgm:spPr/>
      <dgm:t>
        <a:bodyPr/>
        <a:lstStyle/>
        <a:p>
          <a:endParaRPr lang="en-US"/>
        </a:p>
      </dgm:t>
    </dgm:pt>
    <dgm:pt modelId="{0CEE9938-FF69-4146-BC96-F866910175E7}" type="pres">
      <dgm:prSet presAssocID="{55D9F81B-19FE-4F54-8E7B-65902177572E}" presName="childText2" presStyleLbl="solidAlignAcc1" presStyleIdx="1" presStyleCnt="3">
        <dgm:presLayoutVars>
          <dgm:chMax val="0"/>
          <dgm:chPref val="0"/>
          <dgm:bulletEnabled val="1"/>
        </dgm:presLayoutVars>
      </dgm:prSet>
      <dgm:spPr/>
      <dgm:t>
        <a:bodyPr/>
        <a:lstStyle/>
        <a:p>
          <a:endParaRPr lang="en-US"/>
        </a:p>
      </dgm:t>
    </dgm:pt>
    <dgm:pt modelId="{A7BF41E2-A5CF-4DD3-B2BF-22F1F429000A}" type="pres">
      <dgm:prSet presAssocID="{1128E3AC-8291-4C96-9F57-FD2EE35B493E}" presName="parentText3" presStyleLbl="node1" presStyleIdx="2" presStyleCnt="3" custLinFactNeighborX="95" custLinFactNeighborY="12646">
        <dgm:presLayoutVars>
          <dgm:chMax/>
          <dgm:chPref val="3"/>
          <dgm:bulletEnabled val="1"/>
        </dgm:presLayoutVars>
      </dgm:prSet>
      <dgm:spPr/>
      <dgm:t>
        <a:bodyPr/>
        <a:lstStyle/>
        <a:p>
          <a:endParaRPr lang="en-US"/>
        </a:p>
      </dgm:t>
    </dgm:pt>
    <dgm:pt modelId="{9E329F1E-356F-46DA-91BD-5C5A7E584E54}" type="pres">
      <dgm:prSet presAssocID="{1128E3AC-8291-4C96-9F57-FD2EE35B493E}" presName="childText3" presStyleLbl="solidAlignAcc1" presStyleIdx="2" presStyleCnt="3" custLinFactNeighborX="-1226" custLinFactNeighborY="7769">
        <dgm:presLayoutVars>
          <dgm:chMax val="0"/>
          <dgm:chPref val="0"/>
          <dgm:bulletEnabled val="1"/>
        </dgm:presLayoutVars>
      </dgm:prSet>
      <dgm:spPr/>
      <dgm:t>
        <a:bodyPr/>
        <a:lstStyle/>
        <a:p>
          <a:endParaRPr lang="en-US"/>
        </a:p>
      </dgm:t>
    </dgm:pt>
  </dgm:ptLst>
  <dgm:cxnLst>
    <dgm:cxn modelId="{6AC61563-2A23-4888-BFC6-8C48CDAAA99B}" srcId="{741F1B36-644B-47C9-B322-5BECA15F242D}" destId="{C50DA54B-4FAA-4DEB-A847-D96C8BFA4008}" srcOrd="0" destOrd="0" parTransId="{E294ECE3-1E3F-4480-A316-3DA69AFC9D6C}" sibTransId="{919B2854-1A0B-4384-86ED-298AE32D0427}"/>
    <dgm:cxn modelId="{7D8C64AB-267A-49E7-BF09-48870EDB8B68}" type="presOf" srcId="{F5C0073B-565E-4B01-B7B0-C5838395A2B0}" destId="{0CEE9938-FF69-4146-BC96-F866910175E7}" srcOrd="0" destOrd="1" presId="urn:microsoft.com/office/officeart/2009/3/layout/IncreasingArrowsProcess"/>
    <dgm:cxn modelId="{1D5E0557-3761-4C6D-A43B-5958B9CAC278}" type="presOf" srcId="{4A14A9CC-DD24-421E-97FD-D2CF3023BC5B}" destId="{26EF6171-8DAA-4B7B-AC4B-47B933D6E660}" srcOrd="0" destOrd="1" presId="urn:microsoft.com/office/officeart/2009/3/layout/IncreasingArrowsProcess"/>
    <dgm:cxn modelId="{E324BFA8-CA5A-4BC1-BDA8-839BD08EE299}" srcId="{55D9F81B-19FE-4F54-8E7B-65902177572E}" destId="{98B90628-054C-4449-9E31-FD39AE059005}" srcOrd="0" destOrd="0" parTransId="{F9283F4A-26FA-4D76-8F72-483A62DED3B6}" sibTransId="{06009FF2-CD81-4B35-A174-74EFE8C53D87}"/>
    <dgm:cxn modelId="{068F8637-E286-4CC0-B057-9296A45DC845}" type="presOf" srcId="{4F3705F2-8A3D-40AD-BCBC-B928BFFB10A3}" destId="{9E329F1E-356F-46DA-91BD-5C5A7E584E54}" srcOrd="0" destOrd="2" presId="urn:microsoft.com/office/officeart/2009/3/layout/IncreasingArrowsProcess"/>
    <dgm:cxn modelId="{504834FC-6EB0-44A2-BDF9-0C4A1D1C93D8}" type="presOf" srcId="{0012B559-0706-4B39-BFD0-779F916CFCD8}" destId="{E2034AEC-F270-46DD-AB6E-49A6EB8397B2}" srcOrd="0" destOrd="0" presId="urn:microsoft.com/office/officeart/2009/3/layout/IncreasingArrowsProcess"/>
    <dgm:cxn modelId="{2FCBACDF-810A-4EED-821B-957470F42867}" srcId="{1128E3AC-8291-4C96-9F57-FD2EE35B493E}" destId="{71EA500C-956A-40D5-9408-7A52985C2F17}" srcOrd="0" destOrd="0" parTransId="{CB047A6E-655B-408B-8CA7-9497DAB05330}" sibTransId="{3231DDD8-1C4B-49B6-B340-D888ED5524FE}"/>
    <dgm:cxn modelId="{2200B07B-C35D-4791-84C7-BF3F0E184578}" srcId="{C50DA54B-4FAA-4DEB-A847-D96C8BFA4008}" destId="{12DDDE53-9920-422B-BD88-1CC9547CCE35}" srcOrd="1" destOrd="0" parTransId="{A009A5AC-7421-4DE1-9C44-64EE06DBD255}" sibTransId="{1B3AF9A9-566C-4642-8512-FE69CCF68FCB}"/>
    <dgm:cxn modelId="{A9A4B888-7EC7-4216-84E2-D72ADA233CF5}" type="presOf" srcId="{2DD461FA-47E0-49E4-841E-D9BF655F398B}" destId="{0CEE9938-FF69-4146-BC96-F866910175E7}" srcOrd="0" destOrd="2" presId="urn:microsoft.com/office/officeart/2009/3/layout/IncreasingArrowsProcess"/>
    <dgm:cxn modelId="{CE8E46A6-9F1C-48DF-98CD-DCE0E8F8E4F7}" srcId="{0012B559-0706-4B39-BFD0-779F916CFCD8}" destId="{55D9F81B-19FE-4F54-8E7B-65902177572E}" srcOrd="1" destOrd="0" parTransId="{1213DE4E-C154-451E-AD01-33042B2B1B9D}" sibTransId="{901EB1A5-D67E-42FA-BFC0-73D16A4D3EE2}"/>
    <dgm:cxn modelId="{35960C2A-123F-409E-96D9-CCF1C2CB4D33}" type="presOf" srcId="{55D9F81B-19FE-4F54-8E7B-65902177572E}" destId="{C126AA43-5563-4AB1-849E-E64EEE3BFE82}" srcOrd="0" destOrd="0" presId="urn:microsoft.com/office/officeart/2009/3/layout/IncreasingArrowsProcess"/>
    <dgm:cxn modelId="{DAFE280D-6D12-4FE9-B173-D546EA11467A}" srcId="{0012B559-0706-4B39-BFD0-779F916CFCD8}" destId="{741F1B36-644B-47C9-B322-5BECA15F242D}" srcOrd="0" destOrd="0" parTransId="{2F96C6B6-F834-4719-85AF-4E5C1C94F732}" sibTransId="{0673013B-E694-4DDD-B404-0AF9464EBC6E}"/>
    <dgm:cxn modelId="{23713F13-9D6A-4C55-92AD-00DF8CDD71B1}" srcId="{C50DA54B-4FAA-4DEB-A847-D96C8BFA4008}" destId="{4A14A9CC-DD24-421E-97FD-D2CF3023BC5B}" srcOrd="0" destOrd="0" parTransId="{6E3CE49C-3540-44B1-9352-77F01787EB85}" sibTransId="{70E588F2-05A9-408F-A474-DFA9664FA881}"/>
    <dgm:cxn modelId="{979B0697-96CC-400C-BFA6-8DAA08FB1834}" srcId="{71EA500C-956A-40D5-9408-7A52985C2F17}" destId="{A467130C-0DDE-4E82-ACCE-A6FF2EDEDC75}" srcOrd="0" destOrd="0" parTransId="{758A7B5B-35A8-418E-9B10-C2BD23EF9108}" sibTransId="{18C7E147-0C05-4688-86A0-C26481A4A9E2}"/>
    <dgm:cxn modelId="{FC324B3A-E2DD-48B7-9188-7CB34F0F66FB}" type="presOf" srcId="{1128E3AC-8291-4C96-9F57-FD2EE35B493E}" destId="{A7BF41E2-A5CF-4DD3-B2BF-22F1F429000A}" srcOrd="0" destOrd="0" presId="urn:microsoft.com/office/officeart/2009/3/layout/IncreasingArrowsProcess"/>
    <dgm:cxn modelId="{B22AEB22-6333-4881-9ADE-D1760E6C9D05}" type="presOf" srcId="{98B90628-054C-4449-9E31-FD39AE059005}" destId="{0CEE9938-FF69-4146-BC96-F866910175E7}" srcOrd="0" destOrd="0" presId="urn:microsoft.com/office/officeart/2009/3/layout/IncreasingArrowsProcess"/>
    <dgm:cxn modelId="{41AB740B-F3DF-4739-BB1C-486EB3E351B9}" srcId="{0012B559-0706-4B39-BFD0-779F916CFCD8}" destId="{1128E3AC-8291-4C96-9F57-FD2EE35B493E}" srcOrd="2" destOrd="0" parTransId="{2CD79B50-7443-45E4-865F-3708840313EA}" sibTransId="{2A13C299-ECE4-4A3E-958E-89800FC408E8}"/>
    <dgm:cxn modelId="{D815FDC9-4286-44F1-9E95-B41A919BEDF2}" type="presOf" srcId="{C50DA54B-4FAA-4DEB-A847-D96C8BFA4008}" destId="{26EF6171-8DAA-4B7B-AC4B-47B933D6E660}" srcOrd="0" destOrd="0" presId="urn:microsoft.com/office/officeart/2009/3/layout/IncreasingArrowsProcess"/>
    <dgm:cxn modelId="{5D07C092-27D7-4034-BB0C-0C47E51F3178}" type="presOf" srcId="{12DDDE53-9920-422B-BD88-1CC9547CCE35}" destId="{26EF6171-8DAA-4B7B-AC4B-47B933D6E660}" srcOrd="0" destOrd="2" presId="urn:microsoft.com/office/officeart/2009/3/layout/IncreasingArrowsProcess"/>
    <dgm:cxn modelId="{F5AD5867-5B80-414F-9418-0F6C1E91D139}" type="presOf" srcId="{741F1B36-644B-47C9-B322-5BECA15F242D}" destId="{217B421D-63E7-4C8B-AB3D-1011255D3B57}" srcOrd="0" destOrd="0" presId="urn:microsoft.com/office/officeart/2009/3/layout/IncreasingArrowsProcess"/>
    <dgm:cxn modelId="{015E3B82-5149-4B57-B5D5-2F120F663C67}" srcId="{98B90628-054C-4449-9E31-FD39AE059005}" destId="{2DD461FA-47E0-49E4-841E-D9BF655F398B}" srcOrd="1" destOrd="0" parTransId="{55768A9F-ABA5-4C9E-BAAE-47A7AFFD36AB}" sibTransId="{C6DBE2C1-AC27-407B-8EED-49B4976F4B9D}"/>
    <dgm:cxn modelId="{C1A3971A-6DCC-4E86-ACAD-C415E6C8F122}" type="presOf" srcId="{A467130C-0DDE-4E82-ACCE-A6FF2EDEDC75}" destId="{9E329F1E-356F-46DA-91BD-5C5A7E584E54}" srcOrd="0" destOrd="1" presId="urn:microsoft.com/office/officeart/2009/3/layout/IncreasingArrowsProcess"/>
    <dgm:cxn modelId="{682365F5-82DD-4862-966B-A8CFE4FEDCBC}" srcId="{98B90628-054C-4449-9E31-FD39AE059005}" destId="{F5C0073B-565E-4B01-B7B0-C5838395A2B0}" srcOrd="0" destOrd="0" parTransId="{56A39972-DB47-415A-A498-1C98EA3E72E6}" sibTransId="{C8336715-2D0F-4166-9E64-A60F1A601ED3}"/>
    <dgm:cxn modelId="{780A54B7-DA3C-4F50-B406-63340DA31B4F}" type="presOf" srcId="{71EA500C-956A-40D5-9408-7A52985C2F17}" destId="{9E329F1E-356F-46DA-91BD-5C5A7E584E54}" srcOrd="0" destOrd="0" presId="urn:microsoft.com/office/officeart/2009/3/layout/IncreasingArrowsProcess"/>
    <dgm:cxn modelId="{870425BE-5B19-430D-B1F7-4628D98C70CC}" srcId="{71EA500C-956A-40D5-9408-7A52985C2F17}" destId="{4F3705F2-8A3D-40AD-BCBC-B928BFFB10A3}" srcOrd="1" destOrd="0" parTransId="{AFBB2D58-8301-460A-8972-74C00E608CFA}" sibTransId="{0654924A-857D-4D80-BD5A-EDE83BD6CF7C}"/>
    <dgm:cxn modelId="{015B9307-C5B6-43C0-956D-858770F9DF70}" type="presParOf" srcId="{E2034AEC-F270-46DD-AB6E-49A6EB8397B2}" destId="{217B421D-63E7-4C8B-AB3D-1011255D3B57}" srcOrd="0" destOrd="0" presId="urn:microsoft.com/office/officeart/2009/3/layout/IncreasingArrowsProcess"/>
    <dgm:cxn modelId="{054C5ABD-53D4-41A1-91BF-C392FE09EAC9}" type="presParOf" srcId="{E2034AEC-F270-46DD-AB6E-49A6EB8397B2}" destId="{26EF6171-8DAA-4B7B-AC4B-47B933D6E660}" srcOrd="1" destOrd="0" presId="urn:microsoft.com/office/officeart/2009/3/layout/IncreasingArrowsProcess"/>
    <dgm:cxn modelId="{7E22EA50-7583-4700-8DD5-E16DA83BAA9F}" type="presParOf" srcId="{E2034AEC-F270-46DD-AB6E-49A6EB8397B2}" destId="{C126AA43-5563-4AB1-849E-E64EEE3BFE82}" srcOrd="2" destOrd="0" presId="urn:microsoft.com/office/officeart/2009/3/layout/IncreasingArrowsProcess"/>
    <dgm:cxn modelId="{D58556AB-A378-4DE2-818B-29D838EC95F9}" type="presParOf" srcId="{E2034AEC-F270-46DD-AB6E-49A6EB8397B2}" destId="{0CEE9938-FF69-4146-BC96-F866910175E7}" srcOrd="3" destOrd="0" presId="urn:microsoft.com/office/officeart/2009/3/layout/IncreasingArrowsProcess"/>
    <dgm:cxn modelId="{A715AF11-BF34-45AF-AC26-7D5EAEE44406}" type="presParOf" srcId="{E2034AEC-F270-46DD-AB6E-49A6EB8397B2}" destId="{A7BF41E2-A5CF-4DD3-B2BF-22F1F429000A}" srcOrd="4" destOrd="0" presId="urn:microsoft.com/office/officeart/2009/3/layout/IncreasingArrowsProcess"/>
    <dgm:cxn modelId="{06C312BF-1B69-49F0-8541-D7C6B3740EF2}" type="presParOf" srcId="{E2034AEC-F270-46DD-AB6E-49A6EB8397B2}" destId="{9E329F1E-356F-46DA-91BD-5C5A7E584E54}" srcOrd="5" destOrd="0" presId="urn:microsoft.com/office/officeart/2009/3/layout/IncreasingArrowsProcess"/>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7A6F7CE9-DACC-4151-8742-5B304A2FE860}" type="doc">
      <dgm:prSet loTypeId="urn:microsoft.com/office/officeart/2005/8/layout/process4" loCatId="process" qsTypeId="urn:microsoft.com/office/officeart/2005/8/quickstyle/simple1" qsCatId="simple" csTypeId="urn:microsoft.com/office/officeart/2005/8/colors/accent1_2" csCatId="accent1" phldr="1"/>
      <dgm:spPr/>
      <dgm:t>
        <a:bodyPr/>
        <a:lstStyle/>
        <a:p>
          <a:endParaRPr lang="en-US"/>
        </a:p>
      </dgm:t>
    </dgm:pt>
    <dgm:pt modelId="{92D4FB50-7627-4A1F-AF80-9235564C263B}">
      <dgm:prSet phldrT="[Text]"/>
      <dgm:spPr/>
      <dgm:t>
        <a:bodyPr/>
        <a:lstStyle/>
        <a:p>
          <a:r>
            <a:rPr lang="en-US" dirty="0" smtClean="0"/>
            <a:t>Contractor Outreach</a:t>
          </a:r>
          <a:endParaRPr lang="en-US" dirty="0"/>
        </a:p>
      </dgm:t>
    </dgm:pt>
    <dgm:pt modelId="{118EB4D5-199A-451F-95AE-6E77663C8EF7}" type="parTrans" cxnId="{1B3A91B3-3FF8-4EA0-A09C-397094C90A1A}">
      <dgm:prSet/>
      <dgm:spPr/>
      <dgm:t>
        <a:bodyPr/>
        <a:lstStyle/>
        <a:p>
          <a:endParaRPr lang="en-US"/>
        </a:p>
      </dgm:t>
    </dgm:pt>
    <dgm:pt modelId="{AFB70FFF-5F80-4735-A306-B29A4C0BC699}" type="sibTrans" cxnId="{1B3A91B3-3FF8-4EA0-A09C-397094C90A1A}">
      <dgm:prSet/>
      <dgm:spPr/>
      <dgm:t>
        <a:bodyPr/>
        <a:lstStyle/>
        <a:p>
          <a:endParaRPr lang="en-US"/>
        </a:p>
      </dgm:t>
    </dgm:pt>
    <dgm:pt modelId="{EA2F4360-D903-4CA3-B2D9-8D2BCA1420B9}">
      <dgm:prSet phldrT="[Text]"/>
      <dgm:spPr/>
      <dgm:t>
        <a:bodyPr/>
        <a:lstStyle/>
        <a:p>
          <a:r>
            <a:rPr lang="en-US" dirty="0" smtClean="0"/>
            <a:t>Contractor is most common source of information for customers</a:t>
          </a:r>
          <a:endParaRPr lang="en-US" dirty="0"/>
        </a:p>
      </dgm:t>
    </dgm:pt>
    <dgm:pt modelId="{70518C14-B665-4AC9-A00A-2B48D7C42730}" type="parTrans" cxnId="{32CFB21E-1B4B-42C1-811F-C4CDD35ACB81}">
      <dgm:prSet/>
      <dgm:spPr/>
      <dgm:t>
        <a:bodyPr/>
        <a:lstStyle/>
        <a:p>
          <a:endParaRPr lang="en-US"/>
        </a:p>
      </dgm:t>
    </dgm:pt>
    <dgm:pt modelId="{E2B716F8-1D90-4202-934B-F7127C8C2357}" type="sibTrans" cxnId="{32CFB21E-1B4B-42C1-811F-C4CDD35ACB81}">
      <dgm:prSet/>
      <dgm:spPr/>
      <dgm:t>
        <a:bodyPr/>
        <a:lstStyle/>
        <a:p>
          <a:endParaRPr lang="en-US"/>
        </a:p>
      </dgm:t>
    </dgm:pt>
    <dgm:pt modelId="{74A2954B-03CF-462C-A6D3-6ABF469F69C2}">
      <dgm:prSet phldrT="[Text]"/>
      <dgm:spPr/>
      <dgm:t>
        <a:bodyPr/>
        <a:lstStyle/>
        <a:p>
          <a:r>
            <a:rPr lang="en-US" dirty="0" smtClean="0"/>
            <a:t>Continue intensive outreach and support to contractors to increase customer recruitment</a:t>
          </a:r>
          <a:endParaRPr lang="en-US" dirty="0"/>
        </a:p>
      </dgm:t>
    </dgm:pt>
    <dgm:pt modelId="{F604FBB0-77FE-45CD-9233-52F4250ECA50}" type="parTrans" cxnId="{262C3CC9-E59F-45D8-A863-1A32E8322BEB}">
      <dgm:prSet/>
      <dgm:spPr/>
      <dgm:t>
        <a:bodyPr/>
        <a:lstStyle/>
        <a:p>
          <a:endParaRPr lang="en-US"/>
        </a:p>
      </dgm:t>
    </dgm:pt>
    <dgm:pt modelId="{B757D6A3-43D4-4602-854E-41C62523BA3B}" type="sibTrans" cxnId="{262C3CC9-E59F-45D8-A863-1A32E8322BEB}">
      <dgm:prSet/>
      <dgm:spPr/>
      <dgm:t>
        <a:bodyPr/>
        <a:lstStyle/>
        <a:p>
          <a:endParaRPr lang="en-US"/>
        </a:p>
      </dgm:t>
    </dgm:pt>
    <dgm:pt modelId="{E4021023-CFA7-4792-8724-9441DA4CF8E7}">
      <dgm:prSet phldrT="[Text]"/>
      <dgm:spPr/>
      <dgm:t>
        <a:bodyPr/>
        <a:lstStyle/>
        <a:p>
          <a:r>
            <a:rPr lang="en-US" dirty="0" smtClean="0"/>
            <a:t>Contractor Materials</a:t>
          </a:r>
          <a:endParaRPr lang="en-US" dirty="0"/>
        </a:p>
      </dgm:t>
    </dgm:pt>
    <dgm:pt modelId="{9AE12777-6922-4921-ADD8-AFEC15A29092}" type="parTrans" cxnId="{DA0BC4EC-3C8E-4578-993C-B94A776BB8A8}">
      <dgm:prSet/>
      <dgm:spPr/>
      <dgm:t>
        <a:bodyPr/>
        <a:lstStyle/>
        <a:p>
          <a:endParaRPr lang="en-US"/>
        </a:p>
      </dgm:t>
    </dgm:pt>
    <dgm:pt modelId="{F366E7EA-4BEC-40A3-AE6A-A2DDAF39DDBA}" type="sibTrans" cxnId="{DA0BC4EC-3C8E-4578-993C-B94A776BB8A8}">
      <dgm:prSet/>
      <dgm:spPr/>
      <dgm:t>
        <a:bodyPr/>
        <a:lstStyle/>
        <a:p>
          <a:endParaRPr lang="en-US"/>
        </a:p>
      </dgm:t>
    </dgm:pt>
    <dgm:pt modelId="{3C62579F-68EB-4A81-AA11-7BE5979D844C}">
      <dgm:prSet phldrT="[Text]"/>
      <dgm:spPr/>
      <dgm:t>
        <a:bodyPr/>
        <a:lstStyle/>
        <a:p>
          <a:r>
            <a:rPr lang="en-US" dirty="0" smtClean="0"/>
            <a:t>Customers are not aware of all available rebates</a:t>
          </a:r>
          <a:endParaRPr lang="en-US" dirty="0"/>
        </a:p>
      </dgm:t>
    </dgm:pt>
    <dgm:pt modelId="{18775EC3-80D3-47DA-BCDB-D60BF78B7CA1}" type="parTrans" cxnId="{02DEB29A-3FF1-40F0-8189-CB661D1E2438}">
      <dgm:prSet/>
      <dgm:spPr/>
      <dgm:t>
        <a:bodyPr/>
        <a:lstStyle/>
        <a:p>
          <a:endParaRPr lang="en-US"/>
        </a:p>
      </dgm:t>
    </dgm:pt>
    <dgm:pt modelId="{60D1EBD8-323D-4E68-8739-F18DFA2C4A1A}" type="sibTrans" cxnId="{02DEB29A-3FF1-40F0-8189-CB661D1E2438}">
      <dgm:prSet/>
      <dgm:spPr/>
      <dgm:t>
        <a:bodyPr/>
        <a:lstStyle/>
        <a:p>
          <a:endParaRPr lang="en-US"/>
        </a:p>
      </dgm:t>
    </dgm:pt>
    <dgm:pt modelId="{A28C9838-67F6-4048-B09D-1B34C747BD42}">
      <dgm:prSet phldrT="[Text]"/>
      <dgm:spPr/>
      <dgm:t>
        <a:bodyPr/>
        <a:lstStyle/>
        <a:p>
          <a:r>
            <a:rPr lang="en-US" dirty="0" smtClean="0"/>
            <a:t>Develop simplified brochure for contractors to provide to customers</a:t>
          </a:r>
          <a:endParaRPr lang="en-US" dirty="0"/>
        </a:p>
      </dgm:t>
    </dgm:pt>
    <dgm:pt modelId="{099786AB-3CA2-40FC-995A-678B9B921018}" type="parTrans" cxnId="{56D2A375-025D-4E63-9AA1-7122783472B1}">
      <dgm:prSet/>
      <dgm:spPr/>
      <dgm:t>
        <a:bodyPr/>
        <a:lstStyle/>
        <a:p>
          <a:endParaRPr lang="en-US"/>
        </a:p>
      </dgm:t>
    </dgm:pt>
    <dgm:pt modelId="{08FDD563-4708-4510-95A1-77CA5198221E}" type="sibTrans" cxnId="{56D2A375-025D-4E63-9AA1-7122783472B1}">
      <dgm:prSet/>
      <dgm:spPr/>
      <dgm:t>
        <a:bodyPr/>
        <a:lstStyle/>
        <a:p>
          <a:endParaRPr lang="en-US"/>
        </a:p>
      </dgm:t>
    </dgm:pt>
    <dgm:pt modelId="{BF46FF2F-C66B-4C06-8C0C-B22EFAEFC116}">
      <dgm:prSet/>
      <dgm:spPr/>
      <dgm:t>
        <a:bodyPr/>
        <a:lstStyle/>
        <a:p>
          <a:r>
            <a:rPr lang="en-US" dirty="0" smtClean="0"/>
            <a:t>Include information on SJG rebates, NJCEP rebates, and total rebates</a:t>
          </a:r>
          <a:endParaRPr lang="en-US" dirty="0"/>
        </a:p>
      </dgm:t>
    </dgm:pt>
    <dgm:pt modelId="{CA4DB3F5-0FC0-4AE2-925E-1DB936C0DEF3}" type="parTrans" cxnId="{0174C7B8-47FE-474F-B296-559DA750324F}">
      <dgm:prSet/>
      <dgm:spPr/>
      <dgm:t>
        <a:bodyPr/>
        <a:lstStyle/>
        <a:p>
          <a:endParaRPr lang="en-US"/>
        </a:p>
      </dgm:t>
    </dgm:pt>
    <dgm:pt modelId="{1C3D964D-D1B6-4A99-8DC7-5C84C4C063AC}" type="sibTrans" cxnId="{0174C7B8-47FE-474F-B296-559DA750324F}">
      <dgm:prSet/>
      <dgm:spPr/>
      <dgm:t>
        <a:bodyPr/>
        <a:lstStyle/>
        <a:p>
          <a:endParaRPr lang="en-US"/>
        </a:p>
      </dgm:t>
    </dgm:pt>
    <dgm:pt modelId="{025FBC0A-F229-469F-A025-1F5F073B977C}" type="pres">
      <dgm:prSet presAssocID="{7A6F7CE9-DACC-4151-8742-5B304A2FE860}" presName="Name0" presStyleCnt="0">
        <dgm:presLayoutVars>
          <dgm:dir/>
          <dgm:animLvl val="lvl"/>
          <dgm:resizeHandles val="exact"/>
        </dgm:presLayoutVars>
      </dgm:prSet>
      <dgm:spPr/>
      <dgm:t>
        <a:bodyPr/>
        <a:lstStyle/>
        <a:p>
          <a:endParaRPr lang="en-US"/>
        </a:p>
      </dgm:t>
    </dgm:pt>
    <dgm:pt modelId="{90D44E7F-F49C-46F1-B939-6F0FFC8E56E8}" type="pres">
      <dgm:prSet presAssocID="{E4021023-CFA7-4792-8724-9441DA4CF8E7}" presName="boxAndChildren" presStyleCnt="0"/>
      <dgm:spPr/>
    </dgm:pt>
    <dgm:pt modelId="{DB030D7D-7958-477D-8281-C9BFBBEB60C9}" type="pres">
      <dgm:prSet presAssocID="{E4021023-CFA7-4792-8724-9441DA4CF8E7}" presName="parentTextBox" presStyleLbl="node1" presStyleIdx="0" presStyleCnt="2"/>
      <dgm:spPr/>
      <dgm:t>
        <a:bodyPr/>
        <a:lstStyle/>
        <a:p>
          <a:endParaRPr lang="en-US"/>
        </a:p>
      </dgm:t>
    </dgm:pt>
    <dgm:pt modelId="{9AA023F9-EB40-402B-B816-82A4CD236553}" type="pres">
      <dgm:prSet presAssocID="{E4021023-CFA7-4792-8724-9441DA4CF8E7}" presName="entireBox" presStyleLbl="node1" presStyleIdx="0" presStyleCnt="2"/>
      <dgm:spPr/>
      <dgm:t>
        <a:bodyPr/>
        <a:lstStyle/>
        <a:p>
          <a:endParaRPr lang="en-US"/>
        </a:p>
      </dgm:t>
    </dgm:pt>
    <dgm:pt modelId="{D1CB3137-4743-4E96-96F9-A8F8F013A765}" type="pres">
      <dgm:prSet presAssocID="{E4021023-CFA7-4792-8724-9441DA4CF8E7}" presName="descendantBox" presStyleCnt="0"/>
      <dgm:spPr/>
    </dgm:pt>
    <dgm:pt modelId="{F0A7F4B0-4B99-400F-947E-A365F5C56F44}" type="pres">
      <dgm:prSet presAssocID="{3C62579F-68EB-4A81-AA11-7BE5979D844C}" presName="childTextBox" presStyleLbl="fgAccFollowNode1" presStyleIdx="0" presStyleCnt="5">
        <dgm:presLayoutVars>
          <dgm:bulletEnabled val="1"/>
        </dgm:presLayoutVars>
      </dgm:prSet>
      <dgm:spPr/>
      <dgm:t>
        <a:bodyPr/>
        <a:lstStyle/>
        <a:p>
          <a:endParaRPr lang="en-US"/>
        </a:p>
      </dgm:t>
    </dgm:pt>
    <dgm:pt modelId="{86120583-04AE-4CA5-A5D6-55DF0B8413B4}" type="pres">
      <dgm:prSet presAssocID="{A28C9838-67F6-4048-B09D-1B34C747BD42}" presName="childTextBox" presStyleLbl="fgAccFollowNode1" presStyleIdx="1" presStyleCnt="5">
        <dgm:presLayoutVars>
          <dgm:bulletEnabled val="1"/>
        </dgm:presLayoutVars>
      </dgm:prSet>
      <dgm:spPr/>
      <dgm:t>
        <a:bodyPr/>
        <a:lstStyle/>
        <a:p>
          <a:endParaRPr lang="en-US"/>
        </a:p>
      </dgm:t>
    </dgm:pt>
    <dgm:pt modelId="{B0B8C42B-CF6A-4791-998E-2123C1E76BBC}" type="pres">
      <dgm:prSet presAssocID="{BF46FF2F-C66B-4C06-8C0C-B22EFAEFC116}" presName="childTextBox" presStyleLbl="fgAccFollowNode1" presStyleIdx="2" presStyleCnt="5">
        <dgm:presLayoutVars>
          <dgm:bulletEnabled val="1"/>
        </dgm:presLayoutVars>
      </dgm:prSet>
      <dgm:spPr/>
      <dgm:t>
        <a:bodyPr/>
        <a:lstStyle/>
        <a:p>
          <a:endParaRPr lang="en-US"/>
        </a:p>
      </dgm:t>
    </dgm:pt>
    <dgm:pt modelId="{3E542860-CA91-4E25-B6F1-BC253B83EDB9}" type="pres">
      <dgm:prSet presAssocID="{AFB70FFF-5F80-4735-A306-B29A4C0BC699}" presName="sp" presStyleCnt="0"/>
      <dgm:spPr/>
    </dgm:pt>
    <dgm:pt modelId="{A6ABFE8D-C088-4AEE-9E45-990C6FB8F983}" type="pres">
      <dgm:prSet presAssocID="{92D4FB50-7627-4A1F-AF80-9235564C263B}" presName="arrowAndChildren" presStyleCnt="0"/>
      <dgm:spPr/>
    </dgm:pt>
    <dgm:pt modelId="{537AAA63-27D8-4133-B41F-DC2818D62B51}" type="pres">
      <dgm:prSet presAssocID="{92D4FB50-7627-4A1F-AF80-9235564C263B}" presName="parentTextArrow" presStyleLbl="node1" presStyleIdx="0" presStyleCnt="2"/>
      <dgm:spPr/>
      <dgm:t>
        <a:bodyPr/>
        <a:lstStyle/>
        <a:p>
          <a:endParaRPr lang="en-US"/>
        </a:p>
      </dgm:t>
    </dgm:pt>
    <dgm:pt modelId="{BFD5FCD3-060E-49CE-B5C7-691FC12E9725}" type="pres">
      <dgm:prSet presAssocID="{92D4FB50-7627-4A1F-AF80-9235564C263B}" presName="arrow" presStyleLbl="node1" presStyleIdx="1" presStyleCnt="2"/>
      <dgm:spPr/>
      <dgm:t>
        <a:bodyPr/>
        <a:lstStyle/>
        <a:p>
          <a:endParaRPr lang="en-US"/>
        </a:p>
      </dgm:t>
    </dgm:pt>
    <dgm:pt modelId="{747D9E31-C427-4D33-B925-5C39EB395E0E}" type="pres">
      <dgm:prSet presAssocID="{92D4FB50-7627-4A1F-AF80-9235564C263B}" presName="descendantArrow" presStyleCnt="0"/>
      <dgm:spPr/>
    </dgm:pt>
    <dgm:pt modelId="{84905179-7B65-4BCE-812B-3CE1E0BF9629}" type="pres">
      <dgm:prSet presAssocID="{EA2F4360-D903-4CA3-B2D9-8D2BCA1420B9}" presName="childTextArrow" presStyleLbl="fgAccFollowNode1" presStyleIdx="3" presStyleCnt="5">
        <dgm:presLayoutVars>
          <dgm:bulletEnabled val="1"/>
        </dgm:presLayoutVars>
      </dgm:prSet>
      <dgm:spPr/>
      <dgm:t>
        <a:bodyPr/>
        <a:lstStyle/>
        <a:p>
          <a:endParaRPr lang="en-US"/>
        </a:p>
      </dgm:t>
    </dgm:pt>
    <dgm:pt modelId="{8FA3385E-631E-421F-BF7C-C0C9B7D0A043}" type="pres">
      <dgm:prSet presAssocID="{74A2954B-03CF-462C-A6D3-6ABF469F69C2}" presName="childTextArrow" presStyleLbl="fgAccFollowNode1" presStyleIdx="4" presStyleCnt="5">
        <dgm:presLayoutVars>
          <dgm:bulletEnabled val="1"/>
        </dgm:presLayoutVars>
      </dgm:prSet>
      <dgm:spPr/>
      <dgm:t>
        <a:bodyPr/>
        <a:lstStyle/>
        <a:p>
          <a:endParaRPr lang="en-US"/>
        </a:p>
      </dgm:t>
    </dgm:pt>
  </dgm:ptLst>
  <dgm:cxnLst>
    <dgm:cxn modelId="{6F24C646-DE2A-40FF-9978-7BEED8224022}" type="presOf" srcId="{92D4FB50-7627-4A1F-AF80-9235564C263B}" destId="{537AAA63-27D8-4133-B41F-DC2818D62B51}" srcOrd="0" destOrd="0" presId="urn:microsoft.com/office/officeart/2005/8/layout/process4"/>
    <dgm:cxn modelId="{32CFB21E-1B4B-42C1-811F-C4CDD35ACB81}" srcId="{92D4FB50-7627-4A1F-AF80-9235564C263B}" destId="{EA2F4360-D903-4CA3-B2D9-8D2BCA1420B9}" srcOrd="0" destOrd="0" parTransId="{70518C14-B665-4AC9-A00A-2B48D7C42730}" sibTransId="{E2B716F8-1D90-4202-934B-F7127C8C2357}"/>
    <dgm:cxn modelId="{C053F09A-7CC4-4018-8AD5-1C8670CAFC6D}" type="presOf" srcId="{74A2954B-03CF-462C-A6D3-6ABF469F69C2}" destId="{8FA3385E-631E-421F-BF7C-C0C9B7D0A043}" srcOrd="0" destOrd="0" presId="urn:microsoft.com/office/officeart/2005/8/layout/process4"/>
    <dgm:cxn modelId="{AA409ABB-B969-44C3-8804-6216DB52608A}" type="presOf" srcId="{A28C9838-67F6-4048-B09D-1B34C747BD42}" destId="{86120583-04AE-4CA5-A5D6-55DF0B8413B4}" srcOrd="0" destOrd="0" presId="urn:microsoft.com/office/officeart/2005/8/layout/process4"/>
    <dgm:cxn modelId="{3DC53F15-74E7-4F4D-B99D-6C3EC0EECBA7}" type="presOf" srcId="{E4021023-CFA7-4792-8724-9441DA4CF8E7}" destId="{9AA023F9-EB40-402B-B816-82A4CD236553}" srcOrd="1" destOrd="0" presId="urn:microsoft.com/office/officeart/2005/8/layout/process4"/>
    <dgm:cxn modelId="{02DEB29A-3FF1-40F0-8189-CB661D1E2438}" srcId="{E4021023-CFA7-4792-8724-9441DA4CF8E7}" destId="{3C62579F-68EB-4A81-AA11-7BE5979D844C}" srcOrd="0" destOrd="0" parTransId="{18775EC3-80D3-47DA-BCDB-D60BF78B7CA1}" sibTransId="{60D1EBD8-323D-4E68-8739-F18DFA2C4A1A}"/>
    <dgm:cxn modelId="{BDCC10EE-F90A-489E-A829-E1925EBE081E}" type="presOf" srcId="{BF46FF2F-C66B-4C06-8C0C-B22EFAEFC116}" destId="{B0B8C42B-CF6A-4791-998E-2123C1E76BBC}" srcOrd="0" destOrd="0" presId="urn:microsoft.com/office/officeart/2005/8/layout/process4"/>
    <dgm:cxn modelId="{5105A9B0-B96A-4D36-B541-558283A5AFD5}" type="presOf" srcId="{92D4FB50-7627-4A1F-AF80-9235564C263B}" destId="{BFD5FCD3-060E-49CE-B5C7-691FC12E9725}" srcOrd="1" destOrd="0" presId="urn:microsoft.com/office/officeart/2005/8/layout/process4"/>
    <dgm:cxn modelId="{0174C7B8-47FE-474F-B296-559DA750324F}" srcId="{E4021023-CFA7-4792-8724-9441DA4CF8E7}" destId="{BF46FF2F-C66B-4C06-8C0C-B22EFAEFC116}" srcOrd="2" destOrd="0" parTransId="{CA4DB3F5-0FC0-4AE2-925E-1DB936C0DEF3}" sibTransId="{1C3D964D-D1B6-4A99-8DC7-5C84C4C063AC}"/>
    <dgm:cxn modelId="{CB690857-A44C-4C5B-B4E4-4BE8542EFA45}" type="presOf" srcId="{E4021023-CFA7-4792-8724-9441DA4CF8E7}" destId="{DB030D7D-7958-477D-8281-C9BFBBEB60C9}" srcOrd="0" destOrd="0" presId="urn:microsoft.com/office/officeart/2005/8/layout/process4"/>
    <dgm:cxn modelId="{56D2A375-025D-4E63-9AA1-7122783472B1}" srcId="{E4021023-CFA7-4792-8724-9441DA4CF8E7}" destId="{A28C9838-67F6-4048-B09D-1B34C747BD42}" srcOrd="1" destOrd="0" parTransId="{099786AB-3CA2-40FC-995A-678B9B921018}" sibTransId="{08FDD563-4708-4510-95A1-77CA5198221E}"/>
    <dgm:cxn modelId="{660589C4-8E0D-4EF5-B5D2-D67598DF2EAF}" type="presOf" srcId="{EA2F4360-D903-4CA3-B2D9-8D2BCA1420B9}" destId="{84905179-7B65-4BCE-812B-3CE1E0BF9629}" srcOrd="0" destOrd="0" presId="urn:microsoft.com/office/officeart/2005/8/layout/process4"/>
    <dgm:cxn modelId="{3625D6BB-500C-414A-858F-8A4E4E212357}" type="presOf" srcId="{3C62579F-68EB-4A81-AA11-7BE5979D844C}" destId="{F0A7F4B0-4B99-400F-947E-A365F5C56F44}" srcOrd="0" destOrd="0" presId="urn:microsoft.com/office/officeart/2005/8/layout/process4"/>
    <dgm:cxn modelId="{1B3A91B3-3FF8-4EA0-A09C-397094C90A1A}" srcId="{7A6F7CE9-DACC-4151-8742-5B304A2FE860}" destId="{92D4FB50-7627-4A1F-AF80-9235564C263B}" srcOrd="0" destOrd="0" parTransId="{118EB4D5-199A-451F-95AE-6E77663C8EF7}" sibTransId="{AFB70FFF-5F80-4735-A306-B29A4C0BC699}"/>
    <dgm:cxn modelId="{DA0BC4EC-3C8E-4578-993C-B94A776BB8A8}" srcId="{7A6F7CE9-DACC-4151-8742-5B304A2FE860}" destId="{E4021023-CFA7-4792-8724-9441DA4CF8E7}" srcOrd="1" destOrd="0" parTransId="{9AE12777-6922-4921-ADD8-AFEC15A29092}" sibTransId="{F366E7EA-4BEC-40A3-AE6A-A2DDAF39DDBA}"/>
    <dgm:cxn modelId="{3C6C8157-11A7-44C9-944A-E47D66FC2D7F}" type="presOf" srcId="{7A6F7CE9-DACC-4151-8742-5B304A2FE860}" destId="{025FBC0A-F229-469F-A025-1F5F073B977C}" srcOrd="0" destOrd="0" presId="urn:microsoft.com/office/officeart/2005/8/layout/process4"/>
    <dgm:cxn modelId="{262C3CC9-E59F-45D8-A863-1A32E8322BEB}" srcId="{92D4FB50-7627-4A1F-AF80-9235564C263B}" destId="{74A2954B-03CF-462C-A6D3-6ABF469F69C2}" srcOrd="1" destOrd="0" parTransId="{F604FBB0-77FE-45CD-9233-52F4250ECA50}" sibTransId="{B757D6A3-43D4-4602-854E-41C62523BA3B}"/>
    <dgm:cxn modelId="{DE05AFBD-FE11-49C9-ABF5-2CFB9CDA0F23}" type="presParOf" srcId="{025FBC0A-F229-469F-A025-1F5F073B977C}" destId="{90D44E7F-F49C-46F1-B939-6F0FFC8E56E8}" srcOrd="0" destOrd="0" presId="urn:microsoft.com/office/officeart/2005/8/layout/process4"/>
    <dgm:cxn modelId="{2B828C5D-5607-4FB6-83E7-F13F17B17278}" type="presParOf" srcId="{90D44E7F-F49C-46F1-B939-6F0FFC8E56E8}" destId="{DB030D7D-7958-477D-8281-C9BFBBEB60C9}" srcOrd="0" destOrd="0" presId="urn:microsoft.com/office/officeart/2005/8/layout/process4"/>
    <dgm:cxn modelId="{18FB2340-C4D2-418A-A8D4-C81BAA366570}" type="presParOf" srcId="{90D44E7F-F49C-46F1-B939-6F0FFC8E56E8}" destId="{9AA023F9-EB40-402B-B816-82A4CD236553}" srcOrd="1" destOrd="0" presId="urn:microsoft.com/office/officeart/2005/8/layout/process4"/>
    <dgm:cxn modelId="{38FC8FC3-213E-4E64-AA0B-B27CFA3A25D1}" type="presParOf" srcId="{90D44E7F-F49C-46F1-B939-6F0FFC8E56E8}" destId="{D1CB3137-4743-4E96-96F9-A8F8F013A765}" srcOrd="2" destOrd="0" presId="urn:microsoft.com/office/officeart/2005/8/layout/process4"/>
    <dgm:cxn modelId="{7645F49B-8482-4875-AE3A-9472F829AAF8}" type="presParOf" srcId="{D1CB3137-4743-4E96-96F9-A8F8F013A765}" destId="{F0A7F4B0-4B99-400F-947E-A365F5C56F44}" srcOrd="0" destOrd="0" presId="urn:microsoft.com/office/officeart/2005/8/layout/process4"/>
    <dgm:cxn modelId="{034548BC-5566-4361-9493-8B639EBFF6A6}" type="presParOf" srcId="{D1CB3137-4743-4E96-96F9-A8F8F013A765}" destId="{86120583-04AE-4CA5-A5D6-55DF0B8413B4}" srcOrd="1" destOrd="0" presId="urn:microsoft.com/office/officeart/2005/8/layout/process4"/>
    <dgm:cxn modelId="{F33EF0B1-3B56-425F-8FD4-BC0D4202C15E}" type="presParOf" srcId="{D1CB3137-4743-4E96-96F9-A8F8F013A765}" destId="{B0B8C42B-CF6A-4791-998E-2123C1E76BBC}" srcOrd="2" destOrd="0" presId="urn:microsoft.com/office/officeart/2005/8/layout/process4"/>
    <dgm:cxn modelId="{7E8F7850-FF43-4174-87B7-BDDB06FF3A02}" type="presParOf" srcId="{025FBC0A-F229-469F-A025-1F5F073B977C}" destId="{3E542860-CA91-4E25-B6F1-BC253B83EDB9}" srcOrd="1" destOrd="0" presId="urn:microsoft.com/office/officeart/2005/8/layout/process4"/>
    <dgm:cxn modelId="{B4A17E0E-8FC1-4489-BC8A-AA2B07770587}" type="presParOf" srcId="{025FBC0A-F229-469F-A025-1F5F073B977C}" destId="{A6ABFE8D-C088-4AEE-9E45-990C6FB8F983}" srcOrd="2" destOrd="0" presId="urn:microsoft.com/office/officeart/2005/8/layout/process4"/>
    <dgm:cxn modelId="{0A774A8F-47F3-4ECA-BDF0-C95DA22C4608}" type="presParOf" srcId="{A6ABFE8D-C088-4AEE-9E45-990C6FB8F983}" destId="{537AAA63-27D8-4133-B41F-DC2818D62B51}" srcOrd="0" destOrd="0" presId="urn:microsoft.com/office/officeart/2005/8/layout/process4"/>
    <dgm:cxn modelId="{97A94A38-FA5E-4B58-9360-2297CD0B7CE7}" type="presParOf" srcId="{A6ABFE8D-C088-4AEE-9E45-990C6FB8F983}" destId="{BFD5FCD3-060E-49CE-B5C7-691FC12E9725}" srcOrd="1" destOrd="0" presId="urn:microsoft.com/office/officeart/2005/8/layout/process4"/>
    <dgm:cxn modelId="{9525769F-9D0C-48B1-8CCE-286708B7762F}" type="presParOf" srcId="{A6ABFE8D-C088-4AEE-9E45-990C6FB8F983}" destId="{747D9E31-C427-4D33-B925-5C39EB395E0E}" srcOrd="2" destOrd="0" presId="urn:microsoft.com/office/officeart/2005/8/layout/process4"/>
    <dgm:cxn modelId="{2437468B-14E4-47B5-967E-5F66E9982EB3}" type="presParOf" srcId="{747D9E31-C427-4D33-B925-5C39EB395E0E}" destId="{84905179-7B65-4BCE-812B-3CE1E0BF9629}" srcOrd="0" destOrd="0" presId="urn:microsoft.com/office/officeart/2005/8/layout/process4"/>
    <dgm:cxn modelId="{1897B87A-7788-4BC9-997F-79FEA6E491E2}" type="presParOf" srcId="{747D9E31-C427-4D33-B925-5C39EB395E0E}" destId="{8FA3385E-631E-421F-BF7C-C0C9B7D0A043}" srcOrd="1" destOrd="0" presId="urn:microsoft.com/office/officeart/2005/8/layout/process4"/>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EF7CA11D-96E3-4D87-9B84-EDD0032F0D8F}"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A772457E-5245-4F64-8A57-2CCA5138B2D2}">
      <dgm:prSet phldrT="[Text]"/>
      <dgm:spPr/>
      <dgm:t>
        <a:bodyPr/>
        <a:lstStyle/>
        <a:p>
          <a:r>
            <a:rPr lang="en-US" dirty="0" smtClean="0"/>
            <a:t>Shore Green Energy Education</a:t>
          </a:r>
          <a:endParaRPr lang="en-US" dirty="0"/>
        </a:p>
      </dgm:t>
    </dgm:pt>
    <dgm:pt modelId="{145B9CC3-008B-4287-BB83-D2E9BAA2D7DF}" type="parTrans" cxnId="{EE7B26F3-E1B8-4AAA-A264-EC495EDB5CAD}">
      <dgm:prSet/>
      <dgm:spPr/>
      <dgm:t>
        <a:bodyPr/>
        <a:lstStyle/>
        <a:p>
          <a:endParaRPr lang="en-US"/>
        </a:p>
      </dgm:t>
    </dgm:pt>
    <dgm:pt modelId="{3DEE9526-77BA-45F1-A40F-5587CAF70AF6}" type="sibTrans" cxnId="{EE7B26F3-E1B8-4AAA-A264-EC495EDB5CAD}">
      <dgm:prSet/>
      <dgm:spPr/>
      <dgm:t>
        <a:bodyPr/>
        <a:lstStyle/>
        <a:p>
          <a:endParaRPr lang="en-US"/>
        </a:p>
      </dgm:t>
    </dgm:pt>
    <dgm:pt modelId="{8F6BEC89-DD72-4E6D-AD6F-443EBD465BB4}">
      <dgm:prSet phldrT="[Text]"/>
      <dgm:spPr/>
      <dgm:t>
        <a:bodyPr/>
        <a:lstStyle/>
        <a:p>
          <a:r>
            <a:rPr lang="en-US" dirty="0" smtClean="0"/>
            <a:t>Educate customers with opportunities for whole house performance work about NJCEP and SJG </a:t>
          </a:r>
          <a:r>
            <a:rPr lang="en-US" dirty="0" err="1" smtClean="0"/>
            <a:t>HPwES</a:t>
          </a:r>
          <a:r>
            <a:rPr lang="en-US" dirty="0" smtClean="0"/>
            <a:t> Programs.</a:t>
          </a:r>
          <a:endParaRPr lang="en-US" dirty="0"/>
        </a:p>
      </dgm:t>
    </dgm:pt>
    <dgm:pt modelId="{5C9DFD5A-E6D9-446C-AB95-24F444B918A9}" type="parTrans" cxnId="{E3F67075-1F43-478C-BDEB-059BAC0CCD3B}">
      <dgm:prSet/>
      <dgm:spPr/>
      <dgm:t>
        <a:bodyPr/>
        <a:lstStyle/>
        <a:p>
          <a:endParaRPr lang="en-US"/>
        </a:p>
      </dgm:t>
    </dgm:pt>
    <dgm:pt modelId="{BF4CCFD7-7AE0-40E5-9E8C-9124AFEA9D1D}" type="sibTrans" cxnId="{E3F67075-1F43-478C-BDEB-059BAC0CCD3B}">
      <dgm:prSet/>
      <dgm:spPr/>
      <dgm:t>
        <a:bodyPr/>
        <a:lstStyle/>
        <a:p>
          <a:endParaRPr lang="en-US"/>
        </a:p>
      </dgm:t>
    </dgm:pt>
    <dgm:pt modelId="{00DB908A-7C5E-4F92-A45C-7CBC5BB25CD5}">
      <dgm:prSet phldrT="[Text]"/>
      <dgm:spPr/>
      <dgm:t>
        <a:bodyPr/>
        <a:lstStyle/>
        <a:p>
          <a:r>
            <a:rPr lang="en-US" dirty="0" smtClean="0"/>
            <a:t>CO Detector Education</a:t>
          </a:r>
          <a:endParaRPr lang="en-US" dirty="0"/>
        </a:p>
      </dgm:t>
    </dgm:pt>
    <dgm:pt modelId="{EFA22CB0-8982-4E2F-99F0-EF13DF681366}" type="parTrans" cxnId="{96D754D4-473D-484A-9544-25299C0BBA3F}">
      <dgm:prSet/>
      <dgm:spPr/>
      <dgm:t>
        <a:bodyPr/>
        <a:lstStyle/>
        <a:p>
          <a:endParaRPr lang="en-US"/>
        </a:p>
      </dgm:t>
    </dgm:pt>
    <dgm:pt modelId="{78EECFA8-69E5-434B-B9D8-AC25683823B2}" type="sibTrans" cxnId="{96D754D4-473D-484A-9544-25299C0BBA3F}">
      <dgm:prSet/>
      <dgm:spPr/>
      <dgm:t>
        <a:bodyPr/>
        <a:lstStyle/>
        <a:p>
          <a:endParaRPr lang="en-US"/>
        </a:p>
      </dgm:t>
    </dgm:pt>
    <dgm:pt modelId="{1CB8185F-5925-42A6-9BEA-578C9F0FE560}">
      <dgm:prSet phldrT="[Text]"/>
      <dgm:spPr/>
      <dgm:t>
        <a:bodyPr/>
        <a:lstStyle/>
        <a:p>
          <a:r>
            <a:rPr lang="en-US" dirty="0" smtClean="0"/>
            <a:t>Encourage contractors to provide CO detectors as part of heating system installation. </a:t>
          </a:r>
          <a:endParaRPr lang="en-US" dirty="0"/>
        </a:p>
      </dgm:t>
    </dgm:pt>
    <dgm:pt modelId="{C84CB7AB-B279-433A-A3A4-24D3E3E57EBC}" type="parTrans" cxnId="{B40168C8-2F22-4FDE-9BDE-7828C4763948}">
      <dgm:prSet/>
      <dgm:spPr/>
      <dgm:t>
        <a:bodyPr/>
        <a:lstStyle/>
        <a:p>
          <a:endParaRPr lang="en-US"/>
        </a:p>
      </dgm:t>
    </dgm:pt>
    <dgm:pt modelId="{5C58E807-0D26-4500-8F2F-189EBD111BCA}" type="sibTrans" cxnId="{B40168C8-2F22-4FDE-9BDE-7828C4763948}">
      <dgm:prSet/>
      <dgm:spPr/>
      <dgm:t>
        <a:bodyPr/>
        <a:lstStyle/>
        <a:p>
          <a:endParaRPr lang="en-US"/>
        </a:p>
      </dgm:t>
    </dgm:pt>
    <dgm:pt modelId="{CEB2ECDC-5A5F-4ADA-83E2-AB0E6AE430A1}">
      <dgm:prSet phldrT="[Text]"/>
      <dgm:spPr/>
      <dgm:t>
        <a:bodyPr/>
        <a:lstStyle/>
        <a:p>
          <a:r>
            <a:rPr lang="en-US" dirty="0" smtClean="0"/>
            <a:t>Most common problem found in 30% of Shore Green Energy inspections.</a:t>
          </a:r>
          <a:endParaRPr lang="en-US" dirty="0"/>
        </a:p>
      </dgm:t>
    </dgm:pt>
    <dgm:pt modelId="{B3887AF9-272E-4293-84E1-2224CC576A30}" type="parTrans" cxnId="{C68F18E0-9D50-438F-BDBB-737AF0B6D9C2}">
      <dgm:prSet/>
      <dgm:spPr/>
      <dgm:t>
        <a:bodyPr/>
        <a:lstStyle/>
        <a:p>
          <a:endParaRPr lang="en-US"/>
        </a:p>
      </dgm:t>
    </dgm:pt>
    <dgm:pt modelId="{5B370621-DB13-4465-8466-B1705E0F350E}" type="sibTrans" cxnId="{C68F18E0-9D50-438F-BDBB-737AF0B6D9C2}">
      <dgm:prSet/>
      <dgm:spPr/>
      <dgm:t>
        <a:bodyPr/>
        <a:lstStyle/>
        <a:p>
          <a:endParaRPr lang="en-US"/>
        </a:p>
      </dgm:t>
    </dgm:pt>
    <dgm:pt modelId="{DAC34DC5-7C8D-4C1E-B613-89E8F33B9B83}">
      <dgm:prSet phldrT="[Text]"/>
      <dgm:spPr/>
      <dgm:t>
        <a:bodyPr/>
        <a:lstStyle/>
        <a:p>
          <a:r>
            <a:rPr lang="en-US" dirty="0" smtClean="0"/>
            <a:t>SJG reported they will consider CO detectors for next filing. </a:t>
          </a:r>
          <a:endParaRPr lang="en-US" dirty="0"/>
        </a:p>
      </dgm:t>
    </dgm:pt>
    <dgm:pt modelId="{F3528FA8-5D39-4899-80BC-0BBFEB6EA327}" type="parTrans" cxnId="{CFD46915-727C-4514-840F-658A0D490AF2}">
      <dgm:prSet/>
      <dgm:spPr/>
      <dgm:t>
        <a:bodyPr/>
        <a:lstStyle/>
        <a:p>
          <a:endParaRPr lang="en-US"/>
        </a:p>
      </dgm:t>
    </dgm:pt>
    <dgm:pt modelId="{F28997BA-8970-45DE-BF54-7544709C626A}" type="sibTrans" cxnId="{CFD46915-727C-4514-840F-658A0D490AF2}">
      <dgm:prSet/>
      <dgm:spPr/>
      <dgm:t>
        <a:bodyPr/>
        <a:lstStyle/>
        <a:p>
          <a:endParaRPr lang="en-US"/>
        </a:p>
      </dgm:t>
    </dgm:pt>
    <dgm:pt modelId="{42E7F554-3501-4820-B6E7-1825D713C584}">
      <dgm:prSet phldrT="[Text]"/>
      <dgm:spPr/>
      <dgm:t>
        <a:bodyPr/>
        <a:lstStyle/>
        <a:p>
          <a:r>
            <a:rPr lang="en-US" dirty="0" smtClean="0"/>
            <a:t>Or SJG should follow up with these customers.</a:t>
          </a:r>
          <a:endParaRPr lang="en-US" dirty="0"/>
        </a:p>
      </dgm:t>
    </dgm:pt>
    <dgm:pt modelId="{5DDFB827-AFB7-4038-886B-B27E24113D5C}" type="parTrans" cxnId="{BCCA7156-9110-4BA6-AC2D-9ACA0C43C9F3}">
      <dgm:prSet/>
      <dgm:spPr/>
      <dgm:t>
        <a:bodyPr/>
        <a:lstStyle/>
        <a:p>
          <a:endParaRPr lang="en-US"/>
        </a:p>
      </dgm:t>
    </dgm:pt>
    <dgm:pt modelId="{5F750999-B64A-4D5C-84FB-15E831DD6254}" type="sibTrans" cxnId="{BCCA7156-9110-4BA6-AC2D-9ACA0C43C9F3}">
      <dgm:prSet/>
      <dgm:spPr/>
      <dgm:t>
        <a:bodyPr/>
        <a:lstStyle/>
        <a:p>
          <a:endParaRPr lang="en-US"/>
        </a:p>
      </dgm:t>
    </dgm:pt>
    <dgm:pt modelId="{39277A99-550A-4C61-98D2-2A6B0E6CCC96}" type="pres">
      <dgm:prSet presAssocID="{EF7CA11D-96E3-4D87-9B84-EDD0032F0D8F}" presName="linear" presStyleCnt="0">
        <dgm:presLayoutVars>
          <dgm:animLvl val="lvl"/>
          <dgm:resizeHandles val="exact"/>
        </dgm:presLayoutVars>
      </dgm:prSet>
      <dgm:spPr/>
      <dgm:t>
        <a:bodyPr/>
        <a:lstStyle/>
        <a:p>
          <a:endParaRPr lang="en-US"/>
        </a:p>
      </dgm:t>
    </dgm:pt>
    <dgm:pt modelId="{48002186-CD1B-4C98-A033-A20E408AE0A3}" type="pres">
      <dgm:prSet presAssocID="{A772457E-5245-4F64-8A57-2CCA5138B2D2}" presName="parentText" presStyleLbl="node1" presStyleIdx="0" presStyleCnt="2">
        <dgm:presLayoutVars>
          <dgm:chMax val="0"/>
          <dgm:bulletEnabled val="1"/>
        </dgm:presLayoutVars>
      </dgm:prSet>
      <dgm:spPr/>
      <dgm:t>
        <a:bodyPr/>
        <a:lstStyle/>
        <a:p>
          <a:endParaRPr lang="en-US"/>
        </a:p>
      </dgm:t>
    </dgm:pt>
    <dgm:pt modelId="{6AAB6FFB-8C8D-4079-8827-B47D939BA66D}" type="pres">
      <dgm:prSet presAssocID="{A772457E-5245-4F64-8A57-2CCA5138B2D2}" presName="childText" presStyleLbl="revTx" presStyleIdx="0" presStyleCnt="2">
        <dgm:presLayoutVars>
          <dgm:bulletEnabled val="1"/>
        </dgm:presLayoutVars>
      </dgm:prSet>
      <dgm:spPr/>
      <dgm:t>
        <a:bodyPr/>
        <a:lstStyle/>
        <a:p>
          <a:endParaRPr lang="en-US"/>
        </a:p>
      </dgm:t>
    </dgm:pt>
    <dgm:pt modelId="{32292D0B-B2EF-4FCE-82D4-83708396BE6E}" type="pres">
      <dgm:prSet presAssocID="{00DB908A-7C5E-4F92-A45C-7CBC5BB25CD5}" presName="parentText" presStyleLbl="node1" presStyleIdx="1" presStyleCnt="2">
        <dgm:presLayoutVars>
          <dgm:chMax val="0"/>
          <dgm:bulletEnabled val="1"/>
        </dgm:presLayoutVars>
      </dgm:prSet>
      <dgm:spPr/>
      <dgm:t>
        <a:bodyPr/>
        <a:lstStyle/>
        <a:p>
          <a:endParaRPr lang="en-US"/>
        </a:p>
      </dgm:t>
    </dgm:pt>
    <dgm:pt modelId="{B4D30258-EBE2-4EF8-B749-FF2B0CF26920}" type="pres">
      <dgm:prSet presAssocID="{00DB908A-7C5E-4F92-A45C-7CBC5BB25CD5}" presName="childText" presStyleLbl="revTx" presStyleIdx="1" presStyleCnt="2">
        <dgm:presLayoutVars>
          <dgm:bulletEnabled val="1"/>
        </dgm:presLayoutVars>
      </dgm:prSet>
      <dgm:spPr/>
      <dgm:t>
        <a:bodyPr/>
        <a:lstStyle/>
        <a:p>
          <a:endParaRPr lang="en-US"/>
        </a:p>
      </dgm:t>
    </dgm:pt>
  </dgm:ptLst>
  <dgm:cxnLst>
    <dgm:cxn modelId="{EE7B26F3-E1B8-4AAA-A264-EC495EDB5CAD}" srcId="{EF7CA11D-96E3-4D87-9B84-EDD0032F0D8F}" destId="{A772457E-5245-4F64-8A57-2CCA5138B2D2}" srcOrd="0" destOrd="0" parTransId="{145B9CC3-008B-4287-BB83-D2E9BAA2D7DF}" sibTransId="{3DEE9526-77BA-45F1-A40F-5587CAF70AF6}"/>
    <dgm:cxn modelId="{12AEC66C-86E5-4B4F-8B60-AB3C311CCB7C}" type="presOf" srcId="{A772457E-5245-4F64-8A57-2CCA5138B2D2}" destId="{48002186-CD1B-4C98-A033-A20E408AE0A3}" srcOrd="0" destOrd="0" presId="urn:microsoft.com/office/officeart/2005/8/layout/vList2"/>
    <dgm:cxn modelId="{B4591FF8-0640-44E4-AEE0-BC66C08B180B}" type="presOf" srcId="{42E7F554-3501-4820-B6E7-1825D713C584}" destId="{6AAB6FFB-8C8D-4079-8827-B47D939BA66D}" srcOrd="0" destOrd="1" presId="urn:microsoft.com/office/officeart/2005/8/layout/vList2"/>
    <dgm:cxn modelId="{CFD46915-727C-4514-840F-658A0D490AF2}" srcId="{00DB908A-7C5E-4F92-A45C-7CBC5BB25CD5}" destId="{DAC34DC5-7C8D-4C1E-B613-89E8F33B9B83}" srcOrd="2" destOrd="0" parTransId="{F3528FA8-5D39-4899-80BC-0BBFEB6EA327}" sibTransId="{F28997BA-8970-45DE-BF54-7544709C626A}"/>
    <dgm:cxn modelId="{93932424-2C57-4047-B585-0A8D67CC81A2}" type="presOf" srcId="{1CB8185F-5925-42A6-9BEA-578C9F0FE560}" destId="{B4D30258-EBE2-4EF8-B749-FF2B0CF26920}" srcOrd="0" destOrd="0" presId="urn:microsoft.com/office/officeart/2005/8/layout/vList2"/>
    <dgm:cxn modelId="{BCCA7156-9110-4BA6-AC2D-9ACA0C43C9F3}" srcId="{A772457E-5245-4F64-8A57-2CCA5138B2D2}" destId="{42E7F554-3501-4820-B6E7-1825D713C584}" srcOrd="1" destOrd="0" parTransId="{5DDFB827-AFB7-4038-886B-B27E24113D5C}" sibTransId="{5F750999-B64A-4D5C-84FB-15E831DD6254}"/>
    <dgm:cxn modelId="{E3F67075-1F43-478C-BDEB-059BAC0CCD3B}" srcId="{A772457E-5245-4F64-8A57-2CCA5138B2D2}" destId="{8F6BEC89-DD72-4E6D-AD6F-443EBD465BB4}" srcOrd="0" destOrd="0" parTransId="{5C9DFD5A-E6D9-446C-AB95-24F444B918A9}" sibTransId="{BF4CCFD7-7AE0-40E5-9E8C-9124AFEA9D1D}"/>
    <dgm:cxn modelId="{C68F18E0-9D50-438F-BDBB-737AF0B6D9C2}" srcId="{00DB908A-7C5E-4F92-A45C-7CBC5BB25CD5}" destId="{CEB2ECDC-5A5F-4ADA-83E2-AB0E6AE430A1}" srcOrd="1" destOrd="0" parTransId="{B3887AF9-272E-4293-84E1-2224CC576A30}" sibTransId="{5B370621-DB13-4465-8466-B1705E0F350E}"/>
    <dgm:cxn modelId="{96D754D4-473D-484A-9544-25299C0BBA3F}" srcId="{EF7CA11D-96E3-4D87-9B84-EDD0032F0D8F}" destId="{00DB908A-7C5E-4F92-A45C-7CBC5BB25CD5}" srcOrd="1" destOrd="0" parTransId="{EFA22CB0-8982-4E2F-99F0-EF13DF681366}" sibTransId="{78EECFA8-69E5-434B-B9D8-AC25683823B2}"/>
    <dgm:cxn modelId="{0DA6F1EB-9D55-4F57-8C6F-5DC3A518EBC9}" type="presOf" srcId="{00DB908A-7C5E-4F92-A45C-7CBC5BB25CD5}" destId="{32292D0B-B2EF-4FCE-82D4-83708396BE6E}" srcOrd="0" destOrd="0" presId="urn:microsoft.com/office/officeart/2005/8/layout/vList2"/>
    <dgm:cxn modelId="{B6E032DF-172A-48D9-98B0-E21FE0715076}" type="presOf" srcId="{8F6BEC89-DD72-4E6D-AD6F-443EBD465BB4}" destId="{6AAB6FFB-8C8D-4079-8827-B47D939BA66D}" srcOrd="0" destOrd="0" presId="urn:microsoft.com/office/officeart/2005/8/layout/vList2"/>
    <dgm:cxn modelId="{9D505B7D-F7A7-47F1-9121-D86A0B69035C}" type="presOf" srcId="{DAC34DC5-7C8D-4C1E-B613-89E8F33B9B83}" destId="{B4D30258-EBE2-4EF8-B749-FF2B0CF26920}" srcOrd="0" destOrd="2" presId="urn:microsoft.com/office/officeart/2005/8/layout/vList2"/>
    <dgm:cxn modelId="{E2C9A07E-4D1C-45AF-A620-22E81DE5AF1B}" type="presOf" srcId="{CEB2ECDC-5A5F-4ADA-83E2-AB0E6AE430A1}" destId="{B4D30258-EBE2-4EF8-B749-FF2B0CF26920}" srcOrd="0" destOrd="1" presId="urn:microsoft.com/office/officeart/2005/8/layout/vList2"/>
    <dgm:cxn modelId="{B40168C8-2F22-4FDE-9BDE-7828C4763948}" srcId="{00DB908A-7C5E-4F92-A45C-7CBC5BB25CD5}" destId="{1CB8185F-5925-42A6-9BEA-578C9F0FE560}" srcOrd="0" destOrd="0" parTransId="{C84CB7AB-B279-433A-A3A4-24D3E3E57EBC}" sibTransId="{5C58E807-0D26-4500-8F2F-189EBD111BCA}"/>
    <dgm:cxn modelId="{5E862883-E5DE-40FA-889A-0419AC8CD64C}" type="presOf" srcId="{EF7CA11D-96E3-4D87-9B84-EDD0032F0D8F}" destId="{39277A99-550A-4C61-98D2-2A6B0E6CCC96}" srcOrd="0" destOrd="0" presId="urn:microsoft.com/office/officeart/2005/8/layout/vList2"/>
    <dgm:cxn modelId="{B7119E54-BFFC-44AD-AA95-A308CEB57E27}" type="presParOf" srcId="{39277A99-550A-4C61-98D2-2A6B0E6CCC96}" destId="{48002186-CD1B-4C98-A033-A20E408AE0A3}" srcOrd="0" destOrd="0" presId="urn:microsoft.com/office/officeart/2005/8/layout/vList2"/>
    <dgm:cxn modelId="{C6E314F2-CD24-42DF-BF9D-60097F97E1DF}" type="presParOf" srcId="{39277A99-550A-4C61-98D2-2A6B0E6CCC96}" destId="{6AAB6FFB-8C8D-4079-8827-B47D939BA66D}" srcOrd="1" destOrd="0" presId="urn:microsoft.com/office/officeart/2005/8/layout/vList2"/>
    <dgm:cxn modelId="{8503CA99-9EB1-4BE5-8C3F-FA06C0A2F3DB}" type="presParOf" srcId="{39277A99-550A-4C61-98D2-2A6B0E6CCC96}" destId="{32292D0B-B2EF-4FCE-82D4-83708396BE6E}" srcOrd="2" destOrd="0" presId="urn:microsoft.com/office/officeart/2005/8/layout/vList2"/>
    <dgm:cxn modelId="{7E72DF49-B5C5-4B7F-BBB8-5CE938FB1133}" type="presParOf" srcId="{39277A99-550A-4C61-98D2-2A6B0E6CCC96}" destId="{B4D30258-EBE2-4EF8-B749-FF2B0CF26920}" srcOrd="3"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EF7CA11D-96E3-4D87-9B84-EDD0032F0D8F}"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US"/>
        </a:p>
      </dgm:t>
    </dgm:pt>
    <dgm:pt modelId="{A772457E-5245-4F64-8A57-2CCA5138B2D2}">
      <dgm:prSet phldrT="[Text]" custT="1"/>
      <dgm:spPr/>
      <dgm:t>
        <a:bodyPr/>
        <a:lstStyle/>
        <a:p>
          <a:r>
            <a:rPr lang="en-US" sz="2000" dirty="0" smtClean="0"/>
            <a:t>EFS Paperwork</a:t>
          </a:r>
          <a:endParaRPr lang="en-US" sz="2000" dirty="0"/>
        </a:p>
      </dgm:t>
    </dgm:pt>
    <dgm:pt modelId="{145B9CC3-008B-4287-BB83-D2E9BAA2D7DF}" type="parTrans" cxnId="{EE7B26F3-E1B8-4AAA-A264-EC495EDB5CAD}">
      <dgm:prSet/>
      <dgm:spPr/>
      <dgm:t>
        <a:bodyPr/>
        <a:lstStyle/>
        <a:p>
          <a:endParaRPr lang="en-US"/>
        </a:p>
      </dgm:t>
    </dgm:pt>
    <dgm:pt modelId="{3DEE9526-77BA-45F1-A40F-5587CAF70AF6}" type="sibTrans" cxnId="{EE7B26F3-E1B8-4AAA-A264-EC495EDB5CAD}">
      <dgm:prSet/>
      <dgm:spPr/>
      <dgm:t>
        <a:bodyPr/>
        <a:lstStyle/>
        <a:p>
          <a:endParaRPr lang="en-US"/>
        </a:p>
      </dgm:t>
    </dgm:pt>
    <dgm:pt modelId="{8F6BEC89-DD72-4E6D-AD6F-443EBD465BB4}">
      <dgm:prSet phldrT="[Text]" custT="1"/>
      <dgm:spPr/>
      <dgm:t>
        <a:bodyPr/>
        <a:lstStyle/>
        <a:p>
          <a:r>
            <a:rPr lang="en-US" sz="1600" dirty="0" smtClean="0"/>
            <a:t>Assess potential for additional efficiency improvements</a:t>
          </a:r>
          <a:endParaRPr lang="en-US" sz="1600" dirty="0"/>
        </a:p>
      </dgm:t>
    </dgm:pt>
    <dgm:pt modelId="{5C9DFD5A-E6D9-446C-AB95-24F444B918A9}" type="parTrans" cxnId="{E3F67075-1F43-478C-BDEB-059BAC0CCD3B}">
      <dgm:prSet/>
      <dgm:spPr/>
      <dgm:t>
        <a:bodyPr/>
        <a:lstStyle/>
        <a:p>
          <a:endParaRPr lang="en-US"/>
        </a:p>
      </dgm:t>
    </dgm:pt>
    <dgm:pt modelId="{BF4CCFD7-7AE0-40E5-9E8C-9124AFEA9D1D}" type="sibTrans" cxnId="{E3F67075-1F43-478C-BDEB-059BAC0CCD3B}">
      <dgm:prSet/>
      <dgm:spPr/>
      <dgm:t>
        <a:bodyPr/>
        <a:lstStyle/>
        <a:p>
          <a:endParaRPr lang="en-US"/>
        </a:p>
      </dgm:t>
    </dgm:pt>
    <dgm:pt modelId="{DAC34DC5-7C8D-4C1E-B613-89E8F33B9B83}">
      <dgm:prSet phldrT="[Text]" custT="1"/>
      <dgm:spPr/>
      <dgm:t>
        <a:bodyPr/>
        <a:lstStyle/>
        <a:p>
          <a:r>
            <a:rPr lang="en-US" sz="2000" dirty="0" smtClean="0"/>
            <a:t>EFS Website</a:t>
          </a:r>
          <a:endParaRPr lang="en-US" sz="2000" dirty="0"/>
        </a:p>
      </dgm:t>
    </dgm:pt>
    <dgm:pt modelId="{F3528FA8-5D39-4899-80BC-0BBFEB6EA327}" type="parTrans" cxnId="{CFD46915-727C-4514-840F-658A0D490AF2}">
      <dgm:prSet/>
      <dgm:spPr/>
      <dgm:t>
        <a:bodyPr/>
        <a:lstStyle/>
        <a:p>
          <a:endParaRPr lang="en-US"/>
        </a:p>
      </dgm:t>
    </dgm:pt>
    <dgm:pt modelId="{F28997BA-8970-45DE-BF54-7544709C626A}" type="sibTrans" cxnId="{CFD46915-727C-4514-840F-658A0D490AF2}">
      <dgm:prSet/>
      <dgm:spPr/>
      <dgm:t>
        <a:bodyPr/>
        <a:lstStyle/>
        <a:p>
          <a:endParaRPr lang="en-US"/>
        </a:p>
      </dgm:t>
    </dgm:pt>
    <dgm:pt modelId="{0C23B8D1-9629-4FDE-A7C4-46C63DEA00AC}">
      <dgm:prSet phldrT="[Text]" custT="1"/>
      <dgm:spPr/>
      <dgm:t>
        <a:bodyPr/>
        <a:lstStyle/>
        <a:p>
          <a:r>
            <a:rPr lang="en-US" sz="1600" dirty="0" smtClean="0"/>
            <a:t>Assess whether website performance improved since EFS changes</a:t>
          </a:r>
          <a:endParaRPr lang="en-US" sz="1600" dirty="0"/>
        </a:p>
      </dgm:t>
    </dgm:pt>
    <dgm:pt modelId="{97AD35E7-2847-4902-B495-188612E4871A}" type="parTrans" cxnId="{2C7AAC98-EEB1-4930-ADE6-3DB968B8A51E}">
      <dgm:prSet/>
      <dgm:spPr/>
      <dgm:t>
        <a:bodyPr/>
        <a:lstStyle/>
        <a:p>
          <a:endParaRPr lang="en-US"/>
        </a:p>
      </dgm:t>
    </dgm:pt>
    <dgm:pt modelId="{AC30A3FE-7BED-49B0-AD36-41303A6969E5}" type="sibTrans" cxnId="{2C7AAC98-EEB1-4930-ADE6-3DB968B8A51E}">
      <dgm:prSet/>
      <dgm:spPr/>
      <dgm:t>
        <a:bodyPr/>
        <a:lstStyle/>
        <a:p>
          <a:endParaRPr lang="en-US"/>
        </a:p>
      </dgm:t>
    </dgm:pt>
    <dgm:pt modelId="{E952C33A-7435-4C49-9BB9-066B5CB984F5}">
      <dgm:prSet custT="1"/>
      <dgm:spPr/>
      <dgm:t>
        <a:bodyPr/>
        <a:lstStyle/>
        <a:p>
          <a:r>
            <a:rPr lang="en-US" sz="2000" dirty="0" smtClean="0"/>
            <a:t>EFS Processing</a:t>
          </a:r>
          <a:endParaRPr lang="en-US" sz="2000" dirty="0"/>
        </a:p>
      </dgm:t>
    </dgm:pt>
    <dgm:pt modelId="{BDB8C3F1-FAA2-479A-9FAE-A74F16F70D2D}" type="parTrans" cxnId="{865B39AE-0B43-40EE-B4AE-8C37DE411BFA}">
      <dgm:prSet/>
      <dgm:spPr/>
      <dgm:t>
        <a:bodyPr/>
        <a:lstStyle/>
        <a:p>
          <a:endParaRPr lang="en-US"/>
        </a:p>
      </dgm:t>
    </dgm:pt>
    <dgm:pt modelId="{A551526F-6835-480A-8FE0-40B0187DA74E}" type="sibTrans" cxnId="{865B39AE-0B43-40EE-B4AE-8C37DE411BFA}">
      <dgm:prSet/>
      <dgm:spPr/>
      <dgm:t>
        <a:bodyPr/>
        <a:lstStyle/>
        <a:p>
          <a:endParaRPr lang="en-US"/>
        </a:p>
      </dgm:t>
    </dgm:pt>
    <dgm:pt modelId="{6175A7EF-9866-4427-A778-4A35CF4F42FD}">
      <dgm:prSet custT="1"/>
      <dgm:spPr/>
      <dgm:t>
        <a:bodyPr/>
        <a:lstStyle/>
        <a:p>
          <a:r>
            <a:rPr lang="en-US" sz="1600" dirty="0" smtClean="0"/>
            <a:t>Discuss improvements with EFS</a:t>
          </a:r>
          <a:endParaRPr lang="en-US" sz="1600" dirty="0"/>
        </a:p>
      </dgm:t>
    </dgm:pt>
    <dgm:pt modelId="{E4B81125-C01B-47BF-BC0F-303A5D2982BE}" type="parTrans" cxnId="{A7ADE595-882B-44F7-8516-B8BC325A4503}">
      <dgm:prSet/>
      <dgm:spPr/>
      <dgm:t>
        <a:bodyPr/>
        <a:lstStyle/>
        <a:p>
          <a:endParaRPr lang="en-US"/>
        </a:p>
      </dgm:t>
    </dgm:pt>
    <dgm:pt modelId="{EEBEAC01-3AAC-48DF-8C95-3115C8FBEFCA}" type="sibTrans" cxnId="{A7ADE595-882B-44F7-8516-B8BC325A4503}">
      <dgm:prSet/>
      <dgm:spPr/>
      <dgm:t>
        <a:bodyPr/>
        <a:lstStyle/>
        <a:p>
          <a:endParaRPr lang="en-US"/>
        </a:p>
      </dgm:t>
    </dgm:pt>
    <dgm:pt modelId="{64E1EF3F-4ABD-44A9-91A2-8F339C90525A}">
      <dgm:prSet custT="1"/>
      <dgm:spPr/>
      <dgm:t>
        <a:bodyPr/>
        <a:lstStyle/>
        <a:p>
          <a:r>
            <a:rPr lang="en-US" sz="2000" dirty="0" smtClean="0"/>
            <a:t>Additional Research</a:t>
          </a:r>
          <a:endParaRPr lang="en-US" sz="2000" dirty="0"/>
        </a:p>
      </dgm:t>
    </dgm:pt>
    <dgm:pt modelId="{32CC70D1-F7E1-4218-AF65-B73D8CFC1131}" type="parTrans" cxnId="{B96C3733-7FD7-49F0-B68A-7C948EFECD7A}">
      <dgm:prSet/>
      <dgm:spPr/>
      <dgm:t>
        <a:bodyPr/>
        <a:lstStyle/>
        <a:p>
          <a:endParaRPr lang="en-US"/>
        </a:p>
      </dgm:t>
    </dgm:pt>
    <dgm:pt modelId="{08E3812B-7E07-4842-B363-DAB024CA699D}" type="sibTrans" cxnId="{B96C3733-7FD7-49F0-B68A-7C948EFECD7A}">
      <dgm:prSet/>
      <dgm:spPr/>
      <dgm:t>
        <a:bodyPr/>
        <a:lstStyle/>
        <a:p>
          <a:endParaRPr lang="en-US"/>
        </a:p>
      </dgm:t>
    </dgm:pt>
    <dgm:pt modelId="{C37F8AB0-C067-4DEF-9761-9953ED325847}">
      <dgm:prSet custT="1"/>
      <dgm:spPr/>
      <dgm:t>
        <a:bodyPr/>
        <a:lstStyle/>
        <a:p>
          <a:r>
            <a:rPr lang="en-US" sz="1600" dirty="0" smtClean="0"/>
            <a:t>Conduct research to ensure EFS improvements to their loan process and website over the past year have resulted in higher customer satisfaction</a:t>
          </a:r>
          <a:endParaRPr lang="en-US" sz="1600" dirty="0"/>
        </a:p>
      </dgm:t>
    </dgm:pt>
    <dgm:pt modelId="{AB0F8C69-0F1D-436A-B2ED-9BE4A0826729}" type="parTrans" cxnId="{8FE9FA59-06B5-4F1E-96CE-C79FC0DD3B85}">
      <dgm:prSet/>
      <dgm:spPr/>
      <dgm:t>
        <a:bodyPr/>
        <a:lstStyle/>
        <a:p>
          <a:endParaRPr lang="en-US"/>
        </a:p>
      </dgm:t>
    </dgm:pt>
    <dgm:pt modelId="{25C7162E-EC22-4689-AFE4-93FBF6A2ABB8}" type="sibTrans" cxnId="{8FE9FA59-06B5-4F1E-96CE-C79FC0DD3B85}">
      <dgm:prSet/>
      <dgm:spPr/>
      <dgm:t>
        <a:bodyPr/>
        <a:lstStyle/>
        <a:p>
          <a:endParaRPr lang="en-US"/>
        </a:p>
      </dgm:t>
    </dgm:pt>
    <dgm:pt modelId="{D83B1873-32FC-4844-BCD4-F1F7A12AA581}">
      <dgm:prSet custT="1"/>
      <dgm:spPr/>
      <dgm:t>
        <a:bodyPr/>
        <a:lstStyle/>
        <a:p>
          <a:r>
            <a:rPr lang="en-US" sz="1600" dirty="0" smtClean="0"/>
            <a:t>Effective customer service</a:t>
          </a:r>
          <a:endParaRPr lang="en-US" sz="1600" dirty="0"/>
        </a:p>
      </dgm:t>
    </dgm:pt>
    <dgm:pt modelId="{516ACB13-EA64-44F8-94B8-FE0BB328B6EC}" type="parTrans" cxnId="{524C7474-48C9-414F-BF4D-87038890A229}">
      <dgm:prSet/>
      <dgm:spPr/>
      <dgm:t>
        <a:bodyPr/>
        <a:lstStyle/>
        <a:p>
          <a:endParaRPr lang="en-US"/>
        </a:p>
      </dgm:t>
    </dgm:pt>
    <dgm:pt modelId="{F2A72639-A208-482A-8363-3A1975DBCF47}" type="sibTrans" cxnId="{524C7474-48C9-414F-BF4D-87038890A229}">
      <dgm:prSet/>
      <dgm:spPr/>
      <dgm:t>
        <a:bodyPr/>
        <a:lstStyle/>
        <a:p>
          <a:endParaRPr lang="en-US"/>
        </a:p>
      </dgm:t>
    </dgm:pt>
    <dgm:pt modelId="{9B876728-9EC1-401B-9058-CB8EAAE9F671}">
      <dgm:prSet custT="1"/>
      <dgm:spPr/>
      <dgm:t>
        <a:bodyPr/>
        <a:lstStyle/>
        <a:p>
          <a:r>
            <a:rPr lang="en-US" sz="1600" dirty="0" smtClean="0"/>
            <a:t>Need to resubmit same paperwork again</a:t>
          </a:r>
          <a:endParaRPr lang="en-US" sz="1600" dirty="0"/>
        </a:p>
      </dgm:t>
    </dgm:pt>
    <dgm:pt modelId="{EED769B1-B62A-41B5-89C9-1201265D997C}" type="parTrans" cxnId="{AEFBE98A-EAFE-4BDA-B8CB-1762E3A96425}">
      <dgm:prSet/>
      <dgm:spPr/>
      <dgm:t>
        <a:bodyPr/>
        <a:lstStyle/>
        <a:p>
          <a:endParaRPr lang="en-US"/>
        </a:p>
      </dgm:t>
    </dgm:pt>
    <dgm:pt modelId="{FA0F7F83-660D-4180-84BD-49DB40F705E6}" type="sibTrans" cxnId="{AEFBE98A-EAFE-4BDA-B8CB-1762E3A96425}">
      <dgm:prSet/>
      <dgm:spPr/>
      <dgm:t>
        <a:bodyPr/>
        <a:lstStyle/>
        <a:p>
          <a:endParaRPr lang="en-US"/>
        </a:p>
      </dgm:t>
    </dgm:pt>
    <dgm:pt modelId="{21323C09-BB0E-4C0E-BD1C-59FB16E163A6}" type="pres">
      <dgm:prSet presAssocID="{EF7CA11D-96E3-4D87-9B84-EDD0032F0D8F}" presName="Name0" presStyleCnt="0">
        <dgm:presLayoutVars>
          <dgm:dir/>
          <dgm:animLvl val="lvl"/>
          <dgm:resizeHandles val="exact"/>
        </dgm:presLayoutVars>
      </dgm:prSet>
      <dgm:spPr/>
      <dgm:t>
        <a:bodyPr/>
        <a:lstStyle/>
        <a:p>
          <a:endParaRPr lang="en-US"/>
        </a:p>
      </dgm:t>
    </dgm:pt>
    <dgm:pt modelId="{2FC90D83-65C6-4551-BBCC-A4C71467D0C3}" type="pres">
      <dgm:prSet presAssocID="{A772457E-5245-4F64-8A57-2CCA5138B2D2}" presName="linNode" presStyleCnt="0"/>
      <dgm:spPr/>
    </dgm:pt>
    <dgm:pt modelId="{5AD30345-C633-4557-B1DC-C8317995C916}" type="pres">
      <dgm:prSet presAssocID="{A772457E-5245-4F64-8A57-2CCA5138B2D2}" presName="parentText" presStyleLbl="node1" presStyleIdx="0" presStyleCnt="4">
        <dgm:presLayoutVars>
          <dgm:chMax val="1"/>
          <dgm:bulletEnabled val="1"/>
        </dgm:presLayoutVars>
      </dgm:prSet>
      <dgm:spPr/>
      <dgm:t>
        <a:bodyPr/>
        <a:lstStyle/>
        <a:p>
          <a:endParaRPr lang="en-US"/>
        </a:p>
      </dgm:t>
    </dgm:pt>
    <dgm:pt modelId="{03B9F2B2-02C5-46AA-A925-3A600BB62009}" type="pres">
      <dgm:prSet presAssocID="{A772457E-5245-4F64-8A57-2CCA5138B2D2}" presName="descendantText" presStyleLbl="alignAccFollowNode1" presStyleIdx="0" presStyleCnt="4">
        <dgm:presLayoutVars>
          <dgm:bulletEnabled val="1"/>
        </dgm:presLayoutVars>
      </dgm:prSet>
      <dgm:spPr/>
      <dgm:t>
        <a:bodyPr/>
        <a:lstStyle/>
        <a:p>
          <a:endParaRPr lang="en-US"/>
        </a:p>
      </dgm:t>
    </dgm:pt>
    <dgm:pt modelId="{79B870B2-7D3C-4CD0-AD18-7C84BA31AFEE}" type="pres">
      <dgm:prSet presAssocID="{3DEE9526-77BA-45F1-A40F-5587CAF70AF6}" presName="sp" presStyleCnt="0"/>
      <dgm:spPr/>
    </dgm:pt>
    <dgm:pt modelId="{A38DC6B0-6382-489E-922C-954AA8E9C561}" type="pres">
      <dgm:prSet presAssocID="{DAC34DC5-7C8D-4C1E-B613-89E8F33B9B83}" presName="linNode" presStyleCnt="0"/>
      <dgm:spPr/>
    </dgm:pt>
    <dgm:pt modelId="{0AF9C29F-6A33-4693-AE68-8372F5207959}" type="pres">
      <dgm:prSet presAssocID="{DAC34DC5-7C8D-4C1E-B613-89E8F33B9B83}" presName="parentText" presStyleLbl="node1" presStyleIdx="1" presStyleCnt="4">
        <dgm:presLayoutVars>
          <dgm:chMax val="1"/>
          <dgm:bulletEnabled val="1"/>
        </dgm:presLayoutVars>
      </dgm:prSet>
      <dgm:spPr/>
      <dgm:t>
        <a:bodyPr/>
        <a:lstStyle/>
        <a:p>
          <a:endParaRPr lang="en-US"/>
        </a:p>
      </dgm:t>
    </dgm:pt>
    <dgm:pt modelId="{F71D73AE-A523-46C5-9819-B42557BC1757}" type="pres">
      <dgm:prSet presAssocID="{DAC34DC5-7C8D-4C1E-B613-89E8F33B9B83}" presName="descendantText" presStyleLbl="alignAccFollowNode1" presStyleIdx="1" presStyleCnt="4">
        <dgm:presLayoutVars>
          <dgm:bulletEnabled val="1"/>
        </dgm:presLayoutVars>
      </dgm:prSet>
      <dgm:spPr/>
      <dgm:t>
        <a:bodyPr/>
        <a:lstStyle/>
        <a:p>
          <a:endParaRPr lang="en-US"/>
        </a:p>
      </dgm:t>
    </dgm:pt>
    <dgm:pt modelId="{491311B1-2141-44F6-B099-4D92329AE5B0}" type="pres">
      <dgm:prSet presAssocID="{F28997BA-8970-45DE-BF54-7544709C626A}" presName="sp" presStyleCnt="0"/>
      <dgm:spPr/>
    </dgm:pt>
    <dgm:pt modelId="{E761E7DC-B3F2-47D8-B7FE-93B81BD1FABD}" type="pres">
      <dgm:prSet presAssocID="{E952C33A-7435-4C49-9BB9-066B5CB984F5}" presName="linNode" presStyleCnt="0"/>
      <dgm:spPr/>
    </dgm:pt>
    <dgm:pt modelId="{11F12D03-9652-43E3-B0F9-33C798FB72C7}" type="pres">
      <dgm:prSet presAssocID="{E952C33A-7435-4C49-9BB9-066B5CB984F5}" presName="parentText" presStyleLbl="node1" presStyleIdx="2" presStyleCnt="4">
        <dgm:presLayoutVars>
          <dgm:chMax val="1"/>
          <dgm:bulletEnabled val="1"/>
        </dgm:presLayoutVars>
      </dgm:prSet>
      <dgm:spPr/>
      <dgm:t>
        <a:bodyPr/>
        <a:lstStyle/>
        <a:p>
          <a:endParaRPr lang="en-US"/>
        </a:p>
      </dgm:t>
    </dgm:pt>
    <dgm:pt modelId="{AB31B732-4358-46A0-99AA-E82283350513}" type="pres">
      <dgm:prSet presAssocID="{E952C33A-7435-4C49-9BB9-066B5CB984F5}" presName="descendantText" presStyleLbl="alignAccFollowNode1" presStyleIdx="2" presStyleCnt="4">
        <dgm:presLayoutVars>
          <dgm:bulletEnabled val="1"/>
        </dgm:presLayoutVars>
      </dgm:prSet>
      <dgm:spPr/>
      <dgm:t>
        <a:bodyPr/>
        <a:lstStyle/>
        <a:p>
          <a:endParaRPr lang="en-US"/>
        </a:p>
      </dgm:t>
    </dgm:pt>
    <dgm:pt modelId="{7E7FFE0E-19DA-4452-9BDA-3D664D0BAD19}" type="pres">
      <dgm:prSet presAssocID="{A551526F-6835-480A-8FE0-40B0187DA74E}" presName="sp" presStyleCnt="0"/>
      <dgm:spPr/>
    </dgm:pt>
    <dgm:pt modelId="{E18AAC83-1D28-4B92-81FE-5483619EF8F0}" type="pres">
      <dgm:prSet presAssocID="{64E1EF3F-4ABD-44A9-91A2-8F339C90525A}" presName="linNode" presStyleCnt="0"/>
      <dgm:spPr/>
    </dgm:pt>
    <dgm:pt modelId="{3392BC1A-BD79-430D-9FB0-73173A7775D9}" type="pres">
      <dgm:prSet presAssocID="{64E1EF3F-4ABD-44A9-91A2-8F339C90525A}" presName="parentText" presStyleLbl="node1" presStyleIdx="3" presStyleCnt="4">
        <dgm:presLayoutVars>
          <dgm:chMax val="1"/>
          <dgm:bulletEnabled val="1"/>
        </dgm:presLayoutVars>
      </dgm:prSet>
      <dgm:spPr/>
      <dgm:t>
        <a:bodyPr/>
        <a:lstStyle/>
        <a:p>
          <a:endParaRPr lang="en-US"/>
        </a:p>
      </dgm:t>
    </dgm:pt>
    <dgm:pt modelId="{4122AB1B-9B7F-4194-A55D-93F2D0D2736A}" type="pres">
      <dgm:prSet presAssocID="{64E1EF3F-4ABD-44A9-91A2-8F339C90525A}" presName="descendantText" presStyleLbl="alignAccFollowNode1" presStyleIdx="3" presStyleCnt="4">
        <dgm:presLayoutVars>
          <dgm:bulletEnabled val="1"/>
        </dgm:presLayoutVars>
      </dgm:prSet>
      <dgm:spPr/>
      <dgm:t>
        <a:bodyPr/>
        <a:lstStyle/>
        <a:p>
          <a:endParaRPr lang="en-US"/>
        </a:p>
      </dgm:t>
    </dgm:pt>
  </dgm:ptLst>
  <dgm:cxnLst>
    <dgm:cxn modelId="{AC2D9BD9-9946-4855-8194-1B584B70DF05}" type="presOf" srcId="{8F6BEC89-DD72-4E6D-AD6F-443EBD465BB4}" destId="{03B9F2B2-02C5-46AA-A925-3A600BB62009}" srcOrd="0" destOrd="0" presId="urn:microsoft.com/office/officeart/2005/8/layout/vList5"/>
    <dgm:cxn modelId="{2E6C5948-FD51-4B03-B421-7DCF8D5F5E7D}" type="presOf" srcId="{64E1EF3F-4ABD-44A9-91A2-8F339C90525A}" destId="{3392BC1A-BD79-430D-9FB0-73173A7775D9}" srcOrd="0" destOrd="0" presId="urn:microsoft.com/office/officeart/2005/8/layout/vList5"/>
    <dgm:cxn modelId="{EE7B26F3-E1B8-4AAA-A264-EC495EDB5CAD}" srcId="{EF7CA11D-96E3-4D87-9B84-EDD0032F0D8F}" destId="{A772457E-5245-4F64-8A57-2CCA5138B2D2}" srcOrd="0" destOrd="0" parTransId="{145B9CC3-008B-4287-BB83-D2E9BAA2D7DF}" sibTransId="{3DEE9526-77BA-45F1-A40F-5587CAF70AF6}"/>
    <dgm:cxn modelId="{566C06B9-A949-445D-8401-77A8CC44184F}" type="presOf" srcId="{EF7CA11D-96E3-4D87-9B84-EDD0032F0D8F}" destId="{21323C09-BB0E-4C0E-BD1C-59FB16E163A6}" srcOrd="0" destOrd="0" presId="urn:microsoft.com/office/officeart/2005/8/layout/vList5"/>
    <dgm:cxn modelId="{524C7474-48C9-414F-BF4D-87038890A229}" srcId="{6175A7EF-9866-4427-A778-4A35CF4F42FD}" destId="{D83B1873-32FC-4844-BCD4-F1F7A12AA581}" srcOrd="0" destOrd="0" parTransId="{516ACB13-EA64-44F8-94B8-FE0BB328B6EC}" sibTransId="{F2A72639-A208-482A-8363-3A1975DBCF47}"/>
    <dgm:cxn modelId="{3039B80E-987A-4F91-AFCE-B44B873DBF54}" type="presOf" srcId="{E952C33A-7435-4C49-9BB9-066B5CB984F5}" destId="{11F12D03-9652-43E3-B0F9-33C798FB72C7}" srcOrd="0" destOrd="0" presId="urn:microsoft.com/office/officeart/2005/8/layout/vList5"/>
    <dgm:cxn modelId="{E3F67075-1F43-478C-BDEB-059BAC0CCD3B}" srcId="{A772457E-5245-4F64-8A57-2CCA5138B2D2}" destId="{8F6BEC89-DD72-4E6D-AD6F-443EBD465BB4}" srcOrd="0" destOrd="0" parTransId="{5C9DFD5A-E6D9-446C-AB95-24F444B918A9}" sibTransId="{BF4CCFD7-7AE0-40E5-9E8C-9124AFEA9D1D}"/>
    <dgm:cxn modelId="{79862B38-B9C5-435D-9C30-253FB8BEBE18}" type="presOf" srcId="{6175A7EF-9866-4427-A778-4A35CF4F42FD}" destId="{AB31B732-4358-46A0-99AA-E82283350513}" srcOrd="0" destOrd="0" presId="urn:microsoft.com/office/officeart/2005/8/layout/vList5"/>
    <dgm:cxn modelId="{B96C3733-7FD7-49F0-B68A-7C948EFECD7A}" srcId="{EF7CA11D-96E3-4D87-9B84-EDD0032F0D8F}" destId="{64E1EF3F-4ABD-44A9-91A2-8F339C90525A}" srcOrd="3" destOrd="0" parTransId="{32CC70D1-F7E1-4218-AF65-B73D8CFC1131}" sibTransId="{08E3812B-7E07-4842-B363-DAB024CA699D}"/>
    <dgm:cxn modelId="{7AD92B77-6411-46A5-AE0C-2948B6E98CC6}" type="presOf" srcId="{C37F8AB0-C067-4DEF-9761-9953ED325847}" destId="{4122AB1B-9B7F-4194-A55D-93F2D0D2736A}" srcOrd="0" destOrd="0" presId="urn:microsoft.com/office/officeart/2005/8/layout/vList5"/>
    <dgm:cxn modelId="{AEFBE98A-EAFE-4BDA-B8CB-1762E3A96425}" srcId="{6175A7EF-9866-4427-A778-4A35CF4F42FD}" destId="{9B876728-9EC1-401B-9058-CB8EAAE9F671}" srcOrd="1" destOrd="0" parTransId="{EED769B1-B62A-41B5-89C9-1201265D997C}" sibTransId="{FA0F7F83-660D-4180-84BD-49DB40F705E6}"/>
    <dgm:cxn modelId="{8FE9FA59-06B5-4F1E-96CE-C79FC0DD3B85}" srcId="{64E1EF3F-4ABD-44A9-91A2-8F339C90525A}" destId="{C37F8AB0-C067-4DEF-9761-9953ED325847}" srcOrd="0" destOrd="0" parTransId="{AB0F8C69-0F1D-436A-B2ED-9BE4A0826729}" sibTransId="{25C7162E-EC22-4689-AFE4-93FBF6A2ABB8}"/>
    <dgm:cxn modelId="{11DC3D84-4205-43C2-B156-B977AB91F79C}" type="presOf" srcId="{9B876728-9EC1-401B-9058-CB8EAAE9F671}" destId="{AB31B732-4358-46A0-99AA-E82283350513}" srcOrd="0" destOrd="2" presId="urn:microsoft.com/office/officeart/2005/8/layout/vList5"/>
    <dgm:cxn modelId="{B40B6E32-D662-427F-9338-A0BF807533BA}" type="presOf" srcId="{D83B1873-32FC-4844-BCD4-F1F7A12AA581}" destId="{AB31B732-4358-46A0-99AA-E82283350513}" srcOrd="0" destOrd="1" presId="urn:microsoft.com/office/officeart/2005/8/layout/vList5"/>
    <dgm:cxn modelId="{DF355459-63E8-4123-AB12-42464AAE4018}" type="presOf" srcId="{A772457E-5245-4F64-8A57-2CCA5138B2D2}" destId="{5AD30345-C633-4557-B1DC-C8317995C916}" srcOrd="0" destOrd="0" presId="urn:microsoft.com/office/officeart/2005/8/layout/vList5"/>
    <dgm:cxn modelId="{2C7AAC98-EEB1-4930-ADE6-3DB968B8A51E}" srcId="{DAC34DC5-7C8D-4C1E-B613-89E8F33B9B83}" destId="{0C23B8D1-9629-4FDE-A7C4-46C63DEA00AC}" srcOrd="0" destOrd="0" parTransId="{97AD35E7-2847-4902-B495-188612E4871A}" sibTransId="{AC30A3FE-7BED-49B0-AD36-41303A6969E5}"/>
    <dgm:cxn modelId="{C5860EEF-83C6-4B67-A085-D38B8F00CE4A}" type="presOf" srcId="{0C23B8D1-9629-4FDE-A7C4-46C63DEA00AC}" destId="{F71D73AE-A523-46C5-9819-B42557BC1757}" srcOrd="0" destOrd="0" presId="urn:microsoft.com/office/officeart/2005/8/layout/vList5"/>
    <dgm:cxn modelId="{B2D43822-4EA6-4B17-90EC-0416166C53C5}" type="presOf" srcId="{DAC34DC5-7C8D-4C1E-B613-89E8F33B9B83}" destId="{0AF9C29F-6A33-4693-AE68-8372F5207959}" srcOrd="0" destOrd="0" presId="urn:microsoft.com/office/officeart/2005/8/layout/vList5"/>
    <dgm:cxn modelId="{CFD46915-727C-4514-840F-658A0D490AF2}" srcId="{EF7CA11D-96E3-4D87-9B84-EDD0032F0D8F}" destId="{DAC34DC5-7C8D-4C1E-B613-89E8F33B9B83}" srcOrd="1" destOrd="0" parTransId="{F3528FA8-5D39-4899-80BC-0BBFEB6EA327}" sibTransId="{F28997BA-8970-45DE-BF54-7544709C626A}"/>
    <dgm:cxn modelId="{A7ADE595-882B-44F7-8516-B8BC325A4503}" srcId="{E952C33A-7435-4C49-9BB9-066B5CB984F5}" destId="{6175A7EF-9866-4427-A778-4A35CF4F42FD}" srcOrd="0" destOrd="0" parTransId="{E4B81125-C01B-47BF-BC0F-303A5D2982BE}" sibTransId="{EEBEAC01-3AAC-48DF-8C95-3115C8FBEFCA}"/>
    <dgm:cxn modelId="{865B39AE-0B43-40EE-B4AE-8C37DE411BFA}" srcId="{EF7CA11D-96E3-4D87-9B84-EDD0032F0D8F}" destId="{E952C33A-7435-4C49-9BB9-066B5CB984F5}" srcOrd="2" destOrd="0" parTransId="{BDB8C3F1-FAA2-479A-9FAE-A74F16F70D2D}" sibTransId="{A551526F-6835-480A-8FE0-40B0187DA74E}"/>
    <dgm:cxn modelId="{F0BF54D6-D2C5-4D4C-8F6B-56D7EA2B97B6}" type="presParOf" srcId="{21323C09-BB0E-4C0E-BD1C-59FB16E163A6}" destId="{2FC90D83-65C6-4551-BBCC-A4C71467D0C3}" srcOrd="0" destOrd="0" presId="urn:microsoft.com/office/officeart/2005/8/layout/vList5"/>
    <dgm:cxn modelId="{1B25286A-BF28-411F-880A-77F11FE461FA}" type="presParOf" srcId="{2FC90D83-65C6-4551-BBCC-A4C71467D0C3}" destId="{5AD30345-C633-4557-B1DC-C8317995C916}" srcOrd="0" destOrd="0" presId="urn:microsoft.com/office/officeart/2005/8/layout/vList5"/>
    <dgm:cxn modelId="{920B510E-99BD-4DAB-9967-D26715CA10E3}" type="presParOf" srcId="{2FC90D83-65C6-4551-BBCC-A4C71467D0C3}" destId="{03B9F2B2-02C5-46AA-A925-3A600BB62009}" srcOrd="1" destOrd="0" presId="urn:microsoft.com/office/officeart/2005/8/layout/vList5"/>
    <dgm:cxn modelId="{5ADE2B4E-BB77-42D5-8098-902B6BA97E93}" type="presParOf" srcId="{21323C09-BB0E-4C0E-BD1C-59FB16E163A6}" destId="{79B870B2-7D3C-4CD0-AD18-7C84BA31AFEE}" srcOrd="1" destOrd="0" presId="urn:microsoft.com/office/officeart/2005/8/layout/vList5"/>
    <dgm:cxn modelId="{3ED6C1AB-26AC-4436-BB7F-C404E06811BA}" type="presParOf" srcId="{21323C09-BB0E-4C0E-BD1C-59FB16E163A6}" destId="{A38DC6B0-6382-489E-922C-954AA8E9C561}" srcOrd="2" destOrd="0" presId="urn:microsoft.com/office/officeart/2005/8/layout/vList5"/>
    <dgm:cxn modelId="{94678157-2A98-498E-8871-3D099110A734}" type="presParOf" srcId="{A38DC6B0-6382-489E-922C-954AA8E9C561}" destId="{0AF9C29F-6A33-4693-AE68-8372F5207959}" srcOrd="0" destOrd="0" presId="urn:microsoft.com/office/officeart/2005/8/layout/vList5"/>
    <dgm:cxn modelId="{C464152F-120A-4CA5-A28D-52B03DD98C89}" type="presParOf" srcId="{A38DC6B0-6382-489E-922C-954AA8E9C561}" destId="{F71D73AE-A523-46C5-9819-B42557BC1757}" srcOrd="1" destOrd="0" presId="urn:microsoft.com/office/officeart/2005/8/layout/vList5"/>
    <dgm:cxn modelId="{F2521216-011D-4E6F-B9D9-FB71363F2253}" type="presParOf" srcId="{21323C09-BB0E-4C0E-BD1C-59FB16E163A6}" destId="{491311B1-2141-44F6-B099-4D92329AE5B0}" srcOrd="3" destOrd="0" presId="urn:microsoft.com/office/officeart/2005/8/layout/vList5"/>
    <dgm:cxn modelId="{D7FFAEB1-9615-402A-92B1-CCFF3C0DDD36}" type="presParOf" srcId="{21323C09-BB0E-4C0E-BD1C-59FB16E163A6}" destId="{E761E7DC-B3F2-47D8-B7FE-93B81BD1FABD}" srcOrd="4" destOrd="0" presId="urn:microsoft.com/office/officeart/2005/8/layout/vList5"/>
    <dgm:cxn modelId="{E3FD3E7A-560D-4A3B-9A82-7999A6216F0B}" type="presParOf" srcId="{E761E7DC-B3F2-47D8-B7FE-93B81BD1FABD}" destId="{11F12D03-9652-43E3-B0F9-33C798FB72C7}" srcOrd="0" destOrd="0" presId="urn:microsoft.com/office/officeart/2005/8/layout/vList5"/>
    <dgm:cxn modelId="{B8565D68-C0DA-4F5B-ADF9-121DD57EB090}" type="presParOf" srcId="{E761E7DC-B3F2-47D8-B7FE-93B81BD1FABD}" destId="{AB31B732-4358-46A0-99AA-E82283350513}" srcOrd="1" destOrd="0" presId="urn:microsoft.com/office/officeart/2005/8/layout/vList5"/>
    <dgm:cxn modelId="{7AA3C32F-BEBE-4C4E-B6E0-BA7C7AB7CDC5}" type="presParOf" srcId="{21323C09-BB0E-4C0E-BD1C-59FB16E163A6}" destId="{7E7FFE0E-19DA-4452-9BDA-3D664D0BAD19}" srcOrd="5" destOrd="0" presId="urn:microsoft.com/office/officeart/2005/8/layout/vList5"/>
    <dgm:cxn modelId="{487BAB2D-8A91-4D24-ACB6-8C7AB1DFDFAC}" type="presParOf" srcId="{21323C09-BB0E-4C0E-BD1C-59FB16E163A6}" destId="{E18AAC83-1D28-4B92-81FE-5483619EF8F0}" srcOrd="6" destOrd="0" presId="urn:microsoft.com/office/officeart/2005/8/layout/vList5"/>
    <dgm:cxn modelId="{8662B8B3-FD62-4FF7-B5ED-2D2CB0184D00}" type="presParOf" srcId="{E18AAC83-1D28-4B92-81FE-5483619EF8F0}" destId="{3392BC1A-BD79-430D-9FB0-73173A7775D9}" srcOrd="0" destOrd="0" presId="urn:microsoft.com/office/officeart/2005/8/layout/vList5"/>
    <dgm:cxn modelId="{5A0BEABD-99BD-4A7F-AECC-34E59BF486F9}" type="presParOf" srcId="{E18AAC83-1D28-4B92-81FE-5483619EF8F0}" destId="{4122AB1B-9B7F-4194-A55D-93F2D0D2736A}" srcOrd="1" destOrd="0" presId="urn:microsoft.com/office/officeart/2005/8/layout/vList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C2CF9BAC-131B-4915-94A1-9069A45EA8DB}" type="doc">
      <dgm:prSet loTypeId="urn:microsoft.com/office/officeart/2005/8/layout/lProcess2" loCatId="list" qsTypeId="urn:microsoft.com/office/officeart/2005/8/quickstyle/simple1" qsCatId="simple" csTypeId="urn:microsoft.com/office/officeart/2005/8/colors/accent1_2" csCatId="accent1" phldr="1"/>
      <dgm:spPr/>
      <dgm:t>
        <a:bodyPr/>
        <a:lstStyle/>
        <a:p>
          <a:endParaRPr lang="en-US"/>
        </a:p>
      </dgm:t>
    </dgm:pt>
    <dgm:pt modelId="{7346A839-0705-4EAA-96CC-3EBAB9102477}">
      <dgm:prSet phldrT="[Text]" custT="1"/>
      <dgm:spPr/>
      <dgm:t>
        <a:bodyPr/>
        <a:lstStyle/>
        <a:p>
          <a:r>
            <a:rPr lang="en-US" sz="3200" dirty="0" smtClean="0"/>
            <a:t>Account Numbers</a:t>
          </a:r>
          <a:endParaRPr lang="en-US" sz="3200" dirty="0"/>
        </a:p>
      </dgm:t>
    </dgm:pt>
    <dgm:pt modelId="{D1F9ECBE-5B4A-45F5-9EDC-03119CE41D3B}" type="parTrans" cxnId="{DB1B4884-C951-4D16-817A-BAC9B6F0A524}">
      <dgm:prSet/>
      <dgm:spPr/>
      <dgm:t>
        <a:bodyPr/>
        <a:lstStyle/>
        <a:p>
          <a:endParaRPr lang="en-US"/>
        </a:p>
      </dgm:t>
    </dgm:pt>
    <dgm:pt modelId="{B0926269-4B91-4A5A-9AE2-058A9ED0F14A}" type="sibTrans" cxnId="{DB1B4884-C951-4D16-817A-BAC9B6F0A524}">
      <dgm:prSet/>
      <dgm:spPr/>
      <dgm:t>
        <a:bodyPr/>
        <a:lstStyle/>
        <a:p>
          <a:endParaRPr lang="en-US"/>
        </a:p>
      </dgm:t>
    </dgm:pt>
    <dgm:pt modelId="{ADE7EA01-4B3C-4787-87F2-77A4751773E0}">
      <dgm:prSet phldrT="[Text]" custT="1"/>
      <dgm:spPr/>
      <dgm:t>
        <a:bodyPr/>
        <a:lstStyle/>
        <a:p>
          <a:r>
            <a:rPr lang="en-US" sz="3200" dirty="0" smtClean="0"/>
            <a:t>Health and Safety Information</a:t>
          </a:r>
          <a:endParaRPr lang="en-US" sz="3200" dirty="0"/>
        </a:p>
      </dgm:t>
    </dgm:pt>
    <dgm:pt modelId="{07F83A13-3EDB-40E8-93BB-19BB754F5779}" type="parTrans" cxnId="{CBA5F1B4-611C-4FD2-A0FB-6CB71C3914F2}">
      <dgm:prSet/>
      <dgm:spPr/>
      <dgm:t>
        <a:bodyPr/>
        <a:lstStyle/>
        <a:p>
          <a:endParaRPr lang="en-US"/>
        </a:p>
      </dgm:t>
    </dgm:pt>
    <dgm:pt modelId="{4A38D65F-1493-472A-9A2A-A96DA6E6D657}" type="sibTrans" cxnId="{CBA5F1B4-611C-4FD2-A0FB-6CB71C3914F2}">
      <dgm:prSet/>
      <dgm:spPr/>
      <dgm:t>
        <a:bodyPr/>
        <a:lstStyle/>
        <a:p>
          <a:endParaRPr lang="en-US"/>
        </a:p>
      </dgm:t>
    </dgm:pt>
    <dgm:pt modelId="{4B9C965C-34C8-4A28-A28C-19730DF292EE}">
      <dgm:prSet/>
      <dgm:spPr/>
      <dgm:t>
        <a:bodyPr/>
        <a:lstStyle/>
        <a:p>
          <a:r>
            <a:rPr lang="en-US" dirty="0" smtClean="0"/>
            <a:t>Collect data to assess the magnitude of health and safety impacts</a:t>
          </a:r>
        </a:p>
      </dgm:t>
    </dgm:pt>
    <dgm:pt modelId="{7B366A1F-E240-49D4-BE67-880FBDA6CB2E}" type="parTrans" cxnId="{7840D626-4DD8-4ACD-B11A-F62D70F3903B}">
      <dgm:prSet/>
      <dgm:spPr/>
      <dgm:t>
        <a:bodyPr/>
        <a:lstStyle/>
        <a:p>
          <a:endParaRPr lang="en-US"/>
        </a:p>
      </dgm:t>
    </dgm:pt>
    <dgm:pt modelId="{579519DA-F8CF-452A-887E-76726FF40807}" type="sibTrans" cxnId="{7840D626-4DD8-4ACD-B11A-F62D70F3903B}">
      <dgm:prSet/>
      <dgm:spPr/>
      <dgm:t>
        <a:bodyPr/>
        <a:lstStyle/>
        <a:p>
          <a:endParaRPr lang="en-US"/>
        </a:p>
      </dgm:t>
    </dgm:pt>
    <dgm:pt modelId="{BCB228DB-B3C8-42D4-B590-A9CEDD5EB79B}">
      <dgm:prSet/>
      <dgm:spPr/>
      <dgm:t>
        <a:bodyPr/>
        <a:lstStyle/>
        <a:p>
          <a:r>
            <a:rPr lang="en-US" dirty="0" smtClean="0"/>
            <a:t>Develop data collection spreadsheet for Shore Green Energy to report H&amp;S issues </a:t>
          </a:r>
        </a:p>
      </dgm:t>
    </dgm:pt>
    <dgm:pt modelId="{96FF8747-66BC-4CF3-9F8F-5013984C7A2B}" type="parTrans" cxnId="{8829CA0F-DC21-4286-81B2-F7E9E6A1FFF7}">
      <dgm:prSet/>
      <dgm:spPr/>
      <dgm:t>
        <a:bodyPr/>
        <a:lstStyle/>
        <a:p>
          <a:endParaRPr lang="en-US"/>
        </a:p>
      </dgm:t>
    </dgm:pt>
    <dgm:pt modelId="{B3EE0DCE-4B92-4868-A748-B28405460B2B}" type="sibTrans" cxnId="{8829CA0F-DC21-4286-81B2-F7E9E6A1FFF7}">
      <dgm:prSet/>
      <dgm:spPr/>
      <dgm:t>
        <a:bodyPr/>
        <a:lstStyle/>
        <a:p>
          <a:endParaRPr lang="en-US"/>
        </a:p>
      </dgm:t>
    </dgm:pt>
    <dgm:pt modelId="{88A03DB0-1ACA-4254-B4F0-D616CFE8072E}">
      <dgm:prSet/>
      <dgm:spPr/>
      <dgm:t>
        <a:bodyPr/>
        <a:lstStyle/>
        <a:p>
          <a:r>
            <a:rPr lang="en-US" dirty="0" smtClean="0"/>
            <a:t>Discuss collection, reporting, and sharing of H&amp;S data for </a:t>
          </a:r>
          <a:r>
            <a:rPr lang="en-US" dirty="0" err="1" smtClean="0"/>
            <a:t>HPwES</a:t>
          </a:r>
          <a:endParaRPr lang="en-US" dirty="0" smtClean="0"/>
        </a:p>
      </dgm:t>
    </dgm:pt>
    <dgm:pt modelId="{5602ECB5-E770-49AE-B39C-EF0143DFCA75}" type="parTrans" cxnId="{D9796554-383B-4FA5-9887-40F1F07E7FE2}">
      <dgm:prSet/>
      <dgm:spPr/>
      <dgm:t>
        <a:bodyPr/>
        <a:lstStyle/>
        <a:p>
          <a:endParaRPr lang="en-US"/>
        </a:p>
      </dgm:t>
    </dgm:pt>
    <dgm:pt modelId="{8A3252F2-AE17-462B-BA42-72F31B6A37B3}" type="sibTrans" cxnId="{D9796554-383B-4FA5-9887-40F1F07E7FE2}">
      <dgm:prSet/>
      <dgm:spPr/>
      <dgm:t>
        <a:bodyPr/>
        <a:lstStyle/>
        <a:p>
          <a:endParaRPr lang="en-US"/>
        </a:p>
      </dgm:t>
    </dgm:pt>
    <dgm:pt modelId="{80404EC7-954C-4D5E-BF50-BF89CD2BC776}">
      <dgm:prSet phldrT="[Text]"/>
      <dgm:spPr/>
      <dgm:t>
        <a:bodyPr/>
        <a:lstStyle/>
        <a:p>
          <a:r>
            <a:rPr lang="en-US" dirty="0" smtClean="0"/>
            <a:t>HVAC Loan participant data often missing SJG account number</a:t>
          </a:r>
          <a:endParaRPr lang="en-US" dirty="0"/>
        </a:p>
      </dgm:t>
    </dgm:pt>
    <dgm:pt modelId="{02F41756-9B96-4821-8E05-F57DA78DF358}" type="sibTrans" cxnId="{32C76899-5408-463F-95E5-6C853709719D}">
      <dgm:prSet/>
      <dgm:spPr/>
      <dgm:t>
        <a:bodyPr/>
        <a:lstStyle/>
        <a:p>
          <a:endParaRPr lang="en-US"/>
        </a:p>
      </dgm:t>
    </dgm:pt>
    <dgm:pt modelId="{47E2355B-BB8D-4B79-A37B-23FC52AFA489}" type="parTrans" cxnId="{32C76899-5408-463F-95E5-6C853709719D}">
      <dgm:prSet/>
      <dgm:spPr/>
      <dgm:t>
        <a:bodyPr/>
        <a:lstStyle/>
        <a:p>
          <a:endParaRPr lang="en-US"/>
        </a:p>
      </dgm:t>
    </dgm:pt>
    <dgm:pt modelId="{726D37C5-05BB-4822-9A09-F79F4098C8A2}">
      <dgm:prSet phldrT="[Text]"/>
      <dgm:spPr/>
      <dgm:t>
        <a:bodyPr/>
        <a:lstStyle/>
        <a:p>
          <a:r>
            <a:rPr lang="en-US" dirty="0" smtClean="0"/>
            <a:t>Work with NJCEP or EFS to ensure data availability</a:t>
          </a:r>
          <a:endParaRPr lang="en-US" dirty="0"/>
        </a:p>
      </dgm:t>
    </dgm:pt>
    <dgm:pt modelId="{57893EBC-623D-4075-A2D4-DD9546325324}" type="parTrans" cxnId="{14BCAE32-84DF-4EF3-BDD7-EE97EA091AA4}">
      <dgm:prSet/>
      <dgm:spPr/>
      <dgm:t>
        <a:bodyPr/>
        <a:lstStyle/>
        <a:p>
          <a:endParaRPr lang="en-US"/>
        </a:p>
      </dgm:t>
    </dgm:pt>
    <dgm:pt modelId="{A71756C6-6BD9-493F-B626-CD7005F0EFD5}" type="sibTrans" cxnId="{14BCAE32-84DF-4EF3-BDD7-EE97EA091AA4}">
      <dgm:prSet/>
      <dgm:spPr/>
      <dgm:t>
        <a:bodyPr/>
        <a:lstStyle/>
        <a:p>
          <a:endParaRPr lang="en-US"/>
        </a:p>
      </dgm:t>
    </dgm:pt>
    <dgm:pt modelId="{7BE48169-BB14-4494-ADF0-815E0823E5AB}" type="pres">
      <dgm:prSet presAssocID="{C2CF9BAC-131B-4915-94A1-9069A45EA8DB}" presName="theList" presStyleCnt="0">
        <dgm:presLayoutVars>
          <dgm:dir/>
          <dgm:animLvl val="lvl"/>
          <dgm:resizeHandles val="exact"/>
        </dgm:presLayoutVars>
      </dgm:prSet>
      <dgm:spPr/>
      <dgm:t>
        <a:bodyPr/>
        <a:lstStyle/>
        <a:p>
          <a:endParaRPr lang="en-US"/>
        </a:p>
      </dgm:t>
    </dgm:pt>
    <dgm:pt modelId="{69CEBAD2-1CB3-4EBA-B32F-B64DC67F85C2}" type="pres">
      <dgm:prSet presAssocID="{7346A839-0705-4EAA-96CC-3EBAB9102477}" presName="compNode" presStyleCnt="0"/>
      <dgm:spPr/>
    </dgm:pt>
    <dgm:pt modelId="{63E29F0B-9678-4D82-805D-607BF227DCAE}" type="pres">
      <dgm:prSet presAssocID="{7346A839-0705-4EAA-96CC-3EBAB9102477}" presName="aNode" presStyleLbl="bgShp" presStyleIdx="0" presStyleCnt="2"/>
      <dgm:spPr/>
      <dgm:t>
        <a:bodyPr/>
        <a:lstStyle/>
        <a:p>
          <a:endParaRPr lang="en-US"/>
        </a:p>
      </dgm:t>
    </dgm:pt>
    <dgm:pt modelId="{ECEFE19A-BBF3-4D51-A0C6-AF133D67FDDB}" type="pres">
      <dgm:prSet presAssocID="{7346A839-0705-4EAA-96CC-3EBAB9102477}" presName="textNode" presStyleLbl="bgShp" presStyleIdx="0" presStyleCnt="2"/>
      <dgm:spPr/>
      <dgm:t>
        <a:bodyPr/>
        <a:lstStyle/>
        <a:p>
          <a:endParaRPr lang="en-US"/>
        </a:p>
      </dgm:t>
    </dgm:pt>
    <dgm:pt modelId="{041E6642-5BFF-4642-AB84-8C720E03554C}" type="pres">
      <dgm:prSet presAssocID="{7346A839-0705-4EAA-96CC-3EBAB9102477}" presName="compChildNode" presStyleCnt="0"/>
      <dgm:spPr/>
    </dgm:pt>
    <dgm:pt modelId="{F2CCC9DF-7198-42B5-BB07-4DDF3F9CEBBB}" type="pres">
      <dgm:prSet presAssocID="{7346A839-0705-4EAA-96CC-3EBAB9102477}" presName="theInnerList" presStyleCnt="0"/>
      <dgm:spPr/>
    </dgm:pt>
    <dgm:pt modelId="{C5DB2C74-8327-429B-B6E2-B4ECFFED7F69}" type="pres">
      <dgm:prSet presAssocID="{80404EC7-954C-4D5E-BF50-BF89CD2BC776}" presName="childNode" presStyleLbl="node1" presStyleIdx="0" presStyleCnt="5">
        <dgm:presLayoutVars>
          <dgm:bulletEnabled val="1"/>
        </dgm:presLayoutVars>
      </dgm:prSet>
      <dgm:spPr/>
      <dgm:t>
        <a:bodyPr/>
        <a:lstStyle/>
        <a:p>
          <a:endParaRPr lang="en-US"/>
        </a:p>
      </dgm:t>
    </dgm:pt>
    <dgm:pt modelId="{567F5614-24F1-4EDB-8C16-9E67D86C0DE3}" type="pres">
      <dgm:prSet presAssocID="{80404EC7-954C-4D5E-BF50-BF89CD2BC776}" presName="aSpace2" presStyleCnt="0"/>
      <dgm:spPr/>
    </dgm:pt>
    <dgm:pt modelId="{776E28D4-CF27-4D78-AD03-9CFD6B3897B2}" type="pres">
      <dgm:prSet presAssocID="{726D37C5-05BB-4822-9A09-F79F4098C8A2}" presName="childNode" presStyleLbl="node1" presStyleIdx="1" presStyleCnt="5">
        <dgm:presLayoutVars>
          <dgm:bulletEnabled val="1"/>
        </dgm:presLayoutVars>
      </dgm:prSet>
      <dgm:spPr/>
      <dgm:t>
        <a:bodyPr/>
        <a:lstStyle/>
        <a:p>
          <a:endParaRPr lang="en-US"/>
        </a:p>
      </dgm:t>
    </dgm:pt>
    <dgm:pt modelId="{8AC33869-21A5-4BD2-B93D-174D2CDBFC8B}" type="pres">
      <dgm:prSet presAssocID="{7346A839-0705-4EAA-96CC-3EBAB9102477}" presName="aSpace" presStyleCnt="0"/>
      <dgm:spPr/>
    </dgm:pt>
    <dgm:pt modelId="{1941CBC1-798D-4AE1-9E1B-0D6DDD7175C4}" type="pres">
      <dgm:prSet presAssocID="{ADE7EA01-4B3C-4787-87F2-77A4751773E0}" presName="compNode" presStyleCnt="0"/>
      <dgm:spPr/>
    </dgm:pt>
    <dgm:pt modelId="{239D6C84-114E-4D94-B894-7B82A38E52ED}" type="pres">
      <dgm:prSet presAssocID="{ADE7EA01-4B3C-4787-87F2-77A4751773E0}" presName="aNode" presStyleLbl="bgShp" presStyleIdx="1" presStyleCnt="2"/>
      <dgm:spPr/>
      <dgm:t>
        <a:bodyPr/>
        <a:lstStyle/>
        <a:p>
          <a:endParaRPr lang="en-US"/>
        </a:p>
      </dgm:t>
    </dgm:pt>
    <dgm:pt modelId="{45BDE70B-8744-4EC8-848F-2EF445474328}" type="pres">
      <dgm:prSet presAssocID="{ADE7EA01-4B3C-4787-87F2-77A4751773E0}" presName="textNode" presStyleLbl="bgShp" presStyleIdx="1" presStyleCnt="2"/>
      <dgm:spPr/>
      <dgm:t>
        <a:bodyPr/>
        <a:lstStyle/>
        <a:p>
          <a:endParaRPr lang="en-US"/>
        </a:p>
      </dgm:t>
    </dgm:pt>
    <dgm:pt modelId="{384F586F-13E5-4376-8FEE-34E2930F8AF3}" type="pres">
      <dgm:prSet presAssocID="{ADE7EA01-4B3C-4787-87F2-77A4751773E0}" presName="compChildNode" presStyleCnt="0"/>
      <dgm:spPr/>
    </dgm:pt>
    <dgm:pt modelId="{2902E6EA-E1E8-4D62-823F-BC93B71FC1DC}" type="pres">
      <dgm:prSet presAssocID="{ADE7EA01-4B3C-4787-87F2-77A4751773E0}" presName="theInnerList" presStyleCnt="0"/>
      <dgm:spPr/>
    </dgm:pt>
    <dgm:pt modelId="{625B746A-DB0B-4758-9F83-B1584DF3A1B8}" type="pres">
      <dgm:prSet presAssocID="{4B9C965C-34C8-4A28-A28C-19730DF292EE}" presName="childNode" presStyleLbl="node1" presStyleIdx="2" presStyleCnt="5">
        <dgm:presLayoutVars>
          <dgm:bulletEnabled val="1"/>
        </dgm:presLayoutVars>
      </dgm:prSet>
      <dgm:spPr/>
      <dgm:t>
        <a:bodyPr/>
        <a:lstStyle/>
        <a:p>
          <a:endParaRPr lang="en-US"/>
        </a:p>
      </dgm:t>
    </dgm:pt>
    <dgm:pt modelId="{95010FFD-E69D-47CF-AE76-C7D9C61CB0AE}" type="pres">
      <dgm:prSet presAssocID="{4B9C965C-34C8-4A28-A28C-19730DF292EE}" presName="aSpace2" presStyleCnt="0"/>
      <dgm:spPr/>
    </dgm:pt>
    <dgm:pt modelId="{CC505D9F-966E-4D78-8F7E-E342A23F6A78}" type="pres">
      <dgm:prSet presAssocID="{BCB228DB-B3C8-42D4-B590-A9CEDD5EB79B}" presName="childNode" presStyleLbl="node1" presStyleIdx="3" presStyleCnt="5">
        <dgm:presLayoutVars>
          <dgm:bulletEnabled val="1"/>
        </dgm:presLayoutVars>
      </dgm:prSet>
      <dgm:spPr/>
      <dgm:t>
        <a:bodyPr/>
        <a:lstStyle/>
        <a:p>
          <a:endParaRPr lang="en-US"/>
        </a:p>
      </dgm:t>
    </dgm:pt>
    <dgm:pt modelId="{9B446A02-370F-43B3-AAC5-6DC78B32751A}" type="pres">
      <dgm:prSet presAssocID="{BCB228DB-B3C8-42D4-B590-A9CEDD5EB79B}" presName="aSpace2" presStyleCnt="0"/>
      <dgm:spPr/>
    </dgm:pt>
    <dgm:pt modelId="{E8E4F92A-0F28-4427-9033-8F47DB8EDEC5}" type="pres">
      <dgm:prSet presAssocID="{88A03DB0-1ACA-4254-B4F0-D616CFE8072E}" presName="childNode" presStyleLbl="node1" presStyleIdx="4" presStyleCnt="5">
        <dgm:presLayoutVars>
          <dgm:bulletEnabled val="1"/>
        </dgm:presLayoutVars>
      </dgm:prSet>
      <dgm:spPr/>
      <dgm:t>
        <a:bodyPr/>
        <a:lstStyle/>
        <a:p>
          <a:endParaRPr lang="en-US"/>
        </a:p>
      </dgm:t>
    </dgm:pt>
  </dgm:ptLst>
  <dgm:cxnLst>
    <dgm:cxn modelId="{8829CA0F-DC21-4286-81B2-F7E9E6A1FFF7}" srcId="{ADE7EA01-4B3C-4787-87F2-77A4751773E0}" destId="{BCB228DB-B3C8-42D4-B590-A9CEDD5EB79B}" srcOrd="1" destOrd="0" parTransId="{96FF8747-66BC-4CF3-9F8F-5013984C7A2B}" sibTransId="{B3EE0DCE-4B92-4868-A748-B28405460B2B}"/>
    <dgm:cxn modelId="{969C3A61-A55D-4694-8E32-5613493729ED}" type="presOf" srcId="{80404EC7-954C-4D5E-BF50-BF89CD2BC776}" destId="{C5DB2C74-8327-429B-B6E2-B4ECFFED7F69}" srcOrd="0" destOrd="0" presId="urn:microsoft.com/office/officeart/2005/8/layout/lProcess2"/>
    <dgm:cxn modelId="{5B49D12D-06B9-4BB0-B0AA-BA1A2881A1E4}" type="presOf" srcId="{7346A839-0705-4EAA-96CC-3EBAB9102477}" destId="{ECEFE19A-BBF3-4D51-A0C6-AF133D67FDDB}" srcOrd="1" destOrd="0" presId="urn:microsoft.com/office/officeart/2005/8/layout/lProcess2"/>
    <dgm:cxn modelId="{DB1B4884-C951-4D16-817A-BAC9B6F0A524}" srcId="{C2CF9BAC-131B-4915-94A1-9069A45EA8DB}" destId="{7346A839-0705-4EAA-96CC-3EBAB9102477}" srcOrd="0" destOrd="0" parTransId="{D1F9ECBE-5B4A-45F5-9EDC-03119CE41D3B}" sibTransId="{B0926269-4B91-4A5A-9AE2-058A9ED0F14A}"/>
    <dgm:cxn modelId="{51822D4F-9531-4CB2-9BBD-C0CE3DAA1DE3}" type="presOf" srcId="{726D37C5-05BB-4822-9A09-F79F4098C8A2}" destId="{776E28D4-CF27-4D78-AD03-9CFD6B3897B2}" srcOrd="0" destOrd="0" presId="urn:microsoft.com/office/officeart/2005/8/layout/lProcess2"/>
    <dgm:cxn modelId="{F3AFF219-EEE8-4D81-829D-0E4524409C3F}" type="presOf" srcId="{ADE7EA01-4B3C-4787-87F2-77A4751773E0}" destId="{45BDE70B-8744-4EC8-848F-2EF445474328}" srcOrd="1" destOrd="0" presId="urn:microsoft.com/office/officeart/2005/8/layout/lProcess2"/>
    <dgm:cxn modelId="{CBA5F1B4-611C-4FD2-A0FB-6CB71C3914F2}" srcId="{C2CF9BAC-131B-4915-94A1-9069A45EA8DB}" destId="{ADE7EA01-4B3C-4787-87F2-77A4751773E0}" srcOrd="1" destOrd="0" parTransId="{07F83A13-3EDB-40E8-93BB-19BB754F5779}" sibTransId="{4A38D65F-1493-472A-9A2A-A96DA6E6D657}"/>
    <dgm:cxn modelId="{D9796554-383B-4FA5-9887-40F1F07E7FE2}" srcId="{ADE7EA01-4B3C-4787-87F2-77A4751773E0}" destId="{88A03DB0-1ACA-4254-B4F0-D616CFE8072E}" srcOrd="2" destOrd="0" parTransId="{5602ECB5-E770-49AE-B39C-EF0143DFCA75}" sibTransId="{8A3252F2-AE17-462B-BA42-72F31B6A37B3}"/>
    <dgm:cxn modelId="{7840D626-4DD8-4ACD-B11A-F62D70F3903B}" srcId="{ADE7EA01-4B3C-4787-87F2-77A4751773E0}" destId="{4B9C965C-34C8-4A28-A28C-19730DF292EE}" srcOrd="0" destOrd="0" parTransId="{7B366A1F-E240-49D4-BE67-880FBDA6CB2E}" sibTransId="{579519DA-F8CF-452A-887E-76726FF40807}"/>
    <dgm:cxn modelId="{14BCAE32-84DF-4EF3-BDD7-EE97EA091AA4}" srcId="{7346A839-0705-4EAA-96CC-3EBAB9102477}" destId="{726D37C5-05BB-4822-9A09-F79F4098C8A2}" srcOrd="1" destOrd="0" parTransId="{57893EBC-623D-4075-A2D4-DD9546325324}" sibTransId="{A71756C6-6BD9-493F-B626-CD7005F0EFD5}"/>
    <dgm:cxn modelId="{32C76899-5408-463F-95E5-6C853709719D}" srcId="{7346A839-0705-4EAA-96CC-3EBAB9102477}" destId="{80404EC7-954C-4D5E-BF50-BF89CD2BC776}" srcOrd="0" destOrd="0" parTransId="{47E2355B-BB8D-4B79-A37B-23FC52AFA489}" sibTransId="{02F41756-9B96-4821-8E05-F57DA78DF358}"/>
    <dgm:cxn modelId="{D307C1D4-A11C-4120-8E55-16F93812ACAE}" type="presOf" srcId="{7346A839-0705-4EAA-96CC-3EBAB9102477}" destId="{63E29F0B-9678-4D82-805D-607BF227DCAE}" srcOrd="0" destOrd="0" presId="urn:microsoft.com/office/officeart/2005/8/layout/lProcess2"/>
    <dgm:cxn modelId="{549AAAF4-9ADE-4C9D-AA21-6F6336F66341}" type="presOf" srcId="{4B9C965C-34C8-4A28-A28C-19730DF292EE}" destId="{625B746A-DB0B-4758-9F83-B1584DF3A1B8}" srcOrd="0" destOrd="0" presId="urn:microsoft.com/office/officeart/2005/8/layout/lProcess2"/>
    <dgm:cxn modelId="{4E8FB919-ABF0-44F1-AFFF-043E160E7D74}" type="presOf" srcId="{ADE7EA01-4B3C-4787-87F2-77A4751773E0}" destId="{239D6C84-114E-4D94-B894-7B82A38E52ED}" srcOrd="0" destOrd="0" presId="urn:microsoft.com/office/officeart/2005/8/layout/lProcess2"/>
    <dgm:cxn modelId="{B2FBFEF6-3930-4D10-B038-F14636321B4A}" type="presOf" srcId="{C2CF9BAC-131B-4915-94A1-9069A45EA8DB}" destId="{7BE48169-BB14-4494-ADF0-815E0823E5AB}" srcOrd="0" destOrd="0" presId="urn:microsoft.com/office/officeart/2005/8/layout/lProcess2"/>
    <dgm:cxn modelId="{D608E98D-C210-4D80-BCA7-817B73F1911E}" type="presOf" srcId="{88A03DB0-1ACA-4254-B4F0-D616CFE8072E}" destId="{E8E4F92A-0F28-4427-9033-8F47DB8EDEC5}" srcOrd="0" destOrd="0" presId="urn:microsoft.com/office/officeart/2005/8/layout/lProcess2"/>
    <dgm:cxn modelId="{131ABAA0-A324-42A4-9707-8C6E44D1E9FF}" type="presOf" srcId="{BCB228DB-B3C8-42D4-B590-A9CEDD5EB79B}" destId="{CC505D9F-966E-4D78-8F7E-E342A23F6A78}" srcOrd="0" destOrd="0" presId="urn:microsoft.com/office/officeart/2005/8/layout/lProcess2"/>
    <dgm:cxn modelId="{3ABEB796-1F1E-4C84-AB17-F6E3C58A6F3C}" type="presParOf" srcId="{7BE48169-BB14-4494-ADF0-815E0823E5AB}" destId="{69CEBAD2-1CB3-4EBA-B32F-B64DC67F85C2}" srcOrd="0" destOrd="0" presId="urn:microsoft.com/office/officeart/2005/8/layout/lProcess2"/>
    <dgm:cxn modelId="{1DE3B846-6636-4486-8CBF-5904C7BB40D9}" type="presParOf" srcId="{69CEBAD2-1CB3-4EBA-B32F-B64DC67F85C2}" destId="{63E29F0B-9678-4D82-805D-607BF227DCAE}" srcOrd="0" destOrd="0" presId="urn:microsoft.com/office/officeart/2005/8/layout/lProcess2"/>
    <dgm:cxn modelId="{99FA2178-39B0-4468-A4BF-24EEBA533F6C}" type="presParOf" srcId="{69CEBAD2-1CB3-4EBA-B32F-B64DC67F85C2}" destId="{ECEFE19A-BBF3-4D51-A0C6-AF133D67FDDB}" srcOrd="1" destOrd="0" presId="urn:microsoft.com/office/officeart/2005/8/layout/lProcess2"/>
    <dgm:cxn modelId="{FA72987F-75BA-4A16-AE01-0E0523B70741}" type="presParOf" srcId="{69CEBAD2-1CB3-4EBA-B32F-B64DC67F85C2}" destId="{041E6642-5BFF-4642-AB84-8C720E03554C}" srcOrd="2" destOrd="0" presId="urn:microsoft.com/office/officeart/2005/8/layout/lProcess2"/>
    <dgm:cxn modelId="{421F3E21-B8FA-4501-8701-75C25EF95853}" type="presParOf" srcId="{041E6642-5BFF-4642-AB84-8C720E03554C}" destId="{F2CCC9DF-7198-42B5-BB07-4DDF3F9CEBBB}" srcOrd="0" destOrd="0" presId="urn:microsoft.com/office/officeart/2005/8/layout/lProcess2"/>
    <dgm:cxn modelId="{056FB8A1-9741-4BFE-B2B2-128493D413CD}" type="presParOf" srcId="{F2CCC9DF-7198-42B5-BB07-4DDF3F9CEBBB}" destId="{C5DB2C74-8327-429B-B6E2-B4ECFFED7F69}" srcOrd="0" destOrd="0" presId="urn:microsoft.com/office/officeart/2005/8/layout/lProcess2"/>
    <dgm:cxn modelId="{2214A68D-75EE-4C8F-A6DF-9F10490EA2EA}" type="presParOf" srcId="{F2CCC9DF-7198-42B5-BB07-4DDF3F9CEBBB}" destId="{567F5614-24F1-4EDB-8C16-9E67D86C0DE3}" srcOrd="1" destOrd="0" presId="urn:microsoft.com/office/officeart/2005/8/layout/lProcess2"/>
    <dgm:cxn modelId="{6351313A-C80B-48AB-989F-637B9D3F7A65}" type="presParOf" srcId="{F2CCC9DF-7198-42B5-BB07-4DDF3F9CEBBB}" destId="{776E28D4-CF27-4D78-AD03-9CFD6B3897B2}" srcOrd="2" destOrd="0" presId="urn:microsoft.com/office/officeart/2005/8/layout/lProcess2"/>
    <dgm:cxn modelId="{71CB0EB6-FBCD-4A37-860A-8275B3C27535}" type="presParOf" srcId="{7BE48169-BB14-4494-ADF0-815E0823E5AB}" destId="{8AC33869-21A5-4BD2-B93D-174D2CDBFC8B}" srcOrd="1" destOrd="0" presId="urn:microsoft.com/office/officeart/2005/8/layout/lProcess2"/>
    <dgm:cxn modelId="{1252F0D5-8697-43A0-9562-D330962AC02D}" type="presParOf" srcId="{7BE48169-BB14-4494-ADF0-815E0823E5AB}" destId="{1941CBC1-798D-4AE1-9E1B-0D6DDD7175C4}" srcOrd="2" destOrd="0" presId="urn:microsoft.com/office/officeart/2005/8/layout/lProcess2"/>
    <dgm:cxn modelId="{54B98B0D-39C1-446B-BBB2-83C793E5DB70}" type="presParOf" srcId="{1941CBC1-798D-4AE1-9E1B-0D6DDD7175C4}" destId="{239D6C84-114E-4D94-B894-7B82A38E52ED}" srcOrd="0" destOrd="0" presId="urn:microsoft.com/office/officeart/2005/8/layout/lProcess2"/>
    <dgm:cxn modelId="{FA48BB82-A2DE-4866-A6AD-9F86AB5DD0A5}" type="presParOf" srcId="{1941CBC1-798D-4AE1-9E1B-0D6DDD7175C4}" destId="{45BDE70B-8744-4EC8-848F-2EF445474328}" srcOrd="1" destOrd="0" presId="urn:microsoft.com/office/officeart/2005/8/layout/lProcess2"/>
    <dgm:cxn modelId="{5DB09C54-8FBD-421B-A9EB-3E5284DF957D}" type="presParOf" srcId="{1941CBC1-798D-4AE1-9E1B-0D6DDD7175C4}" destId="{384F586F-13E5-4376-8FEE-34E2930F8AF3}" srcOrd="2" destOrd="0" presId="urn:microsoft.com/office/officeart/2005/8/layout/lProcess2"/>
    <dgm:cxn modelId="{92E73988-0947-438E-8E51-F92B114E123E}" type="presParOf" srcId="{384F586F-13E5-4376-8FEE-34E2930F8AF3}" destId="{2902E6EA-E1E8-4D62-823F-BC93B71FC1DC}" srcOrd="0" destOrd="0" presId="urn:microsoft.com/office/officeart/2005/8/layout/lProcess2"/>
    <dgm:cxn modelId="{0A5115F0-A440-455F-8CC6-497BC864B7AC}" type="presParOf" srcId="{2902E6EA-E1E8-4D62-823F-BC93B71FC1DC}" destId="{625B746A-DB0B-4758-9F83-B1584DF3A1B8}" srcOrd="0" destOrd="0" presId="urn:microsoft.com/office/officeart/2005/8/layout/lProcess2"/>
    <dgm:cxn modelId="{C2EB486F-DA3E-4879-A8A4-C3F64AE2D513}" type="presParOf" srcId="{2902E6EA-E1E8-4D62-823F-BC93B71FC1DC}" destId="{95010FFD-E69D-47CF-AE76-C7D9C61CB0AE}" srcOrd="1" destOrd="0" presId="urn:microsoft.com/office/officeart/2005/8/layout/lProcess2"/>
    <dgm:cxn modelId="{9544950C-E8B2-49BB-8E14-527DA317218B}" type="presParOf" srcId="{2902E6EA-E1E8-4D62-823F-BC93B71FC1DC}" destId="{CC505D9F-966E-4D78-8F7E-E342A23F6A78}" srcOrd="2" destOrd="0" presId="urn:microsoft.com/office/officeart/2005/8/layout/lProcess2"/>
    <dgm:cxn modelId="{3456FFAB-5E56-4376-8E75-811834E0494D}" type="presParOf" srcId="{2902E6EA-E1E8-4D62-823F-BC93B71FC1DC}" destId="{9B446A02-370F-43B3-AAC5-6DC78B32751A}" srcOrd="3" destOrd="0" presId="urn:microsoft.com/office/officeart/2005/8/layout/lProcess2"/>
    <dgm:cxn modelId="{AA1060E9-A255-45D0-A164-93400CBD56B4}" type="presParOf" srcId="{2902E6EA-E1E8-4D62-823F-BC93B71FC1DC}" destId="{E8E4F92A-0F28-4427-9033-8F47DB8EDEC5}" srcOrd="4" destOrd="0" presId="urn:microsoft.com/office/officeart/2005/8/layout/lProcess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706D698C-248F-41C1-9DD5-9C0C42918B83}" type="doc">
      <dgm:prSet loTypeId="urn:microsoft.com/office/officeart/2005/8/layout/radial4" loCatId="relationship" qsTypeId="urn:microsoft.com/office/officeart/2005/8/quickstyle/simple1" qsCatId="simple" csTypeId="urn:microsoft.com/office/officeart/2005/8/colors/accent1_2" csCatId="accent1" phldr="1"/>
      <dgm:spPr/>
      <dgm:t>
        <a:bodyPr/>
        <a:lstStyle/>
        <a:p>
          <a:endParaRPr lang="en-US"/>
        </a:p>
      </dgm:t>
    </dgm:pt>
    <dgm:pt modelId="{6DE1CE05-13F7-48C3-AA01-BC9A6B18676B}">
      <dgm:prSet phldrT="[Text]" custT="1"/>
      <dgm:spPr/>
      <dgm:t>
        <a:bodyPr/>
        <a:lstStyle/>
        <a:p>
          <a:r>
            <a:rPr lang="en-US" sz="2500" dirty="0" smtClean="0"/>
            <a:t>High Natural Gas Savings</a:t>
          </a:r>
          <a:endParaRPr lang="en-US" sz="2500" dirty="0"/>
        </a:p>
      </dgm:t>
    </dgm:pt>
    <dgm:pt modelId="{F91E679F-F558-44A2-B274-BD809FF76756}" type="parTrans" cxnId="{5FF4CB4F-9F3B-4A46-9048-67438CBEBE98}">
      <dgm:prSet/>
      <dgm:spPr/>
      <dgm:t>
        <a:bodyPr/>
        <a:lstStyle/>
        <a:p>
          <a:endParaRPr lang="en-US"/>
        </a:p>
      </dgm:t>
    </dgm:pt>
    <dgm:pt modelId="{071F4623-B06A-44C3-9DF1-92D4816DAF68}" type="sibTrans" cxnId="{5FF4CB4F-9F3B-4A46-9048-67438CBEBE98}">
      <dgm:prSet/>
      <dgm:spPr/>
      <dgm:t>
        <a:bodyPr/>
        <a:lstStyle/>
        <a:p>
          <a:endParaRPr lang="en-US"/>
        </a:p>
      </dgm:t>
    </dgm:pt>
    <dgm:pt modelId="{7AFB7737-081A-4DE5-8EEA-0E4BEB193218}">
      <dgm:prSet phldrT="[Text]" custT="1"/>
      <dgm:spPr/>
      <dgm:t>
        <a:bodyPr/>
        <a:lstStyle/>
        <a:p>
          <a:r>
            <a:rPr lang="en-US" sz="2500" dirty="0" smtClean="0"/>
            <a:t>Other Non-Energy Benefits</a:t>
          </a:r>
          <a:endParaRPr lang="en-US" sz="2500" dirty="0"/>
        </a:p>
      </dgm:t>
    </dgm:pt>
    <dgm:pt modelId="{8E643F2C-BBEB-4BC9-9D04-205B8759504A}" type="parTrans" cxnId="{2102F406-F5A0-46D5-AA98-788DD6F3FFB5}">
      <dgm:prSet/>
      <dgm:spPr/>
      <dgm:t>
        <a:bodyPr/>
        <a:lstStyle/>
        <a:p>
          <a:endParaRPr lang="en-US"/>
        </a:p>
      </dgm:t>
    </dgm:pt>
    <dgm:pt modelId="{0791D514-A3B5-404B-8456-07D6033F9483}" type="sibTrans" cxnId="{2102F406-F5A0-46D5-AA98-788DD6F3FFB5}">
      <dgm:prSet/>
      <dgm:spPr/>
      <dgm:t>
        <a:bodyPr/>
        <a:lstStyle/>
        <a:p>
          <a:endParaRPr lang="en-US"/>
        </a:p>
      </dgm:t>
    </dgm:pt>
    <dgm:pt modelId="{1C7B395C-FBBB-47AE-A1D7-8A403724E41D}">
      <dgm:prSet phldrT="[Text]" custT="1"/>
      <dgm:spPr/>
      <dgm:t>
        <a:bodyPr/>
        <a:lstStyle/>
        <a:p>
          <a:r>
            <a:rPr lang="en-US" sz="2500" dirty="0" smtClean="0"/>
            <a:t>Increased Investments in Energy Efficiency</a:t>
          </a:r>
          <a:endParaRPr lang="en-US" sz="2500" dirty="0"/>
        </a:p>
      </dgm:t>
    </dgm:pt>
    <dgm:pt modelId="{BD90F3A2-DC5C-4C08-BAF8-BA657B573016}" type="parTrans" cxnId="{639C4CC1-0597-4C5B-BA81-2C6C591D7510}">
      <dgm:prSet/>
      <dgm:spPr/>
      <dgm:t>
        <a:bodyPr/>
        <a:lstStyle/>
        <a:p>
          <a:endParaRPr lang="en-US"/>
        </a:p>
      </dgm:t>
    </dgm:pt>
    <dgm:pt modelId="{A770A13F-F455-4124-8E72-39D051956962}" type="sibTrans" cxnId="{639C4CC1-0597-4C5B-BA81-2C6C591D7510}">
      <dgm:prSet/>
      <dgm:spPr/>
      <dgm:t>
        <a:bodyPr/>
        <a:lstStyle/>
        <a:p>
          <a:endParaRPr lang="en-US"/>
        </a:p>
      </dgm:t>
    </dgm:pt>
    <dgm:pt modelId="{7CA4A3B7-3BE7-4BC1-B6D2-17FBC9DB8FCF}">
      <dgm:prSet phldrT="[Text]"/>
      <dgm:spPr/>
      <dgm:t>
        <a:bodyPr/>
        <a:lstStyle/>
        <a:p>
          <a:r>
            <a:rPr lang="en-US" dirty="0" smtClean="0"/>
            <a:t>Continue SJG Programs if Funding is Available</a:t>
          </a:r>
          <a:endParaRPr lang="en-US" dirty="0"/>
        </a:p>
      </dgm:t>
    </dgm:pt>
    <dgm:pt modelId="{83AE0B56-E831-4E1D-9664-9087B23461F6}" type="parTrans" cxnId="{F569A6A5-2925-447B-BBC5-DA8256BF64A8}">
      <dgm:prSet/>
      <dgm:spPr/>
      <dgm:t>
        <a:bodyPr/>
        <a:lstStyle/>
        <a:p>
          <a:endParaRPr lang="en-US"/>
        </a:p>
      </dgm:t>
    </dgm:pt>
    <dgm:pt modelId="{FFFCADCB-6CCE-43AA-B51D-6F4879DCD00B}" type="sibTrans" cxnId="{F569A6A5-2925-447B-BBC5-DA8256BF64A8}">
      <dgm:prSet/>
      <dgm:spPr/>
      <dgm:t>
        <a:bodyPr/>
        <a:lstStyle/>
        <a:p>
          <a:endParaRPr lang="en-US"/>
        </a:p>
      </dgm:t>
    </dgm:pt>
    <dgm:pt modelId="{3CBD2BEC-1CCC-4A50-A5F7-71B4D8C006A9}" type="pres">
      <dgm:prSet presAssocID="{706D698C-248F-41C1-9DD5-9C0C42918B83}" presName="cycle" presStyleCnt="0">
        <dgm:presLayoutVars>
          <dgm:chMax val="1"/>
          <dgm:dir/>
          <dgm:animLvl val="ctr"/>
          <dgm:resizeHandles val="exact"/>
        </dgm:presLayoutVars>
      </dgm:prSet>
      <dgm:spPr/>
      <dgm:t>
        <a:bodyPr/>
        <a:lstStyle/>
        <a:p>
          <a:endParaRPr lang="en-US"/>
        </a:p>
      </dgm:t>
    </dgm:pt>
    <dgm:pt modelId="{0504F54A-86CA-411D-BCF0-017781DB1E2A}" type="pres">
      <dgm:prSet presAssocID="{7CA4A3B7-3BE7-4BC1-B6D2-17FBC9DB8FCF}" presName="centerShape" presStyleLbl="node0" presStyleIdx="0" presStyleCnt="1"/>
      <dgm:spPr/>
      <dgm:t>
        <a:bodyPr/>
        <a:lstStyle/>
        <a:p>
          <a:endParaRPr lang="en-US"/>
        </a:p>
      </dgm:t>
    </dgm:pt>
    <dgm:pt modelId="{E6DBA84C-C7AF-4C51-815E-5B977C27441C}" type="pres">
      <dgm:prSet presAssocID="{F91E679F-F558-44A2-B274-BD809FF76756}" presName="parTrans" presStyleLbl="bgSibTrans2D1" presStyleIdx="0" presStyleCnt="3"/>
      <dgm:spPr/>
      <dgm:t>
        <a:bodyPr/>
        <a:lstStyle/>
        <a:p>
          <a:endParaRPr lang="en-US"/>
        </a:p>
      </dgm:t>
    </dgm:pt>
    <dgm:pt modelId="{62C9F990-FDAF-480B-8583-70E03C1431F0}" type="pres">
      <dgm:prSet presAssocID="{6DE1CE05-13F7-48C3-AA01-BC9A6B18676B}" presName="node" presStyleLbl="node1" presStyleIdx="0" presStyleCnt="3" custScaleY="88954">
        <dgm:presLayoutVars>
          <dgm:bulletEnabled val="1"/>
        </dgm:presLayoutVars>
      </dgm:prSet>
      <dgm:spPr/>
      <dgm:t>
        <a:bodyPr/>
        <a:lstStyle/>
        <a:p>
          <a:endParaRPr lang="en-US"/>
        </a:p>
      </dgm:t>
    </dgm:pt>
    <dgm:pt modelId="{169DCCD4-9585-4064-8728-C77F0A90ED5D}" type="pres">
      <dgm:prSet presAssocID="{8E643F2C-BBEB-4BC9-9D04-205B8759504A}" presName="parTrans" presStyleLbl="bgSibTrans2D1" presStyleIdx="1" presStyleCnt="3"/>
      <dgm:spPr/>
      <dgm:t>
        <a:bodyPr/>
        <a:lstStyle/>
        <a:p>
          <a:endParaRPr lang="en-US"/>
        </a:p>
      </dgm:t>
    </dgm:pt>
    <dgm:pt modelId="{A30D3763-99BF-40E8-ACBE-8FF8096A20A6}" type="pres">
      <dgm:prSet presAssocID="{7AFB7737-081A-4DE5-8EEA-0E4BEB193218}" presName="node" presStyleLbl="node1" presStyleIdx="1" presStyleCnt="3" custScaleY="88954">
        <dgm:presLayoutVars>
          <dgm:bulletEnabled val="1"/>
        </dgm:presLayoutVars>
      </dgm:prSet>
      <dgm:spPr/>
      <dgm:t>
        <a:bodyPr/>
        <a:lstStyle/>
        <a:p>
          <a:endParaRPr lang="en-US"/>
        </a:p>
      </dgm:t>
    </dgm:pt>
    <dgm:pt modelId="{A86A9709-324A-41B4-A5BD-5EA7D15B9F57}" type="pres">
      <dgm:prSet presAssocID="{BD90F3A2-DC5C-4C08-BAF8-BA657B573016}" presName="parTrans" presStyleLbl="bgSibTrans2D1" presStyleIdx="2" presStyleCnt="3"/>
      <dgm:spPr/>
      <dgm:t>
        <a:bodyPr/>
        <a:lstStyle/>
        <a:p>
          <a:endParaRPr lang="en-US"/>
        </a:p>
      </dgm:t>
    </dgm:pt>
    <dgm:pt modelId="{8E71A00D-A506-4DAE-A06E-E67F9ACDC46A}" type="pres">
      <dgm:prSet presAssocID="{1C7B395C-FBBB-47AE-A1D7-8A403724E41D}" presName="node" presStyleLbl="node1" presStyleIdx="2" presStyleCnt="3" custScaleY="88954">
        <dgm:presLayoutVars>
          <dgm:bulletEnabled val="1"/>
        </dgm:presLayoutVars>
      </dgm:prSet>
      <dgm:spPr/>
      <dgm:t>
        <a:bodyPr/>
        <a:lstStyle/>
        <a:p>
          <a:endParaRPr lang="en-US"/>
        </a:p>
      </dgm:t>
    </dgm:pt>
  </dgm:ptLst>
  <dgm:cxnLst>
    <dgm:cxn modelId="{639C4CC1-0597-4C5B-BA81-2C6C591D7510}" srcId="{7CA4A3B7-3BE7-4BC1-B6D2-17FBC9DB8FCF}" destId="{1C7B395C-FBBB-47AE-A1D7-8A403724E41D}" srcOrd="2" destOrd="0" parTransId="{BD90F3A2-DC5C-4C08-BAF8-BA657B573016}" sibTransId="{A770A13F-F455-4124-8E72-39D051956962}"/>
    <dgm:cxn modelId="{6E25A018-E68E-41C1-8004-B54A20EA3B8D}" type="presOf" srcId="{706D698C-248F-41C1-9DD5-9C0C42918B83}" destId="{3CBD2BEC-1CCC-4A50-A5F7-71B4D8C006A9}" srcOrd="0" destOrd="0" presId="urn:microsoft.com/office/officeart/2005/8/layout/radial4"/>
    <dgm:cxn modelId="{E49D880A-00DB-480B-A48E-4D22040B4815}" type="presOf" srcId="{F91E679F-F558-44A2-B274-BD809FF76756}" destId="{E6DBA84C-C7AF-4C51-815E-5B977C27441C}" srcOrd="0" destOrd="0" presId="urn:microsoft.com/office/officeart/2005/8/layout/radial4"/>
    <dgm:cxn modelId="{E9CACA5A-E692-48A0-ACF9-F83631BD0635}" type="presOf" srcId="{8E643F2C-BBEB-4BC9-9D04-205B8759504A}" destId="{169DCCD4-9585-4064-8728-C77F0A90ED5D}" srcOrd="0" destOrd="0" presId="urn:microsoft.com/office/officeart/2005/8/layout/radial4"/>
    <dgm:cxn modelId="{E4A3BD8F-2863-4A84-8B18-50B569E70224}" type="presOf" srcId="{BD90F3A2-DC5C-4C08-BAF8-BA657B573016}" destId="{A86A9709-324A-41B4-A5BD-5EA7D15B9F57}" srcOrd="0" destOrd="0" presId="urn:microsoft.com/office/officeart/2005/8/layout/radial4"/>
    <dgm:cxn modelId="{3CC38C4F-2E66-41C2-AC98-667B2CDA9C75}" type="presOf" srcId="{7AFB7737-081A-4DE5-8EEA-0E4BEB193218}" destId="{A30D3763-99BF-40E8-ACBE-8FF8096A20A6}" srcOrd="0" destOrd="0" presId="urn:microsoft.com/office/officeart/2005/8/layout/radial4"/>
    <dgm:cxn modelId="{F569A6A5-2925-447B-BBC5-DA8256BF64A8}" srcId="{706D698C-248F-41C1-9DD5-9C0C42918B83}" destId="{7CA4A3B7-3BE7-4BC1-B6D2-17FBC9DB8FCF}" srcOrd="0" destOrd="0" parTransId="{83AE0B56-E831-4E1D-9664-9087B23461F6}" sibTransId="{FFFCADCB-6CCE-43AA-B51D-6F4879DCD00B}"/>
    <dgm:cxn modelId="{5FF4CB4F-9F3B-4A46-9048-67438CBEBE98}" srcId="{7CA4A3B7-3BE7-4BC1-B6D2-17FBC9DB8FCF}" destId="{6DE1CE05-13F7-48C3-AA01-BC9A6B18676B}" srcOrd="0" destOrd="0" parTransId="{F91E679F-F558-44A2-B274-BD809FF76756}" sibTransId="{071F4623-B06A-44C3-9DF1-92D4816DAF68}"/>
    <dgm:cxn modelId="{5990A002-C546-46BB-B42D-4767A56F6B54}" type="presOf" srcId="{6DE1CE05-13F7-48C3-AA01-BC9A6B18676B}" destId="{62C9F990-FDAF-480B-8583-70E03C1431F0}" srcOrd="0" destOrd="0" presId="urn:microsoft.com/office/officeart/2005/8/layout/radial4"/>
    <dgm:cxn modelId="{7814598D-28A6-41D0-BD96-EA73F259A7D6}" type="presOf" srcId="{1C7B395C-FBBB-47AE-A1D7-8A403724E41D}" destId="{8E71A00D-A506-4DAE-A06E-E67F9ACDC46A}" srcOrd="0" destOrd="0" presId="urn:microsoft.com/office/officeart/2005/8/layout/radial4"/>
    <dgm:cxn modelId="{0341329B-099E-4BBF-AF5C-CB87E2BF272C}" type="presOf" srcId="{7CA4A3B7-3BE7-4BC1-B6D2-17FBC9DB8FCF}" destId="{0504F54A-86CA-411D-BCF0-017781DB1E2A}" srcOrd="0" destOrd="0" presId="urn:microsoft.com/office/officeart/2005/8/layout/radial4"/>
    <dgm:cxn modelId="{2102F406-F5A0-46D5-AA98-788DD6F3FFB5}" srcId="{7CA4A3B7-3BE7-4BC1-B6D2-17FBC9DB8FCF}" destId="{7AFB7737-081A-4DE5-8EEA-0E4BEB193218}" srcOrd="1" destOrd="0" parTransId="{8E643F2C-BBEB-4BC9-9D04-205B8759504A}" sibTransId="{0791D514-A3B5-404B-8456-07D6033F9483}"/>
    <dgm:cxn modelId="{18CB13B8-B175-4BED-93BA-CBC76B3BF511}" type="presParOf" srcId="{3CBD2BEC-1CCC-4A50-A5F7-71B4D8C006A9}" destId="{0504F54A-86CA-411D-BCF0-017781DB1E2A}" srcOrd="0" destOrd="0" presId="urn:microsoft.com/office/officeart/2005/8/layout/radial4"/>
    <dgm:cxn modelId="{BF99144E-FA12-4EA9-85A2-BE7388CBBADA}" type="presParOf" srcId="{3CBD2BEC-1CCC-4A50-A5F7-71B4D8C006A9}" destId="{E6DBA84C-C7AF-4C51-815E-5B977C27441C}" srcOrd="1" destOrd="0" presId="urn:microsoft.com/office/officeart/2005/8/layout/radial4"/>
    <dgm:cxn modelId="{EDCEB8B2-E224-4036-B574-F02793FE3F54}" type="presParOf" srcId="{3CBD2BEC-1CCC-4A50-A5F7-71B4D8C006A9}" destId="{62C9F990-FDAF-480B-8583-70E03C1431F0}" srcOrd="2" destOrd="0" presId="urn:microsoft.com/office/officeart/2005/8/layout/radial4"/>
    <dgm:cxn modelId="{15B7DF24-ABDD-413C-A18B-F37329C7FF20}" type="presParOf" srcId="{3CBD2BEC-1CCC-4A50-A5F7-71B4D8C006A9}" destId="{169DCCD4-9585-4064-8728-C77F0A90ED5D}" srcOrd="3" destOrd="0" presId="urn:microsoft.com/office/officeart/2005/8/layout/radial4"/>
    <dgm:cxn modelId="{8AFE947E-D563-4E29-B2B5-7ACE14D128CA}" type="presParOf" srcId="{3CBD2BEC-1CCC-4A50-A5F7-71B4D8C006A9}" destId="{A30D3763-99BF-40E8-ACBE-8FF8096A20A6}" srcOrd="4" destOrd="0" presId="urn:microsoft.com/office/officeart/2005/8/layout/radial4"/>
    <dgm:cxn modelId="{6EE26B7C-0263-4A48-AE28-377845E6C661}" type="presParOf" srcId="{3CBD2BEC-1CCC-4A50-A5F7-71B4D8C006A9}" destId="{A86A9709-324A-41B4-A5BD-5EA7D15B9F57}" srcOrd="5" destOrd="0" presId="urn:microsoft.com/office/officeart/2005/8/layout/radial4"/>
    <dgm:cxn modelId="{BA964AE4-B53D-4B21-B3D9-EDDD01225DDB}" type="presParOf" srcId="{3CBD2BEC-1CCC-4A50-A5F7-71B4D8C006A9}" destId="{8E71A00D-A506-4DAE-A06E-E67F9ACDC46A}" srcOrd="6" destOrd="0" presId="urn:microsoft.com/office/officeart/2005/8/layout/radial4"/>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2921F1C4-41FC-44BD-852E-09EBBA9F1D90}"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US"/>
        </a:p>
      </dgm:t>
    </dgm:pt>
    <dgm:pt modelId="{E7659AAF-7FD3-45E0-BA95-A3B58F509774}">
      <dgm:prSet phldrT="[Text]"/>
      <dgm:spPr/>
      <dgm:t>
        <a:bodyPr/>
        <a:lstStyle/>
        <a:p>
          <a:r>
            <a:rPr lang="en-US" dirty="0" smtClean="0"/>
            <a:t>Direct Install Loan</a:t>
          </a:r>
          <a:endParaRPr lang="en-US" dirty="0"/>
        </a:p>
      </dgm:t>
    </dgm:pt>
    <dgm:pt modelId="{960DD3F0-0B00-4D22-8626-A557FF4C7859}" type="parTrans" cxnId="{7E94D67A-869E-4E53-A67E-84F1BC01C347}">
      <dgm:prSet/>
      <dgm:spPr/>
      <dgm:t>
        <a:bodyPr/>
        <a:lstStyle/>
        <a:p>
          <a:endParaRPr lang="en-US"/>
        </a:p>
      </dgm:t>
    </dgm:pt>
    <dgm:pt modelId="{01BF405E-6DC7-419F-9DC6-73E24CE5A3D8}" type="sibTrans" cxnId="{7E94D67A-869E-4E53-A67E-84F1BC01C347}">
      <dgm:prSet/>
      <dgm:spPr/>
      <dgm:t>
        <a:bodyPr/>
        <a:lstStyle/>
        <a:p>
          <a:endParaRPr lang="en-US"/>
        </a:p>
      </dgm:t>
    </dgm:pt>
    <dgm:pt modelId="{3E3DC4BF-64BB-446E-8613-17FACA59547D}">
      <dgm:prSet phldrT="[Text]"/>
      <dgm:spPr/>
      <dgm:t>
        <a:bodyPr/>
        <a:lstStyle/>
        <a:p>
          <a:r>
            <a:rPr lang="en-US" dirty="0" smtClean="0"/>
            <a:t>Pay for Performance Loan</a:t>
          </a:r>
          <a:endParaRPr lang="en-US" dirty="0"/>
        </a:p>
      </dgm:t>
    </dgm:pt>
    <dgm:pt modelId="{5532E204-BC2A-4CDD-8FE1-8111EA86BFB8}" type="parTrans" cxnId="{E950B0CA-D368-45C8-94AE-18770B5FE619}">
      <dgm:prSet/>
      <dgm:spPr/>
      <dgm:t>
        <a:bodyPr/>
        <a:lstStyle/>
        <a:p>
          <a:endParaRPr lang="en-US"/>
        </a:p>
      </dgm:t>
    </dgm:pt>
    <dgm:pt modelId="{AE2E1195-D8A9-47E3-A9FD-1F7330116BC4}" type="sibTrans" cxnId="{E950B0CA-D368-45C8-94AE-18770B5FE619}">
      <dgm:prSet/>
      <dgm:spPr/>
      <dgm:t>
        <a:bodyPr/>
        <a:lstStyle/>
        <a:p>
          <a:endParaRPr lang="en-US"/>
        </a:p>
      </dgm:t>
    </dgm:pt>
    <dgm:pt modelId="{971DF3C7-CD29-4D8C-A0B2-8B00E51868DF}">
      <dgm:prSet phldrT="[Text]"/>
      <dgm:spPr/>
      <dgm:t>
        <a:bodyPr/>
        <a:lstStyle/>
        <a:p>
          <a:r>
            <a:rPr lang="en-US" dirty="0" smtClean="0"/>
            <a:t>0% SJG loan up to $53,571</a:t>
          </a:r>
          <a:endParaRPr lang="en-US" dirty="0"/>
        </a:p>
      </dgm:t>
    </dgm:pt>
    <dgm:pt modelId="{F2AC2758-82F5-4D5F-86C5-87DE7843343C}" type="parTrans" cxnId="{5AE1A1F6-9AEC-42D1-8624-6045CBD85E5B}">
      <dgm:prSet/>
      <dgm:spPr/>
      <dgm:t>
        <a:bodyPr/>
        <a:lstStyle/>
        <a:p>
          <a:endParaRPr lang="en-US"/>
        </a:p>
      </dgm:t>
    </dgm:pt>
    <dgm:pt modelId="{4896A698-5E14-4BF9-862A-D52F8894CE28}" type="sibTrans" cxnId="{5AE1A1F6-9AEC-42D1-8624-6045CBD85E5B}">
      <dgm:prSet/>
      <dgm:spPr/>
      <dgm:t>
        <a:bodyPr/>
        <a:lstStyle/>
        <a:p>
          <a:endParaRPr lang="en-US"/>
        </a:p>
      </dgm:t>
    </dgm:pt>
    <dgm:pt modelId="{855D28D1-A3A2-4C74-81B3-EC1B76A47D6F}">
      <dgm:prSet phldrT="[Text]"/>
      <dgm:spPr/>
      <dgm:t>
        <a:bodyPr/>
        <a:lstStyle/>
        <a:p>
          <a:r>
            <a:rPr lang="en-US" dirty="0" smtClean="0"/>
            <a:t>Smart Start Loan</a:t>
          </a:r>
          <a:endParaRPr lang="en-US" dirty="0"/>
        </a:p>
      </dgm:t>
    </dgm:pt>
    <dgm:pt modelId="{3F014A27-D9ED-4807-A1E3-685AFA8F037D}" type="parTrans" cxnId="{7CC7E7CD-06E4-4271-A626-2CB414F04B1D}">
      <dgm:prSet/>
      <dgm:spPr/>
      <dgm:t>
        <a:bodyPr/>
        <a:lstStyle/>
        <a:p>
          <a:endParaRPr lang="en-US"/>
        </a:p>
      </dgm:t>
    </dgm:pt>
    <dgm:pt modelId="{56476858-D3B7-494C-A7FB-40CEEBC8A132}" type="sibTrans" cxnId="{7CC7E7CD-06E4-4271-A626-2CB414F04B1D}">
      <dgm:prSet/>
      <dgm:spPr/>
      <dgm:t>
        <a:bodyPr/>
        <a:lstStyle/>
        <a:p>
          <a:endParaRPr lang="en-US"/>
        </a:p>
      </dgm:t>
    </dgm:pt>
    <dgm:pt modelId="{AE5CCD13-83D3-4DEB-B147-4D44CAEFED44}">
      <dgm:prSet phldrT="[Text]"/>
      <dgm:spPr/>
      <dgm:t>
        <a:bodyPr/>
        <a:lstStyle/>
        <a:p>
          <a:r>
            <a:rPr lang="en-US" dirty="0" smtClean="0"/>
            <a:t>0% SJG loan up to $100,000</a:t>
          </a:r>
          <a:endParaRPr lang="en-US" dirty="0"/>
        </a:p>
      </dgm:t>
    </dgm:pt>
    <dgm:pt modelId="{8DAE1A4A-56AA-49B9-83CC-87899B17CB6E}" type="parTrans" cxnId="{2C7B8BD6-021B-4585-A0ED-516402C509F0}">
      <dgm:prSet/>
      <dgm:spPr/>
      <dgm:t>
        <a:bodyPr/>
        <a:lstStyle/>
        <a:p>
          <a:endParaRPr lang="en-US"/>
        </a:p>
      </dgm:t>
    </dgm:pt>
    <dgm:pt modelId="{DFC5DB64-6413-4F73-B9D3-508272DB8880}" type="sibTrans" cxnId="{2C7B8BD6-021B-4585-A0ED-516402C509F0}">
      <dgm:prSet/>
      <dgm:spPr/>
      <dgm:t>
        <a:bodyPr/>
        <a:lstStyle/>
        <a:p>
          <a:endParaRPr lang="en-US"/>
        </a:p>
      </dgm:t>
    </dgm:pt>
    <dgm:pt modelId="{A1C90749-E03C-451C-93E1-2B9EA19BA4CD}">
      <dgm:prSet phldrT="[Text]"/>
      <dgm:spPr/>
      <dgm:t>
        <a:bodyPr/>
        <a:lstStyle/>
        <a:p>
          <a:r>
            <a:rPr lang="en-US" dirty="0" smtClean="0"/>
            <a:t>0% SJG loan up to $100,000</a:t>
          </a:r>
          <a:endParaRPr lang="en-US" dirty="0"/>
        </a:p>
      </dgm:t>
    </dgm:pt>
    <dgm:pt modelId="{9C033B3A-93AB-4912-94CA-76A7C8904CF1}" type="parTrans" cxnId="{D53E10BE-076B-446D-BFE1-97D1C7655526}">
      <dgm:prSet/>
      <dgm:spPr/>
      <dgm:t>
        <a:bodyPr/>
        <a:lstStyle/>
        <a:p>
          <a:endParaRPr lang="en-US"/>
        </a:p>
      </dgm:t>
    </dgm:pt>
    <dgm:pt modelId="{09BB2DE9-B6D0-45CD-B88E-1D43C5DB86A1}" type="sibTrans" cxnId="{D53E10BE-076B-446D-BFE1-97D1C7655526}">
      <dgm:prSet/>
      <dgm:spPr/>
      <dgm:t>
        <a:bodyPr/>
        <a:lstStyle/>
        <a:p>
          <a:endParaRPr lang="en-US"/>
        </a:p>
      </dgm:t>
    </dgm:pt>
    <dgm:pt modelId="{2F9AF930-E629-4571-8D8F-8A3F25EC648F}">
      <dgm:prSet phldrT="[Text]"/>
      <dgm:spPr/>
      <dgm:t>
        <a:bodyPr/>
        <a:lstStyle/>
        <a:p>
          <a:r>
            <a:rPr lang="en-US" dirty="0" smtClean="0"/>
            <a:t>Requires submittal of usage reduction plan</a:t>
          </a:r>
          <a:endParaRPr lang="en-US" dirty="0"/>
        </a:p>
      </dgm:t>
    </dgm:pt>
    <dgm:pt modelId="{E32C8A34-EC88-4A9F-BCAF-9FBDD59EFEF7}" type="parTrans" cxnId="{56F39AFC-C66E-4880-9318-F7329AF6DFB1}">
      <dgm:prSet/>
      <dgm:spPr/>
      <dgm:t>
        <a:bodyPr/>
        <a:lstStyle/>
        <a:p>
          <a:endParaRPr lang="en-US"/>
        </a:p>
      </dgm:t>
    </dgm:pt>
    <dgm:pt modelId="{C30E5A06-0991-4EC6-B8C9-0A589B44ECD8}" type="sibTrans" cxnId="{56F39AFC-C66E-4880-9318-F7329AF6DFB1}">
      <dgm:prSet/>
      <dgm:spPr/>
      <dgm:t>
        <a:bodyPr/>
        <a:lstStyle/>
        <a:p>
          <a:endParaRPr lang="en-US"/>
        </a:p>
      </dgm:t>
    </dgm:pt>
    <dgm:pt modelId="{22DE9FFA-8164-409D-8F77-DA86B24A5865}">
      <dgm:prSet phldrT="[Text]"/>
      <dgm:spPr/>
      <dgm:t>
        <a:bodyPr/>
        <a:lstStyle/>
        <a:p>
          <a:r>
            <a:rPr lang="en-US" dirty="0" smtClean="0"/>
            <a:t>In addition to NJCEP rebate up to $125,000</a:t>
          </a:r>
          <a:endParaRPr lang="en-US" dirty="0"/>
        </a:p>
      </dgm:t>
    </dgm:pt>
    <dgm:pt modelId="{86FB4AE3-3A6C-44AB-817F-894C7C552F78}" type="parTrans" cxnId="{80CE87A0-86BF-4F4F-A989-EEEBE475D2C0}">
      <dgm:prSet/>
      <dgm:spPr/>
      <dgm:t>
        <a:bodyPr/>
        <a:lstStyle/>
        <a:p>
          <a:endParaRPr lang="en-US"/>
        </a:p>
      </dgm:t>
    </dgm:pt>
    <dgm:pt modelId="{81192197-965A-4789-BD45-F668FB794BB3}" type="sibTrans" cxnId="{80CE87A0-86BF-4F4F-A989-EEEBE475D2C0}">
      <dgm:prSet/>
      <dgm:spPr/>
      <dgm:t>
        <a:bodyPr/>
        <a:lstStyle/>
        <a:p>
          <a:endParaRPr lang="en-US"/>
        </a:p>
      </dgm:t>
    </dgm:pt>
    <dgm:pt modelId="{A10437E2-79E1-4B5E-8263-B61E05AF85E1}">
      <dgm:prSet phldrT="[Text]"/>
      <dgm:spPr/>
      <dgm:t>
        <a:bodyPr/>
        <a:lstStyle/>
        <a:p>
          <a:r>
            <a:rPr lang="en-US" dirty="0" smtClean="0"/>
            <a:t>In addition to NJCEP rebate</a:t>
          </a:r>
          <a:endParaRPr lang="en-US" dirty="0"/>
        </a:p>
      </dgm:t>
    </dgm:pt>
    <dgm:pt modelId="{0425C0CC-7906-4507-9CBE-53BF09B514F6}" type="parTrans" cxnId="{61E59A1A-9949-4E36-9781-850D634B5051}">
      <dgm:prSet/>
      <dgm:spPr/>
      <dgm:t>
        <a:bodyPr/>
        <a:lstStyle/>
        <a:p>
          <a:endParaRPr lang="en-US"/>
        </a:p>
      </dgm:t>
    </dgm:pt>
    <dgm:pt modelId="{3D015CA9-5BF1-446E-8E75-5DF8848DCABE}" type="sibTrans" cxnId="{61E59A1A-9949-4E36-9781-850D634B5051}">
      <dgm:prSet/>
      <dgm:spPr/>
      <dgm:t>
        <a:bodyPr/>
        <a:lstStyle/>
        <a:p>
          <a:endParaRPr lang="en-US"/>
        </a:p>
      </dgm:t>
    </dgm:pt>
    <dgm:pt modelId="{CD427279-7803-4F6E-9DAF-9CFFCCBB7347}">
      <dgm:prSet phldrT="[Text]"/>
      <dgm:spPr/>
      <dgm:t>
        <a:bodyPr/>
        <a:lstStyle/>
        <a:p>
          <a:r>
            <a:rPr lang="en-US" dirty="0" smtClean="0"/>
            <a:t>In addition to NJCEP rebate</a:t>
          </a:r>
          <a:endParaRPr lang="en-US" dirty="0"/>
        </a:p>
      </dgm:t>
    </dgm:pt>
    <dgm:pt modelId="{EF8F753B-BF75-49C2-B957-BCA67AF35BAB}" type="parTrans" cxnId="{2FA29151-9DCE-4BFA-B096-4BA7B688530B}">
      <dgm:prSet/>
      <dgm:spPr/>
      <dgm:t>
        <a:bodyPr/>
        <a:lstStyle/>
        <a:p>
          <a:endParaRPr lang="en-US"/>
        </a:p>
      </dgm:t>
    </dgm:pt>
    <dgm:pt modelId="{3E77218C-DD43-4227-B544-D7176A803EE9}" type="sibTrans" cxnId="{2FA29151-9DCE-4BFA-B096-4BA7B688530B}">
      <dgm:prSet/>
      <dgm:spPr/>
      <dgm:t>
        <a:bodyPr/>
        <a:lstStyle/>
        <a:p>
          <a:endParaRPr lang="en-US"/>
        </a:p>
      </dgm:t>
    </dgm:pt>
    <dgm:pt modelId="{0B3F0DB9-BB62-44DB-9F02-66324F2C2636}" type="pres">
      <dgm:prSet presAssocID="{2921F1C4-41FC-44BD-852E-09EBBA9F1D90}" presName="Name0" presStyleCnt="0">
        <dgm:presLayoutVars>
          <dgm:dir/>
          <dgm:animLvl val="lvl"/>
          <dgm:resizeHandles val="exact"/>
        </dgm:presLayoutVars>
      </dgm:prSet>
      <dgm:spPr/>
      <dgm:t>
        <a:bodyPr/>
        <a:lstStyle/>
        <a:p>
          <a:endParaRPr lang="en-US"/>
        </a:p>
      </dgm:t>
    </dgm:pt>
    <dgm:pt modelId="{8A4AA732-0ADB-4FA9-A12E-ABF2384BB18F}" type="pres">
      <dgm:prSet presAssocID="{E7659AAF-7FD3-45E0-BA95-A3B58F509774}" presName="linNode" presStyleCnt="0"/>
      <dgm:spPr/>
      <dgm:t>
        <a:bodyPr/>
        <a:lstStyle/>
        <a:p>
          <a:endParaRPr lang="en-US"/>
        </a:p>
      </dgm:t>
    </dgm:pt>
    <dgm:pt modelId="{D16CF488-4FD8-46E6-9EDF-107B37BEF81C}" type="pres">
      <dgm:prSet presAssocID="{E7659AAF-7FD3-45E0-BA95-A3B58F509774}" presName="parentText" presStyleLbl="node1" presStyleIdx="0" presStyleCnt="3">
        <dgm:presLayoutVars>
          <dgm:chMax val="1"/>
          <dgm:bulletEnabled val="1"/>
        </dgm:presLayoutVars>
      </dgm:prSet>
      <dgm:spPr/>
      <dgm:t>
        <a:bodyPr/>
        <a:lstStyle/>
        <a:p>
          <a:endParaRPr lang="en-US"/>
        </a:p>
      </dgm:t>
    </dgm:pt>
    <dgm:pt modelId="{391931D7-E756-4F12-932B-4F41F2FD6375}" type="pres">
      <dgm:prSet presAssocID="{E7659AAF-7FD3-45E0-BA95-A3B58F509774}" presName="descendantText" presStyleLbl="alignAccFollowNode1" presStyleIdx="0" presStyleCnt="3">
        <dgm:presLayoutVars>
          <dgm:bulletEnabled val="1"/>
        </dgm:presLayoutVars>
      </dgm:prSet>
      <dgm:spPr/>
      <dgm:t>
        <a:bodyPr/>
        <a:lstStyle/>
        <a:p>
          <a:endParaRPr lang="en-US"/>
        </a:p>
      </dgm:t>
    </dgm:pt>
    <dgm:pt modelId="{0A71D41E-1912-41EB-8C36-4C9D0BFF935B}" type="pres">
      <dgm:prSet presAssocID="{01BF405E-6DC7-419F-9DC6-73E24CE5A3D8}" presName="sp" presStyleCnt="0"/>
      <dgm:spPr/>
      <dgm:t>
        <a:bodyPr/>
        <a:lstStyle/>
        <a:p>
          <a:endParaRPr lang="en-US"/>
        </a:p>
      </dgm:t>
    </dgm:pt>
    <dgm:pt modelId="{0A05228A-1180-4525-80A2-3A42967C1809}" type="pres">
      <dgm:prSet presAssocID="{855D28D1-A3A2-4C74-81B3-EC1B76A47D6F}" presName="linNode" presStyleCnt="0"/>
      <dgm:spPr/>
      <dgm:t>
        <a:bodyPr/>
        <a:lstStyle/>
        <a:p>
          <a:endParaRPr lang="en-US"/>
        </a:p>
      </dgm:t>
    </dgm:pt>
    <dgm:pt modelId="{630C97F8-CFCE-4075-9DBF-E42E6DD523DF}" type="pres">
      <dgm:prSet presAssocID="{855D28D1-A3A2-4C74-81B3-EC1B76A47D6F}" presName="parentText" presStyleLbl="node1" presStyleIdx="1" presStyleCnt="3">
        <dgm:presLayoutVars>
          <dgm:chMax val="1"/>
          <dgm:bulletEnabled val="1"/>
        </dgm:presLayoutVars>
      </dgm:prSet>
      <dgm:spPr/>
      <dgm:t>
        <a:bodyPr/>
        <a:lstStyle/>
        <a:p>
          <a:endParaRPr lang="en-US"/>
        </a:p>
      </dgm:t>
    </dgm:pt>
    <dgm:pt modelId="{065CF337-7579-4190-A694-68EA12BB3C91}" type="pres">
      <dgm:prSet presAssocID="{855D28D1-A3A2-4C74-81B3-EC1B76A47D6F}" presName="descendantText" presStyleLbl="alignAccFollowNode1" presStyleIdx="1" presStyleCnt="3">
        <dgm:presLayoutVars>
          <dgm:bulletEnabled val="1"/>
        </dgm:presLayoutVars>
      </dgm:prSet>
      <dgm:spPr/>
      <dgm:t>
        <a:bodyPr/>
        <a:lstStyle/>
        <a:p>
          <a:endParaRPr lang="en-US"/>
        </a:p>
      </dgm:t>
    </dgm:pt>
    <dgm:pt modelId="{D8DC95DE-4979-4237-8FC4-2FA7734CDF49}" type="pres">
      <dgm:prSet presAssocID="{56476858-D3B7-494C-A7FB-40CEEBC8A132}" presName="sp" presStyleCnt="0"/>
      <dgm:spPr/>
      <dgm:t>
        <a:bodyPr/>
        <a:lstStyle/>
        <a:p>
          <a:endParaRPr lang="en-US"/>
        </a:p>
      </dgm:t>
    </dgm:pt>
    <dgm:pt modelId="{275DD07A-A941-496B-ABAF-ABAB885979D9}" type="pres">
      <dgm:prSet presAssocID="{3E3DC4BF-64BB-446E-8613-17FACA59547D}" presName="linNode" presStyleCnt="0"/>
      <dgm:spPr/>
      <dgm:t>
        <a:bodyPr/>
        <a:lstStyle/>
        <a:p>
          <a:endParaRPr lang="en-US"/>
        </a:p>
      </dgm:t>
    </dgm:pt>
    <dgm:pt modelId="{38FFB8EE-CD68-4D39-A259-1CB0A96523B4}" type="pres">
      <dgm:prSet presAssocID="{3E3DC4BF-64BB-446E-8613-17FACA59547D}" presName="parentText" presStyleLbl="node1" presStyleIdx="2" presStyleCnt="3">
        <dgm:presLayoutVars>
          <dgm:chMax val="1"/>
          <dgm:bulletEnabled val="1"/>
        </dgm:presLayoutVars>
      </dgm:prSet>
      <dgm:spPr/>
      <dgm:t>
        <a:bodyPr/>
        <a:lstStyle/>
        <a:p>
          <a:endParaRPr lang="en-US"/>
        </a:p>
      </dgm:t>
    </dgm:pt>
    <dgm:pt modelId="{164561DE-3986-49CD-AD70-764B6BB48F93}" type="pres">
      <dgm:prSet presAssocID="{3E3DC4BF-64BB-446E-8613-17FACA59547D}" presName="descendantText" presStyleLbl="alignAccFollowNode1" presStyleIdx="2" presStyleCnt="3">
        <dgm:presLayoutVars>
          <dgm:bulletEnabled val="1"/>
        </dgm:presLayoutVars>
      </dgm:prSet>
      <dgm:spPr/>
      <dgm:t>
        <a:bodyPr/>
        <a:lstStyle/>
        <a:p>
          <a:endParaRPr lang="en-US"/>
        </a:p>
      </dgm:t>
    </dgm:pt>
  </dgm:ptLst>
  <dgm:cxnLst>
    <dgm:cxn modelId="{5FE90C6E-8A71-45A7-B524-09963B8DE4F6}" type="presOf" srcId="{CD427279-7803-4F6E-9DAF-9CFFCCBB7347}" destId="{164561DE-3986-49CD-AD70-764B6BB48F93}" srcOrd="0" destOrd="1" presId="urn:microsoft.com/office/officeart/2005/8/layout/vList5"/>
    <dgm:cxn modelId="{4AEEF158-9292-402C-9933-937F91BC61DF}" type="presOf" srcId="{A10437E2-79E1-4B5E-8263-B61E05AF85E1}" destId="{065CF337-7579-4190-A694-68EA12BB3C91}" srcOrd="0" destOrd="1" presId="urn:microsoft.com/office/officeart/2005/8/layout/vList5"/>
    <dgm:cxn modelId="{7E94D67A-869E-4E53-A67E-84F1BC01C347}" srcId="{2921F1C4-41FC-44BD-852E-09EBBA9F1D90}" destId="{E7659AAF-7FD3-45E0-BA95-A3B58F509774}" srcOrd="0" destOrd="0" parTransId="{960DD3F0-0B00-4D22-8626-A557FF4C7859}" sibTransId="{01BF405E-6DC7-419F-9DC6-73E24CE5A3D8}"/>
    <dgm:cxn modelId="{04E5D61E-FF74-48AC-A600-A27726014FE4}" type="presOf" srcId="{3E3DC4BF-64BB-446E-8613-17FACA59547D}" destId="{38FFB8EE-CD68-4D39-A259-1CB0A96523B4}" srcOrd="0" destOrd="0" presId="urn:microsoft.com/office/officeart/2005/8/layout/vList5"/>
    <dgm:cxn modelId="{56F39AFC-C66E-4880-9318-F7329AF6DFB1}" srcId="{3E3DC4BF-64BB-446E-8613-17FACA59547D}" destId="{2F9AF930-E629-4571-8D8F-8A3F25EC648F}" srcOrd="2" destOrd="0" parTransId="{E32C8A34-EC88-4A9F-BCAF-9FBDD59EFEF7}" sibTransId="{C30E5A06-0991-4EC6-B8C9-0A589B44ECD8}"/>
    <dgm:cxn modelId="{91C28A47-9AEA-44D2-99FB-7EB9D5E49CD5}" type="presOf" srcId="{AE5CCD13-83D3-4DEB-B147-4D44CAEFED44}" destId="{065CF337-7579-4190-A694-68EA12BB3C91}" srcOrd="0" destOrd="0" presId="urn:microsoft.com/office/officeart/2005/8/layout/vList5"/>
    <dgm:cxn modelId="{5AE1A1F6-9AEC-42D1-8624-6045CBD85E5B}" srcId="{E7659AAF-7FD3-45E0-BA95-A3B58F509774}" destId="{971DF3C7-CD29-4D8C-A0B2-8B00E51868DF}" srcOrd="0" destOrd="0" parTransId="{F2AC2758-82F5-4D5F-86C5-87DE7843343C}" sibTransId="{4896A698-5E14-4BF9-862A-D52F8894CE28}"/>
    <dgm:cxn modelId="{7CC7E7CD-06E4-4271-A626-2CB414F04B1D}" srcId="{2921F1C4-41FC-44BD-852E-09EBBA9F1D90}" destId="{855D28D1-A3A2-4C74-81B3-EC1B76A47D6F}" srcOrd="1" destOrd="0" parTransId="{3F014A27-D9ED-4807-A1E3-685AFA8F037D}" sibTransId="{56476858-D3B7-494C-A7FB-40CEEBC8A132}"/>
    <dgm:cxn modelId="{2FA29151-9DCE-4BFA-B096-4BA7B688530B}" srcId="{3E3DC4BF-64BB-446E-8613-17FACA59547D}" destId="{CD427279-7803-4F6E-9DAF-9CFFCCBB7347}" srcOrd="1" destOrd="0" parTransId="{EF8F753B-BF75-49C2-B957-BCA67AF35BAB}" sibTransId="{3E77218C-DD43-4227-B544-D7176A803EE9}"/>
    <dgm:cxn modelId="{14B1A594-B158-4148-B7E4-15B3A9B39AFD}" type="presOf" srcId="{2921F1C4-41FC-44BD-852E-09EBBA9F1D90}" destId="{0B3F0DB9-BB62-44DB-9F02-66324F2C2636}" srcOrd="0" destOrd="0" presId="urn:microsoft.com/office/officeart/2005/8/layout/vList5"/>
    <dgm:cxn modelId="{3B4D866E-7EB3-42E3-A829-6BBE7AAAC543}" type="presOf" srcId="{971DF3C7-CD29-4D8C-A0B2-8B00E51868DF}" destId="{391931D7-E756-4F12-932B-4F41F2FD6375}" srcOrd="0" destOrd="0" presId="urn:microsoft.com/office/officeart/2005/8/layout/vList5"/>
    <dgm:cxn modelId="{E950B0CA-D368-45C8-94AE-18770B5FE619}" srcId="{2921F1C4-41FC-44BD-852E-09EBBA9F1D90}" destId="{3E3DC4BF-64BB-446E-8613-17FACA59547D}" srcOrd="2" destOrd="0" parTransId="{5532E204-BC2A-4CDD-8FE1-8111EA86BFB8}" sibTransId="{AE2E1195-D8A9-47E3-A9FD-1F7330116BC4}"/>
    <dgm:cxn modelId="{8474F550-DE91-407F-966D-6D8F8024B1FB}" type="presOf" srcId="{E7659AAF-7FD3-45E0-BA95-A3B58F509774}" destId="{D16CF488-4FD8-46E6-9EDF-107B37BEF81C}" srcOrd="0" destOrd="0" presId="urn:microsoft.com/office/officeart/2005/8/layout/vList5"/>
    <dgm:cxn modelId="{61E59A1A-9949-4E36-9781-850D634B5051}" srcId="{855D28D1-A3A2-4C74-81B3-EC1B76A47D6F}" destId="{A10437E2-79E1-4B5E-8263-B61E05AF85E1}" srcOrd="1" destOrd="0" parTransId="{0425C0CC-7906-4507-9CBE-53BF09B514F6}" sibTransId="{3D015CA9-5BF1-446E-8E75-5DF8848DCABE}"/>
    <dgm:cxn modelId="{2C7B8BD6-021B-4585-A0ED-516402C509F0}" srcId="{855D28D1-A3A2-4C74-81B3-EC1B76A47D6F}" destId="{AE5CCD13-83D3-4DEB-B147-4D44CAEFED44}" srcOrd="0" destOrd="0" parTransId="{8DAE1A4A-56AA-49B9-83CC-87899B17CB6E}" sibTransId="{DFC5DB64-6413-4F73-B9D3-508272DB8880}"/>
    <dgm:cxn modelId="{AE6EA69D-7A95-4C13-88D1-D6CBF8D9503E}" type="presOf" srcId="{2F9AF930-E629-4571-8D8F-8A3F25EC648F}" destId="{164561DE-3986-49CD-AD70-764B6BB48F93}" srcOrd="0" destOrd="2" presId="urn:microsoft.com/office/officeart/2005/8/layout/vList5"/>
    <dgm:cxn modelId="{80CE87A0-86BF-4F4F-A989-EEEBE475D2C0}" srcId="{E7659AAF-7FD3-45E0-BA95-A3B58F509774}" destId="{22DE9FFA-8164-409D-8F77-DA86B24A5865}" srcOrd="1" destOrd="0" parTransId="{86FB4AE3-3A6C-44AB-817F-894C7C552F78}" sibTransId="{81192197-965A-4789-BD45-F668FB794BB3}"/>
    <dgm:cxn modelId="{E9634964-97AC-4C4B-8E52-847BC852A095}" type="presOf" srcId="{A1C90749-E03C-451C-93E1-2B9EA19BA4CD}" destId="{164561DE-3986-49CD-AD70-764B6BB48F93}" srcOrd="0" destOrd="0" presId="urn:microsoft.com/office/officeart/2005/8/layout/vList5"/>
    <dgm:cxn modelId="{D53E10BE-076B-446D-BFE1-97D1C7655526}" srcId="{3E3DC4BF-64BB-446E-8613-17FACA59547D}" destId="{A1C90749-E03C-451C-93E1-2B9EA19BA4CD}" srcOrd="0" destOrd="0" parTransId="{9C033B3A-93AB-4912-94CA-76A7C8904CF1}" sibTransId="{09BB2DE9-B6D0-45CD-B88E-1D43C5DB86A1}"/>
    <dgm:cxn modelId="{82AA6C09-70D1-4589-B577-049EC25A9609}" type="presOf" srcId="{855D28D1-A3A2-4C74-81B3-EC1B76A47D6F}" destId="{630C97F8-CFCE-4075-9DBF-E42E6DD523DF}" srcOrd="0" destOrd="0" presId="urn:microsoft.com/office/officeart/2005/8/layout/vList5"/>
    <dgm:cxn modelId="{7E4EAB86-C1BA-4DAD-8226-C5B3353CC283}" type="presOf" srcId="{22DE9FFA-8164-409D-8F77-DA86B24A5865}" destId="{391931D7-E756-4F12-932B-4F41F2FD6375}" srcOrd="0" destOrd="1" presId="urn:microsoft.com/office/officeart/2005/8/layout/vList5"/>
    <dgm:cxn modelId="{AC99AF76-5192-45EB-9374-8FB2D56BE684}" type="presParOf" srcId="{0B3F0DB9-BB62-44DB-9F02-66324F2C2636}" destId="{8A4AA732-0ADB-4FA9-A12E-ABF2384BB18F}" srcOrd="0" destOrd="0" presId="urn:microsoft.com/office/officeart/2005/8/layout/vList5"/>
    <dgm:cxn modelId="{1432A812-F2AE-4F89-8D6E-07D060E594C8}" type="presParOf" srcId="{8A4AA732-0ADB-4FA9-A12E-ABF2384BB18F}" destId="{D16CF488-4FD8-46E6-9EDF-107B37BEF81C}" srcOrd="0" destOrd="0" presId="urn:microsoft.com/office/officeart/2005/8/layout/vList5"/>
    <dgm:cxn modelId="{1ED10209-A0BE-43E1-9C70-9AE1B6AF0B16}" type="presParOf" srcId="{8A4AA732-0ADB-4FA9-A12E-ABF2384BB18F}" destId="{391931D7-E756-4F12-932B-4F41F2FD6375}" srcOrd="1" destOrd="0" presId="urn:microsoft.com/office/officeart/2005/8/layout/vList5"/>
    <dgm:cxn modelId="{335A5A82-3085-4A46-9471-8D815BEC7D56}" type="presParOf" srcId="{0B3F0DB9-BB62-44DB-9F02-66324F2C2636}" destId="{0A71D41E-1912-41EB-8C36-4C9D0BFF935B}" srcOrd="1" destOrd="0" presId="urn:microsoft.com/office/officeart/2005/8/layout/vList5"/>
    <dgm:cxn modelId="{A33775BE-F4C2-4387-85DA-AE5A31D2A9BC}" type="presParOf" srcId="{0B3F0DB9-BB62-44DB-9F02-66324F2C2636}" destId="{0A05228A-1180-4525-80A2-3A42967C1809}" srcOrd="2" destOrd="0" presId="urn:microsoft.com/office/officeart/2005/8/layout/vList5"/>
    <dgm:cxn modelId="{5C9203EB-82FD-4981-888F-F97FC85C946A}" type="presParOf" srcId="{0A05228A-1180-4525-80A2-3A42967C1809}" destId="{630C97F8-CFCE-4075-9DBF-E42E6DD523DF}" srcOrd="0" destOrd="0" presId="urn:microsoft.com/office/officeart/2005/8/layout/vList5"/>
    <dgm:cxn modelId="{9CEA944A-8CA0-47A1-97EF-E01145449BE8}" type="presParOf" srcId="{0A05228A-1180-4525-80A2-3A42967C1809}" destId="{065CF337-7579-4190-A694-68EA12BB3C91}" srcOrd="1" destOrd="0" presId="urn:microsoft.com/office/officeart/2005/8/layout/vList5"/>
    <dgm:cxn modelId="{BFB12015-82C4-42F7-956E-E713697E3A29}" type="presParOf" srcId="{0B3F0DB9-BB62-44DB-9F02-66324F2C2636}" destId="{D8DC95DE-4979-4237-8FC4-2FA7734CDF49}" srcOrd="3" destOrd="0" presId="urn:microsoft.com/office/officeart/2005/8/layout/vList5"/>
    <dgm:cxn modelId="{22FC6570-2729-4AA1-BCD6-2812AC1EE8F3}" type="presParOf" srcId="{0B3F0DB9-BB62-44DB-9F02-66324F2C2636}" destId="{275DD07A-A941-496B-ABAF-ABAB885979D9}" srcOrd="4" destOrd="0" presId="urn:microsoft.com/office/officeart/2005/8/layout/vList5"/>
    <dgm:cxn modelId="{C4FC8F43-6A7D-4118-93DF-32F9EA94BA5C}" type="presParOf" srcId="{275DD07A-A941-496B-ABAF-ABAB885979D9}" destId="{38FFB8EE-CD68-4D39-A259-1CB0A96523B4}" srcOrd="0" destOrd="0" presId="urn:microsoft.com/office/officeart/2005/8/layout/vList5"/>
    <dgm:cxn modelId="{66D2A3E1-4490-4E87-8732-5CBF5A782E3A}" type="presParOf" srcId="{275DD07A-A941-496B-ABAF-ABAB885979D9}" destId="{164561DE-3986-49CD-AD70-764B6BB48F93}" srcOrd="1" destOrd="0" presId="urn:microsoft.com/office/officeart/2005/8/layout/vList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661A3814-D1BE-4490-893B-3B03D553789A}" type="doc">
      <dgm:prSet loTypeId="urn:microsoft.com/office/officeart/2005/8/layout/venn3" loCatId="relationship" qsTypeId="urn:microsoft.com/office/officeart/2005/8/quickstyle/simple1" qsCatId="simple" csTypeId="urn:microsoft.com/office/officeart/2005/8/colors/accent1_2" csCatId="accent1" phldr="1"/>
      <dgm:spPr/>
    </dgm:pt>
    <dgm:pt modelId="{5FE2DF71-0BAF-4B38-BE67-404C8A676C0E}">
      <dgm:prSet phldrT="[Text]"/>
      <dgm:spPr/>
      <dgm:t>
        <a:bodyPr/>
        <a:lstStyle/>
        <a:p>
          <a:r>
            <a:rPr lang="en-US" dirty="0" smtClean="0"/>
            <a:t>Background Research</a:t>
          </a:r>
          <a:endParaRPr lang="en-US" dirty="0"/>
        </a:p>
      </dgm:t>
    </dgm:pt>
    <dgm:pt modelId="{72CBC76D-6E7D-47C2-A75E-03B63FFA260B}" type="parTrans" cxnId="{F78F895F-79A8-42EC-B2C0-3C79757E1F08}">
      <dgm:prSet/>
      <dgm:spPr/>
      <dgm:t>
        <a:bodyPr/>
        <a:lstStyle/>
        <a:p>
          <a:endParaRPr lang="en-US"/>
        </a:p>
      </dgm:t>
    </dgm:pt>
    <dgm:pt modelId="{E5E7F6BA-CD43-44E7-82DE-54EFE53AF3ED}" type="sibTrans" cxnId="{F78F895F-79A8-42EC-B2C0-3C79757E1F08}">
      <dgm:prSet/>
      <dgm:spPr/>
      <dgm:t>
        <a:bodyPr/>
        <a:lstStyle/>
        <a:p>
          <a:endParaRPr lang="en-US"/>
        </a:p>
      </dgm:t>
    </dgm:pt>
    <dgm:pt modelId="{B38DFE10-5763-42F5-A467-D68C9C0FB1FC}">
      <dgm:prSet phldrT="[Text]"/>
      <dgm:spPr/>
      <dgm:t>
        <a:bodyPr/>
        <a:lstStyle/>
        <a:p>
          <a:r>
            <a:rPr lang="en-US" dirty="0" smtClean="0"/>
            <a:t>Program Data Analysis</a:t>
          </a:r>
          <a:endParaRPr lang="en-US" dirty="0"/>
        </a:p>
      </dgm:t>
    </dgm:pt>
    <dgm:pt modelId="{305DF97F-81AD-46BB-9C37-6FA93150700C}" type="parTrans" cxnId="{F97B5FD4-885C-4CF4-934A-6D58C4F2C89E}">
      <dgm:prSet/>
      <dgm:spPr/>
      <dgm:t>
        <a:bodyPr/>
        <a:lstStyle/>
        <a:p>
          <a:endParaRPr lang="en-US"/>
        </a:p>
      </dgm:t>
    </dgm:pt>
    <dgm:pt modelId="{8818718D-5BE8-4824-A986-860981C0AC15}" type="sibTrans" cxnId="{F97B5FD4-885C-4CF4-934A-6D58C4F2C89E}">
      <dgm:prSet/>
      <dgm:spPr/>
      <dgm:t>
        <a:bodyPr/>
        <a:lstStyle/>
        <a:p>
          <a:endParaRPr lang="en-US"/>
        </a:p>
      </dgm:t>
    </dgm:pt>
    <dgm:pt modelId="{86563CBB-7A62-4391-8D92-493D9FC92C36}">
      <dgm:prSet phldrT="[Text]"/>
      <dgm:spPr/>
      <dgm:t>
        <a:bodyPr/>
        <a:lstStyle/>
        <a:p>
          <a:r>
            <a:rPr lang="en-US" dirty="0" smtClean="0"/>
            <a:t>Participant In-Depth Interviews</a:t>
          </a:r>
          <a:endParaRPr lang="en-US" dirty="0"/>
        </a:p>
      </dgm:t>
    </dgm:pt>
    <dgm:pt modelId="{A78225C1-9263-427A-858E-5E1635FC46A0}" type="parTrans" cxnId="{27141D7E-89B9-478F-BABD-C9B75C759E2D}">
      <dgm:prSet/>
      <dgm:spPr/>
      <dgm:t>
        <a:bodyPr/>
        <a:lstStyle/>
        <a:p>
          <a:endParaRPr lang="en-US"/>
        </a:p>
      </dgm:t>
    </dgm:pt>
    <dgm:pt modelId="{45C8B1A1-B790-4738-BCC7-169DAA45C823}" type="sibTrans" cxnId="{27141D7E-89B9-478F-BABD-C9B75C759E2D}">
      <dgm:prSet/>
      <dgm:spPr/>
      <dgm:t>
        <a:bodyPr/>
        <a:lstStyle/>
        <a:p>
          <a:endParaRPr lang="en-US"/>
        </a:p>
      </dgm:t>
    </dgm:pt>
    <dgm:pt modelId="{3287B836-050B-47CF-9B5D-AE460B51BC8D}">
      <dgm:prSet phldrT="[Text]"/>
      <dgm:spPr/>
      <dgm:t>
        <a:bodyPr/>
        <a:lstStyle/>
        <a:p>
          <a:r>
            <a:rPr lang="en-US" dirty="0" smtClean="0"/>
            <a:t>Contractor In-Depth Interviews</a:t>
          </a:r>
          <a:endParaRPr lang="en-US" dirty="0"/>
        </a:p>
      </dgm:t>
    </dgm:pt>
    <dgm:pt modelId="{4431B7B0-86DA-4F11-A24F-7D1FFC128E59}" type="parTrans" cxnId="{CD23317A-6266-4A1B-ADB1-A882325907B0}">
      <dgm:prSet/>
      <dgm:spPr/>
      <dgm:t>
        <a:bodyPr/>
        <a:lstStyle/>
        <a:p>
          <a:endParaRPr lang="en-US"/>
        </a:p>
      </dgm:t>
    </dgm:pt>
    <dgm:pt modelId="{C701952D-21A2-470B-9082-384D357CA349}" type="sibTrans" cxnId="{CD23317A-6266-4A1B-ADB1-A882325907B0}">
      <dgm:prSet/>
      <dgm:spPr/>
      <dgm:t>
        <a:bodyPr/>
        <a:lstStyle/>
        <a:p>
          <a:endParaRPr lang="en-US"/>
        </a:p>
      </dgm:t>
    </dgm:pt>
    <dgm:pt modelId="{2D72DD97-5EFF-44F4-A640-F19F68C26277}">
      <dgm:prSet phldrT="[Text]"/>
      <dgm:spPr/>
      <dgm:t>
        <a:bodyPr/>
        <a:lstStyle/>
        <a:p>
          <a:r>
            <a:rPr lang="en-US" dirty="0" smtClean="0"/>
            <a:t>Usage Impact Analysis</a:t>
          </a:r>
          <a:endParaRPr lang="en-US" dirty="0"/>
        </a:p>
      </dgm:t>
    </dgm:pt>
    <dgm:pt modelId="{96C50C9D-87FF-4352-986F-DED9FFC8F818}" type="parTrans" cxnId="{2E5923CA-1AB3-482A-A3C2-62EAB271E88A}">
      <dgm:prSet/>
      <dgm:spPr/>
      <dgm:t>
        <a:bodyPr/>
        <a:lstStyle/>
        <a:p>
          <a:endParaRPr lang="en-US"/>
        </a:p>
      </dgm:t>
    </dgm:pt>
    <dgm:pt modelId="{41754F11-59C6-4FB5-844E-B3A45499074D}" type="sibTrans" cxnId="{2E5923CA-1AB3-482A-A3C2-62EAB271E88A}">
      <dgm:prSet/>
      <dgm:spPr/>
      <dgm:t>
        <a:bodyPr/>
        <a:lstStyle/>
        <a:p>
          <a:endParaRPr lang="en-US"/>
        </a:p>
      </dgm:t>
    </dgm:pt>
    <dgm:pt modelId="{C17E76A3-2238-4DF8-9237-F24E882A8677}">
      <dgm:prSet phldrT="[Text]"/>
      <dgm:spPr/>
      <dgm:t>
        <a:bodyPr/>
        <a:lstStyle/>
        <a:p>
          <a:r>
            <a:rPr lang="en-US" dirty="0" smtClean="0"/>
            <a:t>Non-Energy Benefits</a:t>
          </a:r>
          <a:endParaRPr lang="en-US" dirty="0"/>
        </a:p>
      </dgm:t>
    </dgm:pt>
    <dgm:pt modelId="{8B790903-5982-47DE-91AF-7748FFD33ABF}" type="parTrans" cxnId="{4D44E9A1-F509-448B-A661-171743BB8565}">
      <dgm:prSet/>
      <dgm:spPr/>
      <dgm:t>
        <a:bodyPr/>
        <a:lstStyle/>
        <a:p>
          <a:endParaRPr lang="en-US"/>
        </a:p>
      </dgm:t>
    </dgm:pt>
    <dgm:pt modelId="{7403B206-A97C-41AB-9F06-A743B4595D5B}" type="sibTrans" cxnId="{4D44E9A1-F509-448B-A661-171743BB8565}">
      <dgm:prSet/>
      <dgm:spPr/>
      <dgm:t>
        <a:bodyPr/>
        <a:lstStyle/>
        <a:p>
          <a:endParaRPr lang="en-US"/>
        </a:p>
      </dgm:t>
    </dgm:pt>
    <dgm:pt modelId="{63B94ECA-9A1B-446B-A7FB-D70B6700D09E}">
      <dgm:prSet/>
      <dgm:spPr/>
      <dgm:t>
        <a:bodyPr/>
        <a:lstStyle/>
        <a:p>
          <a:r>
            <a:rPr lang="en-US" dirty="0" smtClean="0"/>
            <a:t>Participant Surveys</a:t>
          </a:r>
        </a:p>
      </dgm:t>
    </dgm:pt>
    <dgm:pt modelId="{62E7C3CF-0E6B-4640-9BF9-3526E7354389}" type="parTrans" cxnId="{AE62D08F-C818-4003-841D-2C9C0015F118}">
      <dgm:prSet/>
      <dgm:spPr/>
      <dgm:t>
        <a:bodyPr/>
        <a:lstStyle/>
        <a:p>
          <a:endParaRPr lang="en-US"/>
        </a:p>
      </dgm:t>
    </dgm:pt>
    <dgm:pt modelId="{01A73BC7-9516-45AC-8509-B3C111A520B6}" type="sibTrans" cxnId="{AE62D08F-C818-4003-841D-2C9C0015F118}">
      <dgm:prSet/>
      <dgm:spPr/>
      <dgm:t>
        <a:bodyPr/>
        <a:lstStyle/>
        <a:p>
          <a:endParaRPr lang="en-US"/>
        </a:p>
      </dgm:t>
    </dgm:pt>
    <dgm:pt modelId="{369BFB03-1368-42B8-960C-00C64F2079E2}" type="pres">
      <dgm:prSet presAssocID="{661A3814-D1BE-4490-893B-3B03D553789A}" presName="Name0" presStyleCnt="0">
        <dgm:presLayoutVars>
          <dgm:dir/>
          <dgm:resizeHandles val="exact"/>
        </dgm:presLayoutVars>
      </dgm:prSet>
      <dgm:spPr/>
    </dgm:pt>
    <dgm:pt modelId="{43981204-36BD-4C6E-83D3-33AE33DD961C}" type="pres">
      <dgm:prSet presAssocID="{5FE2DF71-0BAF-4B38-BE67-404C8A676C0E}" presName="Name5" presStyleLbl="vennNode1" presStyleIdx="0" presStyleCnt="7">
        <dgm:presLayoutVars>
          <dgm:bulletEnabled val="1"/>
        </dgm:presLayoutVars>
      </dgm:prSet>
      <dgm:spPr/>
      <dgm:t>
        <a:bodyPr/>
        <a:lstStyle/>
        <a:p>
          <a:endParaRPr lang="en-US"/>
        </a:p>
      </dgm:t>
    </dgm:pt>
    <dgm:pt modelId="{BAC579C9-6583-4F02-9584-409DE4217066}" type="pres">
      <dgm:prSet presAssocID="{E5E7F6BA-CD43-44E7-82DE-54EFE53AF3ED}" presName="space" presStyleCnt="0"/>
      <dgm:spPr/>
    </dgm:pt>
    <dgm:pt modelId="{E81042BF-3ED4-4417-AD40-ED660ADBE3B1}" type="pres">
      <dgm:prSet presAssocID="{B38DFE10-5763-42F5-A467-D68C9C0FB1FC}" presName="Name5" presStyleLbl="vennNode1" presStyleIdx="1" presStyleCnt="7">
        <dgm:presLayoutVars>
          <dgm:bulletEnabled val="1"/>
        </dgm:presLayoutVars>
      </dgm:prSet>
      <dgm:spPr/>
      <dgm:t>
        <a:bodyPr/>
        <a:lstStyle/>
        <a:p>
          <a:endParaRPr lang="en-US"/>
        </a:p>
      </dgm:t>
    </dgm:pt>
    <dgm:pt modelId="{AA876BBF-B8C9-4F65-909A-DF310A268CAF}" type="pres">
      <dgm:prSet presAssocID="{8818718D-5BE8-4824-A986-860981C0AC15}" presName="space" presStyleCnt="0"/>
      <dgm:spPr/>
    </dgm:pt>
    <dgm:pt modelId="{FE30EA08-55AA-45B8-92F3-38AA53FDA2D6}" type="pres">
      <dgm:prSet presAssocID="{86563CBB-7A62-4391-8D92-493D9FC92C36}" presName="Name5" presStyleLbl="vennNode1" presStyleIdx="2" presStyleCnt="7">
        <dgm:presLayoutVars>
          <dgm:bulletEnabled val="1"/>
        </dgm:presLayoutVars>
      </dgm:prSet>
      <dgm:spPr/>
      <dgm:t>
        <a:bodyPr/>
        <a:lstStyle/>
        <a:p>
          <a:endParaRPr lang="en-US"/>
        </a:p>
      </dgm:t>
    </dgm:pt>
    <dgm:pt modelId="{81889AC5-5C30-4A24-99EA-2D6F107A6E4D}" type="pres">
      <dgm:prSet presAssocID="{45C8B1A1-B790-4738-BCC7-169DAA45C823}" presName="space" presStyleCnt="0"/>
      <dgm:spPr/>
    </dgm:pt>
    <dgm:pt modelId="{44B4108A-C3A7-4D15-9844-B5233C929D21}" type="pres">
      <dgm:prSet presAssocID="{63B94ECA-9A1B-446B-A7FB-D70B6700D09E}" presName="Name5" presStyleLbl="vennNode1" presStyleIdx="3" presStyleCnt="7">
        <dgm:presLayoutVars>
          <dgm:bulletEnabled val="1"/>
        </dgm:presLayoutVars>
      </dgm:prSet>
      <dgm:spPr/>
      <dgm:t>
        <a:bodyPr/>
        <a:lstStyle/>
        <a:p>
          <a:endParaRPr lang="en-US"/>
        </a:p>
      </dgm:t>
    </dgm:pt>
    <dgm:pt modelId="{9B08B3EB-89E2-4006-A281-F52806214AC4}" type="pres">
      <dgm:prSet presAssocID="{01A73BC7-9516-45AC-8509-B3C111A520B6}" presName="space" presStyleCnt="0"/>
      <dgm:spPr/>
    </dgm:pt>
    <dgm:pt modelId="{1353D571-8219-41CA-AD02-19AAE1B05D4A}" type="pres">
      <dgm:prSet presAssocID="{3287B836-050B-47CF-9B5D-AE460B51BC8D}" presName="Name5" presStyleLbl="vennNode1" presStyleIdx="4" presStyleCnt="7">
        <dgm:presLayoutVars>
          <dgm:bulletEnabled val="1"/>
        </dgm:presLayoutVars>
      </dgm:prSet>
      <dgm:spPr/>
      <dgm:t>
        <a:bodyPr/>
        <a:lstStyle/>
        <a:p>
          <a:endParaRPr lang="en-US"/>
        </a:p>
      </dgm:t>
    </dgm:pt>
    <dgm:pt modelId="{38EA6D18-1936-4F98-9393-24FB70AF4E58}" type="pres">
      <dgm:prSet presAssocID="{C701952D-21A2-470B-9082-384D357CA349}" presName="space" presStyleCnt="0"/>
      <dgm:spPr/>
    </dgm:pt>
    <dgm:pt modelId="{4B120678-C17A-46EE-99EF-F8BACA17FF53}" type="pres">
      <dgm:prSet presAssocID="{2D72DD97-5EFF-44F4-A640-F19F68C26277}" presName="Name5" presStyleLbl="vennNode1" presStyleIdx="5" presStyleCnt="7">
        <dgm:presLayoutVars>
          <dgm:bulletEnabled val="1"/>
        </dgm:presLayoutVars>
      </dgm:prSet>
      <dgm:spPr/>
      <dgm:t>
        <a:bodyPr/>
        <a:lstStyle/>
        <a:p>
          <a:endParaRPr lang="en-US"/>
        </a:p>
      </dgm:t>
    </dgm:pt>
    <dgm:pt modelId="{07E72439-FC5E-482F-8E01-3B51140E911F}" type="pres">
      <dgm:prSet presAssocID="{41754F11-59C6-4FB5-844E-B3A45499074D}" presName="space" presStyleCnt="0"/>
      <dgm:spPr/>
    </dgm:pt>
    <dgm:pt modelId="{0851DF55-AE4F-4757-A467-44BF9B8149A9}" type="pres">
      <dgm:prSet presAssocID="{C17E76A3-2238-4DF8-9237-F24E882A8677}" presName="Name5" presStyleLbl="vennNode1" presStyleIdx="6" presStyleCnt="7">
        <dgm:presLayoutVars>
          <dgm:bulletEnabled val="1"/>
        </dgm:presLayoutVars>
      </dgm:prSet>
      <dgm:spPr/>
      <dgm:t>
        <a:bodyPr/>
        <a:lstStyle/>
        <a:p>
          <a:endParaRPr lang="en-US"/>
        </a:p>
      </dgm:t>
    </dgm:pt>
  </dgm:ptLst>
  <dgm:cxnLst>
    <dgm:cxn modelId="{F8E03019-5B49-44AD-A185-7658F8732BFF}" type="presOf" srcId="{2D72DD97-5EFF-44F4-A640-F19F68C26277}" destId="{4B120678-C17A-46EE-99EF-F8BACA17FF53}" srcOrd="0" destOrd="0" presId="urn:microsoft.com/office/officeart/2005/8/layout/venn3"/>
    <dgm:cxn modelId="{F78F895F-79A8-42EC-B2C0-3C79757E1F08}" srcId="{661A3814-D1BE-4490-893B-3B03D553789A}" destId="{5FE2DF71-0BAF-4B38-BE67-404C8A676C0E}" srcOrd="0" destOrd="0" parTransId="{72CBC76D-6E7D-47C2-A75E-03B63FFA260B}" sibTransId="{E5E7F6BA-CD43-44E7-82DE-54EFE53AF3ED}"/>
    <dgm:cxn modelId="{27141D7E-89B9-478F-BABD-C9B75C759E2D}" srcId="{661A3814-D1BE-4490-893B-3B03D553789A}" destId="{86563CBB-7A62-4391-8D92-493D9FC92C36}" srcOrd="2" destOrd="0" parTransId="{A78225C1-9263-427A-858E-5E1635FC46A0}" sibTransId="{45C8B1A1-B790-4738-BCC7-169DAA45C823}"/>
    <dgm:cxn modelId="{7B61AD62-A3E7-4841-9479-DC153626EDBB}" type="presOf" srcId="{B38DFE10-5763-42F5-A467-D68C9C0FB1FC}" destId="{E81042BF-3ED4-4417-AD40-ED660ADBE3B1}" srcOrd="0" destOrd="0" presId="urn:microsoft.com/office/officeart/2005/8/layout/venn3"/>
    <dgm:cxn modelId="{AE62D08F-C818-4003-841D-2C9C0015F118}" srcId="{661A3814-D1BE-4490-893B-3B03D553789A}" destId="{63B94ECA-9A1B-446B-A7FB-D70B6700D09E}" srcOrd="3" destOrd="0" parTransId="{62E7C3CF-0E6B-4640-9BF9-3526E7354389}" sibTransId="{01A73BC7-9516-45AC-8509-B3C111A520B6}"/>
    <dgm:cxn modelId="{4D7EE347-5E7E-43EA-BF84-8060899B42B7}" type="presOf" srcId="{63B94ECA-9A1B-446B-A7FB-D70B6700D09E}" destId="{44B4108A-C3A7-4D15-9844-B5233C929D21}" srcOrd="0" destOrd="0" presId="urn:microsoft.com/office/officeart/2005/8/layout/venn3"/>
    <dgm:cxn modelId="{581571E2-1EB1-4BB5-8291-645E44A25279}" type="presOf" srcId="{661A3814-D1BE-4490-893B-3B03D553789A}" destId="{369BFB03-1368-42B8-960C-00C64F2079E2}" srcOrd="0" destOrd="0" presId="urn:microsoft.com/office/officeart/2005/8/layout/venn3"/>
    <dgm:cxn modelId="{D2CC3100-EC46-4B86-A81C-47F865A62DA5}" type="presOf" srcId="{86563CBB-7A62-4391-8D92-493D9FC92C36}" destId="{FE30EA08-55AA-45B8-92F3-38AA53FDA2D6}" srcOrd="0" destOrd="0" presId="urn:microsoft.com/office/officeart/2005/8/layout/venn3"/>
    <dgm:cxn modelId="{F97B5FD4-885C-4CF4-934A-6D58C4F2C89E}" srcId="{661A3814-D1BE-4490-893B-3B03D553789A}" destId="{B38DFE10-5763-42F5-A467-D68C9C0FB1FC}" srcOrd="1" destOrd="0" parTransId="{305DF97F-81AD-46BB-9C37-6FA93150700C}" sibTransId="{8818718D-5BE8-4824-A986-860981C0AC15}"/>
    <dgm:cxn modelId="{CD23317A-6266-4A1B-ADB1-A882325907B0}" srcId="{661A3814-D1BE-4490-893B-3B03D553789A}" destId="{3287B836-050B-47CF-9B5D-AE460B51BC8D}" srcOrd="4" destOrd="0" parTransId="{4431B7B0-86DA-4F11-A24F-7D1FFC128E59}" sibTransId="{C701952D-21A2-470B-9082-384D357CA349}"/>
    <dgm:cxn modelId="{8C7A622B-9EF8-4980-931D-E27276530811}" type="presOf" srcId="{C17E76A3-2238-4DF8-9237-F24E882A8677}" destId="{0851DF55-AE4F-4757-A467-44BF9B8149A9}" srcOrd="0" destOrd="0" presId="urn:microsoft.com/office/officeart/2005/8/layout/venn3"/>
    <dgm:cxn modelId="{917AD40C-63A3-4E18-B3C9-265122A69761}" type="presOf" srcId="{5FE2DF71-0BAF-4B38-BE67-404C8A676C0E}" destId="{43981204-36BD-4C6E-83D3-33AE33DD961C}" srcOrd="0" destOrd="0" presId="urn:microsoft.com/office/officeart/2005/8/layout/venn3"/>
    <dgm:cxn modelId="{2E5923CA-1AB3-482A-A3C2-62EAB271E88A}" srcId="{661A3814-D1BE-4490-893B-3B03D553789A}" destId="{2D72DD97-5EFF-44F4-A640-F19F68C26277}" srcOrd="5" destOrd="0" parTransId="{96C50C9D-87FF-4352-986F-DED9FFC8F818}" sibTransId="{41754F11-59C6-4FB5-844E-B3A45499074D}"/>
    <dgm:cxn modelId="{4D44E9A1-F509-448B-A661-171743BB8565}" srcId="{661A3814-D1BE-4490-893B-3B03D553789A}" destId="{C17E76A3-2238-4DF8-9237-F24E882A8677}" srcOrd="6" destOrd="0" parTransId="{8B790903-5982-47DE-91AF-7748FFD33ABF}" sibTransId="{7403B206-A97C-41AB-9F06-A743B4595D5B}"/>
    <dgm:cxn modelId="{B8A6F22B-0AF1-4F1B-B0FB-18175D74F118}" type="presOf" srcId="{3287B836-050B-47CF-9B5D-AE460B51BC8D}" destId="{1353D571-8219-41CA-AD02-19AAE1B05D4A}" srcOrd="0" destOrd="0" presId="urn:microsoft.com/office/officeart/2005/8/layout/venn3"/>
    <dgm:cxn modelId="{9786A7DC-7478-4772-A44D-777E4771BD37}" type="presParOf" srcId="{369BFB03-1368-42B8-960C-00C64F2079E2}" destId="{43981204-36BD-4C6E-83D3-33AE33DD961C}" srcOrd="0" destOrd="0" presId="urn:microsoft.com/office/officeart/2005/8/layout/venn3"/>
    <dgm:cxn modelId="{4BF706EE-6C2E-460B-86DE-CFE146E50F83}" type="presParOf" srcId="{369BFB03-1368-42B8-960C-00C64F2079E2}" destId="{BAC579C9-6583-4F02-9584-409DE4217066}" srcOrd="1" destOrd="0" presId="urn:microsoft.com/office/officeart/2005/8/layout/venn3"/>
    <dgm:cxn modelId="{ED22C014-9E05-4D62-B646-3BF65DA02995}" type="presParOf" srcId="{369BFB03-1368-42B8-960C-00C64F2079E2}" destId="{E81042BF-3ED4-4417-AD40-ED660ADBE3B1}" srcOrd="2" destOrd="0" presId="urn:microsoft.com/office/officeart/2005/8/layout/venn3"/>
    <dgm:cxn modelId="{00B17ACF-A357-4323-94F3-D8A8D0D46936}" type="presParOf" srcId="{369BFB03-1368-42B8-960C-00C64F2079E2}" destId="{AA876BBF-B8C9-4F65-909A-DF310A268CAF}" srcOrd="3" destOrd="0" presId="urn:microsoft.com/office/officeart/2005/8/layout/venn3"/>
    <dgm:cxn modelId="{71DB7921-B2F5-46ED-9B09-6680833EB21C}" type="presParOf" srcId="{369BFB03-1368-42B8-960C-00C64F2079E2}" destId="{FE30EA08-55AA-45B8-92F3-38AA53FDA2D6}" srcOrd="4" destOrd="0" presId="urn:microsoft.com/office/officeart/2005/8/layout/venn3"/>
    <dgm:cxn modelId="{654C14F2-A7A6-4A3B-8A09-9E0EAEBE73DA}" type="presParOf" srcId="{369BFB03-1368-42B8-960C-00C64F2079E2}" destId="{81889AC5-5C30-4A24-99EA-2D6F107A6E4D}" srcOrd="5" destOrd="0" presId="urn:microsoft.com/office/officeart/2005/8/layout/venn3"/>
    <dgm:cxn modelId="{6D6740E2-5949-43B7-AEFD-6B0198786389}" type="presParOf" srcId="{369BFB03-1368-42B8-960C-00C64F2079E2}" destId="{44B4108A-C3A7-4D15-9844-B5233C929D21}" srcOrd="6" destOrd="0" presId="urn:microsoft.com/office/officeart/2005/8/layout/venn3"/>
    <dgm:cxn modelId="{1F90D93D-F2DA-4A54-902C-BC11AB2D3802}" type="presParOf" srcId="{369BFB03-1368-42B8-960C-00C64F2079E2}" destId="{9B08B3EB-89E2-4006-A281-F52806214AC4}" srcOrd="7" destOrd="0" presId="urn:microsoft.com/office/officeart/2005/8/layout/venn3"/>
    <dgm:cxn modelId="{DC16D620-1C64-49B1-8B9D-4997D5E182B6}" type="presParOf" srcId="{369BFB03-1368-42B8-960C-00C64F2079E2}" destId="{1353D571-8219-41CA-AD02-19AAE1B05D4A}" srcOrd="8" destOrd="0" presId="urn:microsoft.com/office/officeart/2005/8/layout/venn3"/>
    <dgm:cxn modelId="{92707650-EE4B-4281-980A-6FA9E82B537A}" type="presParOf" srcId="{369BFB03-1368-42B8-960C-00C64F2079E2}" destId="{38EA6D18-1936-4F98-9393-24FB70AF4E58}" srcOrd="9" destOrd="0" presId="urn:microsoft.com/office/officeart/2005/8/layout/venn3"/>
    <dgm:cxn modelId="{866F0CFE-EC65-4233-A1D6-92424753CF58}" type="presParOf" srcId="{369BFB03-1368-42B8-960C-00C64F2079E2}" destId="{4B120678-C17A-46EE-99EF-F8BACA17FF53}" srcOrd="10" destOrd="0" presId="urn:microsoft.com/office/officeart/2005/8/layout/venn3"/>
    <dgm:cxn modelId="{B5BC347D-125B-4A5D-B5FD-040161731B4F}" type="presParOf" srcId="{369BFB03-1368-42B8-960C-00C64F2079E2}" destId="{07E72439-FC5E-482F-8E01-3B51140E911F}" srcOrd="11" destOrd="0" presId="urn:microsoft.com/office/officeart/2005/8/layout/venn3"/>
    <dgm:cxn modelId="{AAD58B79-3870-488B-B193-BFAE4719BF7B}" type="presParOf" srcId="{369BFB03-1368-42B8-960C-00C64F2079E2}" destId="{0851DF55-AE4F-4757-A467-44BF9B8149A9}" srcOrd="12" destOrd="0" presId="urn:microsoft.com/office/officeart/2005/8/layout/venn3"/>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61B499A8-7108-4A89-89B7-51530AA6EA57}"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EF4E6E2C-0EC6-48D4-B2EA-F16187DE9AFE}">
      <dgm:prSet phldrT="[Text]"/>
      <dgm:spPr/>
      <dgm:t>
        <a:bodyPr/>
        <a:lstStyle/>
        <a:p>
          <a:r>
            <a:rPr lang="en-US" dirty="0" smtClean="0"/>
            <a:t>Contractor Payment</a:t>
          </a:r>
          <a:endParaRPr lang="en-US" dirty="0"/>
        </a:p>
      </dgm:t>
    </dgm:pt>
    <dgm:pt modelId="{081094FD-317A-4A8C-8E24-1F8275206BCA}" type="parTrans" cxnId="{B41453F1-4470-4773-8616-74EB2273FE4C}">
      <dgm:prSet/>
      <dgm:spPr/>
      <dgm:t>
        <a:bodyPr/>
        <a:lstStyle/>
        <a:p>
          <a:endParaRPr lang="en-US"/>
        </a:p>
      </dgm:t>
    </dgm:pt>
    <dgm:pt modelId="{2C9101DA-B44F-4A88-888B-878F91B7A897}" type="sibTrans" cxnId="{B41453F1-4470-4773-8616-74EB2273FE4C}">
      <dgm:prSet/>
      <dgm:spPr/>
      <dgm:t>
        <a:bodyPr/>
        <a:lstStyle/>
        <a:p>
          <a:endParaRPr lang="en-US"/>
        </a:p>
      </dgm:t>
    </dgm:pt>
    <dgm:pt modelId="{11F11668-2B3B-460C-913C-F6DC3183EA4B}">
      <dgm:prSet phldrT="[Text]"/>
      <dgm:spPr/>
      <dgm:t>
        <a:bodyPr/>
        <a:lstStyle/>
        <a:p>
          <a:r>
            <a:rPr lang="en-US" dirty="0" smtClean="0"/>
            <a:t>Regulatory Uncertainty</a:t>
          </a:r>
          <a:endParaRPr lang="en-US" dirty="0"/>
        </a:p>
      </dgm:t>
    </dgm:pt>
    <dgm:pt modelId="{27F6D73C-AE53-45EC-BD91-D404FEA4435B}" type="parTrans" cxnId="{BE1E8FA2-F7EC-46A9-B5F6-19BA1C236AE6}">
      <dgm:prSet/>
      <dgm:spPr/>
      <dgm:t>
        <a:bodyPr/>
        <a:lstStyle/>
        <a:p>
          <a:endParaRPr lang="en-US"/>
        </a:p>
      </dgm:t>
    </dgm:pt>
    <dgm:pt modelId="{ED876F8D-E50C-4C98-817F-ECE13303F09D}" type="sibTrans" cxnId="{BE1E8FA2-F7EC-46A9-B5F6-19BA1C236AE6}">
      <dgm:prSet/>
      <dgm:spPr/>
      <dgm:t>
        <a:bodyPr/>
        <a:lstStyle/>
        <a:p>
          <a:endParaRPr lang="en-US"/>
        </a:p>
      </dgm:t>
    </dgm:pt>
    <dgm:pt modelId="{03346357-B7F1-43BC-A40E-83CD0FA2D7A6}">
      <dgm:prSet phldrT="[Text]" custT="1"/>
      <dgm:spPr/>
      <dgm:t>
        <a:bodyPr/>
        <a:lstStyle/>
        <a:p>
          <a:r>
            <a:rPr lang="en-US" sz="1800" dirty="0" smtClean="0"/>
            <a:t>Lack of timely payments from NJCEP.</a:t>
          </a:r>
          <a:endParaRPr lang="en-US" sz="1800" dirty="0"/>
        </a:p>
      </dgm:t>
    </dgm:pt>
    <dgm:pt modelId="{1D8ECD0F-1354-4878-9743-041EA25D231F}" type="parTrans" cxnId="{2BA63681-166C-4870-B66D-E67D4A9C6216}">
      <dgm:prSet/>
      <dgm:spPr/>
      <dgm:t>
        <a:bodyPr/>
        <a:lstStyle/>
        <a:p>
          <a:endParaRPr lang="en-US"/>
        </a:p>
      </dgm:t>
    </dgm:pt>
    <dgm:pt modelId="{C1B36987-63D0-4FA9-82E2-1A7D21118A35}" type="sibTrans" cxnId="{2BA63681-166C-4870-B66D-E67D4A9C6216}">
      <dgm:prSet/>
      <dgm:spPr/>
      <dgm:t>
        <a:bodyPr/>
        <a:lstStyle/>
        <a:p>
          <a:endParaRPr lang="en-US"/>
        </a:p>
      </dgm:t>
    </dgm:pt>
    <dgm:pt modelId="{054BAEA5-BD0B-4855-A298-9DA47B6314AA}">
      <dgm:prSet phldrT="[Text]" custT="1"/>
      <dgm:spPr/>
      <dgm:t>
        <a:bodyPr/>
        <a:lstStyle/>
        <a:p>
          <a:r>
            <a:rPr lang="en-US" sz="1800" dirty="0" smtClean="0"/>
            <a:t>Creates financial risk for SJG and trade allies. </a:t>
          </a:r>
          <a:endParaRPr lang="en-US" sz="1800" dirty="0"/>
        </a:p>
      </dgm:t>
    </dgm:pt>
    <dgm:pt modelId="{0723CEC2-06E9-4B76-9704-14393986C68F}" type="parTrans" cxnId="{788098C2-9CF2-4454-9F30-F395A0CE632F}">
      <dgm:prSet/>
      <dgm:spPr/>
      <dgm:t>
        <a:bodyPr/>
        <a:lstStyle/>
        <a:p>
          <a:endParaRPr lang="en-US"/>
        </a:p>
      </dgm:t>
    </dgm:pt>
    <dgm:pt modelId="{6CC22811-3486-4013-9297-DB5DAD312B30}" type="sibTrans" cxnId="{788098C2-9CF2-4454-9F30-F395A0CE632F}">
      <dgm:prSet/>
      <dgm:spPr/>
      <dgm:t>
        <a:bodyPr/>
        <a:lstStyle/>
        <a:p>
          <a:endParaRPr lang="en-US"/>
        </a:p>
      </dgm:t>
    </dgm:pt>
    <dgm:pt modelId="{A1C42AEF-491D-439C-AEB1-271B201C53CC}">
      <dgm:prSet phldrT="[Text]" custT="1"/>
      <dgm:spPr/>
      <dgm:t>
        <a:bodyPr/>
        <a:lstStyle/>
        <a:p>
          <a:r>
            <a:rPr lang="en-US" sz="1800" dirty="0" smtClean="0"/>
            <a:t>Instability and uncertainty made communication with customers difficult.</a:t>
          </a:r>
          <a:endParaRPr lang="en-US" sz="1800" dirty="0"/>
        </a:p>
      </dgm:t>
    </dgm:pt>
    <dgm:pt modelId="{190593ED-7BB2-4F95-BB31-152831AE4490}" type="parTrans" cxnId="{DC7ADBD4-2D17-442B-926B-CD00773B1CA1}">
      <dgm:prSet/>
      <dgm:spPr/>
      <dgm:t>
        <a:bodyPr/>
        <a:lstStyle/>
        <a:p>
          <a:endParaRPr lang="en-US"/>
        </a:p>
      </dgm:t>
    </dgm:pt>
    <dgm:pt modelId="{5B7858BD-2700-4487-8569-6965CB9045ED}" type="sibTrans" cxnId="{DC7ADBD4-2D17-442B-926B-CD00773B1CA1}">
      <dgm:prSet/>
      <dgm:spPr/>
      <dgm:t>
        <a:bodyPr/>
        <a:lstStyle/>
        <a:p>
          <a:endParaRPr lang="en-US"/>
        </a:p>
      </dgm:t>
    </dgm:pt>
    <dgm:pt modelId="{B4B806CD-A471-410C-9E1B-E65935B13E51}">
      <dgm:prSet custT="1"/>
      <dgm:spPr/>
      <dgm:t>
        <a:bodyPr/>
        <a:lstStyle/>
        <a:p>
          <a:r>
            <a:rPr lang="en-US" sz="1800" dirty="0" smtClean="0"/>
            <a:t>Two-year program is not long enough to achieve momentum.</a:t>
          </a:r>
          <a:endParaRPr lang="en-US" sz="1800" dirty="0"/>
        </a:p>
      </dgm:t>
    </dgm:pt>
    <dgm:pt modelId="{6AF12DAB-4072-4C68-85B3-3257414DC505}" type="parTrans" cxnId="{41129201-130F-48F9-A857-46E403D4F6C1}">
      <dgm:prSet/>
      <dgm:spPr/>
      <dgm:t>
        <a:bodyPr/>
        <a:lstStyle/>
        <a:p>
          <a:endParaRPr lang="en-US"/>
        </a:p>
      </dgm:t>
    </dgm:pt>
    <dgm:pt modelId="{C9729C0C-4B54-404D-8BCA-030D59CD5720}" type="sibTrans" cxnId="{41129201-130F-48F9-A857-46E403D4F6C1}">
      <dgm:prSet/>
      <dgm:spPr/>
      <dgm:t>
        <a:bodyPr/>
        <a:lstStyle/>
        <a:p>
          <a:endParaRPr lang="en-US"/>
        </a:p>
      </dgm:t>
    </dgm:pt>
    <dgm:pt modelId="{05F19FF9-A160-46B8-BBC9-366DA8471DEC}">
      <dgm:prSet custT="1"/>
      <dgm:spPr/>
      <dgm:t>
        <a:bodyPr/>
        <a:lstStyle/>
        <a:p>
          <a:r>
            <a:rPr lang="en-US" sz="1800" dirty="0" err="1" smtClean="0"/>
            <a:t>HPwES</a:t>
          </a:r>
          <a:r>
            <a:rPr lang="en-US" sz="1800" dirty="0" smtClean="0"/>
            <a:t> participation has declined due to reduced incentives, increased interest rates and reduced loan terms. </a:t>
          </a:r>
          <a:endParaRPr lang="en-US" sz="1800" dirty="0"/>
        </a:p>
      </dgm:t>
    </dgm:pt>
    <dgm:pt modelId="{ED105DD2-6A3F-46B6-B12A-8E5F0AD606F9}" type="parTrans" cxnId="{4CDE51A4-0A25-48D8-AC48-0E42EA48E396}">
      <dgm:prSet/>
      <dgm:spPr/>
      <dgm:t>
        <a:bodyPr/>
        <a:lstStyle/>
        <a:p>
          <a:endParaRPr lang="en-US"/>
        </a:p>
      </dgm:t>
    </dgm:pt>
    <dgm:pt modelId="{93D1F621-92A6-4718-80AE-70828B610B81}" type="sibTrans" cxnId="{4CDE51A4-0A25-48D8-AC48-0E42EA48E396}">
      <dgm:prSet/>
      <dgm:spPr/>
      <dgm:t>
        <a:bodyPr/>
        <a:lstStyle/>
        <a:p>
          <a:endParaRPr lang="en-US"/>
        </a:p>
      </dgm:t>
    </dgm:pt>
    <dgm:pt modelId="{53443DF8-B4BC-41EF-9D81-A8ABA147BBD7}">
      <dgm:prSet phldrT="[Text]" custT="1"/>
      <dgm:spPr/>
      <dgm:t>
        <a:bodyPr/>
        <a:lstStyle/>
        <a:p>
          <a:r>
            <a:rPr lang="en-US" sz="1800" dirty="0" smtClean="0"/>
            <a:t>Some contractors stopped participating.</a:t>
          </a:r>
          <a:endParaRPr lang="en-US" sz="1800" dirty="0"/>
        </a:p>
      </dgm:t>
    </dgm:pt>
    <dgm:pt modelId="{2A03BB5E-5CBE-4A0D-A199-FAF22DDCF062}" type="parTrans" cxnId="{BE77D629-A88B-434D-95A6-A8848E87A1AD}">
      <dgm:prSet/>
      <dgm:spPr/>
      <dgm:t>
        <a:bodyPr/>
        <a:lstStyle/>
        <a:p>
          <a:endParaRPr lang="en-US"/>
        </a:p>
      </dgm:t>
    </dgm:pt>
    <dgm:pt modelId="{6A0C93F4-F5E9-4D00-96FF-0CE15A6A4EFF}" type="sibTrans" cxnId="{BE77D629-A88B-434D-95A6-A8848E87A1AD}">
      <dgm:prSet/>
      <dgm:spPr/>
      <dgm:t>
        <a:bodyPr/>
        <a:lstStyle/>
        <a:p>
          <a:endParaRPr lang="en-US"/>
        </a:p>
      </dgm:t>
    </dgm:pt>
    <dgm:pt modelId="{2604B497-6D71-4DC1-8E65-B5F384C02513}">
      <dgm:prSet phldrT="[Text]" custT="1"/>
      <dgm:spPr/>
      <dgm:t>
        <a:bodyPr/>
        <a:lstStyle/>
        <a:p>
          <a:r>
            <a:rPr lang="en-US" sz="1800" dirty="0" smtClean="0"/>
            <a:t>Contractors negatively impacted when programs were curtailed or modified.</a:t>
          </a:r>
          <a:endParaRPr lang="en-US" sz="1800" dirty="0"/>
        </a:p>
      </dgm:t>
    </dgm:pt>
    <dgm:pt modelId="{F6C358AA-294C-40CE-B068-27C72C201A57}" type="parTrans" cxnId="{77611A01-9FB9-46D4-ABFC-D2656A2165BC}">
      <dgm:prSet/>
      <dgm:spPr/>
      <dgm:t>
        <a:bodyPr/>
        <a:lstStyle/>
        <a:p>
          <a:endParaRPr lang="en-US"/>
        </a:p>
      </dgm:t>
    </dgm:pt>
    <dgm:pt modelId="{7E1EF968-911A-4C3E-B62F-E995A559BD5E}" type="sibTrans" cxnId="{77611A01-9FB9-46D4-ABFC-D2656A2165BC}">
      <dgm:prSet/>
      <dgm:spPr/>
      <dgm:t>
        <a:bodyPr/>
        <a:lstStyle/>
        <a:p>
          <a:endParaRPr lang="en-US"/>
        </a:p>
      </dgm:t>
    </dgm:pt>
    <dgm:pt modelId="{8401CEF2-E047-42B1-994B-059F88E9E4E4}">
      <dgm:prSet custT="1"/>
      <dgm:spPr/>
      <dgm:t>
        <a:bodyPr/>
        <a:lstStyle/>
        <a:p>
          <a:r>
            <a:rPr lang="en-US" sz="1800" dirty="0" smtClean="0"/>
            <a:t>Customers make rushed decisions at the end of program cycles.</a:t>
          </a:r>
          <a:endParaRPr lang="en-US" sz="1800" dirty="0"/>
        </a:p>
      </dgm:t>
    </dgm:pt>
    <dgm:pt modelId="{8828A8C5-4938-4F1D-8C61-2C3FCBEA5B40}" type="parTrans" cxnId="{079611D7-A1E4-4E8C-9757-AA7BFC09C5D7}">
      <dgm:prSet/>
      <dgm:spPr/>
      <dgm:t>
        <a:bodyPr/>
        <a:lstStyle/>
        <a:p>
          <a:endParaRPr lang="en-US"/>
        </a:p>
      </dgm:t>
    </dgm:pt>
    <dgm:pt modelId="{67FE7DEE-94C8-46E1-A283-EAFFB8A546B8}" type="sibTrans" cxnId="{079611D7-A1E4-4E8C-9757-AA7BFC09C5D7}">
      <dgm:prSet/>
      <dgm:spPr/>
      <dgm:t>
        <a:bodyPr/>
        <a:lstStyle/>
        <a:p>
          <a:endParaRPr lang="en-US"/>
        </a:p>
      </dgm:t>
    </dgm:pt>
    <dgm:pt modelId="{DE3EB2F5-DA15-46E2-9A2A-D020838E92EA}" type="pres">
      <dgm:prSet presAssocID="{61B499A8-7108-4A89-89B7-51530AA6EA57}" presName="linear" presStyleCnt="0">
        <dgm:presLayoutVars>
          <dgm:animLvl val="lvl"/>
          <dgm:resizeHandles val="exact"/>
        </dgm:presLayoutVars>
      </dgm:prSet>
      <dgm:spPr/>
      <dgm:t>
        <a:bodyPr/>
        <a:lstStyle/>
        <a:p>
          <a:endParaRPr lang="en-US"/>
        </a:p>
      </dgm:t>
    </dgm:pt>
    <dgm:pt modelId="{BB680301-C77D-4DA2-B9C9-EC5A2AC3CB20}" type="pres">
      <dgm:prSet presAssocID="{EF4E6E2C-0EC6-48D4-B2EA-F16187DE9AFE}" presName="parentText" presStyleLbl="node1" presStyleIdx="0" presStyleCnt="2">
        <dgm:presLayoutVars>
          <dgm:chMax val="0"/>
          <dgm:bulletEnabled val="1"/>
        </dgm:presLayoutVars>
      </dgm:prSet>
      <dgm:spPr/>
      <dgm:t>
        <a:bodyPr/>
        <a:lstStyle/>
        <a:p>
          <a:endParaRPr lang="en-US"/>
        </a:p>
      </dgm:t>
    </dgm:pt>
    <dgm:pt modelId="{BA158877-B0D7-48A8-B19E-AC24D7B7CB25}" type="pres">
      <dgm:prSet presAssocID="{EF4E6E2C-0EC6-48D4-B2EA-F16187DE9AFE}" presName="childText" presStyleLbl="revTx" presStyleIdx="0" presStyleCnt="2">
        <dgm:presLayoutVars>
          <dgm:bulletEnabled val="1"/>
        </dgm:presLayoutVars>
      </dgm:prSet>
      <dgm:spPr/>
      <dgm:t>
        <a:bodyPr/>
        <a:lstStyle/>
        <a:p>
          <a:endParaRPr lang="en-US"/>
        </a:p>
      </dgm:t>
    </dgm:pt>
    <dgm:pt modelId="{7F14967C-DDA4-49E7-8E04-735C54AE8109}" type="pres">
      <dgm:prSet presAssocID="{11F11668-2B3B-460C-913C-F6DC3183EA4B}" presName="parentText" presStyleLbl="node1" presStyleIdx="1" presStyleCnt="2">
        <dgm:presLayoutVars>
          <dgm:chMax val="0"/>
          <dgm:bulletEnabled val="1"/>
        </dgm:presLayoutVars>
      </dgm:prSet>
      <dgm:spPr/>
      <dgm:t>
        <a:bodyPr/>
        <a:lstStyle/>
        <a:p>
          <a:endParaRPr lang="en-US"/>
        </a:p>
      </dgm:t>
    </dgm:pt>
    <dgm:pt modelId="{CBBFEABC-1A38-4F56-9CB2-477A6EB935C0}" type="pres">
      <dgm:prSet presAssocID="{11F11668-2B3B-460C-913C-F6DC3183EA4B}" presName="childText" presStyleLbl="revTx" presStyleIdx="1" presStyleCnt="2">
        <dgm:presLayoutVars>
          <dgm:bulletEnabled val="1"/>
        </dgm:presLayoutVars>
      </dgm:prSet>
      <dgm:spPr/>
      <dgm:t>
        <a:bodyPr/>
        <a:lstStyle/>
        <a:p>
          <a:endParaRPr lang="en-US"/>
        </a:p>
      </dgm:t>
    </dgm:pt>
  </dgm:ptLst>
  <dgm:cxnLst>
    <dgm:cxn modelId="{AAF0EEBC-8962-4F39-8763-A689E55637F4}" type="presOf" srcId="{53443DF8-B4BC-41EF-9D81-A8ABA147BBD7}" destId="{BA158877-B0D7-48A8-B19E-AC24D7B7CB25}" srcOrd="0" destOrd="1" presId="urn:microsoft.com/office/officeart/2005/8/layout/vList2"/>
    <dgm:cxn modelId="{788098C2-9CF2-4454-9F30-F395A0CE632F}" srcId="{11F11668-2B3B-460C-913C-F6DC3183EA4B}" destId="{054BAEA5-BD0B-4855-A298-9DA47B6314AA}" srcOrd="0" destOrd="0" parTransId="{0723CEC2-06E9-4B76-9704-14393986C68F}" sibTransId="{6CC22811-3486-4013-9297-DB5DAD312B30}"/>
    <dgm:cxn modelId="{B41453F1-4470-4773-8616-74EB2273FE4C}" srcId="{61B499A8-7108-4A89-89B7-51530AA6EA57}" destId="{EF4E6E2C-0EC6-48D4-B2EA-F16187DE9AFE}" srcOrd="0" destOrd="0" parTransId="{081094FD-317A-4A8C-8E24-1F8275206BCA}" sibTransId="{2C9101DA-B44F-4A88-888B-878F91B7A897}"/>
    <dgm:cxn modelId="{DC7ADBD4-2D17-442B-926B-CD00773B1CA1}" srcId="{11F11668-2B3B-460C-913C-F6DC3183EA4B}" destId="{A1C42AEF-491D-439C-AEB1-271B201C53CC}" srcOrd="2" destOrd="0" parTransId="{190593ED-7BB2-4F95-BB31-152831AE4490}" sibTransId="{5B7858BD-2700-4487-8569-6965CB9045ED}"/>
    <dgm:cxn modelId="{CA6F6F46-B1FE-423A-83A8-B649198E3816}" type="presOf" srcId="{03346357-B7F1-43BC-A40E-83CD0FA2D7A6}" destId="{BA158877-B0D7-48A8-B19E-AC24D7B7CB25}" srcOrd="0" destOrd="0" presId="urn:microsoft.com/office/officeart/2005/8/layout/vList2"/>
    <dgm:cxn modelId="{1AC950DB-2F65-4E79-83B9-7A4C82A15C5E}" type="presOf" srcId="{61B499A8-7108-4A89-89B7-51530AA6EA57}" destId="{DE3EB2F5-DA15-46E2-9A2A-D020838E92EA}" srcOrd="0" destOrd="0" presId="urn:microsoft.com/office/officeart/2005/8/layout/vList2"/>
    <dgm:cxn modelId="{F6BB45A8-D8B7-479A-8CA9-72935AE347C3}" type="presOf" srcId="{054BAEA5-BD0B-4855-A298-9DA47B6314AA}" destId="{CBBFEABC-1A38-4F56-9CB2-477A6EB935C0}" srcOrd="0" destOrd="0" presId="urn:microsoft.com/office/officeart/2005/8/layout/vList2"/>
    <dgm:cxn modelId="{00C66F04-5886-41F2-BFF4-04C30DE0BC11}" type="presOf" srcId="{A1C42AEF-491D-439C-AEB1-271B201C53CC}" destId="{CBBFEABC-1A38-4F56-9CB2-477A6EB935C0}" srcOrd="0" destOrd="2" presId="urn:microsoft.com/office/officeart/2005/8/layout/vList2"/>
    <dgm:cxn modelId="{423A2F3F-C773-4EE2-B0CC-5AB272D5A836}" type="presOf" srcId="{11F11668-2B3B-460C-913C-F6DC3183EA4B}" destId="{7F14967C-DDA4-49E7-8E04-735C54AE8109}" srcOrd="0" destOrd="0" presId="urn:microsoft.com/office/officeart/2005/8/layout/vList2"/>
    <dgm:cxn modelId="{B832CE6F-746E-4822-9436-0F19F10507B4}" type="presOf" srcId="{05F19FF9-A160-46B8-BBC9-366DA8471DEC}" destId="{CBBFEABC-1A38-4F56-9CB2-477A6EB935C0}" srcOrd="0" destOrd="5" presId="urn:microsoft.com/office/officeart/2005/8/layout/vList2"/>
    <dgm:cxn modelId="{A8857F64-1F6E-4116-8AD6-F5C06EBFB1FF}" type="presOf" srcId="{8401CEF2-E047-42B1-994B-059F88E9E4E4}" destId="{CBBFEABC-1A38-4F56-9CB2-477A6EB935C0}" srcOrd="0" destOrd="4" presId="urn:microsoft.com/office/officeart/2005/8/layout/vList2"/>
    <dgm:cxn modelId="{4CDE51A4-0A25-48D8-AC48-0E42EA48E396}" srcId="{11F11668-2B3B-460C-913C-F6DC3183EA4B}" destId="{05F19FF9-A160-46B8-BBC9-366DA8471DEC}" srcOrd="5" destOrd="0" parTransId="{ED105DD2-6A3F-46B6-B12A-8E5F0AD606F9}" sibTransId="{93D1F621-92A6-4718-80AE-70828B610B81}"/>
    <dgm:cxn modelId="{BE1E8FA2-F7EC-46A9-B5F6-19BA1C236AE6}" srcId="{61B499A8-7108-4A89-89B7-51530AA6EA57}" destId="{11F11668-2B3B-460C-913C-F6DC3183EA4B}" srcOrd="1" destOrd="0" parTransId="{27F6D73C-AE53-45EC-BD91-D404FEA4435B}" sibTransId="{ED876F8D-E50C-4C98-817F-ECE13303F09D}"/>
    <dgm:cxn modelId="{B900A39D-424A-413C-AB06-A20AF603EBC2}" type="presOf" srcId="{EF4E6E2C-0EC6-48D4-B2EA-F16187DE9AFE}" destId="{BB680301-C77D-4DA2-B9C9-EC5A2AC3CB20}" srcOrd="0" destOrd="0" presId="urn:microsoft.com/office/officeart/2005/8/layout/vList2"/>
    <dgm:cxn modelId="{CBBCDADB-72FC-4BB2-9307-D2B1AB39CA92}" type="presOf" srcId="{B4B806CD-A471-410C-9E1B-E65935B13E51}" destId="{CBBFEABC-1A38-4F56-9CB2-477A6EB935C0}" srcOrd="0" destOrd="3" presId="urn:microsoft.com/office/officeart/2005/8/layout/vList2"/>
    <dgm:cxn modelId="{77611A01-9FB9-46D4-ABFC-D2656A2165BC}" srcId="{11F11668-2B3B-460C-913C-F6DC3183EA4B}" destId="{2604B497-6D71-4DC1-8E65-B5F384C02513}" srcOrd="1" destOrd="0" parTransId="{F6C358AA-294C-40CE-B068-27C72C201A57}" sibTransId="{7E1EF968-911A-4C3E-B62F-E995A559BD5E}"/>
    <dgm:cxn modelId="{BE77D629-A88B-434D-95A6-A8848E87A1AD}" srcId="{EF4E6E2C-0EC6-48D4-B2EA-F16187DE9AFE}" destId="{53443DF8-B4BC-41EF-9D81-A8ABA147BBD7}" srcOrd="1" destOrd="0" parTransId="{2A03BB5E-5CBE-4A0D-A199-FAF22DDCF062}" sibTransId="{6A0C93F4-F5E9-4D00-96FF-0CE15A6A4EFF}"/>
    <dgm:cxn modelId="{41129201-130F-48F9-A857-46E403D4F6C1}" srcId="{11F11668-2B3B-460C-913C-F6DC3183EA4B}" destId="{B4B806CD-A471-410C-9E1B-E65935B13E51}" srcOrd="3" destOrd="0" parTransId="{6AF12DAB-4072-4C68-85B3-3257414DC505}" sibTransId="{C9729C0C-4B54-404D-8BCA-030D59CD5720}"/>
    <dgm:cxn modelId="{079611D7-A1E4-4E8C-9757-AA7BFC09C5D7}" srcId="{11F11668-2B3B-460C-913C-F6DC3183EA4B}" destId="{8401CEF2-E047-42B1-994B-059F88E9E4E4}" srcOrd="4" destOrd="0" parTransId="{8828A8C5-4938-4F1D-8C61-2C3FCBEA5B40}" sibTransId="{67FE7DEE-94C8-46E1-A283-EAFFB8A546B8}"/>
    <dgm:cxn modelId="{E91E115F-F884-403E-88F5-EB71413450EC}" type="presOf" srcId="{2604B497-6D71-4DC1-8E65-B5F384C02513}" destId="{CBBFEABC-1A38-4F56-9CB2-477A6EB935C0}" srcOrd="0" destOrd="1" presId="urn:microsoft.com/office/officeart/2005/8/layout/vList2"/>
    <dgm:cxn modelId="{2BA63681-166C-4870-B66D-E67D4A9C6216}" srcId="{EF4E6E2C-0EC6-48D4-B2EA-F16187DE9AFE}" destId="{03346357-B7F1-43BC-A40E-83CD0FA2D7A6}" srcOrd="0" destOrd="0" parTransId="{1D8ECD0F-1354-4878-9743-041EA25D231F}" sibTransId="{C1B36987-63D0-4FA9-82E2-1A7D21118A35}"/>
    <dgm:cxn modelId="{0C73D952-D297-4AF4-B507-FB9DEA9D4D9B}" type="presParOf" srcId="{DE3EB2F5-DA15-46E2-9A2A-D020838E92EA}" destId="{BB680301-C77D-4DA2-B9C9-EC5A2AC3CB20}" srcOrd="0" destOrd="0" presId="urn:microsoft.com/office/officeart/2005/8/layout/vList2"/>
    <dgm:cxn modelId="{A3893A80-233F-4AAF-AD1A-75A79D5774D5}" type="presParOf" srcId="{DE3EB2F5-DA15-46E2-9A2A-D020838E92EA}" destId="{BA158877-B0D7-48A8-B19E-AC24D7B7CB25}" srcOrd="1" destOrd="0" presId="urn:microsoft.com/office/officeart/2005/8/layout/vList2"/>
    <dgm:cxn modelId="{FE1C2561-35C9-4F86-851E-94517ECEBA45}" type="presParOf" srcId="{DE3EB2F5-DA15-46E2-9A2A-D020838E92EA}" destId="{7F14967C-DDA4-49E7-8E04-735C54AE8109}" srcOrd="2" destOrd="0" presId="urn:microsoft.com/office/officeart/2005/8/layout/vList2"/>
    <dgm:cxn modelId="{D05A8AE8-5CF2-43E5-B3A6-BF400EC70F28}" type="presParOf" srcId="{DE3EB2F5-DA15-46E2-9A2A-D020838E92EA}" destId="{CBBFEABC-1A38-4F56-9CB2-477A6EB935C0}" srcOrd="3"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E88D085B-D9B1-4C32-95BE-515D4C725DAD}"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US"/>
        </a:p>
      </dgm:t>
    </dgm:pt>
    <dgm:pt modelId="{3403C2B3-705E-4127-94BD-1CDEA52B181D}">
      <dgm:prSet phldrT="[Text]" custT="1"/>
      <dgm:spPr/>
      <dgm:t>
        <a:bodyPr/>
        <a:lstStyle/>
        <a:p>
          <a:r>
            <a:rPr lang="en-US" sz="2400" dirty="0" smtClean="0"/>
            <a:t>Contractor Development</a:t>
          </a:r>
          <a:endParaRPr lang="en-US" sz="2400" dirty="0"/>
        </a:p>
      </dgm:t>
    </dgm:pt>
    <dgm:pt modelId="{F57AAA85-D8D2-4D8E-AF8A-370C4BB264AD}" type="parTrans" cxnId="{D477B118-2030-40D4-8386-580127982008}">
      <dgm:prSet/>
      <dgm:spPr/>
      <dgm:t>
        <a:bodyPr/>
        <a:lstStyle/>
        <a:p>
          <a:endParaRPr lang="en-US"/>
        </a:p>
      </dgm:t>
    </dgm:pt>
    <dgm:pt modelId="{FCCE0FF9-83BC-4D60-8CED-5077C2FD2CB7}" type="sibTrans" cxnId="{D477B118-2030-40D4-8386-580127982008}">
      <dgm:prSet/>
      <dgm:spPr/>
      <dgm:t>
        <a:bodyPr/>
        <a:lstStyle/>
        <a:p>
          <a:endParaRPr lang="en-US"/>
        </a:p>
      </dgm:t>
    </dgm:pt>
    <dgm:pt modelId="{2A3D5AB1-32A6-4857-94B5-A7473D3EB5F3}">
      <dgm:prSet phldrT="[Text]" custT="1"/>
      <dgm:spPr/>
      <dgm:t>
        <a:bodyPr/>
        <a:lstStyle/>
        <a:p>
          <a:r>
            <a:rPr lang="en-US" sz="1600" dirty="0" smtClean="0"/>
            <a:t>Contractors developed to implement home performance.</a:t>
          </a:r>
          <a:endParaRPr lang="en-US" sz="1600" dirty="0"/>
        </a:p>
      </dgm:t>
    </dgm:pt>
    <dgm:pt modelId="{E2D0E7B3-59BA-4DB4-B37B-F87D5940E0B5}" type="parTrans" cxnId="{B12828C4-AECF-4AE8-8996-92F4DCCA2853}">
      <dgm:prSet/>
      <dgm:spPr/>
      <dgm:t>
        <a:bodyPr/>
        <a:lstStyle/>
        <a:p>
          <a:endParaRPr lang="en-US"/>
        </a:p>
      </dgm:t>
    </dgm:pt>
    <dgm:pt modelId="{93EAA06E-BB85-4C11-A385-53D10FA1A94F}" type="sibTrans" cxnId="{B12828C4-AECF-4AE8-8996-92F4DCCA2853}">
      <dgm:prSet/>
      <dgm:spPr/>
      <dgm:t>
        <a:bodyPr/>
        <a:lstStyle/>
        <a:p>
          <a:endParaRPr lang="en-US"/>
        </a:p>
      </dgm:t>
    </dgm:pt>
    <dgm:pt modelId="{0F286FCC-43BD-47B1-93DB-A2BA03D24225}">
      <dgm:prSet phldrT="[Text]" custT="1"/>
      <dgm:spPr/>
      <dgm:t>
        <a:bodyPr/>
        <a:lstStyle/>
        <a:p>
          <a:r>
            <a:rPr lang="en-US" sz="2400" dirty="0" smtClean="0"/>
            <a:t>Data and Reporting</a:t>
          </a:r>
          <a:endParaRPr lang="en-US" sz="2400" dirty="0"/>
        </a:p>
      </dgm:t>
    </dgm:pt>
    <dgm:pt modelId="{8FF88F98-A350-4D98-BF2F-DF19172C234E}" type="parTrans" cxnId="{D6482E2E-ECFD-4352-8D06-CEF6EB4BA227}">
      <dgm:prSet/>
      <dgm:spPr/>
      <dgm:t>
        <a:bodyPr/>
        <a:lstStyle/>
        <a:p>
          <a:endParaRPr lang="en-US"/>
        </a:p>
      </dgm:t>
    </dgm:pt>
    <dgm:pt modelId="{EBCDC57A-2C70-4105-AED7-FF4EB2614451}" type="sibTrans" cxnId="{D6482E2E-ECFD-4352-8D06-CEF6EB4BA227}">
      <dgm:prSet/>
      <dgm:spPr/>
      <dgm:t>
        <a:bodyPr/>
        <a:lstStyle/>
        <a:p>
          <a:endParaRPr lang="en-US"/>
        </a:p>
      </dgm:t>
    </dgm:pt>
    <dgm:pt modelId="{2D2410BD-507B-4EA0-9786-D90A6AD09CE3}">
      <dgm:prSet phldrT="[Text]" custT="1"/>
      <dgm:spPr/>
      <dgm:t>
        <a:bodyPr/>
        <a:lstStyle/>
        <a:p>
          <a:r>
            <a:rPr lang="en-US" sz="1600" dirty="0" smtClean="0"/>
            <a:t>Executed</a:t>
          </a:r>
          <a:r>
            <a:rPr lang="en-US" sz="1600" baseline="0" dirty="0" smtClean="0"/>
            <a:t> contract with AEG to improve reporting into IMS.</a:t>
          </a:r>
          <a:endParaRPr lang="en-US" sz="1600" dirty="0"/>
        </a:p>
      </dgm:t>
    </dgm:pt>
    <dgm:pt modelId="{F5FCE21F-8633-4422-A787-01E0DB59BA22}" type="parTrans" cxnId="{253A4BC4-CF41-4B8E-93CE-CAE629B44944}">
      <dgm:prSet/>
      <dgm:spPr/>
      <dgm:t>
        <a:bodyPr/>
        <a:lstStyle/>
        <a:p>
          <a:endParaRPr lang="en-US"/>
        </a:p>
      </dgm:t>
    </dgm:pt>
    <dgm:pt modelId="{EFEFA355-2FE2-4884-9DFD-5297D0DE760C}" type="sibTrans" cxnId="{253A4BC4-CF41-4B8E-93CE-CAE629B44944}">
      <dgm:prSet/>
      <dgm:spPr/>
      <dgm:t>
        <a:bodyPr/>
        <a:lstStyle/>
        <a:p>
          <a:endParaRPr lang="en-US"/>
        </a:p>
      </dgm:t>
    </dgm:pt>
    <dgm:pt modelId="{F8EBFF97-85FC-41FF-B5EB-4DB8022385B3}">
      <dgm:prSet phldrT="[Text]" custT="1"/>
      <dgm:spPr/>
      <dgm:t>
        <a:bodyPr/>
        <a:lstStyle/>
        <a:p>
          <a:r>
            <a:rPr lang="en-US" sz="1600" dirty="0" smtClean="0"/>
            <a:t>Increased number of contractors in Southern NJ who understand building science.</a:t>
          </a:r>
          <a:endParaRPr lang="en-US" sz="1600" dirty="0"/>
        </a:p>
      </dgm:t>
    </dgm:pt>
    <dgm:pt modelId="{F16FBF7C-779D-4CD3-B0CA-98414DE5FDDC}" type="parTrans" cxnId="{685475C0-314D-4ECC-B2CC-89144E6A9EB8}">
      <dgm:prSet/>
      <dgm:spPr/>
      <dgm:t>
        <a:bodyPr/>
        <a:lstStyle/>
        <a:p>
          <a:endParaRPr lang="en-US"/>
        </a:p>
      </dgm:t>
    </dgm:pt>
    <dgm:pt modelId="{83DBE331-DCFF-486E-8A13-AFE14E158B96}" type="sibTrans" cxnId="{685475C0-314D-4ECC-B2CC-89144E6A9EB8}">
      <dgm:prSet/>
      <dgm:spPr/>
      <dgm:t>
        <a:bodyPr/>
        <a:lstStyle/>
        <a:p>
          <a:endParaRPr lang="en-US"/>
        </a:p>
      </dgm:t>
    </dgm:pt>
    <dgm:pt modelId="{83CCD499-BBB0-4EF1-ABB4-F6B7E5BA98E8}">
      <dgm:prSet phldrT="[Text]" custT="1"/>
      <dgm:spPr/>
      <dgm:t>
        <a:bodyPr/>
        <a:lstStyle/>
        <a:p>
          <a:r>
            <a:rPr lang="en-US" sz="2400" dirty="0" smtClean="0"/>
            <a:t>Energy Saving</a:t>
          </a:r>
          <a:endParaRPr lang="en-US" sz="2400" dirty="0"/>
        </a:p>
      </dgm:t>
    </dgm:pt>
    <dgm:pt modelId="{869AA79A-7C0B-489E-BBAE-F1B06F154835}" type="parTrans" cxnId="{26D8AA88-28C1-4742-8125-07A4EE175B9C}">
      <dgm:prSet/>
      <dgm:spPr/>
      <dgm:t>
        <a:bodyPr/>
        <a:lstStyle/>
        <a:p>
          <a:endParaRPr lang="en-US"/>
        </a:p>
      </dgm:t>
    </dgm:pt>
    <dgm:pt modelId="{F4DDE6C3-D58C-440F-A10A-FF3EA5CF9D08}" type="sibTrans" cxnId="{26D8AA88-28C1-4742-8125-07A4EE175B9C}">
      <dgm:prSet/>
      <dgm:spPr/>
      <dgm:t>
        <a:bodyPr/>
        <a:lstStyle/>
        <a:p>
          <a:endParaRPr lang="en-US"/>
        </a:p>
      </dgm:t>
    </dgm:pt>
    <dgm:pt modelId="{FEDE3ECB-CDDC-405A-BB57-AB0959FD240B}">
      <dgm:prSet phldrT="[Text]" custT="1"/>
      <dgm:spPr/>
      <dgm:t>
        <a:bodyPr/>
        <a:lstStyle/>
        <a:p>
          <a:r>
            <a:rPr lang="en-US" sz="1600" dirty="0" smtClean="0"/>
            <a:t>Many homes participated in the energy efficiency programs and achieved energy savings.</a:t>
          </a:r>
          <a:endParaRPr lang="en-US" sz="1600" dirty="0"/>
        </a:p>
      </dgm:t>
    </dgm:pt>
    <dgm:pt modelId="{A2147A24-6157-4BEC-AB72-1DA54AB8C837}" type="parTrans" cxnId="{58F2DA3C-7383-4CAB-ADDD-B5C695AE46BC}">
      <dgm:prSet/>
      <dgm:spPr/>
      <dgm:t>
        <a:bodyPr/>
        <a:lstStyle/>
        <a:p>
          <a:endParaRPr lang="en-US"/>
        </a:p>
      </dgm:t>
    </dgm:pt>
    <dgm:pt modelId="{AD5710AD-19AE-49C5-A3B8-1EA56577AC73}" type="sibTrans" cxnId="{58F2DA3C-7383-4CAB-ADDD-B5C695AE46BC}">
      <dgm:prSet/>
      <dgm:spPr/>
      <dgm:t>
        <a:bodyPr/>
        <a:lstStyle/>
        <a:p>
          <a:endParaRPr lang="en-US"/>
        </a:p>
      </dgm:t>
    </dgm:pt>
    <dgm:pt modelId="{1FB09A2D-BD96-475C-A46C-F625098DD430}">
      <dgm:prSet phldrT="[Text]" custT="1"/>
      <dgm:spPr/>
      <dgm:t>
        <a:bodyPr/>
        <a:lstStyle/>
        <a:p>
          <a:r>
            <a:rPr lang="en-US" sz="2400" dirty="0" smtClean="0"/>
            <a:t>Comfort Improvements</a:t>
          </a:r>
          <a:endParaRPr lang="en-US" sz="2400" dirty="0"/>
        </a:p>
      </dgm:t>
    </dgm:pt>
    <dgm:pt modelId="{C117B04F-1B47-4C9E-B348-D75A0364698E}" type="parTrans" cxnId="{32767691-A3BC-4EBF-A40A-506172EBB8CF}">
      <dgm:prSet/>
      <dgm:spPr/>
      <dgm:t>
        <a:bodyPr/>
        <a:lstStyle/>
        <a:p>
          <a:endParaRPr lang="en-US"/>
        </a:p>
      </dgm:t>
    </dgm:pt>
    <dgm:pt modelId="{F25C2682-23B2-4358-8E3D-7A14397A5791}" type="sibTrans" cxnId="{32767691-A3BC-4EBF-A40A-506172EBB8CF}">
      <dgm:prSet/>
      <dgm:spPr/>
      <dgm:t>
        <a:bodyPr/>
        <a:lstStyle/>
        <a:p>
          <a:endParaRPr lang="en-US"/>
        </a:p>
      </dgm:t>
    </dgm:pt>
    <dgm:pt modelId="{F2EADD13-DBEC-4202-B85D-418AFCD3EEDF}">
      <dgm:prSet phldrT="[Text]" custT="1"/>
      <dgm:spPr/>
      <dgm:t>
        <a:bodyPr/>
        <a:lstStyle/>
        <a:p>
          <a:r>
            <a:rPr lang="en-US" sz="1600" dirty="0" smtClean="0"/>
            <a:t>Homes have been sealed and are more comfortable.</a:t>
          </a:r>
          <a:endParaRPr lang="en-US" sz="1600" dirty="0"/>
        </a:p>
      </dgm:t>
    </dgm:pt>
    <dgm:pt modelId="{DF59D3BB-721E-47E6-9E2A-DB95AA04CAAD}" type="parTrans" cxnId="{3EC4E3C5-F42B-433F-99CC-0FB59F2EEF55}">
      <dgm:prSet/>
      <dgm:spPr/>
      <dgm:t>
        <a:bodyPr/>
        <a:lstStyle/>
        <a:p>
          <a:endParaRPr lang="en-US"/>
        </a:p>
      </dgm:t>
    </dgm:pt>
    <dgm:pt modelId="{74421D44-1033-419A-A761-DA1540AE6901}" type="sibTrans" cxnId="{3EC4E3C5-F42B-433F-99CC-0FB59F2EEF55}">
      <dgm:prSet/>
      <dgm:spPr/>
      <dgm:t>
        <a:bodyPr/>
        <a:lstStyle/>
        <a:p>
          <a:endParaRPr lang="en-US"/>
        </a:p>
      </dgm:t>
    </dgm:pt>
    <dgm:pt modelId="{07F0152D-FD92-4956-9A2B-CDB2779611EC}">
      <dgm:prSet phldrT="[Text]" custT="1"/>
      <dgm:spPr/>
      <dgm:t>
        <a:bodyPr/>
        <a:lstStyle/>
        <a:p>
          <a:r>
            <a:rPr lang="en-US" sz="2400" dirty="0" smtClean="0"/>
            <a:t>Health and Safety</a:t>
          </a:r>
          <a:endParaRPr lang="en-US" sz="2400" dirty="0"/>
        </a:p>
      </dgm:t>
    </dgm:pt>
    <dgm:pt modelId="{3AD1A30B-FB45-4ABB-AED5-B0E0E06639DC}" type="parTrans" cxnId="{AFCAA1DB-0AB5-4A7D-ACA5-240165B21064}">
      <dgm:prSet/>
      <dgm:spPr/>
      <dgm:t>
        <a:bodyPr/>
        <a:lstStyle/>
        <a:p>
          <a:endParaRPr lang="en-US"/>
        </a:p>
      </dgm:t>
    </dgm:pt>
    <dgm:pt modelId="{69D834C0-E5C7-4736-8DAD-B0F445025C0E}" type="sibTrans" cxnId="{AFCAA1DB-0AB5-4A7D-ACA5-240165B21064}">
      <dgm:prSet/>
      <dgm:spPr/>
      <dgm:t>
        <a:bodyPr/>
        <a:lstStyle/>
        <a:p>
          <a:endParaRPr lang="en-US"/>
        </a:p>
      </dgm:t>
    </dgm:pt>
    <dgm:pt modelId="{051CFE66-BC58-487C-8B61-0C64B7E39862}">
      <dgm:prSet phldrT="[Text]" custT="1"/>
      <dgm:spPr/>
      <dgm:t>
        <a:bodyPr/>
        <a:lstStyle/>
        <a:p>
          <a:r>
            <a:rPr lang="en-US" sz="1600" dirty="0" smtClean="0"/>
            <a:t>Required concurrent installation of high-efficiency hot water and heating systems.</a:t>
          </a:r>
          <a:endParaRPr lang="en-US" sz="1600" dirty="0"/>
        </a:p>
      </dgm:t>
    </dgm:pt>
    <dgm:pt modelId="{FA741123-CC24-48D4-B9A8-10FF23A71DCD}" type="parTrans" cxnId="{A05007EF-1550-4B41-B4E7-D332FC93171B}">
      <dgm:prSet/>
      <dgm:spPr/>
      <dgm:t>
        <a:bodyPr/>
        <a:lstStyle/>
        <a:p>
          <a:endParaRPr lang="en-US"/>
        </a:p>
      </dgm:t>
    </dgm:pt>
    <dgm:pt modelId="{5C87ABB1-1C9D-4A1E-9918-4102F18DBA39}" type="sibTrans" cxnId="{A05007EF-1550-4B41-B4E7-D332FC93171B}">
      <dgm:prSet/>
      <dgm:spPr/>
      <dgm:t>
        <a:bodyPr/>
        <a:lstStyle/>
        <a:p>
          <a:endParaRPr lang="en-US"/>
        </a:p>
      </dgm:t>
    </dgm:pt>
    <dgm:pt modelId="{64C71232-CDD5-4F76-8342-D5D393BE44A4}">
      <dgm:prSet phldrT="[Text]" custT="1"/>
      <dgm:spPr/>
      <dgm:t>
        <a:bodyPr/>
        <a:lstStyle/>
        <a:p>
          <a:r>
            <a:rPr lang="en-US" sz="1600" dirty="0" smtClean="0"/>
            <a:t>Prevents orphaned hot water heaters.</a:t>
          </a:r>
          <a:endParaRPr lang="en-US" sz="1600" dirty="0"/>
        </a:p>
      </dgm:t>
    </dgm:pt>
    <dgm:pt modelId="{548AFFD0-5786-4806-A6EC-9F4BD31A8590}" type="parTrans" cxnId="{4EA15E11-CF86-4C24-9A4E-4DA0AE5C4BB2}">
      <dgm:prSet/>
      <dgm:spPr/>
      <dgm:t>
        <a:bodyPr/>
        <a:lstStyle/>
        <a:p>
          <a:endParaRPr lang="en-US"/>
        </a:p>
      </dgm:t>
    </dgm:pt>
    <dgm:pt modelId="{8884501B-0934-4491-80D0-E0880E58A493}" type="sibTrans" cxnId="{4EA15E11-CF86-4C24-9A4E-4DA0AE5C4BB2}">
      <dgm:prSet/>
      <dgm:spPr/>
      <dgm:t>
        <a:bodyPr/>
        <a:lstStyle/>
        <a:p>
          <a:endParaRPr lang="en-US"/>
        </a:p>
      </dgm:t>
    </dgm:pt>
    <dgm:pt modelId="{CA81BA5A-5C31-429B-8C53-895E01F46676}">
      <dgm:prSet phldrT="[Text]" custT="1"/>
      <dgm:spPr/>
      <dgm:t>
        <a:bodyPr/>
        <a:lstStyle/>
        <a:p>
          <a:r>
            <a:rPr lang="en-US" sz="2400" dirty="0" smtClean="0"/>
            <a:t>Building Science</a:t>
          </a:r>
          <a:endParaRPr lang="en-US" sz="2400" dirty="0"/>
        </a:p>
      </dgm:t>
    </dgm:pt>
    <dgm:pt modelId="{7D4F4D52-B8AA-4751-91B4-CAC5D3D27CB6}" type="parTrans" cxnId="{C0CA9D49-57F8-4A7D-87C5-9B93A28FCEA8}">
      <dgm:prSet/>
      <dgm:spPr/>
      <dgm:t>
        <a:bodyPr/>
        <a:lstStyle/>
        <a:p>
          <a:endParaRPr lang="en-US"/>
        </a:p>
      </dgm:t>
    </dgm:pt>
    <dgm:pt modelId="{DA4FA4C8-DA7C-4DC4-B86F-654A6E125431}" type="sibTrans" cxnId="{C0CA9D49-57F8-4A7D-87C5-9B93A28FCEA8}">
      <dgm:prSet/>
      <dgm:spPr/>
      <dgm:t>
        <a:bodyPr/>
        <a:lstStyle/>
        <a:p>
          <a:endParaRPr lang="en-US"/>
        </a:p>
      </dgm:t>
    </dgm:pt>
    <dgm:pt modelId="{C0705613-5F9C-4710-89E3-7A89FB8EEEC5}">
      <dgm:prSet phldrT="[Text]" custT="1"/>
      <dgm:spPr/>
      <dgm:t>
        <a:bodyPr/>
        <a:lstStyle/>
        <a:p>
          <a:r>
            <a:rPr lang="en-US" sz="1600" dirty="0" smtClean="0"/>
            <a:t>Increased focus on the importance of building science.</a:t>
          </a:r>
          <a:endParaRPr lang="en-US" sz="1600" dirty="0"/>
        </a:p>
      </dgm:t>
    </dgm:pt>
    <dgm:pt modelId="{CA7FEBEC-A691-4BCC-9B6A-CC3C2CACA438}" type="parTrans" cxnId="{88BAA758-A992-44F3-8468-BD05BF02E777}">
      <dgm:prSet/>
      <dgm:spPr/>
      <dgm:t>
        <a:bodyPr/>
        <a:lstStyle/>
        <a:p>
          <a:endParaRPr lang="en-US"/>
        </a:p>
      </dgm:t>
    </dgm:pt>
    <dgm:pt modelId="{3089BDDF-61AB-4305-8D78-E165C32F6B25}" type="sibTrans" cxnId="{88BAA758-A992-44F3-8468-BD05BF02E777}">
      <dgm:prSet/>
      <dgm:spPr/>
      <dgm:t>
        <a:bodyPr/>
        <a:lstStyle/>
        <a:p>
          <a:endParaRPr lang="en-US"/>
        </a:p>
      </dgm:t>
    </dgm:pt>
    <dgm:pt modelId="{3F26D880-7737-432E-B440-B6FC223C5EE5}" type="pres">
      <dgm:prSet presAssocID="{E88D085B-D9B1-4C32-95BE-515D4C725DAD}" presName="Name0" presStyleCnt="0">
        <dgm:presLayoutVars>
          <dgm:dir/>
          <dgm:animLvl val="lvl"/>
          <dgm:resizeHandles val="exact"/>
        </dgm:presLayoutVars>
      </dgm:prSet>
      <dgm:spPr/>
      <dgm:t>
        <a:bodyPr/>
        <a:lstStyle/>
        <a:p>
          <a:endParaRPr lang="en-US"/>
        </a:p>
      </dgm:t>
    </dgm:pt>
    <dgm:pt modelId="{502D34BD-7AE7-428F-9036-5CBF27B87DBD}" type="pres">
      <dgm:prSet presAssocID="{3403C2B3-705E-4127-94BD-1CDEA52B181D}" presName="linNode" presStyleCnt="0"/>
      <dgm:spPr/>
    </dgm:pt>
    <dgm:pt modelId="{761E1781-348B-4FA0-A69F-5BF88A3F4CEE}" type="pres">
      <dgm:prSet presAssocID="{3403C2B3-705E-4127-94BD-1CDEA52B181D}" presName="parentText" presStyleLbl="node1" presStyleIdx="0" presStyleCnt="6">
        <dgm:presLayoutVars>
          <dgm:chMax val="1"/>
          <dgm:bulletEnabled val="1"/>
        </dgm:presLayoutVars>
      </dgm:prSet>
      <dgm:spPr/>
      <dgm:t>
        <a:bodyPr/>
        <a:lstStyle/>
        <a:p>
          <a:endParaRPr lang="en-US"/>
        </a:p>
      </dgm:t>
    </dgm:pt>
    <dgm:pt modelId="{93A84858-615D-418A-8798-09CF7BB8DB0F}" type="pres">
      <dgm:prSet presAssocID="{3403C2B3-705E-4127-94BD-1CDEA52B181D}" presName="descendantText" presStyleLbl="alignAccFollowNode1" presStyleIdx="0" presStyleCnt="6">
        <dgm:presLayoutVars>
          <dgm:bulletEnabled val="1"/>
        </dgm:presLayoutVars>
      </dgm:prSet>
      <dgm:spPr/>
      <dgm:t>
        <a:bodyPr/>
        <a:lstStyle/>
        <a:p>
          <a:endParaRPr lang="en-US"/>
        </a:p>
      </dgm:t>
    </dgm:pt>
    <dgm:pt modelId="{6157035C-2B49-4ED1-B4EA-4ADC68943B6D}" type="pres">
      <dgm:prSet presAssocID="{FCCE0FF9-83BC-4D60-8CED-5077C2FD2CB7}" presName="sp" presStyleCnt="0"/>
      <dgm:spPr/>
    </dgm:pt>
    <dgm:pt modelId="{AD8776F0-69DC-4D2F-8353-90F40051965A}" type="pres">
      <dgm:prSet presAssocID="{0F286FCC-43BD-47B1-93DB-A2BA03D24225}" presName="linNode" presStyleCnt="0"/>
      <dgm:spPr/>
    </dgm:pt>
    <dgm:pt modelId="{3C4A46FB-E60C-4139-892F-AD54FDFA5BB4}" type="pres">
      <dgm:prSet presAssocID="{0F286FCC-43BD-47B1-93DB-A2BA03D24225}" presName="parentText" presStyleLbl="node1" presStyleIdx="1" presStyleCnt="6">
        <dgm:presLayoutVars>
          <dgm:chMax val="1"/>
          <dgm:bulletEnabled val="1"/>
        </dgm:presLayoutVars>
      </dgm:prSet>
      <dgm:spPr/>
      <dgm:t>
        <a:bodyPr/>
        <a:lstStyle/>
        <a:p>
          <a:endParaRPr lang="en-US"/>
        </a:p>
      </dgm:t>
    </dgm:pt>
    <dgm:pt modelId="{354F9F97-3381-447C-91B5-6EF7A77F2DA1}" type="pres">
      <dgm:prSet presAssocID="{0F286FCC-43BD-47B1-93DB-A2BA03D24225}" presName="descendantText" presStyleLbl="alignAccFollowNode1" presStyleIdx="1" presStyleCnt="6">
        <dgm:presLayoutVars>
          <dgm:bulletEnabled val="1"/>
        </dgm:presLayoutVars>
      </dgm:prSet>
      <dgm:spPr/>
      <dgm:t>
        <a:bodyPr/>
        <a:lstStyle/>
        <a:p>
          <a:endParaRPr lang="en-US"/>
        </a:p>
      </dgm:t>
    </dgm:pt>
    <dgm:pt modelId="{CC624472-D643-456A-8373-626A06629C6E}" type="pres">
      <dgm:prSet presAssocID="{EBCDC57A-2C70-4105-AED7-FF4EB2614451}" presName="sp" presStyleCnt="0"/>
      <dgm:spPr/>
    </dgm:pt>
    <dgm:pt modelId="{74600E52-9CEF-498F-838A-32ECB9F9DC4A}" type="pres">
      <dgm:prSet presAssocID="{83CCD499-BBB0-4EF1-ABB4-F6B7E5BA98E8}" presName="linNode" presStyleCnt="0"/>
      <dgm:spPr/>
    </dgm:pt>
    <dgm:pt modelId="{50044BD1-8B12-4D48-B9B3-8454268A256E}" type="pres">
      <dgm:prSet presAssocID="{83CCD499-BBB0-4EF1-ABB4-F6B7E5BA98E8}" presName="parentText" presStyleLbl="node1" presStyleIdx="2" presStyleCnt="6">
        <dgm:presLayoutVars>
          <dgm:chMax val="1"/>
          <dgm:bulletEnabled val="1"/>
        </dgm:presLayoutVars>
      </dgm:prSet>
      <dgm:spPr/>
      <dgm:t>
        <a:bodyPr/>
        <a:lstStyle/>
        <a:p>
          <a:endParaRPr lang="en-US"/>
        </a:p>
      </dgm:t>
    </dgm:pt>
    <dgm:pt modelId="{76CC12EF-4E28-4D48-AA1A-F2C6BA39AC37}" type="pres">
      <dgm:prSet presAssocID="{83CCD499-BBB0-4EF1-ABB4-F6B7E5BA98E8}" presName="descendantText" presStyleLbl="alignAccFollowNode1" presStyleIdx="2" presStyleCnt="6">
        <dgm:presLayoutVars>
          <dgm:bulletEnabled val="1"/>
        </dgm:presLayoutVars>
      </dgm:prSet>
      <dgm:spPr/>
      <dgm:t>
        <a:bodyPr/>
        <a:lstStyle/>
        <a:p>
          <a:endParaRPr lang="en-US"/>
        </a:p>
      </dgm:t>
    </dgm:pt>
    <dgm:pt modelId="{B28C1744-5CCF-4323-AA4B-35F686FBADEC}" type="pres">
      <dgm:prSet presAssocID="{F4DDE6C3-D58C-440F-A10A-FF3EA5CF9D08}" presName="sp" presStyleCnt="0"/>
      <dgm:spPr/>
    </dgm:pt>
    <dgm:pt modelId="{665B4BD7-1350-4F93-B21D-C2FCC2545B35}" type="pres">
      <dgm:prSet presAssocID="{1FB09A2D-BD96-475C-A46C-F625098DD430}" presName="linNode" presStyleCnt="0"/>
      <dgm:spPr/>
    </dgm:pt>
    <dgm:pt modelId="{19675715-7DFA-41F0-9A24-08AFF276B664}" type="pres">
      <dgm:prSet presAssocID="{1FB09A2D-BD96-475C-A46C-F625098DD430}" presName="parentText" presStyleLbl="node1" presStyleIdx="3" presStyleCnt="6">
        <dgm:presLayoutVars>
          <dgm:chMax val="1"/>
          <dgm:bulletEnabled val="1"/>
        </dgm:presLayoutVars>
      </dgm:prSet>
      <dgm:spPr/>
      <dgm:t>
        <a:bodyPr/>
        <a:lstStyle/>
        <a:p>
          <a:endParaRPr lang="en-US"/>
        </a:p>
      </dgm:t>
    </dgm:pt>
    <dgm:pt modelId="{27647CED-EAE1-4E92-8200-B75D04BF3F2A}" type="pres">
      <dgm:prSet presAssocID="{1FB09A2D-BD96-475C-A46C-F625098DD430}" presName="descendantText" presStyleLbl="alignAccFollowNode1" presStyleIdx="3" presStyleCnt="6">
        <dgm:presLayoutVars>
          <dgm:bulletEnabled val="1"/>
        </dgm:presLayoutVars>
      </dgm:prSet>
      <dgm:spPr/>
      <dgm:t>
        <a:bodyPr/>
        <a:lstStyle/>
        <a:p>
          <a:endParaRPr lang="en-US"/>
        </a:p>
      </dgm:t>
    </dgm:pt>
    <dgm:pt modelId="{590B7BE0-D036-47E8-8FF1-023FC649C5E2}" type="pres">
      <dgm:prSet presAssocID="{F25C2682-23B2-4358-8E3D-7A14397A5791}" presName="sp" presStyleCnt="0"/>
      <dgm:spPr/>
    </dgm:pt>
    <dgm:pt modelId="{8E9A50A4-68DB-42F8-80CD-80671504BFC7}" type="pres">
      <dgm:prSet presAssocID="{07F0152D-FD92-4956-9A2B-CDB2779611EC}" presName="linNode" presStyleCnt="0"/>
      <dgm:spPr/>
    </dgm:pt>
    <dgm:pt modelId="{458BB6A0-9A08-4CB1-B23C-F746E9913B9E}" type="pres">
      <dgm:prSet presAssocID="{07F0152D-FD92-4956-9A2B-CDB2779611EC}" presName="parentText" presStyleLbl="node1" presStyleIdx="4" presStyleCnt="6">
        <dgm:presLayoutVars>
          <dgm:chMax val="1"/>
          <dgm:bulletEnabled val="1"/>
        </dgm:presLayoutVars>
      </dgm:prSet>
      <dgm:spPr/>
      <dgm:t>
        <a:bodyPr/>
        <a:lstStyle/>
        <a:p>
          <a:endParaRPr lang="en-US"/>
        </a:p>
      </dgm:t>
    </dgm:pt>
    <dgm:pt modelId="{4BAFBD62-1195-4037-9AE5-984698A1BC75}" type="pres">
      <dgm:prSet presAssocID="{07F0152D-FD92-4956-9A2B-CDB2779611EC}" presName="descendantText" presStyleLbl="alignAccFollowNode1" presStyleIdx="4" presStyleCnt="6">
        <dgm:presLayoutVars>
          <dgm:bulletEnabled val="1"/>
        </dgm:presLayoutVars>
      </dgm:prSet>
      <dgm:spPr/>
      <dgm:t>
        <a:bodyPr/>
        <a:lstStyle/>
        <a:p>
          <a:endParaRPr lang="en-US"/>
        </a:p>
      </dgm:t>
    </dgm:pt>
    <dgm:pt modelId="{2E425D33-4525-48F2-B6DF-A9FC259CCE26}" type="pres">
      <dgm:prSet presAssocID="{69D834C0-E5C7-4736-8DAD-B0F445025C0E}" presName="sp" presStyleCnt="0"/>
      <dgm:spPr/>
    </dgm:pt>
    <dgm:pt modelId="{4F4A5FBC-6955-4CBE-A961-DC6B55998809}" type="pres">
      <dgm:prSet presAssocID="{CA81BA5A-5C31-429B-8C53-895E01F46676}" presName="linNode" presStyleCnt="0"/>
      <dgm:spPr/>
    </dgm:pt>
    <dgm:pt modelId="{507CBC8F-B8D6-4B74-97A1-211FCEB5A10A}" type="pres">
      <dgm:prSet presAssocID="{CA81BA5A-5C31-429B-8C53-895E01F46676}" presName="parentText" presStyleLbl="node1" presStyleIdx="5" presStyleCnt="6">
        <dgm:presLayoutVars>
          <dgm:chMax val="1"/>
          <dgm:bulletEnabled val="1"/>
        </dgm:presLayoutVars>
      </dgm:prSet>
      <dgm:spPr/>
      <dgm:t>
        <a:bodyPr/>
        <a:lstStyle/>
        <a:p>
          <a:endParaRPr lang="en-US"/>
        </a:p>
      </dgm:t>
    </dgm:pt>
    <dgm:pt modelId="{6079D298-5BAB-4438-8559-F6BE17756CB0}" type="pres">
      <dgm:prSet presAssocID="{CA81BA5A-5C31-429B-8C53-895E01F46676}" presName="descendantText" presStyleLbl="alignAccFollowNode1" presStyleIdx="5" presStyleCnt="6">
        <dgm:presLayoutVars>
          <dgm:bulletEnabled val="1"/>
        </dgm:presLayoutVars>
      </dgm:prSet>
      <dgm:spPr/>
      <dgm:t>
        <a:bodyPr/>
        <a:lstStyle/>
        <a:p>
          <a:endParaRPr lang="en-US"/>
        </a:p>
      </dgm:t>
    </dgm:pt>
  </dgm:ptLst>
  <dgm:cxnLst>
    <dgm:cxn modelId="{A9E230EE-B89B-42F9-AA61-40C6519AA9C0}" type="presOf" srcId="{E88D085B-D9B1-4C32-95BE-515D4C725DAD}" destId="{3F26D880-7737-432E-B440-B6FC223C5EE5}" srcOrd="0" destOrd="0" presId="urn:microsoft.com/office/officeart/2005/8/layout/vList5"/>
    <dgm:cxn modelId="{26D8AA88-28C1-4742-8125-07A4EE175B9C}" srcId="{E88D085B-D9B1-4C32-95BE-515D4C725DAD}" destId="{83CCD499-BBB0-4EF1-ABB4-F6B7E5BA98E8}" srcOrd="2" destOrd="0" parTransId="{869AA79A-7C0B-489E-BBAE-F1B06F154835}" sibTransId="{F4DDE6C3-D58C-440F-A10A-FF3EA5CF9D08}"/>
    <dgm:cxn modelId="{685475C0-314D-4ECC-B2CC-89144E6A9EB8}" srcId="{3403C2B3-705E-4127-94BD-1CDEA52B181D}" destId="{F8EBFF97-85FC-41FF-B5EB-4DB8022385B3}" srcOrd="1" destOrd="0" parTransId="{F16FBF7C-779D-4CD3-B0CA-98414DE5FDDC}" sibTransId="{83DBE331-DCFF-486E-8A13-AFE14E158B96}"/>
    <dgm:cxn modelId="{AFCAA1DB-0AB5-4A7D-ACA5-240165B21064}" srcId="{E88D085B-D9B1-4C32-95BE-515D4C725DAD}" destId="{07F0152D-FD92-4956-9A2B-CDB2779611EC}" srcOrd="4" destOrd="0" parTransId="{3AD1A30B-FB45-4ABB-AED5-B0E0E06639DC}" sibTransId="{69D834C0-E5C7-4736-8DAD-B0F445025C0E}"/>
    <dgm:cxn modelId="{7F5F5D4D-E181-4284-9EB8-E22BE11E9CD5}" type="presOf" srcId="{1FB09A2D-BD96-475C-A46C-F625098DD430}" destId="{19675715-7DFA-41F0-9A24-08AFF276B664}" srcOrd="0" destOrd="0" presId="urn:microsoft.com/office/officeart/2005/8/layout/vList5"/>
    <dgm:cxn modelId="{851E38EE-397D-4819-8093-9F0A7A3353D4}" type="presOf" srcId="{64C71232-CDD5-4F76-8342-D5D393BE44A4}" destId="{4BAFBD62-1195-4037-9AE5-984698A1BC75}" srcOrd="0" destOrd="1" presId="urn:microsoft.com/office/officeart/2005/8/layout/vList5"/>
    <dgm:cxn modelId="{3EC4E3C5-F42B-433F-99CC-0FB59F2EEF55}" srcId="{1FB09A2D-BD96-475C-A46C-F625098DD430}" destId="{F2EADD13-DBEC-4202-B85D-418AFCD3EEDF}" srcOrd="0" destOrd="0" parTransId="{DF59D3BB-721E-47E6-9E2A-DB95AA04CAAD}" sibTransId="{74421D44-1033-419A-A761-DA1540AE6901}"/>
    <dgm:cxn modelId="{B12828C4-AECF-4AE8-8996-92F4DCCA2853}" srcId="{3403C2B3-705E-4127-94BD-1CDEA52B181D}" destId="{2A3D5AB1-32A6-4857-94B5-A7473D3EB5F3}" srcOrd="0" destOrd="0" parTransId="{E2D0E7B3-59BA-4DB4-B37B-F87D5940E0B5}" sibTransId="{93EAA06E-BB85-4C11-A385-53D10FA1A94F}"/>
    <dgm:cxn modelId="{94D40D70-B246-4577-AF3C-32DDF109CC42}" type="presOf" srcId="{0F286FCC-43BD-47B1-93DB-A2BA03D24225}" destId="{3C4A46FB-E60C-4139-892F-AD54FDFA5BB4}" srcOrd="0" destOrd="0" presId="urn:microsoft.com/office/officeart/2005/8/layout/vList5"/>
    <dgm:cxn modelId="{07569D86-9298-45FF-A8D8-F829C8FEB176}" type="presOf" srcId="{CA81BA5A-5C31-429B-8C53-895E01F46676}" destId="{507CBC8F-B8D6-4B74-97A1-211FCEB5A10A}" srcOrd="0" destOrd="0" presId="urn:microsoft.com/office/officeart/2005/8/layout/vList5"/>
    <dgm:cxn modelId="{88BAA758-A992-44F3-8468-BD05BF02E777}" srcId="{CA81BA5A-5C31-429B-8C53-895E01F46676}" destId="{C0705613-5F9C-4710-89E3-7A89FB8EEEC5}" srcOrd="0" destOrd="0" parTransId="{CA7FEBEC-A691-4BCC-9B6A-CC3C2CACA438}" sibTransId="{3089BDDF-61AB-4305-8D78-E165C32F6B25}"/>
    <dgm:cxn modelId="{32767691-A3BC-4EBF-A40A-506172EBB8CF}" srcId="{E88D085B-D9B1-4C32-95BE-515D4C725DAD}" destId="{1FB09A2D-BD96-475C-A46C-F625098DD430}" srcOrd="3" destOrd="0" parTransId="{C117B04F-1B47-4C9E-B348-D75A0364698E}" sibTransId="{F25C2682-23B2-4358-8E3D-7A14397A5791}"/>
    <dgm:cxn modelId="{A0CABFAE-AACD-441A-A36A-E2B38484AEC7}" type="presOf" srcId="{3403C2B3-705E-4127-94BD-1CDEA52B181D}" destId="{761E1781-348B-4FA0-A69F-5BF88A3F4CEE}" srcOrd="0" destOrd="0" presId="urn:microsoft.com/office/officeart/2005/8/layout/vList5"/>
    <dgm:cxn modelId="{D6482E2E-ECFD-4352-8D06-CEF6EB4BA227}" srcId="{E88D085B-D9B1-4C32-95BE-515D4C725DAD}" destId="{0F286FCC-43BD-47B1-93DB-A2BA03D24225}" srcOrd="1" destOrd="0" parTransId="{8FF88F98-A350-4D98-BF2F-DF19172C234E}" sibTransId="{EBCDC57A-2C70-4105-AED7-FF4EB2614451}"/>
    <dgm:cxn modelId="{F550579B-E9EB-47DA-8CFA-D993588CE2FF}" type="presOf" srcId="{FEDE3ECB-CDDC-405A-BB57-AB0959FD240B}" destId="{76CC12EF-4E28-4D48-AA1A-F2C6BA39AC37}" srcOrd="0" destOrd="0" presId="urn:microsoft.com/office/officeart/2005/8/layout/vList5"/>
    <dgm:cxn modelId="{C0CA9D49-57F8-4A7D-87C5-9B93A28FCEA8}" srcId="{E88D085B-D9B1-4C32-95BE-515D4C725DAD}" destId="{CA81BA5A-5C31-429B-8C53-895E01F46676}" srcOrd="5" destOrd="0" parTransId="{7D4F4D52-B8AA-4751-91B4-CAC5D3D27CB6}" sibTransId="{DA4FA4C8-DA7C-4DC4-B86F-654A6E125431}"/>
    <dgm:cxn modelId="{B1A6579F-D669-4331-9229-C3DF14232A56}" type="presOf" srcId="{2A3D5AB1-32A6-4857-94B5-A7473D3EB5F3}" destId="{93A84858-615D-418A-8798-09CF7BB8DB0F}" srcOrd="0" destOrd="0" presId="urn:microsoft.com/office/officeart/2005/8/layout/vList5"/>
    <dgm:cxn modelId="{FD3E9547-CE34-422B-B6CC-16A2F65344C5}" type="presOf" srcId="{C0705613-5F9C-4710-89E3-7A89FB8EEEC5}" destId="{6079D298-5BAB-4438-8559-F6BE17756CB0}" srcOrd="0" destOrd="0" presId="urn:microsoft.com/office/officeart/2005/8/layout/vList5"/>
    <dgm:cxn modelId="{F48016FB-4BB8-4F5E-89AD-2A7FB1C60B79}" type="presOf" srcId="{83CCD499-BBB0-4EF1-ABB4-F6B7E5BA98E8}" destId="{50044BD1-8B12-4D48-B9B3-8454268A256E}" srcOrd="0" destOrd="0" presId="urn:microsoft.com/office/officeart/2005/8/layout/vList5"/>
    <dgm:cxn modelId="{539BA019-7287-42DB-B3FC-D3AA7D57A8A6}" type="presOf" srcId="{2D2410BD-507B-4EA0-9786-D90A6AD09CE3}" destId="{354F9F97-3381-447C-91B5-6EF7A77F2DA1}" srcOrd="0" destOrd="0" presId="urn:microsoft.com/office/officeart/2005/8/layout/vList5"/>
    <dgm:cxn modelId="{4EA15E11-CF86-4C24-9A4E-4DA0AE5C4BB2}" srcId="{07F0152D-FD92-4956-9A2B-CDB2779611EC}" destId="{64C71232-CDD5-4F76-8342-D5D393BE44A4}" srcOrd="1" destOrd="0" parTransId="{548AFFD0-5786-4806-A6EC-9F4BD31A8590}" sibTransId="{8884501B-0934-4491-80D0-E0880E58A493}"/>
    <dgm:cxn modelId="{A05007EF-1550-4B41-B4E7-D332FC93171B}" srcId="{07F0152D-FD92-4956-9A2B-CDB2779611EC}" destId="{051CFE66-BC58-487C-8B61-0C64B7E39862}" srcOrd="0" destOrd="0" parTransId="{FA741123-CC24-48D4-B9A8-10FF23A71DCD}" sibTransId="{5C87ABB1-1C9D-4A1E-9918-4102F18DBA39}"/>
    <dgm:cxn modelId="{D477B118-2030-40D4-8386-580127982008}" srcId="{E88D085B-D9B1-4C32-95BE-515D4C725DAD}" destId="{3403C2B3-705E-4127-94BD-1CDEA52B181D}" srcOrd="0" destOrd="0" parTransId="{F57AAA85-D8D2-4D8E-AF8A-370C4BB264AD}" sibTransId="{FCCE0FF9-83BC-4D60-8CED-5077C2FD2CB7}"/>
    <dgm:cxn modelId="{E3B9A21C-D23F-44EB-B515-AA05D48C5319}" type="presOf" srcId="{051CFE66-BC58-487C-8B61-0C64B7E39862}" destId="{4BAFBD62-1195-4037-9AE5-984698A1BC75}" srcOrd="0" destOrd="0" presId="urn:microsoft.com/office/officeart/2005/8/layout/vList5"/>
    <dgm:cxn modelId="{AB03B797-C034-4E0B-9F7F-281BE136C493}" type="presOf" srcId="{07F0152D-FD92-4956-9A2B-CDB2779611EC}" destId="{458BB6A0-9A08-4CB1-B23C-F746E9913B9E}" srcOrd="0" destOrd="0" presId="urn:microsoft.com/office/officeart/2005/8/layout/vList5"/>
    <dgm:cxn modelId="{9B85115A-E30D-45A5-9519-BAEA26D9CFEC}" type="presOf" srcId="{F2EADD13-DBEC-4202-B85D-418AFCD3EEDF}" destId="{27647CED-EAE1-4E92-8200-B75D04BF3F2A}" srcOrd="0" destOrd="0" presId="urn:microsoft.com/office/officeart/2005/8/layout/vList5"/>
    <dgm:cxn modelId="{253A4BC4-CF41-4B8E-93CE-CAE629B44944}" srcId="{0F286FCC-43BD-47B1-93DB-A2BA03D24225}" destId="{2D2410BD-507B-4EA0-9786-D90A6AD09CE3}" srcOrd="0" destOrd="0" parTransId="{F5FCE21F-8633-4422-A787-01E0DB59BA22}" sibTransId="{EFEFA355-2FE2-4884-9DFD-5297D0DE760C}"/>
    <dgm:cxn modelId="{855A195F-62B6-47A8-B6C3-1924609E86FC}" type="presOf" srcId="{F8EBFF97-85FC-41FF-B5EB-4DB8022385B3}" destId="{93A84858-615D-418A-8798-09CF7BB8DB0F}" srcOrd="0" destOrd="1" presId="urn:microsoft.com/office/officeart/2005/8/layout/vList5"/>
    <dgm:cxn modelId="{58F2DA3C-7383-4CAB-ADDD-B5C695AE46BC}" srcId="{83CCD499-BBB0-4EF1-ABB4-F6B7E5BA98E8}" destId="{FEDE3ECB-CDDC-405A-BB57-AB0959FD240B}" srcOrd="0" destOrd="0" parTransId="{A2147A24-6157-4BEC-AB72-1DA54AB8C837}" sibTransId="{AD5710AD-19AE-49C5-A3B8-1EA56577AC73}"/>
    <dgm:cxn modelId="{0D497A62-2C6F-4EA8-869C-DB912E11652F}" type="presParOf" srcId="{3F26D880-7737-432E-B440-B6FC223C5EE5}" destId="{502D34BD-7AE7-428F-9036-5CBF27B87DBD}" srcOrd="0" destOrd="0" presId="urn:microsoft.com/office/officeart/2005/8/layout/vList5"/>
    <dgm:cxn modelId="{8DE463C8-91A0-4ACD-93CC-442BB23BE719}" type="presParOf" srcId="{502D34BD-7AE7-428F-9036-5CBF27B87DBD}" destId="{761E1781-348B-4FA0-A69F-5BF88A3F4CEE}" srcOrd="0" destOrd="0" presId="urn:microsoft.com/office/officeart/2005/8/layout/vList5"/>
    <dgm:cxn modelId="{BCC17B1E-B540-4680-AC69-551CD4004671}" type="presParOf" srcId="{502D34BD-7AE7-428F-9036-5CBF27B87DBD}" destId="{93A84858-615D-418A-8798-09CF7BB8DB0F}" srcOrd="1" destOrd="0" presId="urn:microsoft.com/office/officeart/2005/8/layout/vList5"/>
    <dgm:cxn modelId="{A3480DE7-3B64-4ABF-8B67-6DE1BF1E7854}" type="presParOf" srcId="{3F26D880-7737-432E-B440-B6FC223C5EE5}" destId="{6157035C-2B49-4ED1-B4EA-4ADC68943B6D}" srcOrd="1" destOrd="0" presId="urn:microsoft.com/office/officeart/2005/8/layout/vList5"/>
    <dgm:cxn modelId="{1CEFC8E3-C697-401F-9424-71179EF64EFE}" type="presParOf" srcId="{3F26D880-7737-432E-B440-B6FC223C5EE5}" destId="{AD8776F0-69DC-4D2F-8353-90F40051965A}" srcOrd="2" destOrd="0" presId="urn:microsoft.com/office/officeart/2005/8/layout/vList5"/>
    <dgm:cxn modelId="{DEB2F896-1510-4B76-9ADD-B4EA1F2D8341}" type="presParOf" srcId="{AD8776F0-69DC-4D2F-8353-90F40051965A}" destId="{3C4A46FB-E60C-4139-892F-AD54FDFA5BB4}" srcOrd="0" destOrd="0" presId="urn:microsoft.com/office/officeart/2005/8/layout/vList5"/>
    <dgm:cxn modelId="{9AE52002-9F3A-4662-968B-33107E7906D5}" type="presParOf" srcId="{AD8776F0-69DC-4D2F-8353-90F40051965A}" destId="{354F9F97-3381-447C-91B5-6EF7A77F2DA1}" srcOrd="1" destOrd="0" presId="urn:microsoft.com/office/officeart/2005/8/layout/vList5"/>
    <dgm:cxn modelId="{DEB53A90-FF1A-417F-B487-2F79884D551C}" type="presParOf" srcId="{3F26D880-7737-432E-B440-B6FC223C5EE5}" destId="{CC624472-D643-456A-8373-626A06629C6E}" srcOrd="3" destOrd="0" presId="urn:microsoft.com/office/officeart/2005/8/layout/vList5"/>
    <dgm:cxn modelId="{3B3EB1D1-22D4-40A7-A2B9-692A4FB58688}" type="presParOf" srcId="{3F26D880-7737-432E-B440-B6FC223C5EE5}" destId="{74600E52-9CEF-498F-838A-32ECB9F9DC4A}" srcOrd="4" destOrd="0" presId="urn:microsoft.com/office/officeart/2005/8/layout/vList5"/>
    <dgm:cxn modelId="{80A413FE-DB86-4593-BF42-1BD33BA02B5A}" type="presParOf" srcId="{74600E52-9CEF-498F-838A-32ECB9F9DC4A}" destId="{50044BD1-8B12-4D48-B9B3-8454268A256E}" srcOrd="0" destOrd="0" presId="urn:microsoft.com/office/officeart/2005/8/layout/vList5"/>
    <dgm:cxn modelId="{0D8A9F3F-7B89-4E73-8202-3701E10F17BA}" type="presParOf" srcId="{74600E52-9CEF-498F-838A-32ECB9F9DC4A}" destId="{76CC12EF-4E28-4D48-AA1A-F2C6BA39AC37}" srcOrd="1" destOrd="0" presId="urn:microsoft.com/office/officeart/2005/8/layout/vList5"/>
    <dgm:cxn modelId="{B670B7E5-3F8D-4FEA-B57D-60550563AD78}" type="presParOf" srcId="{3F26D880-7737-432E-B440-B6FC223C5EE5}" destId="{B28C1744-5CCF-4323-AA4B-35F686FBADEC}" srcOrd="5" destOrd="0" presId="urn:microsoft.com/office/officeart/2005/8/layout/vList5"/>
    <dgm:cxn modelId="{DADD5C4B-8E2E-4211-A3CE-BFF6BDFBADC0}" type="presParOf" srcId="{3F26D880-7737-432E-B440-B6FC223C5EE5}" destId="{665B4BD7-1350-4F93-B21D-C2FCC2545B35}" srcOrd="6" destOrd="0" presId="urn:microsoft.com/office/officeart/2005/8/layout/vList5"/>
    <dgm:cxn modelId="{1437574B-2204-4B67-AC39-A934BEC24947}" type="presParOf" srcId="{665B4BD7-1350-4F93-B21D-C2FCC2545B35}" destId="{19675715-7DFA-41F0-9A24-08AFF276B664}" srcOrd="0" destOrd="0" presId="urn:microsoft.com/office/officeart/2005/8/layout/vList5"/>
    <dgm:cxn modelId="{9293C0B3-8928-4D02-AF01-712C50DF9FD2}" type="presParOf" srcId="{665B4BD7-1350-4F93-B21D-C2FCC2545B35}" destId="{27647CED-EAE1-4E92-8200-B75D04BF3F2A}" srcOrd="1" destOrd="0" presId="urn:microsoft.com/office/officeart/2005/8/layout/vList5"/>
    <dgm:cxn modelId="{CACB8B12-09C0-4EF9-B013-E7FCDF50C897}" type="presParOf" srcId="{3F26D880-7737-432E-B440-B6FC223C5EE5}" destId="{590B7BE0-D036-47E8-8FF1-023FC649C5E2}" srcOrd="7" destOrd="0" presId="urn:microsoft.com/office/officeart/2005/8/layout/vList5"/>
    <dgm:cxn modelId="{C31518DF-DC0B-4C30-826D-EDE35409D201}" type="presParOf" srcId="{3F26D880-7737-432E-B440-B6FC223C5EE5}" destId="{8E9A50A4-68DB-42F8-80CD-80671504BFC7}" srcOrd="8" destOrd="0" presId="urn:microsoft.com/office/officeart/2005/8/layout/vList5"/>
    <dgm:cxn modelId="{BDC6B63E-C088-44CF-9F81-9099761FA342}" type="presParOf" srcId="{8E9A50A4-68DB-42F8-80CD-80671504BFC7}" destId="{458BB6A0-9A08-4CB1-B23C-F746E9913B9E}" srcOrd="0" destOrd="0" presId="urn:microsoft.com/office/officeart/2005/8/layout/vList5"/>
    <dgm:cxn modelId="{7E0C4D27-6DC7-41CC-990E-E413E4F15DB0}" type="presParOf" srcId="{8E9A50A4-68DB-42F8-80CD-80671504BFC7}" destId="{4BAFBD62-1195-4037-9AE5-984698A1BC75}" srcOrd="1" destOrd="0" presId="urn:microsoft.com/office/officeart/2005/8/layout/vList5"/>
    <dgm:cxn modelId="{41E3D707-393E-4481-82F9-4059E0EEDC74}" type="presParOf" srcId="{3F26D880-7737-432E-B440-B6FC223C5EE5}" destId="{2E425D33-4525-48F2-B6DF-A9FC259CCE26}" srcOrd="9" destOrd="0" presId="urn:microsoft.com/office/officeart/2005/8/layout/vList5"/>
    <dgm:cxn modelId="{722DB36B-15AA-480A-919D-A68A0DD5F66E}" type="presParOf" srcId="{3F26D880-7737-432E-B440-B6FC223C5EE5}" destId="{4F4A5FBC-6955-4CBE-A961-DC6B55998809}" srcOrd="10" destOrd="0" presId="urn:microsoft.com/office/officeart/2005/8/layout/vList5"/>
    <dgm:cxn modelId="{CF7BD414-AB35-40C0-899A-7E44FEFC0FBC}" type="presParOf" srcId="{4F4A5FBC-6955-4CBE-A961-DC6B55998809}" destId="{507CBC8F-B8D6-4B74-97A1-211FCEB5A10A}" srcOrd="0" destOrd="0" presId="urn:microsoft.com/office/officeart/2005/8/layout/vList5"/>
    <dgm:cxn modelId="{E4857CD0-D6F9-4B9F-8D3A-84FCCBDF17B5}" type="presParOf" srcId="{4F4A5FBC-6955-4CBE-A961-DC6B55998809}" destId="{6079D298-5BAB-4438-8559-F6BE17756CB0}" srcOrd="1" destOrd="0" presId="urn:microsoft.com/office/officeart/2005/8/layout/vList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61B499A8-7108-4A89-89B7-51530AA6EA57}"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D7A0D89C-D4EC-4890-A8E8-F9F992F18481}">
      <dgm:prSet phldrT="[Text]"/>
      <dgm:spPr/>
      <dgm:t>
        <a:bodyPr/>
        <a:lstStyle/>
        <a:p>
          <a:r>
            <a:rPr lang="en-US" dirty="0" smtClean="0"/>
            <a:t>Changes Made</a:t>
          </a:r>
          <a:endParaRPr lang="en-US" dirty="0"/>
        </a:p>
      </dgm:t>
    </dgm:pt>
    <dgm:pt modelId="{161BAD6E-C3D2-46EC-86C0-2BF4DC3D046A}" type="parTrans" cxnId="{BEE8C847-F6DE-4E3A-9D38-FF534BA4E9DB}">
      <dgm:prSet/>
      <dgm:spPr/>
      <dgm:t>
        <a:bodyPr/>
        <a:lstStyle/>
        <a:p>
          <a:endParaRPr lang="en-US"/>
        </a:p>
      </dgm:t>
    </dgm:pt>
    <dgm:pt modelId="{4C7E1714-312C-431E-907F-1D0C9C01F116}" type="sibTrans" cxnId="{BEE8C847-F6DE-4E3A-9D38-FF534BA4E9DB}">
      <dgm:prSet/>
      <dgm:spPr/>
      <dgm:t>
        <a:bodyPr/>
        <a:lstStyle/>
        <a:p>
          <a:endParaRPr lang="en-US"/>
        </a:p>
      </dgm:t>
    </dgm:pt>
    <dgm:pt modelId="{EE56CCBE-6218-431D-B677-EA6AE6F127AC}">
      <dgm:prSet phldrT="[Text]"/>
      <dgm:spPr/>
      <dgm:t>
        <a:bodyPr/>
        <a:lstStyle/>
        <a:p>
          <a:r>
            <a:rPr lang="en-US" dirty="0" smtClean="0"/>
            <a:t>Energy Finance Solutions (EFS) website improved.</a:t>
          </a:r>
          <a:endParaRPr lang="en-US" dirty="0"/>
        </a:p>
      </dgm:t>
    </dgm:pt>
    <dgm:pt modelId="{82CF8743-04B9-4B0A-8C7C-896C9D5DCE8D}" type="parTrans" cxnId="{4823A915-85A4-411E-969B-5EE4E723235C}">
      <dgm:prSet/>
      <dgm:spPr/>
      <dgm:t>
        <a:bodyPr/>
        <a:lstStyle/>
        <a:p>
          <a:endParaRPr lang="en-US"/>
        </a:p>
      </dgm:t>
    </dgm:pt>
    <dgm:pt modelId="{4E685DD9-AC5F-4A00-9172-AEBAF817A16C}" type="sibTrans" cxnId="{4823A915-85A4-411E-969B-5EE4E723235C}">
      <dgm:prSet/>
      <dgm:spPr/>
      <dgm:t>
        <a:bodyPr/>
        <a:lstStyle/>
        <a:p>
          <a:endParaRPr lang="en-US"/>
        </a:p>
      </dgm:t>
    </dgm:pt>
    <dgm:pt modelId="{EF4E6E2C-0EC6-48D4-B2EA-F16187DE9AFE}">
      <dgm:prSet phldrT="[Text]"/>
      <dgm:spPr/>
      <dgm:t>
        <a:bodyPr/>
        <a:lstStyle/>
        <a:p>
          <a:r>
            <a:rPr lang="en-US" dirty="0" smtClean="0"/>
            <a:t>SJG Recommended Changes</a:t>
          </a:r>
          <a:endParaRPr lang="en-US" dirty="0"/>
        </a:p>
      </dgm:t>
    </dgm:pt>
    <dgm:pt modelId="{081094FD-317A-4A8C-8E24-1F8275206BCA}" type="parTrans" cxnId="{B41453F1-4470-4773-8616-74EB2273FE4C}">
      <dgm:prSet/>
      <dgm:spPr/>
      <dgm:t>
        <a:bodyPr/>
        <a:lstStyle/>
        <a:p>
          <a:endParaRPr lang="en-US"/>
        </a:p>
      </dgm:t>
    </dgm:pt>
    <dgm:pt modelId="{2C9101DA-B44F-4A88-888B-878F91B7A897}" type="sibTrans" cxnId="{B41453F1-4470-4773-8616-74EB2273FE4C}">
      <dgm:prSet/>
      <dgm:spPr/>
      <dgm:t>
        <a:bodyPr/>
        <a:lstStyle/>
        <a:p>
          <a:endParaRPr lang="en-US"/>
        </a:p>
      </dgm:t>
    </dgm:pt>
    <dgm:pt modelId="{03346357-B7F1-43BC-A40E-83CD0FA2D7A6}">
      <dgm:prSet phldrT="[Text]"/>
      <dgm:spPr/>
      <dgm:t>
        <a:bodyPr/>
        <a:lstStyle/>
        <a:p>
          <a:r>
            <a:rPr lang="en-US" dirty="0" smtClean="0"/>
            <a:t>More program marketing in partnership with NJCEP.</a:t>
          </a:r>
          <a:endParaRPr lang="en-US" dirty="0"/>
        </a:p>
      </dgm:t>
    </dgm:pt>
    <dgm:pt modelId="{1D8ECD0F-1354-4878-9743-041EA25D231F}" type="parTrans" cxnId="{2BA63681-166C-4870-B66D-E67D4A9C6216}">
      <dgm:prSet/>
      <dgm:spPr/>
      <dgm:t>
        <a:bodyPr/>
        <a:lstStyle/>
        <a:p>
          <a:endParaRPr lang="en-US"/>
        </a:p>
      </dgm:t>
    </dgm:pt>
    <dgm:pt modelId="{C1B36987-63D0-4FA9-82E2-1A7D21118A35}" type="sibTrans" cxnId="{2BA63681-166C-4870-B66D-E67D4A9C6216}">
      <dgm:prSet/>
      <dgm:spPr/>
      <dgm:t>
        <a:bodyPr/>
        <a:lstStyle/>
        <a:p>
          <a:endParaRPr lang="en-US"/>
        </a:p>
      </dgm:t>
    </dgm:pt>
    <dgm:pt modelId="{2682AB80-22B9-4D0B-84A9-9B4384719EAF}">
      <dgm:prSet phldrT="[Text]"/>
      <dgm:spPr/>
      <dgm:t>
        <a:bodyPr/>
        <a:lstStyle/>
        <a:p>
          <a:r>
            <a:rPr lang="en-US" dirty="0" err="1" smtClean="0"/>
            <a:t>OPower</a:t>
          </a:r>
          <a:r>
            <a:rPr lang="en-US" dirty="0" smtClean="0"/>
            <a:t> reports will include information on SJG programs.</a:t>
          </a:r>
          <a:endParaRPr lang="en-US" dirty="0"/>
        </a:p>
      </dgm:t>
    </dgm:pt>
    <dgm:pt modelId="{93122D81-31FD-4141-ADD7-8FB94F1F357D}" type="parTrans" cxnId="{8BB4E567-1373-41D4-BEE2-590F1DF7FC27}">
      <dgm:prSet/>
      <dgm:spPr/>
      <dgm:t>
        <a:bodyPr/>
        <a:lstStyle/>
        <a:p>
          <a:endParaRPr lang="en-US"/>
        </a:p>
      </dgm:t>
    </dgm:pt>
    <dgm:pt modelId="{7DC8FEC7-7F7A-4BCA-AD11-D6F5B4388768}" type="sibTrans" cxnId="{8BB4E567-1373-41D4-BEE2-590F1DF7FC27}">
      <dgm:prSet/>
      <dgm:spPr/>
      <dgm:t>
        <a:bodyPr/>
        <a:lstStyle/>
        <a:p>
          <a:endParaRPr lang="en-US"/>
        </a:p>
      </dgm:t>
    </dgm:pt>
    <dgm:pt modelId="{26067307-EF9F-4F36-B8D9-99B890B6DA69}">
      <dgm:prSet phldrT="[Text]"/>
      <dgm:spPr/>
      <dgm:t>
        <a:bodyPr/>
        <a:lstStyle/>
        <a:p>
          <a:r>
            <a:rPr lang="en-US" dirty="0" smtClean="0"/>
            <a:t>Planned Changes</a:t>
          </a:r>
          <a:endParaRPr lang="en-US" dirty="0"/>
        </a:p>
      </dgm:t>
    </dgm:pt>
    <dgm:pt modelId="{859F85FC-12D4-4324-A7F7-A084018EB4AB}" type="parTrans" cxnId="{752160DB-0CB6-4C34-BF9A-EB3C171791E0}">
      <dgm:prSet/>
      <dgm:spPr/>
      <dgm:t>
        <a:bodyPr/>
        <a:lstStyle/>
        <a:p>
          <a:endParaRPr lang="en-US"/>
        </a:p>
      </dgm:t>
    </dgm:pt>
    <dgm:pt modelId="{B606DFA8-24B0-4F76-A2B4-7B8D91CE9BFF}" type="sibTrans" cxnId="{752160DB-0CB6-4C34-BF9A-EB3C171791E0}">
      <dgm:prSet/>
      <dgm:spPr/>
      <dgm:t>
        <a:bodyPr/>
        <a:lstStyle/>
        <a:p>
          <a:endParaRPr lang="en-US"/>
        </a:p>
      </dgm:t>
    </dgm:pt>
    <dgm:pt modelId="{281E19B3-7BF5-4CE3-9EF2-C76C3ECD11C9}">
      <dgm:prSet phldrT="[Text]"/>
      <dgm:spPr/>
      <dgm:t>
        <a:bodyPr/>
        <a:lstStyle/>
        <a:p>
          <a:r>
            <a:rPr lang="en-US" dirty="0" smtClean="0"/>
            <a:t>Other improvements to EFS procedures.</a:t>
          </a:r>
          <a:endParaRPr lang="en-US" dirty="0"/>
        </a:p>
      </dgm:t>
    </dgm:pt>
    <dgm:pt modelId="{24687951-827A-41EC-AD47-BD652C57A376}" type="parTrans" cxnId="{9E658BB8-8F91-42F0-968F-009F65F6DC71}">
      <dgm:prSet/>
      <dgm:spPr/>
      <dgm:t>
        <a:bodyPr/>
        <a:lstStyle/>
        <a:p>
          <a:endParaRPr lang="en-US"/>
        </a:p>
      </dgm:t>
    </dgm:pt>
    <dgm:pt modelId="{F3D57C84-824A-4F7F-A989-1781F7B9EC63}" type="sibTrans" cxnId="{9E658BB8-8F91-42F0-968F-009F65F6DC71}">
      <dgm:prSet/>
      <dgm:spPr/>
      <dgm:t>
        <a:bodyPr/>
        <a:lstStyle/>
        <a:p>
          <a:endParaRPr lang="en-US"/>
        </a:p>
      </dgm:t>
    </dgm:pt>
    <dgm:pt modelId="{89AF42B0-34F2-4953-AA5D-15D7F644FB61}" type="pres">
      <dgm:prSet presAssocID="{61B499A8-7108-4A89-89B7-51530AA6EA57}" presName="linear" presStyleCnt="0">
        <dgm:presLayoutVars>
          <dgm:animLvl val="lvl"/>
          <dgm:resizeHandles val="exact"/>
        </dgm:presLayoutVars>
      </dgm:prSet>
      <dgm:spPr/>
      <dgm:t>
        <a:bodyPr/>
        <a:lstStyle/>
        <a:p>
          <a:endParaRPr lang="en-US"/>
        </a:p>
      </dgm:t>
    </dgm:pt>
    <dgm:pt modelId="{05E6AF56-B40F-4979-9048-A476D7559D1C}" type="pres">
      <dgm:prSet presAssocID="{D7A0D89C-D4EC-4890-A8E8-F9F992F18481}" presName="parentText" presStyleLbl="node1" presStyleIdx="0" presStyleCnt="3">
        <dgm:presLayoutVars>
          <dgm:chMax val="0"/>
          <dgm:bulletEnabled val="1"/>
        </dgm:presLayoutVars>
      </dgm:prSet>
      <dgm:spPr/>
      <dgm:t>
        <a:bodyPr/>
        <a:lstStyle/>
        <a:p>
          <a:endParaRPr lang="en-US"/>
        </a:p>
      </dgm:t>
    </dgm:pt>
    <dgm:pt modelId="{A2D19E34-99F8-4DCB-8600-0E0FEBBA0932}" type="pres">
      <dgm:prSet presAssocID="{D7A0D89C-D4EC-4890-A8E8-F9F992F18481}" presName="childText" presStyleLbl="revTx" presStyleIdx="0" presStyleCnt="3">
        <dgm:presLayoutVars>
          <dgm:bulletEnabled val="1"/>
        </dgm:presLayoutVars>
      </dgm:prSet>
      <dgm:spPr/>
      <dgm:t>
        <a:bodyPr/>
        <a:lstStyle/>
        <a:p>
          <a:endParaRPr lang="en-US"/>
        </a:p>
      </dgm:t>
    </dgm:pt>
    <dgm:pt modelId="{CD36FFBC-F359-47D2-8389-31DC598A0BD3}" type="pres">
      <dgm:prSet presAssocID="{26067307-EF9F-4F36-B8D9-99B890B6DA69}" presName="parentText" presStyleLbl="node1" presStyleIdx="1" presStyleCnt="3">
        <dgm:presLayoutVars>
          <dgm:chMax val="0"/>
          <dgm:bulletEnabled val="1"/>
        </dgm:presLayoutVars>
      </dgm:prSet>
      <dgm:spPr/>
      <dgm:t>
        <a:bodyPr/>
        <a:lstStyle/>
        <a:p>
          <a:endParaRPr lang="en-US"/>
        </a:p>
      </dgm:t>
    </dgm:pt>
    <dgm:pt modelId="{70A250FE-50A5-4FE3-BB45-6824CC725F34}" type="pres">
      <dgm:prSet presAssocID="{26067307-EF9F-4F36-B8D9-99B890B6DA69}" presName="childText" presStyleLbl="revTx" presStyleIdx="1" presStyleCnt="3">
        <dgm:presLayoutVars>
          <dgm:bulletEnabled val="1"/>
        </dgm:presLayoutVars>
      </dgm:prSet>
      <dgm:spPr/>
      <dgm:t>
        <a:bodyPr/>
        <a:lstStyle/>
        <a:p>
          <a:endParaRPr lang="en-US"/>
        </a:p>
      </dgm:t>
    </dgm:pt>
    <dgm:pt modelId="{BACE63AD-BC01-4719-8A42-4022D1C6F9B1}" type="pres">
      <dgm:prSet presAssocID="{EF4E6E2C-0EC6-48D4-B2EA-F16187DE9AFE}" presName="parentText" presStyleLbl="node1" presStyleIdx="2" presStyleCnt="3">
        <dgm:presLayoutVars>
          <dgm:chMax val="0"/>
          <dgm:bulletEnabled val="1"/>
        </dgm:presLayoutVars>
      </dgm:prSet>
      <dgm:spPr/>
      <dgm:t>
        <a:bodyPr/>
        <a:lstStyle/>
        <a:p>
          <a:endParaRPr lang="en-US"/>
        </a:p>
      </dgm:t>
    </dgm:pt>
    <dgm:pt modelId="{3B3CE314-713C-427A-B6CF-214BB69CA069}" type="pres">
      <dgm:prSet presAssocID="{EF4E6E2C-0EC6-48D4-B2EA-F16187DE9AFE}" presName="childText" presStyleLbl="revTx" presStyleIdx="2" presStyleCnt="3">
        <dgm:presLayoutVars>
          <dgm:bulletEnabled val="1"/>
        </dgm:presLayoutVars>
      </dgm:prSet>
      <dgm:spPr/>
      <dgm:t>
        <a:bodyPr/>
        <a:lstStyle/>
        <a:p>
          <a:endParaRPr lang="en-US"/>
        </a:p>
      </dgm:t>
    </dgm:pt>
  </dgm:ptLst>
  <dgm:cxnLst>
    <dgm:cxn modelId="{564EDDD8-3447-4921-854B-25227311D78C}" type="presOf" srcId="{2682AB80-22B9-4D0B-84A9-9B4384719EAF}" destId="{70A250FE-50A5-4FE3-BB45-6824CC725F34}" srcOrd="0" destOrd="0" presId="urn:microsoft.com/office/officeart/2005/8/layout/vList2"/>
    <dgm:cxn modelId="{B7907837-770C-4DFB-B5E6-F441CFB9B6AC}" type="presOf" srcId="{D7A0D89C-D4EC-4890-A8E8-F9F992F18481}" destId="{05E6AF56-B40F-4979-9048-A476D7559D1C}" srcOrd="0" destOrd="0" presId="urn:microsoft.com/office/officeart/2005/8/layout/vList2"/>
    <dgm:cxn modelId="{1BC52413-8923-4FAD-A923-B97722FC72BB}" type="presOf" srcId="{61B499A8-7108-4A89-89B7-51530AA6EA57}" destId="{89AF42B0-34F2-4953-AA5D-15D7F644FB61}" srcOrd="0" destOrd="0" presId="urn:microsoft.com/office/officeart/2005/8/layout/vList2"/>
    <dgm:cxn modelId="{B41453F1-4470-4773-8616-74EB2273FE4C}" srcId="{61B499A8-7108-4A89-89B7-51530AA6EA57}" destId="{EF4E6E2C-0EC6-48D4-B2EA-F16187DE9AFE}" srcOrd="2" destOrd="0" parTransId="{081094FD-317A-4A8C-8E24-1F8275206BCA}" sibTransId="{2C9101DA-B44F-4A88-888B-878F91B7A897}"/>
    <dgm:cxn modelId="{75C5E02C-36FE-44B7-801D-2F9ADFCD1A06}" type="presOf" srcId="{26067307-EF9F-4F36-B8D9-99B890B6DA69}" destId="{CD36FFBC-F359-47D2-8389-31DC598A0BD3}" srcOrd="0" destOrd="0" presId="urn:microsoft.com/office/officeart/2005/8/layout/vList2"/>
    <dgm:cxn modelId="{B8EA3EF0-E95F-4DCD-8046-5DF4164E484F}" type="presOf" srcId="{281E19B3-7BF5-4CE3-9EF2-C76C3ECD11C9}" destId="{A2D19E34-99F8-4DCB-8600-0E0FEBBA0932}" srcOrd="0" destOrd="1" presId="urn:microsoft.com/office/officeart/2005/8/layout/vList2"/>
    <dgm:cxn modelId="{42575469-C309-4840-904E-F533FD7A85BE}" type="presOf" srcId="{EF4E6E2C-0EC6-48D4-B2EA-F16187DE9AFE}" destId="{BACE63AD-BC01-4719-8A42-4022D1C6F9B1}" srcOrd="0" destOrd="0" presId="urn:microsoft.com/office/officeart/2005/8/layout/vList2"/>
    <dgm:cxn modelId="{4823A915-85A4-411E-969B-5EE4E723235C}" srcId="{D7A0D89C-D4EC-4890-A8E8-F9F992F18481}" destId="{EE56CCBE-6218-431D-B677-EA6AE6F127AC}" srcOrd="0" destOrd="0" parTransId="{82CF8743-04B9-4B0A-8C7C-896C9D5DCE8D}" sibTransId="{4E685DD9-AC5F-4A00-9172-AEBAF817A16C}"/>
    <dgm:cxn modelId="{BEE8C847-F6DE-4E3A-9D38-FF534BA4E9DB}" srcId="{61B499A8-7108-4A89-89B7-51530AA6EA57}" destId="{D7A0D89C-D4EC-4890-A8E8-F9F992F18481}" srcOrd="0" destOrd="0" parTransId="{161BAD6E-C3D2-46EC-86C0-2BF4DC3D046A}" sibTransId="{4C7E1714-312C-431E-907F-1D0C9C01F116}"/>
    <dgm:cxn modelId="{8BB4E567-1373-41D4-BEE2-590F1DF7FC27}" srcId="{26067307-EF9F-4F36-B8D9-99B890B6DA69}" destId="{2682AB80-22B9-4D0B-84A9-9B4384719EAF}" srcOrd="0" destOrd="0" parTransId="{93122D81-31FD-4141-ADD7-8FB94F1F357D}" sibTransId="{7DC8FEC7-7F7A-4BCA-AD11-D6F5B4388768}"/>
    <dgm:cxn modelId="{53F1AC73-5650-4B78-AF27-BFE502E9FF46}" type="presOf" srcId="{EE56CCBE-6218-431D-B677-EA6AE6F127AC}" destId="{A2D19E34-99F8-4DCB-8600-0E0FEBBA0932}" srcOrd="0" destOrd="0" presId="urn:microsoft.com/office/officeart/2005/8/layout/vList2"/>
    <dgm:cxn modelId="{9E658BB8-8F91-42F0-968F-009F65F6DC71}" srcId="{D7A0D89C-D4EC-4890-A8E8-F9F992F18481}" destId="{281E19B3-7BF5-4CE3-9EF2-C76C3ECD11C9}" srcOrd="1" destOrd="0" parTransId="{24687951-827A-41EC-AD47-BD652C57A376}" sibTransId="{F3D57C84-824A-4F7F-A989-1781F7B9EC63}"/>
    <dgm:cxn modelId="{50E43F3D-71B2-43CC-AE17-375C96770869}" type="presOf" srcId="{03346357-B7F1-43BC-A40E-83CD0FA2D7A6}" destId="{3B3CE314-713C-427A-B6CF-214BB69CA069}" srcOrd="0" destOrd="0" presId="urn:microsoft.com/office/officeart/2005/8/layout/vList2"/>
    <dgm:cxn modelId="{752160DB-0CB6-4C34-BF9A-EB3C171791E0}" srcId="{61B499A8-7108-4A89-89B7-51530AA6EA57}" destId="{26067307-EF9F-4F36-B8D9-99B890B6DA69}" srcOrd="1" destOrd="0" parTransId="{859F85FC-12D4-4324-A7F7-A084018EB4AB}" sibTransId="{B606DFA8-24B0-4F76-A2B4-7B8D91CE9BFF}"/>
    <dgm:cxn modelId="{2BA63681-166C-4870-B66D-E67D4A9C6216}" srcId="{EF4E6E2C-0EC6-48D4-B2EA-F16187DE9AFE}" destId="{03346357-B7F1-43BC-A40E-83CD0FA2D7A6}" srcOrd="0" destOrd="0" parTransId="{1D8ECD0F-1354-4878-9743-041EA25D231F}" sibTransId="{C1B36987-63D0-4FA9-82E2-1A7D21118A35}"/>
    <dgm:cxn modelId="{9B13332E-2C09-4B0B-9138-F4020259B4F8}" type="presParOf" srcId="{89AF42B0-34F2-4953-AA5D-15D7F644FB61}" destId="{05E6AF56-B40F-4979-9048-A476D7559D1C}" srcOrd="0" destOrd="0" presId="urn:microsoft.com/office/officeart/2005/8/layout/vList2"/>
    <dgm:cxn modelId="{962F6EC4-2D4D-4D4A-8545-BC71FFE6A087}" type="presParOf" srcId="{89AF42B0-34F2-4953-AA5D-15D7F644FB61}" destId="{A2D19E34-99F8-4DCB-8600-0E0FEBBA0932}" srcOrd="1" destOrd="0" presId="urn:microsoft.com/office/officeart/2005/8/layout/vList2"/>
    <dgm:cxn modelId="{61F9DE5B-59AE-4CA3-AA85-DF8D7495131B}" type="presParOf" srcId="{89AF42B0-34F2-4953-AA5D-15D7F644FB61}" destId="{CD36FFBC-F359-47D2-8389-31DC598A0BD3}" srcOrd="2" destOrd="0" presId="urn:microsoft.com/office/officeart/2005/8/layout/vList2"/>
    <dgm:cxn modelId="{E9E0699A-1D38-434E-A86B-5A5C4D18D7DC}" type="presParOf" srcId="{89AF42B0-34F2-4953-AA5D-15D7F644FB61}" destId="{70A250FE-50A5-4FE3-BB45-6824CC725F34}" srcOrd="3" destOrd="0" presId="urn:microsoft.com/office/officeart/2005/8/layout/vList2"/>
    <dgm:cxn modelId="{02369C7A-9397-4240-A91B-F5DB90B76929}" type="presParOf" srcId="{89AF42B0-34F2-4953-AA5D-15D7F644FB61}" destId="{BACE63AD-BC01-4719-8A42-4022D1C6F9B1}" srcOrd="4" destOrd="0" presId="urn:microsoft.com/office/officeart/2005/8/layout/vList2"/>
    <dgm:cxn modelId="{AD9385EC-9A96-4A71-82B1-903CDCAB350A}" type="presParOf" srcId="{89AF42B0-34F2-4953-AA5D-15D7F644FB61}" destId="{3B3CE314-713C-427A-B6CF-214BB69CA069}" srcOrd="5"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1DC1B6E4-2DD1-462C-AE85-64D1534E7B86}"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US"/>
        </a:p>
      </dgm:t>
    </dgm:pt>
    <dgm:pt modelId="{BEC57496-4741-4E57-A9D8-F3F5EE85E8CA}">
      <dgm:prSet phldrT="[Text]"/>
      <dgm:spPr/>
      <dgm:t>
        <a:bodyPr/>
        <a:lstStyle/>
        <a:p>
          <a:r>
            <a:rPr lang="en-US" dirty="0" smtClean="0"/>
            <a:t>Participation</a:t>
          </a:r>
          <a:endParaRPr lang="en-US" dirty="0"/>
        </a:p>
      </dgm:t>
    </dgm:pt>
    <dgm:pt modelId="{68A4363C-6936-4CFE-B934-660952A2CD0C}" type="parTrans" cxnId="{95D5548F-DA2A-43B3-85CF-C25B29C9C32E}">
      <dgm:prSet/>
      <dgm:spPr/>
      <dgm:t>
        <a:bodyPr/>
        <a:lstStyle/>
        <a:p>
          <a:endParaRPr lang="en-US"/>
        </a:p>
      </dgm:t>
    </dgm:pt>
    <dgm:pt modelId="{7F030B76-EF7C-4B74-B173-C310B1E50086}" type="sibTrans" cxnId="{95D5548F-DA2A-43B3-85CF-C25B29C9C32E}">
      <dgm:prSet/>
      <dgm:spPr/>
      <dgm:t>
        <a:bodyPr/>
        <a:lstStyle/>
        <a:p>
          <a:endParaRPr lang="en-US"/>
        </a:p>
      </dgm:t>
    </dgm:pt>
    <dgm:pt modelId="{4910229E-9EF1-48C4-88D6-A294C717BC4D}">
      <dgm:prSet phldrT="[Text]" custT="1"/>
      <dgm:spPr/>
      <dgm:t>
        <a:bodyPr/>
        <a:lstStyle/>
        <a:p>
          <a:r>
            <a:rPr lang="en-US" sz="1800" dirty="0" smtClean="0"/>
            <a:t>Motivation for participation</a:t>
          </a:r>
          <a:endParaRPr lang="en-US" sz="1800" dirty="0"/>
        </a:p>
      </dgm:t>
    </dgm:pt>
    <dgm:pt modelId="{FBCD6130-4E2F-4EDF-9635-EF412D1A93D9}" type="parTrans" cxnId="{489693C2-D08B-408E-A255-A8817579DC59}">
      <dgm:prSet/>
      <dgm:spPr/>
      <dgm:t>
        <a:bodyPr/>
        <a:lstStyle/>
        <a:p>
          <a:endParaRPr lang="en-US"/>
        </a:p>
      </dgm:t>
    </dgm:pt>
    <dgm:pt modelId="{3D4A008D-AB3C-4042-9BC9-917969BF90A5}" type="sibTrans" cxnId="{489693C2-D08B-408E-A255-A8817579DC59}">
      <dgm:prSet/>
      <dgm:spPr/>
      <dgm:t>
        <a:bodyPr/>
        <a:lstStyle/>
        <a:p>
          <a:endParaRPr lang="en-US"/>
        </a:p>
      </dgm:t>
    </dgm:pt>
    <dgm:pt modelId="{A17EC29F-B81C-4926-B2DA-7E82277AC364}">
      <dgm:prSet phldrT="[Text]"/>
      <dgm:spPr/>
      <dgm:t>
        <a:bodyPr/>
        <a:lstStyle/>
        <a:p>
          <a:r>
            <a:rPr lang="en-US" dirty="0" smtClean="0"/>
            <a:t>Program Impact</a:t>
          </a:r>
          <a:endParaRPr lang="en-US" dirty="0"/>
        </a:p>
      </dgm:t>
    </dgm:pt>
    <dgm:pt modelId="{C52EB8A9-2B07-42B9-BE3A-DC8A4507E954}" type="parTrans" cxnId="{D82010A6-3A4B-49EC-8500-DC9B03BB7430}">
      <dgm:prSet/>
      <dgm:spPr/>
      <dgm:t>
        <a:bodyPr/>
        <a:lstStyle/>
        <a:p>
          <a:endParaRPr lang="en-US"/>
        </a:p>
      </dgm:t>
    </dgm:pt>
    <dgm:pt modelId="{E6AEC5D2-886B-41EE-8565-260170607068}" type="sibTrans" cxnId="{D82010A6-3A4B-49EC-8500-DC9B03BB7430}">
      <dgm:prSet/>
      <dgm:spPr/>
      <dgm:t>
        <a:bodyPr/>
        <a:lstStyle/>
        <a:p>
          <a:endParaRPr lang="en-US"/>
        </a:p>
      </dgm:t>
    </dgm:pt>
    <dgm:pt modelId="{FD1DE114-EBA6-4B0A-9039-1A2B4462CAFB}">
      <dgm:prSet phldrT="[Text]" custT="1"/>
      <dgm:spPr/>
      <dgm:t>
        <a:bodyPr/>
        <a:lstStyle/>
        <a:p>
          <a:r>
            <a:rPr lang="en-US" sz="1800" dirty="0" smtClean="0"/>
            <a:t>Energy efficiency implementation</a:t>
          </a:r>
          <a:endParaRPr lang="en-US" sz="1800" dirty="0"/>
        </a:p>
      </dgm:t>
    </dgm:pt>
    <dgm:pt modelId="{7D2C3F8B-FC4C-4DDD-9203-17E81037AFBB}" type="parTrans" cxnId="{B754A586-7492-41CD-BA65-61D3F45A5C3C}">
      <dgm:prSet/>
      <dgm:spPr/>
      <dgm:t>
        <a:bodyPr/>
        <a:lstStyle/>
        <a:p>
          <a:endParaRPr lang="en-US"/>
        </a:p>
      </dgm:t>
    </dgm:pt>
    <dgm:pt modelId="{9459D2BB-FA48-45FB-8117-64B7F9F919AE}" type="sibTrans" cxnId="{B754A586-7492-41CD-BA65-61D3F45A5C3C}">
      <dgm:prSet/>
      <dgm:spPr/>
      <dgm:t>
        <a:bodyPr/>
        <a:lstStyle/>
        <a:p>
          <a:endParaRPr lang="en-US"/>
        </a:p>
      </dgm:t>
    </dgm:pt>
    <dgm:pt modelId="{C3E42DA0-AEEE-4F12-9181-92C7C5B65A99}">
      <dgm:prSet phldrT="[Text]"/>
      <dgm:spPr/>
      <dgm:t>
        <a:bodyPr/>
        <a:lstStyle/>
        <a:p>
          <a:r>
            <a:rPr lang="en-US" dirty="0" smtClean="0"/>
            <a:t>Customer Impact</a:t>
          </a:r>
          <a:endParaRPr lang="en-US" dirty="0"/>
        </a:p>
      </dgm:t>
    </dgm:pt>
    <dgm:pt modelId="{A8D7B497-03F1-48DB-B6CE-5955E94E7BE7}" type="parTrans" cxnId="{6C241A8D-E503-4A42-950E-1102AC964FC4}">
      <dgm:prSet/>
      <dgm:spPr/>
      <dgm:t>
        <a:bodyPr/>
        <a:lstStyle/>
        <a:p>
          <a:endParaRPr lang="en-US"/>
        </a:p>
      </dgm:t>
    </dgm:pt>
    <dgm:pt modelId="{E5F318AA-9A97-43E2-8E73-F49482EAFB69}" type="sibTrans" cxnId="{6C241A8D-E503-4A42-950E-1102AC964FC4}">
      <dgm:prSet/>
      <dgm:spPr/>
      <dgm:t>
        <a:bodyPr/>
        <a:lstStyle/>
        <a:p>
          <a:endParaRPr lang="en-US"/>
        </a:p>
      </dgm:t>
    </dgm:pt>
    <dgm:pt modelId="{F96334F7-4665-4481-84D3-50ACCCA52E68}">
      <dgm:prSet phldrT="[Text]" custT="1"/>
      <dgm:spPr/>
      <dgm:t>
        <a:bodyPr/>
        <a:lstStyle/>
        <a:p>
          <a:r>
            <a:rPr lang="en-US" sz="1800" dirty="0" smtClean="0"/>
            <a:t>Energy Bills</a:t>
          </a:r>
          <a:endParaRPr lang="en-US" sz="1800" dirty="0"/>
        </a:p>
      </dgm:t>
    </dgm:pt>
    <dgm:pt modelId="{2895FF98-DC95-452D-99A0-35DE1FAD7564}" type="parTrans" cxnId="{63C410FA-486B-4883-9DF1-1F8488C2674C}">
      <dgm:prSet/>
      <dgm:spPr/>
      <dgm:t>
        <a:bodyPr/>
        <a:lstStyle/>
        <a:p>
          <a:endParaRPr lang="en-US"/>
        </a:p>
      </dgm:t>
    </dgm:pt>
    <dgm:pt modelId="{D82F2CA7-8E22-4399-AE28-0F90C1D6B5FA}" type="sibTrans" cxnId="{63C410FA-486B-4883-9DF1-1F8488C2674C}">
      <dgm:prSet/>
      <dgm:spPr/>
      <dgm:t>
        <a:bodyPr/>
        <a:lstStyle/>
        <a:p>
          <a:endParaRPr lang="en-US"/>
        </a:p>
      </dgm:t>
    </dgm:pt>
    <dgm:pt modelId="{2752A751-9CB0-4695-A540-BE24B9A8E307}">
      <dgm:prSet phldrT="[Text]" custT="1"/>
      <dgm:spPr/>
      <dgm:t>
        <a:bodyPr/>
        <a:lstStyle/>
        <a:p>
          <a:r>
            <a:rPr lang="en-US" sz="1800" dirty="0" smtClean="0"/>
            <a:t>Home Comfort</a:t>
          </a:r>
          <a:endParaRPr lang="en-US" sz="1800" dirty="0"/>
        </a:p>
      </dgm:t>
    </dgm:pt>
    <dgm:pt modelId="{3CE1596F-4C12-47A4-A6E2-D5C53CD70538}" type="parTrans" cxnId="{BE7F1021-E2DF-43FC-84D0-7A0B8CC6D1D1}">
      <dgm:prSet/>
      <dgm:spPr/>
      <dgm:t>
        <a:bodyPr/>
        <a:lstStyle/>
        <a:p>
          <a:endParaRPr lang="en-US"/>
        </a:p>
      </dgm:t>
    </dgm:pt>
    <dgm:pt modelId="{FB8C4A80-59FB-43CD-BC8D-A2B71474AB5A}" type="sibTrans" cxnId="{BE7F1021-E2DF-43FC-84D0-7A0B8CC6D1D1}">
      <dgm:prSet/>
      <dgm:spPr/>
      <dgm:t>
        <a:bodyPr/>
        <a:lstStyle/>
        <a:p>
          <a:endParaRPr lang="en-US"/>
        </a:p>
      </dgm:t>
    </dgm:pt>
    <dgm:pt modelId="{3292AA6E-E2E0-4AE9-B8EC-1D3FB12837C2}">
      <dgm:prSet phldrT="[Text]" custT="1"/>
      <dgm:spPr/>
      <dgm:t>
        <a:bodyPr/>
        <a:lstStyle/>
        <a:p>
          <a:r>
            <a:rPr lang="en-US" sz="1800" dirty="0" smtClean="0"/>
            <a:t>Information Source</a:t>
          </a:r>
          <a:endParaRPr lang="en-US" sz="1800" dirty="0"/>
        </a:p>
      </dgm:t>
    </dgm:pt>
    <dgm:pt modelId="{85852E1C-6402-4FBD-9CFC-8C72746238A0}" type="parTrans" cxnId="{9673D999-A504-4B69-A2AE-E191B40FCBB4}">
      <dgm:prSet/>
      <dgm:spPr/>
      <dgm:t>
        <a:bodyPr/>
        <a:lstStyle/>
        <a:p>
          <a:endParaRPr lang="en-US"/>
        </a:p>
      </dgm:t>
    </dgm:pt>
    <dgm:pt modelId="{BD4521DE-CD0D-4928-8499-BEDAA2A27335}" type="sibTrans" cxnId="{9673D999-A504-4B69-A2AE-E191B40FCBB4}">
      <dgm:prSet/>
      <dgm:spPr/>
      <dgm:t>
        <a:bodyPr/>
        <a:lstStyle/>
        <a:p>
          <a:endParaRPr lang="en-US"/>
        </a:p>
      </dgm:t>
    </dgm:pt>
    <dgm:pt modelId="{47D1029F-5898-4A01-BE33-21FCB535AEFD}">
      <dgm:prSet phldrT="[Text]" custT="1"/>
      <dgm:spPr/>
      <dgm:t>
        <a:bodyPr/>
        <a:lstStyle/>
        <a:p>
          <a:r>
            <a:rPr lang="en-US" sz="1800" dirty="0" smtClean="0"/>
            <a:t>Other factors impacting measure selection</a:t>
          </a:r>
          <a:endParaRPr lang="en-US" sz="1800" dirty="0"/>
        </a:p>
      </dgm:t>
    </dgm:pt>
    <dgm:pt modelId="{6500532C-41D3-42F4-9C00-9FFC69F2AEA9}" type="parTrans" cxnId="{30BCA6C1-B5C5-4F9C-B8DC-07937ED4888D}">
      <dgm:prSet/>
      <dgm:spPr/>
      <dgm:t>
        <a:bodyPr/>
        <a:lstStyle/>
        <a:p>
          <a:endParaRPr lang="en-US"/>
        </a:p>
      </dgm:t>
    </dgm:pt>
    <dgm:pt modelId="{BCA87D45-73D7-457E-A14B-AFD57FEEB96B}" type="sibTrans" cxnId="{30BCA6C1-B5C5-4F9C-B8DC-07937ED4888D}">
      <dgm:prSet/>
      <dgm:spPr/>
      <dgm:t>
        <a:bodyPr/>
        <a:lstStyle/>
        <a:p>
          <a:endParaRPr lang="en-US"/>
        </a:p>
      </dgm:t>
    </dgm:pt>
    <dgm:pt modelId="{EE1ECE4C-9E41-4442-B675-CD8CBE4D4DF1}">
      <dgm:prSet phldrT="[Text]"/>
      <dgm:spPr/>
      <dgm:t>
        <a:bodyPr/>
        <a:lstStyle/>
        <a:p>
          <a:r>
            <a:rPr lang="en-US" dirty="0" smtClean="0"/>
            <a:t>Satisfaction &amp; Recommendations</a:t>
          </a:r>
          <a:endParaRPr lang="en-US" dirty="0"/>
        </a:p>
      </dgm:t>
    </dgm:pt>
    <dgm:pt modelId="{BD52EB86-7A75-4981-915A-2F78B6E4B598}" type="parTrans" cxnId="{B7CEC8B2-0DEA-45D3-8913-A414E0608076}">
      <dgm:prSet/>
      <dgm:spPr/>
      <dgm:t>
        <a:bodyPr/>
        <a:lstStyle/>
        <a:p>
          <a:endParaRPr lang="en-US"/>
        </a:p>
      </dgm:t>
    </dgm:pt>
    <dgm:pt modelId="{7948302E-AAAA-4523-BBF6-1A773BBB3039}" type="sibTrans" cxnId="{B7CEC8B2-0DEA-45D3-8913-A414E0608076}">
      <dgm:prSet/>
      <dgm:spPr/>
      <dgm:t>
        <a:bodyPr/>
        <a:lstStyle/>
        <a:p>
          <a:endParaRPr lang="en-US"/>
        </a:p>
      </dgm:t>
    </dgm:pt>
    <dgm:pt modelId="{06E1C4AE-7000-412B-B220-3983FD85B152}">
      <dgm:prSet phldrT="[Text]" custT="1"/>
      <dgm:spPr/>
      <dgm:t>
        <a:bodyPr/>
        <a:lstStyle/>
        <a:p>
          <a:r>
            <a:rPr lang="en-US" sz="1800" dirty="0" smtClean="0"/>
            <a:t>Equipment/Improvements</a:t>
          </a:r>
          <a:endParaRPr lang="en-US" sz="1800" dirty="0"/>
        </a:p>
      </dgm:t>
    </dgm:pt>
    <dgm:pt modelId="{178CCC26-1F6B-42C6-8BFA-7DC245956BC0}" type="parTrans" cxnId="{A3243684-E94D-45DC-825E-01E79A257B6E}">
      <dgm:prSet/>
      <dgm:spPr/>
      <dgm:t>
        <a:bodyPr/>
        <a:lstStyle/>
        <a:p>
          <a:endParaRPr lang="en-US"/>
        </a:p>
      </dgm:t>
    </dgm:pt>
    <dgm:pt modelId="{940D832F-6241-43C3-9B5B-723EC1E8A8D9}" type="sibTrans" cxnId="{A3243684-E94D-45DC-825E-01E79A257B6E}">
      <dgm:prSet/>
      <dgm:spPr/>
      <dgm:t>
        <a:bodyPr/>
        <a:lstStyle/>
        <a:p>
          <a:endParaRPr lang="en-US"/>
        </a:p>
      </dgm:t>
    </dgm:pt>
    <dgm:pt modelId="{13608604-B2AC-4B2B-9E45-FA706A6AD943}">
      <dgm:prSet phldrT="[Text]" custT="1"/>
      <dgm:spPr/>
      <dgm:t>
        <a:bodyPr/>
        <a:lstStyle/>
        <a:p>
          <a:r>
            <a:rPr lang="en-US" sz="1800" dirty="0" smtClean="0"/>
            <a:t>Contractors</a:t>
          </a:r>
          <a:endParaRPr lang="en-US" sz="1800" dirty="0"/>
        </a:p>
      </dgm:t>
    </dgm:pt>
    <dgm:pt modelId="{871D7C0F-9A6A-4183-986C-0D6609A348B0}" type="parTrans" cxnId="{152F49A4-AE39-48A5-940D-051FD9EF2BBA}">
      <dgm:prSet/>
      <dgm:spPr/>
      <dgm:t>
        <a:bodyPr/>
        <a:lstStyle/>
        <a:p>
          <a:endParaRPr lang="en-US"/>
        </a:p>
      </dgm:t>
    </dgm:pt>
    <dgm:pt modelId="{D1896D2E-0E33-4357-8652-DEC83ED3ED72}" type="sibTrans" cxnId="{152F49A4-AE39-48A5-940D-051FD9EF2BBA}">
      <dgm:prSet/>
      <dgm:spPr/>
      <dgm:t>
        <a:bodyPr/>
        <a:lstStyle/>
        <a:p>
          <a:endParaRPr lang="en-US"/>
        </a:p>
      </dgm:t>
    </dgm:pt>
    <dgm:pt modelId="{2123B331-931A-4752-B7FA-E0D15DB90E65}">
      <dgm:prSet phldrT="[Text]" custT="1"/>
      <dgm:spPr/>
      <dgm:t>
        <a:bodyPr/>
        <a:lstStyle/>
        <a:p>
          <a:r>
            <a:rPr lang="en-US" sz="1800" dirty="0" smtClean="0"/>
            <a:t>Additional Planned Measures</a:t>
          </a:r>
          <a:endParaRPr lang="en-US" sz="1800" dirty="0"/>
        </a:p>
      </dgm:t>
    </dgm:pt>
    <dgm:pt modelId="{36DA0CC1-BAAA-42F2-999F-AC88B8C7E128}" type="sibTrans" cxnId="{7393AF5F-8C77-497F-9D06-7A6864225032}">
      <dgm:prSet/>
      <dgm:spPr/>
      <dgm:t>
        <a:bodyPr/>
        <a:lstStyle/>
        <a:p>
          <a:endParaRPr lang="en-US"/>
        </a:p>
      </dgm:t>
    </dgm:pt>
    <dgm:pt modelId="{23E51A8F-8556-410E-A28F-A1C9572871C7}" type="parTrans" cxnId="{7393AF5F-8C77-497F-9D06-7A6864225032}">
      <dgm:prSet/>
      <dgm:spPr/>
      <dgm:t>
        <a:bodyPr/>
        <a:lstStyle/>
        <a:p>
          <a:endParaRPr lang="en-US"/>
        </a:p>
      </dgm:t>
    </dgm:pt>
    <dgm:pt modelId="{2EAF20C3-613D-4C64-862B-69DF6D3F5E00}">
      <dgm:prSet custT="1"/>
      <dgm:spPr/>
      <dgm:t>
        <a:bodyPr/>
        <a:lstStyle/>
        <a:p>
          <a:r>
            <a:rPr lang="en-US" sz="1800" dirty="0" smtClean="0"/>
            <a:t>SJG Programs</a:t>
          </a:r>
          <a:endParaRPr lang="en-US" sz="1800" dirty="0"/>
        </a:p>
      </dgm:t>
    </dgm:pt>
    <dgm:pt modelId="{1BBD3F4E-7967-4C34-B0F6-31B2076F1635}" type="parTrans" cxnId="{EBB88D13-D335-43C1-A6B9-6A496B7331AE}">
      <dgm:prSet/>
      <dgm:spPr/>
      <dgm:t>
        <a:bodyPr/>
        <a:lstStyle/>
        <a:p>
          <a:endParaRPr lang="en-US"/>
        </a:p>
      </dgm:t>
    </dgm:pt>
    <dgm:pt modelId="{A747A269-DE06-47A1-875E-D51732CA6C9C}" type="sibTrans" cxnId="{EBB88D13-D335-43C1-A6B9-6A496B7331AE}">
      <dgm:prSet/>
      <dgm:spPr/>
      <dgm:t>
        <a:bodyPr/>
        <a:lstStyle/>
        <a:p>
          <a:endParaRPr lang="en-US"/>
        </a:p>
      </dgm:t>
    </dgm:pt>
    <dgm:pt modelId="{9514022B-58DD-44B2-8F4A-6CB8EB362615}">
      <dgm:prSet phldrT="[Text]" custT="1"/>
      <dgm:spPr/>
      <dgm:t>
        <a:bodyPr/>
        <a:lstStyle/>
        <a:p>
          <a:r>
            <a:rPr lang="en-US" sz="1800" dirty="0" smtClean="0"/>
            <a:t>Challenges</a:t>
          </a:r>
          <a:endParaRPr lang="en-US" sz="1800" dirty="0"/>
        </a:p>
      </dgm:t>
    </dgm:pt>
    <dgm:pt modelId="{9FF4D086-7D65-410B-A3E8-DFAC8FF01B0B}">
      <dgm:prSet phldrT="[Text]" custT="1"/>
      <dgm:spPr/>
      <dgm:t>
        <a:bodyPr/>
        <a:lstStyle/>
        <a:p>
          <a:r>
            <a:rPr lang="en-US" sz="1800" dirty="0" smtClean="0"/>
            <a:t>Satisfaction</a:t>
          </a:r>
          <a:endParaRPr lang="en-US" sz="1800" dirty="0"/>
        </a:p>
      </dgm:t>
    </dgm:pt>
    <dgm:pt modelId="{071E6E36-7687-4217-9112-9138CBD38B5F}">
      <dgm:prSet phldrT="[Text]"/>
      <dgm:spPr/>
      <dgm:t>
        <a:bodyPr/>
        <a:lstStyle/>
        <a:p>
          <a:r>
            <a:rPr lang="en-US" dirty="0" smtClean="0"/>
            <a:t>Rebate and Financing</a:t>
          </a:r>
          <a:endParaRPr lang="en-US" dirty="0"/>
        </a:p>
      </dgm:t>
    </dgm:pt>
    <dgm:pt modelId="{CD42F60A-6061-4660-80E2-8EF1B310F0D8}" type="sibTrans" cxnId="{71BF4BD4-CC93-435F-982A-2B10E2F0D0C9}">
      <dgm:prSet/>
      <dgm:spPr/>
      <dgm:t>
        <a:bodyPr/>
        <a:lstStyle/>
        <a:p>
          <a:endParaRPr lang="en-US"/>
        </a:p>
      </dgm:t>
    </dgm:pt>
    <dgm:pt modelId="{0558514E-F407-4C7E-AD81-07297E7773E0}" type="parTrans" cxnId="{71BF4BD4-CC93-435F-982A-2B10E2F0D0C9}">
      <dgm:prSet/>
      <dgm:spPr/>
      <dgm:t>
        <a:bodyPr/>
        <a:lstStyle/>
        <a:p>
          <a:endParaRPr lang="en-US"/>
        </a:p>
      </dgm:t>
    </dgm:pt>
    <dgm:pt modelId="{0A4AE1BF-4D15-42D3-BCE3-C928BBF6669F}" type="sibTrans" cxnId="{7FE56437-F33A-41D7-BAC3-242009E2AA6D}">
      <dgm:prSet/>
      <dgm:spPr/>
      <dgm:t>
        <a:bodyPr/>
        <a:lstStyle/>
        <a:p>
          <a:endParaRPr lang="en-US"/>
        </a:p>
      </dgm:t>
    </dgm:pt>
    <dgm:pt modelId="{D0CF78E7-97A5-4602-B66E-22E357EDC2EA}" type="parTrans" cxnId="{7FE56437-F33A-41D7-BAC3-242009E2AA6D}">
      <dgm:prSet/>
      <dgm:spPr/>
      <dgm:t>
        <a:bodyPr/>
        <a:lstStyle/>
        <a:p>
          <a:endParaRPr lang="en-US"/>
        </a:p>
      </dgm:t>
    </dgm:pt>
    <dgm:pt modelId="{0E6AC2B1-A072-424F-9158-2E39E46F7464}" type="sibTrans" cxnId="{CA78A0A0-3E3B-468B-904E-B8BEE0F2AA9A}">
      <dgm:prSet/>
      <dgm:spPr/>
      <dgm:t>
        <a:bodyPr/>
        <a:lstStyle/>
        <a:p>
          <a:endParaRPr lang="en-US"/>
        </a:p>
      </dgm:t>
    </dgm:pt>
    <dgm:pt modelId="{4CE81FF6-2E81-4859-B444-EC7737DF6669}" type="parTrans" cxnId="{CA78A0A0-3E3B-468B-904E-B8BEE0F2AA9A}">
      <dgm:prSet/>
      <dgm:spPr/>
      <dgm:t>
        <a:bodyPr/>
        <a:lstStyle/>
        <a:p>
          <a:endParaRPr lang="en-US"/>
        </a:p>
      </dgm:t>
    </dgm:pt>
    <dgm:pt modelId="{A573462B-B7E0-4E2A-A622-79A81E695C08}" type="pres">
      <dgm:prSet presAssocID="{1DC1B6E4-2DD1-462C-AE85-64D1534E7B86}" presName="Name0" presStyleCnt="0">
        <dgm:presLayoutVars>
          <dgm:dir/>
          <dgm:animLvl val="lvl"/>
          <dgm:resizeHandles val="exact"/>
        </dgm:presLayoutVars>
      </dgm:prSet>
      <dgm:spPr/>
      <dgm:t>
        <a:bodyPr/>
        <a:lstStyle/>
        <a:p>
          <a:endParaRPr lang="en-US"/>
        </a:p>
      </dgm:t>
    </dgm:pt>
    <dgm:pt modelId="{D7D0B72A-A158-44E6-9276-4371DAABD2BF}" type="pres">
      <dgm:prSet presAssocID="{BEC57496-4741-4E57-A9D8-F3F5EE85E8CA}" presName="linNode" presStyleCnt="0"/>
      <dgm:spPr/>
    </dgm:pt>
    <dgm:pt modelId="{159D4B1C-C3D1-487E-9890-A71810042A08}" type="pres">
      <dgm:prSet presAssocID="{BEC57496-4741-4E57-A9D8-F3F5EE85E8CA}" presName="parentText" presStyleLbl="node1" presStyleIdx="0" presStyleCnt="5">
        <dgm:presLayoutVars>
          <dgm:chMax val="1"/>
          <dgm:bulletEnabled val="1"/>
        </dgm:presLayoutVars>
      </dgm:prSet>
      <dgm:spPr/>
      <dgm:t>
        <a:bodyPr/>
        <a:lstStyle/>
        <a:p>
          <a:endParaRPr lang="en-US"/>
        </a:p>
      </dgm:t>
    </dgm:pt>
    <dgm:pt modelId="{43C45097-DEEE-4C32-9B37-A179BA863919}" type="pres">
      <dgm:prSet presAssocID="{BEC57496-4741-4E57-A9D8-F3F5EE85E8CA}" presName="descendantText" presStyleLbl="alignAccFollowNode1" presStyleIdx="0" presStyleCnt="5">
        <dgm:presLayoutVars>
          <dgm:bulletEnabled val="1"/>
        </dgm:presLayoutVars>
      </dgm:prSet>
      <dgm:spPr/>
      <dgm:t>
        <a:bodyPr/>
        <a:lstStyle/>
        <a:p>
          <a:endParaRPr lang="en-US"/>
        </a:p>
      </dgm:t>
    </dgm:pt>
    <dgm:pt modelId="{0D3BB692-D0B0-4BEA-A8E5-2033B5280627}" type="pres">
      <dgm:prSet presAssocID="{7F030B76-EF7C-4B74-B173-C310B1E50086}" presName="sp" presStyleCnt="0"/>
      <dgm:spPr/>
    </dgm:pt>
    <dgm:pt modelId="{7D454341-05B0-4D4C-BFBF-907E917195B6}" type="pres">
      <dgm:prSet presAssocID="{A17EC29F-B81C-4926-B2DA-7E82277AC364}" presName="linNode" presStyleCnt="0"/>
      <dgm:spPr/>
    </dgm:pt>
    <dgm:pt modelId="{DF3552D9-0E4E-4F55-ADF0-B65C853DAD4E}" type="pres">
      <dgm:prSet presAssocID="{A17EC29F-B81C-4926-B2DA-7E82277AC364}" presName="parentText" presStyleLbl="node1" presStyleIdx="1" presStyleCnt="5">
        <dgm:presLayoutVars>
          <dgm:chMax val="1"/>
          <dgm:bulletEnabled val="1"/>
        </dgm:presLayoutVars>
      </dgm:prSet>
      <dgm:spPr/>
      <dgm:t>
        <a:bodyPr/>
        <a:lstStyle/>
        <a:p>
          <a:endParaRPr lang="en-US"/>
        </a:p>
      </dgm:t>
    </dgm:pt>
    <dgm:pt modelId="{ADE5F6CC-68D3-4F0A-B4C1-B5C2D502E5BA}" type="pres">
      <dgm:prSet presAssocID="{A17EC29F-B81C-4926-B2DA-7E82277AC364}" presName="descendantText" presStyleLbl="alignAccFollowNode1" presStyleIdx="1" presStyleCnt="5">
        <dgm:presLayoutVars>
          <dgm:bulletEnabled val="1"/>
        </dgm:presLayoutVars>
      </dgm:prSet>
      <dgm:spPr/>
      <dgm:t>
        <a:bodyPr/>
        <a:lstStyle/>
        <a:p>
          <a:endParaRPr lang="en-US"/>
        </a:p>
      </dgm:t>
    </dgm:pt>
    <dgm:pt modelId="{A07C607F-3BDE-4B1B-B6EC-FF22C112A056}" type="pres">
      <dgm:prSet presAssocID="{E6AEC5D2-886B-41EE-8565-260170607068}" presName="sp" presStyleCnt="0"/>
      <dgm:spPr/>
    </dgm:pt>
    <dgm:pt modelId="{0E94EE82-33DE-4C1F-A15A-CE1EC2BC9FF7}" type="pres">
      <dgm:prSet presAssocID="{C3E42DA0-AEEE-4F12-9181-92C7C5B65A99}" presName="linNode" presStyleCnt="0"/>
      <dgm:spPr/>
    </dgm:pt>
    <dgm:pt modelId="{07AB9242-2152-45E9-A34F-06D7915E9EDB}" type="pres">
      <dgm:prSet presAssocID="{C3E42DA0-AEEE-4F12-9181-92C7C5B65A99}" presName="parentText" presStyleLbl="node1" presStyleIdx="2" presStyleCnt="5">
        <dgm:presLayoutVars>
          <dgm:chMax val="1"/>
          <dgm:bulletEnabled val="1"/>
        </dgm:presLayoutVars>
      </dgm:prSet>
      <dgm:spPr/>
      <dgm:t>
        <a:bodyPr/>
        <a:lstStyle/>
        <a:p>
          <a:endParaRPr lang="en-US"/>
        </a:p>
      </dgm:t>
    </dgm:pt>
    <dgm:pt modelId="{13333579-A9BA-4BC9-AC6E-E2292B49F051}" type="pres">
      <dgm:prSet presAssocID="{C3E42DA0-AEEE-4F12-9181-92C7C5B65A99}" presName="descendantText" presStyleLbl="alignAccFollowNode1" presStyleIdx="2" presStyleCnt="5">
        <dgm:presLayoutVars>
          <dgm:bulletEnabled val="1"/>
        </dgm:presLayoutVars>
      </dgm:prSet>
      <dgm:spPr/>
      <dgm:t>
        <a:bodyPr/>
        <a:lstStyle/>
        <a:p>
          <a:endParaRPr lang="en-US"/>
        </a:p>
      </dgm:t>
    </dgm:pt>
    <dgm:pt modelId="{11E6FC3B-5F13-43DB-9551-9F4C46B7AB98}" type="pres">
      <dgm:prSet presAssocID="{E5F318AA-9A97-43E2-8E73-F49482EAFB69}" presName="sp" presStyleCnt="0"/>
      <dgm:spPr/>
    </dgm:pt>
    <dgm:pt modelId="{6A85DB86-67A6-4954-B1CA-8D7348346163}" type="pres">
      <dgm:prSet presAssocID="{071E6E36-7687-4217-9112-9138CBD38B5F}" presName="linNode" presStyleCnt="0"/>
      <dgm:spPr/>
    </dgm:pt>
    <dgm:pt modelId="{5C0773A3-635A-472F-80D9-3686AA2A8FE4}" type="pres">
      <dgm:prSet presAssocID="{071E6E36-7687-4217-9112-9138CBD38B5F}" presName="parentText" presStyleLbl="node1" presStyleIdx="3" presStyleCnt="5">
        <dgm:presLayoutVars>
          <dgm:chMax val="1"/>
          <dgm:bulletEnabled val="1"/>
        </dgm:presLayoutVars>
      </dgm:prSet>
      <dgm:spPr/>
      <dgm:t>
        <a:bodyPr/>
        <a:lstStyle/>
        <a:p>
          <a:endParaRPr lang="en-US"/>
        </a:p>
      </dgm:t>
    </dgm:pt>
    <dgm:pt modelId="{BA975344-F44A-40FC-900C-4A7465E590A0}" type="pres">
      <dgm:prSet presAssocID="{071E6E36-7687-4217-9112-9138CBD38B5F}" presName="descendantText" presStyleLbl="alignAccFollowNode1" presStyleIdx="3" presStyleCnt="5">
        <dgm:presLayoutVars>
          <dgm:bulletEnabled val="1"/>
        </dgm:presLayoutVars>
      </dgm:prSet>
      <dgm:spPr/>
      <dgm:t>
        <a:bodyPr/>
        <a:lstStyle/>
        <a:p>
          <a:endParaRPr lang="en-US"/>
        </a:p>
      </dgm:t>
    </dgm:pt>
    <dgm:pt modelId="{AA8C1B1D-7C57-4560-A9F7-C0F0280F21B5}" type="pres">
      <dgm:prSet presAssocID="{CD42F60A-6061-4660-80E2-8EF1B310F0D8}" presName="sp" presStyleCnt="0"/>
      <dgm:spPr/>
    </dgm:pt>
    <dgm:pt modelId="{D2860FF8-1656-4F62-8D76-77E84F3D4657}" type="pres">
      <dgm:prSet presAssocID="{EE1ECE4C-9E41-4442-B675-CD8CBE4D4DF1}" presName="linNode" presStyleCnt="0"/>
      <dgm:spPr/>
    </dgm:pt>
    <dgm:pt modelId="{2CEF4D21-8D8B-40E9-9E15-2C95539E24E8}" type="pres">
      <dgm:prSet presAssocID="{EE1ECE4C-9E41-4442-B675-CD8CBE4D4DF1}" presName="parentText" presStyleLbl="node1" presStyleIdx="4" presStyleCnt="5">
        <dgm:presLayoutVars>
          <dgm:chMax val="1"/>
          <dgm:bulletEnabled val="1"/>
        </dgm:presLayoutVars>
      </dgm:prSet>
      <dgm:spPr/>
      <dgm:t>
        <a:bodyPr/>
        <a:lstStyle/>
        <a:p>
          <a:endParaRPr lang="en-US"/>
        </a:p>
      </dgm:t>
    </dgm:pt>
    <dgm:pt modelId="{D0D0F32C-F6DC-45DB-87FF-9EA96B6F0506}" type="pres">
      <dgm:prSet presAssocID="{EE1ECE4C-9E41-4442-B675-CD8CBE4D4DF1}" presName="descendantText" presStyleLbl="alignAccFollowNode1" presStyleIdx="4" presStyleCnt="5">
        <dgm:presLayoutVars>
          <dgm:bulletEnabled val="1"/>
        </dgm:presLayoutVars>
      </dgm:prSet>
      <dgm:spPr/>
      <dgm:t>
        <a:bodyPr/>
        <a:lstStyle/>
        <a:p>
          <a:endParaRPr lang="en-US"/>
        </a:p>
      </dgm:t>
    </dgm:pt>
  </dgm:ptLst>
  <dgm:cxnLst>
    <dgm:cxn modelId="{087F1065-D3B8-4EE6-857C-C169DA608C45}" type="presOf" srcId="{1DC1B6E4-2DD1-462C-AE85-64D1534E7B86}" destId="{A573462B-B7E0-4E2A-A622-79A81E695C08}" srcOrd="0" destOrd="0" presId="urn:microsoft.com/office/officeart/2005/8/layout/vList5"/>
    <dgm:cxn modelId="{6EF74C32-6F0A-4D74-A238-E78D12CCBFE9}" type="presOf" srcId="{FD1DE114-EBA6-4B0A-9039-1A2B4462CAFB}" destId="{ADE5F6CC-68D3-4F0A-B4C1-B5C2D502E5BA}" srcOrd="0" destOrd="0" presId="urn:microsoft.com/office/officeart/2005/8/layout/vList5"/>
    <dgm:cxn modelId="{BA3D1A8B-DD66-47E3-BBB1-C8DD95EC0E72}" type="presOf" srcId="{06E1C4AE-7000-412B-B220-3983FD85B152}" destId="{D0D0F32C-F6DC-45DB-87FF-9EA96B6F0506}" srcOrd="0" destOrd="0" presId="urn:microsoft.com/office/officeart/2005/8/layout/vList5"/>
    <dgm:cxn modelId="{1823B688-275C-42BC-9B23-976035C9DF16}" type="presOf" srcId="{13608604-B2AC-4B2B-9E45-FA706A6AD943}" destId="{D0D0F32C-F6DC-45DB-87FF-9EA96B6F0506}" srcOrd="0" destOrd="2" presId="urn:microsoft.com/office/officeart/2005/8/layout/vList5"/>
    <dgm:cxn modelId="{A3243684-E94D-45DC-825E-01E79A257B6E}" srcId="{EE1ECE4C-9E41-4442-B675-CD8CBE4D4DF1}" destId="{06E1C4AE-7000-412B-B220-3983FD85B152}" srcOrd="0" destOrd="0" parTransId="{178CCC26-1F6B-42C6-8BFA-7DC245956BC0}" sibTransId="{940D832F-6241-43C3-9B5B-723EC1E8A8D9}"/>
    <dgm:cxn modelId="{48EFA372-1D74-4984-9EED-41DB6252EE85}" type="presOf" srcId="{EE1ECE4C-9E41-4442-B675-CD8CBE4D4DF1}" destId="{2CEF4D21-8D8B-40E9-9E15-2C95539E24E8}" srcOrd="0" destOrd="0" presId="urn:microsoft.com/office/officeart/2005/8/layout/vList5"/>
    <dgm:cxn modelId="{CA78A0A0-3E3B-468B-904E-B8BEE0F2AA9A}" srcId="{071E6E36-7687-4217-9112-9138CBD38B5F}" destId="{9FF4D086-7D65-410B-A3E8-DFAC8FF01B0B}" srcOrd="0" destOrd="0" parTransId="{4CE81FF6-2E81-4859-B444-EC7737DF6669}" sibTransId="{0E6AC2B1-A072-424F-9158-2E39E46F7464}"/>
    <dgm:cxn modelId="{8117570F-5836-4E02-8DBE-DF11037AC879}" type="presOf" srcId="{BEC57496-4741-4E57-A9D8-F3F5EE85E8CA}" destId="{159D4B1C-C3D1-487E-9890-A71810042A08}" srcOrd="0" destOrd="0" presId="urn:microsoft.com/office/officeart/2005/8/layout/vList5"/>
    <dgm:cxn modelId="{E0AB2BD7-6EEE-4162-97FB-2927F61051B9}" type="presOf" srcId="{9FF4D086-7D65-410B-A3E8-DFAC8FF01B0B}" destId="{BA975344-F44A-40FC-900C-4A7465E590A0}" srcOrd="0" destOrd="0" presId="urn:microsoft.com/office/officeart/2005/8/layout/vList5"/>
    <dgm:cxn modelId="{7260D6F8-B34D-4867-80BD-776680D9FB44}" type="presOf" srcId="{F96334F7-4665-4481-84D3-50ACCCA52E68}" destId="{13333579-A9BA-4BC9-AC6E-E2292B49F051}" srcOrd="0" destOrd="0" presId="urn:microsoft.com/office/officeart/2005/8/layout/vList5"/>
    <dgm:cxn modelId="{A7EE6767-39F3-42A7-A4B1-DC4A916807AF}" type="presOf" srcId="{4910229E-9EF1-48C4-88D6-A294C717BC4D}" destId="{43C45097-DEEE-4C32-9B37-A179BA863919}" srcOrd="0" destOrd="1" presId="urn:microsoft.com/office/officeart/2005/8/layout/vList5"/>
    <dgm:cxn modelId="{7786E7B4-14AE-4437-A34E-633BF09773E0}" type="presOf" srcId="{2EAF20C3-613D-4C64-862B-69DF6D3F5E00}" destId="{D0D0F32C-F6DC-45DB-87FF-9EA96B6F0506}" srcOrd="0" destOrd="1" presId="urn:microsoft.com/office/officeart/2005/8/layout/vList5"/>
    <dgm:cxn modelId="{34F1DA2D-9D68-40EC-96A9-5E08AAB80A24}" type="presOf" srcId="{2123B331-931A-4752-B7FA-E0D15DB90E65}" destId="{13333579-A9BA-4BC9-AC6E-E2292B49F051}" srcOrd="0" destOrd="2" presId="urn:microsoft.com/office/officeart/2005/8/layout/vList5"/>
    <dgm:cxn modelId="{63C410FA-486B-4883-9DF1-1F8488C2674C}" srcId="{C3E42DA0-AEEE-4F12-9181-92C7C5B65A99}" destId="{F96334F7-4665-4481-84D3-50ACCCA52E68}" srcOrd="0" destOrd="0" parTransId="{2895FF98-DC95-452D-99A0-35DE1FAD7564}" sibTransId="{D82F2CA7-8E22-4399-AE28-0F90C1D6B5FA}"/>
    <dgm:cxn modelId="{EBB88D13-D335-43C1-A6B9-6A496B7331AE}" srcId="{EE1ECE4C-9E41-4442-B675-CD8CBE4D4DF1}" destId="{2EAF20C3-613D-4C64-862B-69DF6D3F5E00}" srcOrd="1" destOrd="0" parTransId="{1BBD3F4E-7967-4C34-B0F6-31B2076F1635}" sibTransId="{A747A269-DE06-47A1-875E-D51732CA6C9C}"/>
    <dgm:cxn modelId="{30BCA6C1-B5C5-4F9C-B8DC-07937ED4888D}" srcId="{A17EC29F-B81C-4926-B2DA-7E82277AC364}" destId="{47D1029F-5898-4A01-BE33-21FCB535AEFD}" srcOrd="1" destOrd="0" parTransId="{6500532C-41D3-42F4-9C00-9FFC69F2AEA9}" sibTransId="{BCA87D45-73D7-457E-A14B-AFD57FEEB96B}"/>
    <dgm:cxn modelId="{6C241A8D-E503-4A42-950E-1102AC964FC4}" srcId="{1DC1B6E4-2DD1-462C-AE85-64D1534E7B86}" destId="{C3E42DA0-AEEE-4F12-9181-92C7C5B65A99}" srcOrd="2" destOrd="0" parTransId="{A8D7B497-03F1-48DB-B6CE-5955E94E7BE7}" sibTransId="{E5F318AA-9A97-43E2-8E73-F49482EAFB69}"/>
    <dgm:cxn modelId="{7393AF5F-8C77-497F-9D06-7A6864225032}" srcId="{C3E42DA0-AEEE-4F12-9181-92C7C5B65A99}" destId="{2123B331-931A-4752-B7FA-E0D15DB90E65}" srcOrd="2" destOrd="0" parTransId="{23E51A8F-8556-410E-A28F-A1C9572871C7}" sibTransId="{36DA0CC1-BAAA-42F2-999F-AC88B8C7E128}"/>
    <dgm:cxn modelId="{3978A924-ADC3-4B2C-857C-4137B41536C3}" type="presOf" srcId="{071E6E36-7687-4217-9112-9138CBD38B5F}" destId="{5C0773A3-635A-472F-80D9-3686AA2A8FE4}" srcOrd="0" destOrd="0" presId="urn:microsoft.com/office/officeart/2005/8/layout/vList5"/>
    <dgm:cxn modelId="{C6F0BB1D-81BC-4C06-95D8-F55D4158B45D}" type="presOf" srcId="{3292AA6E-E2E0-4AE9-B8EC-1D3FB12837C2}" destId="{43C45097-DEEE-4C32-9B37-A179BA863919}" srcOrd="0" destOrd="0" presId="urn:microsoft.com/office/officeart/2005/8/layout/vList5"/>
    <dgm:cxn modelId="{95D5548F-DA2A-43B3-85CF-C25B29C9C32E}" srcId="{1DC1B6E4-2DD1-462C-AE85-64D1534E7B86}" destId="{BEC57496-4741-4E57-A9D8-F3F5EE85E8CA}" srcOrd="0" destOrd="0" parTransId="{68A4363C-6936-4CFE-B934-660952A2CD0C}" sibTransId="{7F030B76-EF7C-4B74-B173-C310B1E50086}"/>
    <dgm:cxn modelId="{17D9788F-0D13-4CE2-83A8-9BBFEE30E65A}" type="presOf" srcId="{C3E42DA0-AEEE-4F12-9181-92C7C5B65A99}" destId="{07AB9242-2152-45E9-A34F-06D7915E9EDB}" srcOrd="0" destOrd="0" presId="urn:microsoft.com/office/officeart/2005/8/layout/vList5"/>
    <dgm:cxn modelId="{E9EFC8DC-21EC-4085-94B3-7253B42B21E8}" type="presOf" srcId="{9514022B-58DD-44B2-8F4A-6CB8EB362615}" destId="{BA975344-F44A-40FC-900C-4A7465E590A0}" srcOrd="0" destOrd="1" presId="urn:microsoft.com/office/officeart/2005/8/layout/vList5"/>
    <dgm:cxn modelId="{152F49A4-AE39-48A5-940D-051FD9EF2BBA}" srcId="{EE1ECE4C-9E41-4442-B675-CD8CBE4D4DF1}" destId="{13608604-B2AC-4B2B-9E45-FA706A6AD943}" srcOrd="2" destOrd="0" parTransId="{871D7C0F-9A6A-4183-986C-0D6609A348B0}" sibTransId="{D1896D2E-0E33-4357-8652-DEC83ED3ED72}"/>
    <dgm:cxn modelId="{0EC870D3-AC38-4C0B-9188-1487D39E651A}" type="presOf" srcId="{2752A751-9CB0-4695-A540-BE24B9A8E307}" destId="{13333579-A9BA-4BC9-AC6E-E2292B49F051}" srcOrd="0" destOrd="1" presId="urn:microsoft.com/office/officeart/2005/8/layout/vList5"/>
    <dgm:cxn modelId="{6F28D6C2-EE2F-4B45-9D39-4355A6ED0B25}" type="presOf" srcId="{47D1029F-5898-4A01-BE33-21FCB535AEFD}" destId="{ADE5F6CC-68D3-4F0A-B4C1-B5C2D502E5BA}" srcOrd="0" destOrd="1" presId="urn:microsoft.com/office/officeart/2005/8/layout/vList5"/>
    <dgm:cxn modelId="{BE7F1021-E2DF-43FC-84D0-7A0B8CC6D1D1}" srcId="{C3E42DA0-AEEE-4F12-9181-92C7C5B65A99}" destId="{2752A751-9CB0-4695-A540-BE24B9A8E307}" srcOrd="1" destOrd="0" parTransId="{3CE1596F-4C12-47A4-A6E2-D5C53CD70538}" sibTransId="{FB8C4A80-59FB-43CD-BC8D-A2B71474AB5A}"/>
    <dgm:cxn modelId="{7FE56437-F33A-41D7-BAC3-242009E2AA6D}" srcId="{071E6E36-7687-4217-9112-9138CBD38B5F}" destId="{9514022B-58DD-44B2-8F4A-6CB8EB362615}" srcOrd="1" destOrd="0" parTransId="{D0CF78E7-97A5-4602-B66E-22E357EDC2EA}" sibTransId="{0A4AE1BF-4D15-42D3-BCE3-C928BBF6669F}"/>
    <dgm:cxn modelId="{71BF4BD4-CC93-435F-982A-2B10E2F0D0C9}" srcId="{1DC1B6E4-2DD1-462C-AE85-64D1534E7B86}" destId="{071E6E36-7687-4217-9112-9138CBD38B5F}" srcOrd="3" destOrd="0" parTransId="{0558514E-F407-4C7E-AD81-07297E7773E0}" sibTransId="{CD42F60A-6061-4660-80E2-8EF1B310F0D8}"/>
    <dgm:cxn modelId="{D82010A6-3A4B-49EC-8500-DC9B03BB7430}" srcId="{1DC1B6E4-2DD1-462C-AE85-64D1534E7B86}" destId="{A17EC29F-B81C-4926-B2DA-7E82277AC364}" srcOrd="1" destOrd="0" parTransId="{C52EB8A9-2B07-42B9-BE3A-DC8A4507E954}" sibTransId="{E6AEC5D2-886B-41EE-8565-260170607068}"/>
    <dgm:cxn modelId="{B7CEC8B2-0DEA-45D3-8913-A414E0608076}" srcId="{1DC1B6E4-2DD1-462C-AE85-64D1534E7B86}" destId="{EE1ECE4C-9E41-4442-B675-CD8CBE4D4DF1}" srcOrd="4" destOrd="0" parTransId="{BD52EB86-7A75-4981-915A-2F78B6E4B598}" sibTransId="{7948302E-AAAA-4523-BBF6-1A773BBB3039}"/>
    <dgm:cxn modelId="{B754A586-7492-41CD-BA65-61D3F45A5C3C}" srcId="{A17EC29F-B81C-4926-B2DA-7E82277AC364}" destId="{FD1DE114-EBA6-4B0A-9039-1A2B4462CAFB}" srcOrd="0" destOrd="0" parTransId="{7D2C3F8B-FC4C-4DDD-9203-17E81037AFBB}" sibTransId="{9459D2BB-FA48-45FB-8117-64B7F9F919AE}"/>
    <dgm:cxn modelId="{EB2084BB-FE78-4A56-B094-A34FFDC55953}" type="presOf" srcId="{A17EC29F-B81C-4926-B2DA-7E82277AC364}" destId="{DF3552D9-0E4E-4F55-ADF0-B65C853DAD4E}" srcOrd="0" destOrd="0" presId="urn:microsoft.com/office/officeart/2005/8/layout/vList5"/>
    <dgm:cxn modelId="{489693C2-D08B-408E-A255-A8817579DC59}" srcId="{BEC57496-4741-4E57-A9D8-F3F5EE85E8CA}" destId="{4910229E-9EF1-48C4-88D6-A294C717BC4D}" srcOrd="1" destOrd="0" parTransId="{FBCD6130-4E2F-4EDF-9635-EF412D1A93D9}" sibTransId="{3D4A008D-AB3C-4042-9BC9-917969BF90A5}"/>
    <dgm:cxn modelId="{9673D999-A504-4B69-A2AE-E191B40FCBB4}" srcId="{BEC57496-4741-4E57-A9D8-F3F5EE85E8CA}" destId="{3292AA6E-E2E0-4AE9-B8EC-1D3FB12837C2}" srcOrd="0" destOrd="0" parTransId="{85852E1C-6402-4FBD-9CFC-8C72746238A0}" sibTransId="{BD4521DE-CD0D-4928-8499-BEDAA2A27335}"/>
    <dgm:cxn modelId="{69D8B372-B516-4362-9E0D-C49892FF7DCE}" type="presParOf" srcId="{A573462B-B7E0-4E2A-A622-79A81E695C08}" destId="{D7D0B72A-A158-44E6-9276-4371DAABD2BF}" srcOrd="0" destOrd="0" presId="urn:microsoft.com/office/officeart/2005/8/layout/vList5"/>
    <dgm:cxn modelId="{99E78CC0-9611-4791-8DDC-E575C1138862}" type="presParOf" srcId="{D7D0B72A-A158-44E6-9276-4371DAABD2BF}" destId="{159D4B1C-C3D1-487E-9890-A71810042A08}" srcOrd="0" destOrd="0" presId="urn:microsoft.com/office/officeart/2005/8/layout/vList5"/>
    <dgm:cxn modelId="{1762C328-DA1F-4257-A2B1-011F11422E41}" type="presParOf" srcId="{D7D0B72A-A158-44E6-9276-4371DAABD2BF}" destId="{43C45097-DEEE-4C32-9B37-A179BA863919}" srcOrd="1" destOrd="0" presId="urn:microsoft.com/office/officeart/2005/8/layout/vList5"/>
    <dgm:cxn modelId="{D81B141D-5831-49DA-9B18-8CA27BF1A6ED}" type="presParOf" srcId="{A573462B-B7E0-4E2A-A622-79A81E695C08}" destId="{0D3BB692-D0B0-4BEA-A8E5-2033B5280627}" srcOrd="1" destOrd="0" presId="urn:microsoft.com/office/officeart/2005/8/layout/vList5"/>
    <dgm:cxn modelId="{32A27A0B-470A-4D23-A7D5-0B2AC79D05E7}" type="presParOf" srcId="{A573462B-B7E0-4E2A-A622-79A81E695C08}" destId="{7D454341-05B0-4D4C-BFBF-907E917195B6}" srcOrd="2" destOrd="0" presId="urn:microsoft.com/office/officeart/2005/8/layout/vList5"/>
    <dgm:cxn modelId="{6CDB15BA-7D10-45F0-AA5D-3AF5500C036E}" type="presParOf" srcId="{7D454341-05B0-4D4C-BFBF-907E917195B6}" destId="{DF3552D9-0E4E-4F55-ADF0-B65C853DAD4E}" srcOrd="0" destOrd="0" presId="urn:microsoft.com/office/officeart/2005/8/layout/vList5"/>
    <dgm:cxn modelId="{634D5B2D-C131-4BD1-ABC5-E6F7E5268ECD}" type="presParOf" srcId="{7D454341-05B0-4D4C-BFBF-907E917195B6}" destId="{ADE5F6CC-68D3-4F0A-B4C1-B5C2D502E5BA}" srcOrd="1" destOrd="0" presId="urn:microsoft.com/office/officeart/2005/8/layout/vList5"/>
    <dgm:cxn modelId="{72385BEA-43B2-48A6-9E1D-DF8F1BC7C5B2}" type="presParOf" srcId="{A573462B-B7E0-4E2A-A622-79A81E695C08}" destId="{A07C607F-3BDE-4B1B-B6EC-FF22C112A056}" srcOrd="3" destOrd="0" presId="urn:microsoft.com/office/officeart/2005/8/layout/vList5"/>
    <dgm:cxn modelId="{3FB9DDD7-9E53-4752-AE70-3D4C9BA45280}" type="presParOf" srcId="{A573462B-B7E0-4E2A-A622-79A81E695C08}" destId="{0E94EE82-33DE-4C1F-A15A-CE1EC2BC9FF7}" srcOrd="4" destOrd="0" presId="urn:microsoft.com/office/officeart/2005/8/layout/vList5"/>
    <dgm:cxn modelId="{C0FEED91-289B-4185-A576-59AAB36FD1F8}" type="presParOf" srcId="{0E94EE82-33DE-4C1F-A15A-CE1EC2BC9FF7}" destId="{07AB9242-2152-45E9-A34F-06D7915E9EDB}" srcOrd="0" destOrd="0" presId="urn:microsoft.com/office/officeart/2005/8/layout/vList5"/>
    <dgm:cxn modelId="{C323C7EF-929C-4253-A22D-44BA9B52FA7A}" type="presParOf" srcId="{0E94EE82-33DE-4C1F-A15A-CE1EC2BC9FF7}" destId="{13333579-A9BA-4BC9-AC6E-E2292B49F051}" srcOrd="1" destOrd="0" presId="urn:microsoft.com/office/officeart/2005/8/layout/vList5"/>
    <dgm:cxn modelId="{5F515F17-9698-44EF-9FCB-062D13701C12}" type="presParOf" srcId="{A573462B-B7E0-4E2A-A622-79A81E695C08}" destId="{11E6FC3B-5F13-43DB-9551-9F4C46B7AB98}" srcOrd="5" destOrd="0" presId="urn:microsoft.com/office/officeart/2005/8/layout/vList5"/>
    <dgm:cxn modelId="{80611DED-EE0D-466C-BB5C-9118BA64DEBD}" type="presParOf" srcId="{A573462B-B7E0-4E2A-A622-79A81E695C08}" destId="{6A85DB86-67A6-4954-B1CA-8D7348346163}" srcOrd="6" destOrd="0" presId="urn:microsoft.com/office/officeart/2005/8/layout/vList5"/>
    <dgm:cxn modelId="{BAA1D8E5-09D9-496D-9293-A80DCBC54D24}" type="presParOf" srcId="{6A85DB86-67A6-4954-B1CA-8D7348346163}" destId="{5C0773A3-635A-472F-80D9-3686AA2A8FE4}" srcOrd="0" destOrd="0" presId="urn:microsoft.com/office/officeart/2005/8/layout/vList5"/>
    <dgm:cxn modelId="{0353FAD0-1420-444A-9E51-4464C75FA24B}" type="presParOf" srcId="{6A85DB86-67A6-4954-B1CA-8D7348346163}" destId="{BA975344-F44A-40FC-900C-4A7465E590A0}" srcOrd="1" destOrd="0" presId="urn:microsoft.com/office/officeart/2005/8/layout/vList5"/>
    <dgm:cxn modelId="{3094B1E7-03E4-4D64-8775-DEE8677812C2}" type="presParOf" srcId="{A573462B-B7E0-4E2A-A622-79A81E695C08}" destId="{AA8C1B1D-7C57-4560-A9F7-C0F0280F21B5}" srcOrd="7" destOrd="0" presId="urn:microsoft.com/office/officeart/2005/8/layout/vList5"/>
    <dgm:cxn modelId="{0E73969F-1CDD-415B-B4E4-693B26971C08}" type="presParOf" srcId="{A573462B-B7E0-4E2A-A622-79A81E695C08}" destId="{D2860FF8-1656-4F62-8D76-77E84F3D4657}" srcOrd="8" destOrd="0" presId="urn:microsoft.com/office/officeart/2005/8/layout/vList5"/>
    <dgm:cxn modelId="{C3CA38DA-FE13-4FFC-A57C-BB7C48DF17F8}" type="presParOf" srcId="{D2860FF8-1656-4F62-8D76-77E84F3D4657}" destId="{2CEF4D21-8D8B-40E9-9E15-2C95539E24E8}" srcOrd="0" destOrd="0" presId="urn:microsoft.com/office/officeart/2005/8/layout/vList5"/>
    <dgm:cxn modelId="{11B7B8A7-1D5F-4438-BAA0-A9389AF6CC95}" type="presParOf" srcId="{D2860FF8-1656-4F62-8D76-77E84F3D4657}" destId="{D0D0F32C-F6DC-45DB-87FF-9EA96B6F0506}" srcOrd="1" destOrd="0" presId="urn:microsoft.com/office/officeart/2005/8/layout/vList5"/>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5E0C8C8-A960-4A37-AE02-402179DBDC01}">
      <dsp:nvSpPr>
        <dsp:cNvPr id="0" name=""/>
        <dsp:cNvSpPr/>
      </dsp:nvSpPr>
      <dsp:spPr>
        <a:xfrm rot="5400000">
          <a:off x="5385581" y="-2042297"/>
          <a:ext cx="1256625" cy="5660135"/>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15% said their home was warmer or more comfortable</a:t>
          </a:r>
          <a:endParaRPr lang="en-US" sz="1600" kern="1200" dirty="0"/>
        </a:p>
        <a:p>
          <a:pPr marL="171450" lvl="1" indent="-171450" algn="l" defTabSz="711200">
            <a:lnSpc>
              <a:spcPct val="90000"/>
            </a:lnSpc>
            <a:spcBef>
              <a:spcPct val="0"/>
            </a:spcBef>
            <a:spcAft>
              <a:spcPct val="15000"/>
            </a:spcAft>
            <a:buChar char="••"/>
          </a:pPr>
          <a:r>
            <a:rPr lang="en-US" sz="1600" kern="1200" dirty="0" smtClean="0"/>
            <a:t>12% said their hot water was hotter</a:t>
          </a:r>
          <a:endParaRPr lang="en-US" sz="1600" kern="1200" dirty="0"/>
        </a:p>
        <a:p>
          <a:pPr marL="171450" lvl="1" indent="-171450" algn="l" defTabSz="711200">
            <a:lnSpc>
              <a:spcPct val="90000"/>
            </a:lnSpc>
            <a:spcBef>
              <a:spcPct val="0"/>
            </a:spcBef>
            <a:spcAft>
              <a:spcPct val="15000"/>
            </a:spcAft>
            <a:buChar char="••"/>
          </a:pPr>
          <a:r>
            <a:rPr lang="en-US" sz="1600" kern="1200" dirty="0" smtClean="0"/>
            <a:t>9% said their heating was more even</a:t>
          </a:r>
          <a:endParaRPr lang="en-US" sz="1600" kern="1200" dirty="0"/>
        </a:p>
        <a:p>
          <a:pPr marL="171450" lvl="1" indent="-171450" algn="l" defTabSz="711200">
            <a:lnSpc>
              <a:spcPct val="90000"/>
            </a:lnSpc>
            <a:spcBef>
              <a:spcPct val="0"/>
            </a:spcBef>
            <a:spcAft>
              <a:spcPct val="15000"/>
            </a:spcAft>
            <a:buChar char="••"/>
          </a:pPr>
          <a:r>
            <a:rPr lang="en-US" sz="1600" kern="1200" dirty="0" smtClean="0"/>
            <a:t>Other benefits included reduced noise, and hot water getting hot faster</a:t>
          </a:r>
          <a:endParaRPr lang="en-US" sz="1600" kern="1200" dirty="0"/>
        </a:p>
      </dsp:txBody>
      <dsp:txXfrm rot="-5400000">
        <a:off x="3183827" y="220800"/>
        <a:ext cx="5598792" cy="1133939"/>
      </dsp:txXfrm>
    </dsp:sp>
    <dsp:sp modelId="{AEC7FC8A-A81E-4AC0-81D8-EE49B5CFC597}">
      <dsp:nvSpPr>
        <dsp:cNvPr id="0" name=""/>
        <dsp:cNvSpPr/>
      </dsp:nvSpPr>
      <dsp:spPr>
        <a:xfrm>
          <a:off x="0" y="2379"/>
          <a:ext cx="3183826" cy="1570781"/>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7640" tIns="83820" rIns="167640" bIns="83820" numCol="1" spcCol="1270" anchor="ctr" anchorCtr="0">
          <a:noAutofit/>
        </a:bodyPr>
        <a:lstStyle/>
        <a:p>
          <a:pPr lvl="0" algn="ctr" defTabSz="1955800">
            <a:lnSpc>
              <a:spcPct val="90000"/>
            </a:lnSpc>
            <a:spcBef>
              <a:spcPct val="0"/>
            </a:spcBef>
            <a:spcAft>
              <a:spcPct val="35000"/>
            </a:spcAft>
          </a:pPr>
          <a:r>
            <a:rPr lang="en-US" sz="4400" kern="1200" dirty="0" smtClean="0"/>
            <a:t>HVAC</a:t>
          </a:r>
          <a:endParaRPr lang="en-US" sz="4400" kern="1200" dirty="0"/>
        </a:p>
      </dsp:txBody>
      <dsp:txXfrm>
        <a:off x="76679" y="79058"/>
        <a:ext cx="3030468" cy="1417423"/>
      </dsp:txXfrm>
    </dsp:sp>
    <dsp:sp modelId="{8251307A-A0AC-471E-8A6F-232E1DECC2EB}">
      <dsp:nvSpPr>
        <dsp:cNvPr id="0" name=""/>
        <dsp:cNvSpPr/>
      </dsp:nvSpPr>
      <dsp:spPr>
        <a:xfrm rot="5400000">
          <a:off x="5362084" y="-400968"/>
          <a:ext cx="1256625" cy="5660135"/>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40% said their home was warmer or more comfortable</a:t>
          </a:r>
          <a:endParaRPr lang="en-US" sz="1600" kern="1200" dirty="0"/>
        </a:p>
        <a:p>
          <a:pPr marL="171450" lvl="1" indent="-171450" algn="l" defTabSz="711200">
            <a:lnSpc>
              <a:spcPct val="90000"/>
            </a:lnSpc>
            <a:spcBef>
              <a:spcPct val="0"/>
            </a:spcBef>
            <a:spcAft>
              <a:spcPct val="15000"/>
            </a:spcAft>
            <a:buChar char="••"/>
          </a:pPr>
          <a:r>
            <a:rPr lang="en-US" sz="1600" kern="1200" dirty="0" smtClean="0"/>
            <a:t>10% said their heating was more even</a:t>
          </a:r>
          <a:endParaRPr lang="en-US" sz="1600" kern="1200" dirty="0"/>
        </a:p>
        <a:p>
          <a:pPr marL="171450" lvl="1" indent="-171450" algn="l" defTabSz="711200">
            <a:lnSpc>
              <a:spcPct val="90000"/>
            </a:lnSpc>
            <a:spcBef>
              <a:spcPct val="0"/>
            </a:spcBef>
            <a:spcAft>
              <a:spcPct val="15000"/>
            </a:spcAft>
            <a:buChar char="••"/>
          </a:pPr>
          <a:r>
            <a:rPr lang="en-US" sz="1600" kern="1200" dirty="0" smtClean="0"/>
            <a:t>Other benefits included improved air quality and reduced noise</a:t>
          </a:r>
          <a:endParaRPr lang="en-US" sz="1600" kern="1200" dirty="0"/>
        </a:p>
      </dsp:txBody>
      <dsp:txXfrm rot="-5400000">
        <a:off x="3160330" y="1862129"/>
        <a:ext cx="5598792" cy="1133939"/>
      </dsp:txXfrm>
    </dsp:sp>
    <dsp:sp modelId="{33EB96AE-30EB-41F4-9305-5D372A213656}">
      <dsp:nvSpPr>
        <dsp:cNvPr id="0" name=""/>
        <dsp:cNvSpPr/>
      </dsp:nvSpPr>
      <dsp:spPr>
        <a:xfrm>
          <a:off x="0" y="1651700"/>
          <a:ext cx="3183826" cy="1570781"/>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7640" tIns="83820" rIns="167640" bIns="83820" numCol="1" spcCol="1270" anchor="ctr" anchorCtr="0">
          <a:noAutofit/>
        </a:bodyPr>
        <a:lstStyle/>
        <a:p>
          <a:pPr lvl="0" algn="ctr" defTabSz="1955800">
            <a:lnSpc>
              <a:spcPct val="90000"/>
            </a:lnSpc>
            <a:spcBef>
              <a:spcPct val="0"/>
            </a:spcBef>
            <a:spcAft>
              <a:spcPct val="35000"/>
            </a:spcAft>
          </a:pPr>
          <a:r>
            <a:rPr lang="en-US" sz="4400" kern="1200" dirty="0" err="1" smtClean="0"/>
            <a:t>HPwES</a:t>
          </a:r>
          <a:endParaRPr lang="en-US" sz="4400" kern="1200" dirty="0"/>
        </a:p>
      </dsp:txBody>
      <dsp:txXfrm>
        <a:off x="76679" y="1728379"/>
        <a:ext cx="3030468" cy="1417423"/>
      </dsp:txXfrm>
    </dsp:sp>
    <dsp:sp modelId="{B8EEC653-4CC1-4F31-BA9D-EEE2D25AB6B5}">
      <dsp:nvSpPr>
        <dsp:cNvPr id="0" name=""/>
        <dsp:cNvSpPr/>
      </dsp:nvSpPr>
      <dsp:spPr>
        <a:xfrm rot="5400000">
          <a:off x="5385581" y="1256344"/>
          <a:ext cx="1256625" cy="5660135"/>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10 of 16 participants noted comfort improvements</a:t>
          </a:r>
          <a:endParaRPr lang="en-US" sz="1600" kern="1200" dirty="0"/>
        </a:p>
      </dsp:txBody>
      <dsp:txXfrm rot="-5400000">
        <a:off x="3183827" y="3519442"/>
        <a:ext cx="5598792" cy="1133939"/>
      </dsp:txXfrm>
    </dsp:sp>
    <dsp:sp modelId="{7F422985-8F44-42F2-8392-B916537F0A15}">
      <dsp:nvSpPr>
        <dsp:cNvPr id="0" name=""/>
        <dsp:cNvSpPr/>
      </dsp:nvSpPr>
      <dsp:spPr>
        <a:xfrm>
          <a:off x="0" y="3301021"/>
          <a:ext cx="3183826" cy="1570781"/>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7640" tIns="83820" rIns="167640" bIns="83820" numCol="1" spcCol="1270" anchor="ctr" anchorCtr="0">
          <a:noAutofit/>
        </a:bodyPr>
        <a:lstStyle/>
        <a:p>
          <a:pPr lvl="0" algn="ctr" defTabSz="1955800">
            <a:lnSpc>
              <a:spcPct val="90000"/>
            </a:lnSpc>
            <a:spcBef>
              <a:spcPct val="0"/>
            </a:spcBef>
            <a:spcAft>
              <a:spcPct val="35000"/>
            </a:spcAft>
          </a:pPr>
          <a:r>
            <a:rPr lang="en-US" sz="4400" kern="1200" dirty="0" smtClean="0"/>
            <a:t>C&amp;I</a:t>
          </a:r>
          <a:endParaRPr lang="en-US" sz="4400" kern="1200" dirty="0"/>
        </a:p>
      </dsp:txBody>
      <dsp:txXfrm>
        <a:off x="76679" y="3377700"/>
        <a:ext cx="3030468" cy="1417423"/>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F505E5-50F0-43CD-AA01-A9516C960322}">
      <dsp:nvSpPr>
        <dsp:cNvPr id="0" name=""/>
        <dsp:cNvSpPr/>
      </dsp:nvSpPr>
      <dsp:spPr>
        <a:xfrm>
          <a:off x="0" y="374531"/>
          <a:ext cx="8759825" cy="7020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lvl="0" algn="l" defTabSz="1333500">
            <a:lnSpc>
              <a:spcPct val="90000"/>
            </a:lnSpc>
            <a:spcBef>
              <a:spcPct val="0"/>
            </a:spcBef>
            <a:spcAft>
              <a:spcPct val="35000"/>
            </a:spcAft>
          </a:pPr>
          <a:r>
            <a:rPr lang="en-US" sz="3000" kern="1200" dirty="0" smtClean="0"/>
            <a:t>Direct Install</a:t>
          </a:r>
          <a:endParaRPr lang="en-US" sz="3000" kern="1200" dirty="0"/>
        </a:p>
      </dsp:txBody>
      <dsp:txXfrm>
        <a:off x="34269" y="408800"/>
        <a:ext cx="8691287" cy="633462"/>
      </dsp:txXfrm>
    </dsp:sp>
    <dsp:sp modelId="{7D28CE1B-8030-4234-9E10-BE01738235AB}">
      <dsp:nvSpPr>
        <dsp:cNvPr id="0" name=""/>
        <dsp:cNvSpPr/>
      </dsp:nvSpPr>
      <dsp:spPr>
        <a:xfrm>
          <a:off x="0" y="1076531"/>
          <a:ext cx="8759825" cy="1863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8124" tIns="38100" rIns="213360" bIns="38100" numCol="1" spcCol="1270" anchor="t" anchorCtr="0">
          <a:noAutofit/>
        </a:bodyPr>
        <a:lstStyle/>
        <a:p>
          <a:pPr marL="228600" lvl="1" indent="-228600" algn="l" defTabSz="1022350">
            <a:lnSpc>
              <a:spcPct val="90000"/>
            </a:lnSpc>
            <a:spcBef>
              <a:spcPct val="0"/>
            </a:spcBef>
            <a:spcAft>
              <a:spcPct val="20000"/>
            </a:spcAft>
            <a:buChar char="••"/>
          </a:pPr>
          <a:r>
            <a:rPr lang="en-US" sz="2300" kern="1200" dirty="0" smtClean="0"/>
            <a:t>9 of 10 participants were very satisfied with the contractor</a:t>
          </a:r>
          <a:endParaRPr lang="en-US" sz="2300" kern="1200" dirty="0"/>
        </a:p>
        <a:p>
          <a:pPr marL="228600" lvl="1" indent="-228600" algn="l" defTabSz="1022350">
            <a:lnSpc>
              <a:spcPct val="90000"/>
            </a:lnSpc>
            <a:spcBef>
              <a:spcPct val="0"/>
            </a:spcBef>
            <a:spcAft>
              <a:spcPct val="20000"/>
            </a:spcAft>
            <a:buChar char="••"/>
          </a:pPr>
          <a:r>
            <a:rPr lang="en-US" sz="2300" kern="1200" smtClean="0"/>
            <a:t>All </a:t>
          </a:r>
          <a:r>
            <a:rPr lang="en-US" sz="2300" kern="1200" dirty="0" smtClean="0"/>
            <a:t>10 participants found the assessment very helpful</a:t>
          </a:r>
          <a:endParaRPr lang="en-US" sz="2300" kern="1200" dirty="0"/>
        </a:p>
        <a:p>
          <a:pPr marL="228600" lvl="1" indent="-228600" algn="l" defTabSz="1022350">
            <a:lnSpc>
              <a:spcPct val="90000"/>
            </a:lnSpc>
            <a:spcBef>
              <a:spcPct val="0"/>
            </a:spcBef>
            <a:spcAft>
              <a:spcPct val="20000"/>
            </a:spcAft>
            <a:buChar char="••"/>
          </a:pPr>
          <a:r>
            <a:rPr lang="en-US" sz="2300" kern="1200" dirty="0" smtClean="0"/>
            <a:t>All 10 participants were very satisfied with the assessment</a:t>
          </a:r>
          <a:endParaRPr lang="en-US" sz="2300" kern="1200" dirty="0"/>
        </a:p>
        <a:p>
          <a:pPr marL="228600" lvl="1" indent="-228600" algn="l" defTabSz="1022350">
            <a:lnSpc>
              <a:spcPct val="90000"/>
            </a:lnSpc>
            <a:spcBef>
              <a:spcPct val="0"/>
            </a:spcBef>
            <a:spcAft>
              <a:spcPct val="20000"/>
            </a:spcAft>
            <a:buChar char="••"/>
          </a:pPr>
          <a:r>
            <a:rPr lang="en-US" sz="2300" kern="1200" dirty="0" smtClean="0"/>
            <a:t>All 10 participants were very satisfied with the program process</a:t>
          </a:r>
          <a:endParaRPr lang="en-US" sz="2300" kern="1200" dirty="0"/>
        </a:p>
        <a:p>
          <a:pPr marL="228600" lvl="1" indent="-228600" algn="l" defTabSz="1022350">
            <a:lnSpc>
              <a:spcPct val="90000"/>
            </a:lnSpc>
            <a:spcBef>
              <a:spcPct val="0"/>
            </a:spcBef>
            <a:spcAft>
              <a:spcPct val="20000"/>
            </a:spcAft>
            <a:buChar char="••"/>
          </a:pPr>
          <a:r>
            <a:rPr lang="en-US" sz="2300" kern="1200" dirty="0" smtClean="0"/>
            <a:t>9 of 10 participants were very satisfied with the SJG Loan program</a:t>
          </a:r>
          <a:endParaRPr lang="en-US" sz="2300" kern="1200" dirty="0"/>
        </a:p>
      </dsp:txBody>
      <dsp:txXfrm>
        <a:off x="0" y="1076531"/>
        <a:ext cx="8759825" cy="1863000"/>
      </dsp:txXfrm>
    </dsp:sp>
    <dsp:sp modelId="{652A9C5A-B1FD-4830-A6B1-7A9852441C3F}">
      <dsp:nvSpPr>
        <dsp:cNvPr id="0" name=""/>
        <dsp:cNvSpPr/>
      </dsp:nvSpPr>
      <dsp:spPr>
        <a:xfrm>
          <a:off x="0" y="2939531"/>
          <a:ext cx="8759825" cy="7020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lvl="0" algn="l" defTabSz="1333500">
            <a:lnSpc>
              <a:spcPct val="90000"/>
            </a:lnSpc>
            <a:spcBef>
              <a:spcPct val="0"/>
            </a:spcBef>
            <a:spcAft>
              <a:spcPct val="35000"/>
            </a:spcAft>
          </a:pPr>
          <a:r>
            <a:rPr lang="en-US" sz="3000" kern="1200" dirty="0" smtClean="0"/>
            <a:t>Smart Start</a:t>
          </a:r>
          <a:endParaRPr lang="en-US" sz="3000" kern="1200" dirty="0"/>
        </a:p>
      </dsp:txBody>
      <dsp:txXfrm>
        <a:off x="34269" y="2973800"/>
        <a:ext cx="8691287" cy="633462"/>
      </dsp:txXfrm>
    </dsp:sp>
    <dsp:sp modelId="{4A701DDE-E1DC-4CB3-8F6B-0B76524F36D5}">
      <dsp:nvSpPr>
        <dsp:cNvPr id="0" name=""/>
        <dsp:cNvSpPr/>
      </dsp:nvSpPr>
      <dsp:spPr>
        <a:xfrm>
          <a:off x="0" y="3641531"/>
          <a:ext cx="8759825" cy="7607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8124" tIns="38100" rIns="213360" bIns="38100" numCol="1" spcCol="1270" anchor="t" anchorCtr="0">
          <a:noAutofit/>
        </a:bodyPr>
        <a:lstStyle/>
        <a:p>
          <a:pPr marL="228600" lvl="1" indent="-228600" algn="l" defTabSz="1022350">
            <a:lnSpc>
              <a:spcPct val="90000"/>
            </a:lnSpc>
            <a:spcBef>
              <a:spcPct val="0"/>
            </a:spcBef>
            <a:spcAft>
              <a:spcPct val="20000"/>
            </a:spcAft>
            <a:buChar char="••"/>
          </a:pPr>
          <a:r>
            <a:rPr lang="en-US" sz="2300" kern="1200" dirty="0" smtClean="0"/>
            <a:t>4 of 6 participants were very satisfied with the program process</a:t>
          </a:r>
          <a:endParaRPr lang="en-US" sz="2300" kern="1200" dirty="0"/>
        </a:p>
        <a:p>
          <a:pPr marL="228600" lvl="1" indent="-228600" algn="l" defTabSz="1022350">
            <a:lnSpc>
              <a:spcPct val="90000"/>
            </a:lnSpc>
            <a:spcBef>
              <a:spcPct val="0"/>
            </a:spcBef>
            <a:spcAft>
              <a:spcPct val="20000"/>
            </a:spcAft>
            <a:buChar char="••"/>
          </a:pPr>
          <a:r>
            <a:rPr lang="en-US" sz="2300" kern="1200" dirty="0" smtClean="0"/>
            <a:t>5 of 6 participants were very satisfied with the SJG Loan program</a:t>
          </a:r>
          <a:endParaRPr lang="en-US" sz="2300" kern="1200" dirty="0"/>
        </a:p>
      </dsp:txBody>
      <dsp:txXfrm>
        <a:off x="0" y="3641531"/>
        <a:ext cx="8759825" cy="760725"/>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2DDCE5-4D72-4E5A-A113-A421D4CBA762}">
      <dsp:nvSpPr>
        <dsp:cNvPr id="0" name=""/>
        <dsp:cNvSpPr/>
      </dsp:nvSpPr>
      <dsp:spPr>
        <a:xfrm>
          <a:off x="2838379" y="0"/>
          <a:ext cx="5774784" cy="1293557"/>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160" tIns="10160" rIns="10160" bIns="10160" numCol="1" spcCol="1270" anchor="t" anchorCtr="0">
          <a:noAutofit/>
        </a:bodyPr>
        <a:lstStyle/>
        <a:p>
          <a:pPr marL="171450" lvl="1" indent="-171450" algn="l" defTabSz="711200" rtl="0">
            <a:lnSpc>
              <a:spcPct val="90000"/>
            </a:lnSpc>
            <a:spcBef>
              <a:spcPct val="0"/>
            </a:spcBef>
            <a:spcAft>
              <a:spcPct val="15000"/>
            </a:spcAft>
            <a:buChar char="••"/>
          </a:pPr>
          <a:r>
            <a:rPr lang="en-US" sz="1600" i="0" kern="1200" dirty="0" smtClean="0"/>
            <a:t>Increase program advertising </a:t>
          </a:r>
          <a:endParaRPr lang="en-US" sz="1600" i="0" kern="1200" dirty="0"/>
        </a:p>
        <a:p>
          <a:pPr marL="171450" lvl="1" indent="-171450" algn="l" defTabSz="711200" rtl="0">
            <a:lnSpc>
              <a:spcPct val="90000"/>
            </a:lnSpc>
            <a:spcBef>
              <a:spcPct val="0"/>
            </a:spcBef>
            <a:spcAft>
              <a:spcPct val="15000"/>
            </a:spcAft>
            <a:buChar char="••"/>
          </a:pPr>
          <a:r>
            <a:rPr lang="en-US" sz="1600" i="0" kern="1200" dirty="0" smtClean="0"/>
            <a:t>Simplify or streamline the process </a:t>
          </a:r>
          <a:endParaRPr lang="en-US" sz="1600" i="0" kern="1200" dirty="0"/>
        </a:p>
        <a:p>
          <a:pPr marL="171450" lvl="1" indent="-171450" algn="l" defTabSz="711200" rtl="0">
            <a:lnSpc>
              <a:spcPct val="90000"/>
            </a:lnSpc>
            <a:spcBef>
              <a:spcPct val="0"/>
            </a:spcBef>
            <a:spcAft>
              <a:spcPct val="15000"/>
            </a:spcAft>
            <a:buChar char="••"/>
          </a:pPr>
          <a:r>
            <a:rPr lang="en-US" sz="1600" i="0" kern="1200" dirty="0" smtClean="0"/>
            <a:t>Increase the rebate or loan amount </a:t>
          </a:r>
          <a:endParaRPr lang="en-US" sz="1600" i="0" kern="1200" dirty="0"/>
        </a:p>
        <a:p>
          <a:pPr marL="171450" lvl="1" indent="-171450" algn="l" defTabSz="711200" rtl="0">
            <a:lnSpc>
              <a:spcPct val="90000"/>
            </a:lnSpc>
            <a:spcBef>
              <a:spcPct val="0"/>
            </a:spcBef>
            <a:spcAft>
              <a:spcPct val="15000"/>
            </a:spcAft>
            <a:buChar char="••"/>
          </a:pPr>
          <a:r>
            <a:rPr lang="en-US" sz="1600" i="0" kern="1200" dirty="0" smtClean="0"/>
            <a:t>Provide better customer service or program coordination </a:t>
          </a:r>
          <a:endParaRPr lang="en-US" sz="1600" i="0" kern="1200" dirty="0"/>
        </a:p>
      </dsp:txBody>
      <dsp:txXfrm>
        <a:off x="2838379" y="161695"/>
        <a:ext cx="5289700" cy="970167"/>
      </dsp:txXfrm>
    </dsp:sp>
    <dsp:sp modelId="{99ECC1BF-F536-481E-9A00-370CCBAECBFF}">
      <dsp:nvSpPr>
        <dsp:cNvPr id="0" name=""/>
        <dsp:cNvSpPr/>
      </dsp:nvSpPr>
      <dsp:spPr>
        <a:xfrm>
          <a:off x="40299" y="0"/>
          <a:ext cx="2798079" cy="1293557"/>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99060" rIns="198120" bIns="99060" numCol="1" spcCol="1270" anchor="ctr" anchorCtr="0">
          <a:noAutofit/>
        </a:bodyPr>
        <a:lstStyle/>
        <a:p>
          <a:pPr lvl="0" algn="ctr" defTabSz="2311400" rtl="0">
            <a:lnSpc>
              <a:spcPct val="90000"/>
            </a:lnSpc>
            <a:spcBef>
              <a:spcPct val="0"/>
            </a:spcBef>
            <a:spcAft>
              <a:spcPct val="35000"/>
            </a:spcAft>
          </a:pPr>
          <a:r>
            <a:rPr lang="en-US" sz="5200" i="0" kern="1200" dirty="0" smtClean="0"/>
            <a:t>HVAC</a:t>
          </a:r>
          <a:endParaRPr lang="en-US" sz="5200" i="0" kern="1200" dirty="0"/>
        </a:p>
      </dsp:txBody>
      <dsp:txXfrm>
        <a:off x="103445" y="63146"/>
        <a:ext cx="2671787" cy="1167265"/>
      </dsp:txXfrm>
    </dsp:sp>
    <dsp:sp modelId="{D9B86B80-04E0-41FC-A96A-2F7480921FA6}">
      <dsp:nvSpPr>
        <dsp:cNvPr id="0" name=""/>
        <dsp:cNvSpPr/>
      </dsp:nvSpPr>
      <dsp:spPr>
        <a:xfrm>
          <a:off x="2828453" y="1422913"/>
          <a:ext cx="5791139" cy="1293557"/>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160" tIns="10160" rIns="10160" bIns="10160" numCol="1" spcCol="1270" anchor="t" anchorCtr="0">
          <a:noAutofit/>
        </a:bodyPr>
        <a:lstStyle/>
        <a:p>
          <a:pPr marL="171450" lvl="1" indent="-171450" algn="l" defTabSz="711200" rtl="0">
            <a:lnSpc>
              <a:spcPct val="90000"/>
            </a:lnSpc>
            <a:spcBef>
              <a:spcPct val="0"/>
            </a:spcBef>
            <a:spcAft>
              <a:spcPct val="15000"/>
            </a:spcAft>
            <a:buChar char="••"/>
          </a:pPr>
          <a:r>
            <a:rPr lang="en-US" sz="1600" i="0" kern="1200" dirty="0" smtClean="0"/>
            <a:t>Increase program advertising </a:t>
          </a:r>
          <a:endParaRPr lang="en-US" sz="1600" i="0" kern="1200" dirty="0"/>
        </a:p>
        <a:p>
          <a:pPr marL="171450" lvl="1" indent="-171450" algn="l" defTabSz="711200" rtl="0">
            <a:lnSpc>
              <a:spcPct val="90000"/>
            </a:lnSpc>
            <a:spcBef>
              <a:spcPct val="0"/>
            </a:spcBef>
            <a:spcAft>
              <a:spcPct val="15000"/>
            </a:spcAft>
            <a:buChar char="••"/>
          </a:pPr>
          <a:r>
            <a:rPr lang="en-US" sz="1600" i="0" kern="1200" dirty="0" smtClean="0"/>
            <a:t>Improve the loan application process </a:t>
          </a:r>
          <a:endParaRPr lang="en-US" sz="1600" i="0" kern="1200" dirty="0"/>
        </a:p>
        <a:p>
          <a:pPr marL="171450" lvl="1" indent="-171450" algn="l" defTabSz="711200" rtl="0">
            <a:lnSpc>
              <a:spcPct val="90000"/>
            </a:lnSpc>
            <a:spcBef>
              <a:spcPct val="0"/>
            </a:spcBef>
            <a:spcAft>
              <a:spcPct val="15000"/>
            </a:spcAft>
            <a:buChar char="••"/>
          </a:pPr>
          <a:r>
            <a:rPr lang="en-US" sz="1600" i="0" kern="1200" dirty="0" smtClean="0"/>
            <a:t>Improve the loan payment process </a:t>
          </a:r>
          <a:endParaRPr lang="en-US" sz="1600" i="0" kern="1200" dirty="0"/>
        </a:p>
        <a:p>
          <a:pPr marL="171450" lvl="1" indent="-171450" algn="l" defTabSz="711200" rtl="0">
            <a:lnSpc>
              <a:spcPct val="90000"/>
            </a:lnSpc>
            <a:spcBef>
              <a:spcPct val="0"/>
            </a:spcBef>
            <a:spcAft>
              <a:spcPct val="15000"/>
            </a:spcAft>
            <a:buChar char="••"/>
          </a:pPr>
          <a:r>
            <a:rPr lang="en-US" sz="1600" i="0" kern="1200" dirty="0" smtClean="0"/>
            <a:t>Improve customer service or communication </a:t>
          </a:r>
          <a:endParaRPr lang="en-US" sz="1600" i="0" kern="1200" dirty="0"/>
        </a:p>
      </dsp:txBody>
      <dsp:txXfrm>
        <a:off x="2828453" y="1584608"/>
        <a:ext cx="5306055" cy="970167"/>
      </dsp:txXfrm>
    </dsp:sp>
    <dsp:sp modelId="{4A2413FE-B329-42FA-9053-5C33E066B20D}">
      <dsp:nvSpPr>
        <dsp:cNvPr id="0" name=""/>
        <dsp:cNvSpPr/>
      </dsp:nvSpPr>
      <dsp:spPr>
        <a:xfrm>
          <a:off x="33869" y="1422913"/>
          <a:ext cx="2794583" cy="1293557"/>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99060" rIns="198120" bIns="99060" numCol="1" spcCol="1270" anchor="ctr" anchorCtr="0">
          <a:noAutofit/>
        </a:bodyPr>
        <a:lstStyle/>
        <a:p>
          <a:pPr lvl="0" algn="ctr" defTabSz="2311400" rtl="0">
            <a:lnSpc>
              <a:spcPct val="90000"/>
            </a:lnSpc>
            <a:spcBef>
              <a:spcPct val="0"/>
            </a:spcBef>
            <a:spcAft>
              <a:spcPct val="35000"/>
            </a:spcAft>
          </a:pPr>
          <a:r>
            <a:rPr lang="en-US" sz="5200" i="0" kern="1200" dirty="0" err="1" smtClean="0"/>
            <a:t>HPwES</a:t>
          </a:r>
          <a:endParaRPr lang="en-US" sz="5200" i="0" kern="1200" dirty="0"/>
        </a:p>
      </dsp:txBody>
      <dsp:txXfrm>
        <a:off x="97015" y="1486059"/>
        <a:ext cx="2668291" cy="1167265"/>
      </dsp:txXfrm>
    </dsp:sp>
    <dsp:sp modelId="{C25B74D2-470F-441C-B3A6-1C7873956455}">
      <dsp:nvSpPr>
        <dsp:cNvPr id="0" name=""/>
        <dsp:cNvSpPr/>
      </dsp:nvSpPr>
      <dsp:spPr>
        <a:xfrm>
          <a:off x="2841641" y="2832193"/>
          <a:ext cx="5788128" cy="1293557"/>
        </a:xfrm>
        <a:prstGeom prst="rightArrow">
          <a:avLst>
            <a:gd name="adj1" fmla="val 75000"/>
            <a:gd name="adj2" fmla="val 50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160" tIns="10160" rIns="10160" bIns="10160" numCol="1" spcCol="1270" anchor="t" anchorCtr="0">
          <a:noAutofit/>
        </a:bodyPr>
        <a:lstStyle/>
        <a:p>
          <a:pPr marL="171450" lvl="1" indent="-171450" algn="l" defTabSz="711200" rtl="0">
            <a:lnSpc>
              <a:spcPct val="90000"/>
            </a:lnSpc>
            <a:spcBef>
              <a:spcPct val="0"/>
            </a:spcBef>
            <a:spcAft>
              <a:spcPct val="15000"/>
            </a:spcAft>
            <a:buChar char="••"/>
          </a:pPr>
          <a:r>
            <a:rPr lang="en-US" sz="1600" i="0" kern="1200" dirty="0" smtClean="0"/>
            <a:t>Simplify program and savings information </a:t>
          </a:r>
          <a:endParaRPr lang="en-US" sz="1600" i="0" kern="1200" dirty="0"/>
        </a:p>
        <a:p>
          <a:pPr marL="171450" lvl="1" indent="-171450" algn="l" defTabSz="711200" rtl="0">
            <a:lnSpc>
              <a:spcPct val="90000"/>
            </a:lnSpc>
            <a:spcBef>
              <a:spcPct val="0"/>
            </a:spcBef>
            <a:spcAft>
              <a:spcPct val="15000"/>
            </a:spcAft>
            <a:buChar char="••"/>
          </a:pPr>
          <a:r>
            <a:rPr lang="en-US" sz="1600" i="0" kern="1200" dirty="0" smtClean="0"/>
            <a:t>Continue the program </a:t>
          </a:r>
          <a:endParaRPr lang="en-US" sz="1600" i="0" kern="1200" dirty="0"/>
        </a:p>
        <a:p>
          <a:pPr marL="171450" lvl="1" indent="-171450" algn="l" defTabSz="711200" rtl="0">
            <a:lnSpc>
              <a:spcPct val="90000"/>
            </a:lnSpc>
            <a:spcBef>
              <a:spcPct val="0"/>
            </a:spcBef>
            <a:spcAft>
              <a:spcPct val="15000"/>
            </a:spcAft>
            <a:buChar char="••"/>
          </a:pPr>
          <a:r>
            <a:rPr lang="en-US" sz="1600" i="0" kern="1200" dirty="0" smtClean="0"/>
            <a:t>Increase advertising </a:t>
          </a:r>
          <a:endParaRPr lang="en-US" sz="1600" i="0" kern="1200" dirty="0"/>
        </a:p>
      </dsp:txBody>
      <dsp:txXfrm>
        <a:off x="2841641" y="2993888"/>
        <a:ext cx="5303044" cy="970167"/>
      </dsp:txXfrm>
    </dsp:sp>
    <dsp:sp modelId="{5915FC9B-3401-4423-878C-C534FA3BD16D}">
      <dsp:nvSpPr>
        <dsp:cNvPr id="0" name=""/>
        <dsp:cNvSpPr/>
      </dsp:nvSpPr>
      <dsp:spPr>
        <a:xfrm>
          <a:off x="27448" y="2840704"/>
          <a:ext cx="2798079" cy="1293557"/>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99060" rIns="198120" bIns="99060" numCol="1" spcCol="1270" anchor="ctr" anchorCtr="0">
          <a:noAutofit/>
        </a:bodyPr>
        <a:lstStyle/>
        <a:p>
          <a:pPr lvl="0" algn="ctr" defTabSz="2311400" rtl="0">
            <a:lnSpc>
              <a:spcPct val="90000"/>
            </a:lnSpc>
            <a:spcBef>
              <a:spcPct val="0"/>
            </a:spcBef>
            <a:spcAft>
              <a:spcPct val="35000"/>
            </a:spcAft>
          </a:pPr>
          <a:r>
            <a:rPr lang="en-US" sz="5200" i="0" kern="1200" dirty="0" smtClean="0"/>
            <a:t>C&amp;I</a:t>
          </a:r>
          <a:endParaRPr lang="en-US" sz="5200" i="0" kern="1200" dirty="0"/>
        </a:p>
      </dsp:txBody>
      <dsp:txXfrm>
        <a:off x="90594" y="2903850"/>
        <a:ext cx="2671787" cy="1167265"/>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8A57A28-72B7-4674-B69E-D9119D1564FC}">
      <dsp:nvSpPr>
        <dsp:cNvPr id="0" name=""/>
        <dsp:cNvSpPr/>
      </dsp:nvSpPr>
      <dsp:spPr>
        <a:xfrm>
          <a:off x="4959" y="1226032"/>
          <a:ext cx="2366939" cy="946775"/>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011" tIns="29337" rIns="29337" bIns="29337" numCol="1" spcCol="1270" anchor="ctr" anchorCtr="0">
          <a:noAutofit/>
        </a:bodyPr>
        <a:lstStyle/>
        <a:p>
          <a:pPr lvl="0" algn="ctr" defTabSz="977900">
            <a:lnSpc>
              <a:spcPct val="90000"/>
            </a:lnSpc>
            <a:spcBef>
              <a:spcPct val="0"/>
            </a:spcBef>
            <a:spcAft>
              <a:spcPct val="35000"/>
            </a:spcAft>
          </a:pPr>
          <a:r>
            <a:rPr lang="en-US" sz="2200" b="1" kern="1200" dirty="0" smtClean="0"/>
            <a:t>HVAC</a:t>
          </a:r>
          <a:r>
            <a:rPr lang="en-US" sz="2200" kern="1200" dirty="0" smtClean="0"/>
            <a:t> </a:t>
          </a:r>
          <a:endParaRPr lang="en-US" sz="2200" kern="1200" dirty="0"/>
        </a:p>
      </dsp:txBody>
      <dsp:txXfrm>
        <a:off x="478347" y="1226032"/>
        <a:ext cx="1420164" cy="946775"/>
      </dsp:txXfrm>
    </dsp:sp>
    <dsp:sp modelId="{2F41C945-22F6-4BD6-B613-0D26F71DDA1A}">
      <dsp:nvSpPr>
        <dsp:cNvPr id="0" name=""/>
        <dsp:cNvSpPr/>
      </dsp:nvSpPr>
      <dsp:spPr>
        <a:xfrm>
          <a:off x="4959" y="2291155"/>
          <a:ext cx="1893551" cy="396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228600" lvl="1" indent="-228600" algn="l" defTabSz="977900">
            <a:lnSpc>
              <a:spcPct val="90000"/>
            </a:lnSpc>
            <a:spcBef>
              <a:spcPct val="0"/>
            </a:spcBef>
            <a:spcAft>
              <a:spcPct val="15000"/>
            </a:spcAft>
            <a:buChar char="••"/>
          </a:pPr>
          <a:r>
            <a:rPr lang="en-US" sz="2200" kern="1200" dirty="0" smtClean="0"/>
            <a:t>11 Contractors</a:t>
          </a:r>
          <a:endParaRPr lang="en-US" sz="2200" kern="1200" dirty="0"/>
        </a:p>
      </dsp:txBody>
      <dsp:txXfrm>
        <a:off x="4959" y="2291155"/>
        <a:ext cx="1893551" cy="396000"/>
      </dsp:txXfrm>
    </dsp:sp>
    <dsp:sp modelId="{C6A9143B-575C-448C-BF4C-1A4820DDA1A5}">
      <dsp:nvSpPr>
        <dsp:cNvPr id="0" name=""/>
        <dsp:cNvSpPr/>
      </dsp:nvSpPr>
      <dsp:spPr>
        <a:xfrm>
          <a:off x="2155898" y="1226032"/>
          <a:ext cx="2366939" cy="946775"/>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011" tIns="29337" rIns="29337" bIns="29337" numCol="1" spcCol="1270" anchor="ctr" anchorCtr="0">
          <a:noAutofit/>
        </a:bodyPr>
        <a:lstStyle/>
        <a:p>
          <a:pPr lvl="0" algn="ctr" defTabSz="977900">
            <a:lnSpc>
              <a:spcPct val="90000"/>
            </a:lnSpc>
            <a:spcBef>
              <a:spcPct val="0"/>
            </a:spcBef>
            <a:spcAft>
              <a:spcPct val="35000"/>
            </a:spcAft>
          </a:pPr>
          <a:r>
            <a:rPr lang="en-US" sz="2200" b="1" kern="1200" dirty="0" err="1" smtClean="0"/>
            <a:t>HPwES</a:t>
          </a:r>
          <a:r>
            <a:rPr lang="en-US" sz="2200" kern="1200" dirty="0" smtClean="0"/>
            <a:t> </a:t>
          </a:r>
          <a:endParaRPr lang="en-US" sz="2200" kern="1200" dirty="0"/>
        </a:p>
      </dsp:txBody>
      <dsp:txXfrm>
        <a:off x="2629286" y="1226032"/>
        <a:ext cx="1420164" cy="946775"/>
      </dsp:txXfrm>
    </dsp:sp>
    <dsp:sp modelId="{17A67334-FE8B-4607-9236-B834D27B2EA8}">
      <dsp:nvSpPr>
        <dsp:cNvPr id="0" name=""/>
        <dsp:cNvSpPr/>
      </dsp:nvSpPr>
      <dsp:spPr>
        <a:xfrm>
          <a:off x="2155898" y="2291155"/>
          <a:ext cx="1893551" cy="396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228600" lvl="1" indent="-228600" algn="l" defTabSz="977900">
            <a:lnSpc>
              <a:spcPct val="90000"/>
            </a:lnSpc>
            <a:spcBef>
              <a:spcPct val="0"/>
            </a:spcBef>
            <a:spcAft>
              <a:spcPct val="15000"/>
            </a:spcAft>
            <a:buChar char="••"/>
          </a:pPr>
          <a:r>
            <a:rPr lang="en-US" sz="2200" kern="1200" dirty="0" smtClean="0"/>
            <a:t>12 Contractors</a:t>
          </a:r>
          <a:endParaRPr lang="en-US" sz="2200" kern="1200" dirty="0"/>
        </a:p>
      </dsp:txBody>
      <dsp:txXfrm>
        <a:off x="2155898" y="2291155"/>
        <a:ext cx="1893551" cy="396000"/>
      </dsp:txXfrm>
    </dsp:sp>
    <dsp:sp modelId="{DC3DABD0-EC98-48A8-A140-7117970DE2C9}">
      <dsp:nvSpPr>
        <dsp:cNvPr id="0" name=""/>
        <dsp:cNvSpPr/>
      </dsp:nvSpPr>
      <dsp:spPr>
        <a:xfrm>
          <a:off x="4306837" y="1226032"/>
          <a:ext cx="2366939" cy="946775"/>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011" tIns="29337" rIns="29337" bIns="29337" numCol="1" spcCol="1270" anchor="ctr" anchorCtr="0">
          <a:noAutofit/>
        </a:bodyPr>
        <a:lstStyle/>
        <a:p>
          <a:pPr lvl="0" algn="ctr" defTabSz="977900">
            <a:lnSpc>
              <a:spcPct val="90000"/>
            </a:lnSpc>
            <a:spcBef>
              <a:spcPct val="0"/>
            </a:spcBef>
            <a:spcAft>
              <a:spcPct val="35000"/>
            </a:spcAft>
          </a:pPr>
          <a:r>
            <a:rPr lang="en-US" sz="2200" b="1" kern="1200" dirty="0" smtClean="0"/>
            <a:t>Direct Install </a:t>
          </a:r>
          <a:endParaRPr lang="en-US" sz="2200" b="1" kern="1200" dirty="0"/>
        </a:p>
      </dsp:txBody>
      <dsp:txXfrm>
        <a:off x="4780225" y="1226032"/>
        <a:ext cx="1420164" cy="946775"/>
      </dsp:txXfrm>
    </dsp:sp>
    <dsp:sp modelId="{4B985F81-8B84-4A61-AD55-2086ADD31189}">
      <dsp:nvSpPr>
        <dsp:cNvPr id="0" name=""/>
        <dsp:cNvSpPr/>
      </dsp:nvSpPr>
      <dsp:spPr>
        <a:xfrm>
          <a:off x="4306837" y="2291155"/>
          <a:ext cx="1893551" cy="396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228600" lvl="1" indent="-228600" algn="l" defTabSz="977900">
            <a:lnSpc>
              <a:spcPct val="90000"/>
            </a:lnSpc>
            <a:spcBef>
              <a:spcPct val="0"/>
            </a:spcBef>
            <a:spcAft>
              <a:spcPct val="15000"/>
            </a:spcAft>
            <a:buChar char="••"/>
          </a:pPr>
          <a:r>
            <a:rPr lang="en-US" sz="2200" kern="1200" dirty="0" smtClean="0"/>
            <a:t>1 Contractor</a:t>
          </a:r>
          <a:endParaRPr lang="en-US" sz="2200" kern="1200" dirty="0"/>
        </a:p>
      </dsp:txBody>
      <dsp:txXfrm>
        <a:off x="4306837" y="2291155"/>
        <a:ext cx="1893551" cy="396000"/>
      </dsp:txXfrm>
    </dsp:sp>
    <dsp:sp modelId="{A763C9FC-5E53-41E9-80B6-FA41EA103392}">
      <dsp:nvSpPr>
        <dsp:cNvPr id="0" name=""/>
        <dsp:cNvSpPr/>
      </dsp:nvSpPr>
      <dsp:spPr>
        <a:xfrm>
          <a:off x="6457776" y="1226032"/>
          <a:ext cx="2366939" cy="946775"/>
        </a:xfrm>
        <a:prstGeom prst="chevron">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011" tIns="29337" rIns="29337" bIns="29337" numCol="1" spcCol="1270" anchor="ctr" anchorCtr="0">
          <a:noAutofit/>
        </a:bodyPr>
        <a:lstStyle/>
        <a:p>
          <a:pPr lvl="0" algn="ctr" defTabSz="977900">
            <a:lnSpc>
              <a:spcPct val="90000"/>
            </a:lnSpc>
            <a:spcBef>
              <a:spcPct val="0"/>
            </a:spcBef>
            <a:spcAft>
              <a:spcPct val="35000"/>
            </a:spcAft>
          </a:pPr>
          <a:r>
            <a:rPr lang="en-US" sz="2200" b="1" kern="1200" dirty="0" smtClean="0"/>
            <a:t>Shore Green Energy</a:t>
          </a:r>
          <a:endParaRPr lang="en-US" sz="2200" b="1" kern="1200" dirty="0"/>
        </a:p>
      </dsp:txBody>
      <dsp:txXfrm>
        <a:off x="6931164" y="1226032"/>
        <a:ext cx="1420164" cy="946775"/>
      </dsp:txXfrm>
    </dsp:sp>
    <dsp:sp modelId="{03D606C6-8F6D-472E-86DC-F70146B354EB}">
      <dsp:nvSpPr>
        <dsp:cNvPr id="0" name=""/>
        <dsp:cNvSpPr/>
      </dsp:nvSpPr>
      <dsp:spPr>
        <a:xfrm>
          <a:off x="6457776" y="2291155"/>
          <a:ext cx="1893551" cy="396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228600" lvl="1" indent="-228600" algn="l" defTabSz="977900">
            <a:lnSpc>
              <a:spcPct val="90000"/>
            </a:lnSpc>
            <a:spcBef>
              <a:spcPct val="0"/>
            </a:spcBef>
            <a:spcAft>
              <a:spcPct val="15000"/>
            </a:spcAft>
            <a:buChar char="••"/>
          </a:pPr>
          <a:r>
            <a:rPr lang="en-US" sz="2200" kern="1200" smtClean="0"/>
            <a:t>1 </a:t>
          </a:r>
          <a:r>
            <a:rPr lang="en-US" sz="2200" kern="1200" dirty="0" smtClean="0"/>
            <a:t>Contractor</a:t>
          </a:r>
          <a:endParaRPr lang="en-US" sz="2200" kern="1200" dirty="0"/>
        </a:p>
      </dsp:txBody>
      <dsp:txXfrm>
        <a:off x="6457776" y="2291155"/>
        <a:ext cx="1893551" cy="396000"/>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B42383-EDF2-43C0-B9F6-0B3B598A4C33}">
      <dsp:nvSpPr>
        <dsp:cNvPr id="0" name=""/>
        <dsp:cNvSpPr/>
      </dsp:nvSpPr>
      <dsp:spPr>
        <a:xfrm>
          <a:off x="3240" y="1215762"/>
          <a:ext cx="1948290" cy="589189"/>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904" tIns="69088" rIns="120904" bIns="69088" numCol="1" spcCol="1270" anchor="ctr" anchorCtr="0">
          <a:noAutofit/>
        </a:bodyPr>
        <a:lstStyle/>
        <a:p>
          <a:pPr lvl="0" algn="ctr" defTabSz="755650">
            <a:lnSpc>
              <a:spcPct val="90000"/>
            </a:lnSpc>
            <a:spcBef>
              <a:spcPct val="0"/>
            </a:spcBef>
            <a:spcAft>
              <a:spcPct val="35000"/>
            </a:spcAft>
          </a:pPr>
          <a:r>
            <a:rPr lang="en-US" sz="1700" b="1" kern="1200" dirty="0" smtClean="0"/>
            <a:t>Program Information</a:t>
          </a:r>
        </a:p>
      </dsp:txBody>
      <dsp:txXfrm>
        <a:off x="3240" y="1215762"/>
        <a:ext cx="1948290" cy="589189"/>
      </dsp:txXfrm>
    </dsp:sp>
    <dsp:sp modelId="{8FCC71BE-FC25-4457-BB76-E778BF23C395}">
      <dsp:nvSpPr>
        <dsp:cNvPr id="0" name=""/>
        <dsp:cNvSpPr/>
      </dsp:nvSpPr>
      <dsp:spPr>
        <a:xfrm>
          <a:off x="3240" y="1804952"/>
          <a:ext cx="1948290" cy="2099925"/>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0678" tIns="90678" rIns="120904" bIns="136017" numCol="1" spcCol="1270" anchor="t" anchorCtr="0">
          <a:noAutofit/>
        </a:bodyPr>
        <a:lstStyle/>
        <a:p>
          <a:pPr marL="171450" lvl="1" indent="-171450" algn="l" defTabSz="755650">
            <a:lnSpc>
              <a:spcPct val="90000"/>
            </a:lnSpc>
            <a:spcBef>
              <a:spcPct val="0"/>
            </a:spcBef>
            <a:spcAft>
              <a:spcPct val="15000"/>
            </a:spcAft>
            <a:buChar char="••"/>
          </a:pPr>
          <a:r>
            <a:rPr lang="en-US" sz="1700" kern="1200" dirty="0" smtClean="0"/>
            <a:t>Contractor information source</a:t>
          </a:r>
        </a:p>
        <a:p>
          <a:pPr marL="171450" lvl="1" indent="-171450" algn="l" defTabSz="755650">
            <a:lnSpc>
              <a:spcPct val="90000"/>
            </a:lnSpc>
            <a:spcBef>
              <a:spcPct val="0"/>
            </a:spcBef>
            <a:spcAft>
              <a:spcPct val="15000"/>
            </a:spcAft>
            <a:buChar char="••"/>
          </a:pPr>
          <a:r>
            <a:rPr lang="en-US" sz="1700" kern="1200" dirty="0" smtClean="0"/>
            <a:t>Customer Awareness</a:t>
          </a:r>
        </a:p>
        <a:p>
          <a:pPr marL="171450" lvl="1" indent="-171450" algn="l" defTabSz="755650">
            <a:lnSpc>
              <a:spcPct val="90000"/>
            </a:lnSpc>
            <a:spcBef>
              <a:spcPct val="0"/>
            </a:spcBef>
            <a:spcAft>
              <a:spcPct val="15000"/>
            </a:spcAft>
            <a:buChar char="••"/>
          </a:pPr>
          <a:r>
            <a:rPr lang="en-US" sz="1700" kern="1200" dirty="0" smtClean="0"/>
            <a:t>Customer Information Source</a:t>
          </a:r>
        </a:p>
      </dsp:txBody>
      <dsp:txXfrm>
        <a:off x="3240" y="1804952"/>
        <a:ext cx="1948290" cy="2099925"/>
      </dsp:txXfrm>
    </dsp:sp>
    <dsp:sp modelId="{83416752-6541-4849-AD16-55FF5396FC8C}">
      <dsp:nvSpPr>
        <dsp:cNvPr id="0" name=""/>
        <dsp:cNvSpPr/>
      </dsp:nvSpPr>
      <dsp:spPr>
        <a:xfrm>
          <a:off x="2224291" y="1215762"/>
          <a:ext cx="1948290" cy="589189"/>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904" tIns="69088" rIns="120904" bIns="69088" numCol="1" spcCol="1270" anchor="ctr" anchorCtr="0">
          <a:noAutofit/>
        </a:bodyPr>
        <a:lstStyle/>
        <a:p>
          <a:pPr lvl="0" algn="ctr" defTabSz="755650">
            <a:lnSpc>
              <a:spcPct val="90000"/>
            </a:lnSpc>
            <a:spcBef>
              <a:spcPct val="0"/>
            </a:spcBef>
            <a:spcAft>
              <a:spcPct val="35000"/>
            </a:spcAft>
          </a:pPr>
          <a:r>
            <a:rPr lang="en-US" sz="1700" b="1" kern="1200" dirty="0" smtClean="0"/>
            <a:t>High Efficiency Equipment</a:t>
          </a:r>
          <a:endParaRPr lang="en-US" sz="1700" b="1" kern="1200" dirty="0"/>
        </a:p>
      </dsp:txBody>
      <dsp:txXfrm>
        <a:off x="2224291" y="1215762"/>
        <a:ext cx="1948290" cy="589189"/>
      </dsp:txXfrm>
    </dsp:sp>
    <dsp:sp modelId="{1700A5CE-3195-48B2-9BF8-0D190E3748AA}">
      <dsp:nvSpPr>
        <dsp:cNvPr id="0" name=""/>
        <dsp:cNvSpPr/>
      </dsp:nvSpPr>
      <dsp:spPr>
        <a:xfrm>
          <a:off x="2224291" y="1804952"/>
          <a:ext cx="1948290" cy="2099925"/>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0678" tIns="90678" rIns="120904" bIns="136017" numCol="1" spcCol="1270" anchor="t" anchorCtr="0">
          <a:noAutofit/>
        </a:bodyPr>
        <a:lstStyle/>
        <a:p>
          <a:pPr marL="171450" lvl="1" indent="-171450" algn="l" defTabSz="755650">
            <a:lnSpc>
              <a:spcPct val="90000"/>
            </a:lnSpc>
            <a:spcBef>
              <a:spcPct val="0"/>
            </a:spcBef>
            <a:spcAft>
              <a:spcPct val="15000"/>
            </a:spcAft>
            <a:buChar char="••"/>
          </a:pPr>
          <a:r>
            <a:rPr lang="en-US" sz="1700" kern="1200" dirty="0" smtClean="0"/>
            <a:t>Adequacy and impact of incentives</a:t>
          </a:r>
          <a:endParaRPr lang="en-US" sz="1700" kern="1200" dirty="0"/>
        </a:p>
        <a:p>
          <a:pPr marL="171450" lvl="1" indent="-171450" algn="l" defTabSz="755650">
            <a:lnSpc>
              <a:spcPct val="90000"/>
            </a:lnSpc>
            <a:spcBef>
              <a:spcPct val="0"/>
            </a:spcBef>
            <a:spcAft>
              <a:spcPct val="15000"/>
            </a:spcAft>
            <a:buChar char="••"/>
          </a:pPr>
          <a:r>
            <a:rPr lang="en-US" sz="1700" kern="1200" dirty="0" smtClean="0"/>
            <a:t>Other factors that influence installations</a:t>
          </a:r>
          <a:endParaRPr lang="en-US" sz="1700" kern="1200" dirty="0"/>
        </a:p>
      </dsp:txBody>
      <dsp:txXfrm>
        <a:off x="2224291" y="1804952"/>
        <a:ext cx="1948290" cy="2099925"/>
      </dsp:txXfrm>
    </dsp:sp>
    <dsp:sp modelId="{EF509E35-533C-4D3D-9D23-79A3E2A649FE}">
      <dsp:nvSpPr>
        <dsp:cNvPr id="0" name=""/>
        <dsp:cNvSpPr/>
      </dsp:nvSpPr>
      <dsp:spPr>
        <a:xfrm>
          <a:off x="4445343" y="1215762"/>
          <a:ext cx="1948290" cy="589189"/>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904" tIns="69088" rIns="120904" bIns="69088" numCol="1" spcCol="1270" anchor="ctr" anchorCtr="0">
          <a:noAutofit/>
        </a:bodyPr>
        <a:lstStyle/>
        <a:p>
          <a:pPr lvl="0" algn="ctr" defTabSz="755650">
            <a:lnSpc>
              <a:spcPct val="90000"/>
            </a:lnSpc>
            <a:spcBef>
              <a:spcPct val="0"/>
            </a:spcBef>
            <a:spcAft>
              <a:spcPct val="35000"/>
            </a:spcAft>
          </a:pPr>
          <a:r>
            <a:rPr lang="en-US" sz="1700" b="1" kern="1200" dirty="0" smtClean="0"/>
            <a:t>Program Impact</a:t>
          </a:r>
          <a:endParaRPr lang="en-US" sz="1700" b="1" kern="1200" dirty="0"/>
        </a:p>
      </dsp:txBody>
      <dsp:txXfrm>
        <a:off x="4445343" y="1215762"/>
        <a:ext cx="1948290" cy="589189"/>
      </dsp:txXfrm>
    </dsp:sp>
    <dsp:sp modelId="{82BDB3E7-4B3B-4861-820F-8653AA9D0418}">
      <dsp:nvSpPr>
        <dsp:cNvPr id="0" name=""/>
        <dsp:cNvSpPr/>
      </dsp:nvSpPr>
      <dsp:spPr>
        <a:xfrm>
          <a:off x="4445343" y="1804952"/>
          <a:ext cx="1948290" cy="2099925"/>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0678" tIns="90678" rIns="120904" bIns="136017" numCol="1" spcCol="1270" anchor="t" anchorCtr="0">
          <a:noAutofit/>
        </a:bodyPr>
        <a:lstStyle/>
        <a:p>
          <a:pPr marL="171450" lvl="1" indent="-171450" algn="l" defTabSz="755650">
            <a:lnSpc>
              <a:spcPct val="90000"/>
            </a:lnSpc>
            <a:spcBef>
              <a:spcPct val="0"/>
            </a:spcBef>
            <a:spcAft>
              <a:spcPct val="15000"/>
            </a:spcAft>
            <a:buChar char="••"/>
          </a:pPr>
          <a:r>
            <a:rPr lang="en-US" sz="1700" kern="1200" smtClean="0"/>
            <a:t>Energy efficiency implementation</a:t>
          </a:r>
          <a:endParaRPr lang="en-US" sz="1700" kern="1200" dirty="0"/>
        </a:p>
        <a:p>
          <a:pPr marL="171450" lvl="1" indent="-171450" algn="l" defTabSz="755650">
            <a:lnSpc>
              <a:spcPct val="90000"/>
            </a:lnSpc>
            <a:spcBef>
              <a:spcPct val="0"/>
            </a:spcBef>
            <a:spcAft>
              <a:spcPct val="15000"/>
            </a:spcAft>
            <a:buChar char="••"/>
          </a:pPr>
          <a:r>
            <a:rPr lang="en-US" sz="1700" kern="1200" dirty="0" smtClean="0"/>
            <a:t>Whole house approach</a:t>
          </a:r>
          <a:endParaRPr lang="en-US" sz="1700" kern="1200" dirty="0"/>
        </a:p>
        <a:p>
          <a:pPr marL="171450" lvl="1" indent="-171450" algn="l" defTabSz="755650">
            <a:lnSpc>
              <a:spcPct val="90000"/>
            </a:lnSpc>
            <a:spcBef>
              <a:spcPct val="0"/>
            </a:spcBef>
            <a:spcAft>
              <a:spcPct val="15000"/>
            </a:spcAft>
            <a:buChar char="••"/>
          </a:pPr>
          <a:r>
            <a:rPr lang="en-US" sz="1700" kern="1200" dirty="0" smtClean="0"/>
            <a:t>Business impact for contractors</a:t>
          </a:r>
          <a:endParaRPr lang="en-US" sz="1700" kern="1200" dirty="0"/>
        </a:p>
      </dsp:txBody>
      <dsp:txXfrm>
        <a:off x="4445343" y="1804952"/>
        <a:ext cx="1948290" cy="2099925"/>
      </dsp:txXfrm>
    </dsp:sp>
    <dsp:sp modelId="{CBC6FCAB-0B5C-48A6-97D6-452545A4DE49}">
      <dsp:nvSpPr>
        <dsp:cNvPr id="0" name=""/>
        <dsp:cNvSpPr/>
      </dsp:nvSpPr>
      <dsp:spPr>
        <a:xfrm>
          <a:off x="6666394" y="1215762"/>
          <a:ext cx="1948290" cy="589189"/>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904" tIns="69088" rIns="120904" bIns="69088" numCol="1" spcCol="1270" anchor="ctr" anchorCtr="0">
          <a:noAutofit/>
        </a:bodyPr>
        <a:lstStyle/>
        <a:p>
          <a:pPr lvl="0" algn="ctr" defTabSz="755650">
            <a:lnSpc>
              <a:spcPct val="90000"/>
            </a:lnSpc>
            <a:spcBef>
              <a:spcPct val="0"/>
            </a:spcBef>
            <a:spcAft>
              <a:spcPct val="35000"/>
            </a:spcAft>
          </a:pPr>
          <a:r>
            <a:rPr lang="en-US" sz="1700" b="1" kern="1200" dirty="0" smtClean="0"/>
            <a:t>Assessment</a:t>
          </a:r>
          <a:endParaRPr lang="en-US" sz="1700" b="1" kern="1200" dirty="0"/>
        </a:p>
      </dsp:txBody>
      <dsp:txXfrm>
        <a:off x="6666394" y="1215762"/>
        <a:ext cx="1948290" cy="589189"/>
      </dsp:txXfrm>
    </dsp:sp>
    <dsp:sp modelId="{18CAFBC9-EF1E-4125-A228-4A9E1B5947D1}">
      <dsp:nvSpPr>
        <dsp:cNvPr id="0" name=""/>
        <dsp:cNvSpPr/>
      </dsp:nvSpPr>
      <dsp:spPr>
        <a:xfrm>
          <a:off x="6666394" y="1804952"/>
          <a:ext cx="1948290" cy="2099925"/>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0678" tIns="90678" rIns="120904" bIns="136017" numCol="1" spcCol="1270" anchor="t" anchorCtr="0">
          <a:noAutofit/>
        </a:bodyPr>
        <a:lstStyle/>
        <a:p>
          <a:pPr marL="171450" lvl="1" indent="-171450" algn="l" defTabSz="755650">
            <a:lnSpc>
              <a:spcPct val="90000"/>
            </a:lnSpc>
            <a:spcBef>
              <a:spcPct val="0"/>
            </a:spcBef>
            <a:spcAft>
              <a:spcPct val="15000"/>
            </a:spcAft>
            <a:buChar char="••"/>
          </a:pPr>
          <a:r>
            <a:rPr lang="en-US" sz="1700" kern="1200" smtClean="0"/>
            <a:t>Barriers to participation</a:t>
          </a:r>
          <a:endParaRPr lang="en-US" sz="1700" kern="1200" dirty="0"/>
        </a:p>
        <a:p>
          <a:pPr marL="171450" lvl="1" indent="-171450" algn="l" defTabSz="755650">
            <a:lnSpc>
              <a:spcPct val="90000"/>
            </a:lnSpc>
            <a:spcBef>
              <a:spcPct val="0"/>
            </a:spcBef>
            <a:spcAft>
              <a:spcPct val="15000"/>
            </a:spcAft>
            <a:buChar char="••"/>
          </a:pPr>
          <a:r>
            <a:rPr lang="en-US" sz="1700" kern="1200" dirty="0" smtClean="0"/>
            <a:t>Satisfaction and recommendations</a:t>
          </a:r>
          <a:endParaRPr lang="en-US" sz="1700" kern="1200" dirty="0"/>
        </a:p>
      </dsp:txBody>
      <dsp:txXfrm>
        <a:off x="6666394" y="1804952"/>
        <a:ext cx="1948290" cy="2099925"/>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E279B02-85FF-44C3-AC31-CE380D0EE481}">
      <dsp:nvSpPr>
        <dsp:cNvPr id="0" name=""/>
        <dsp:cNvSpPr/>
      </dsp:nvSpPr>
      <dsp:spPr>
        <a:xfrm rot="5400000">
          <a:off x="869287" y="262677"/>
          <a:ext cx="2122807" cy="3532304"/>
        </a:xfrm>
        <a:prstGeom prst="corner">
          <a:avLst>
            <a:gd name="adj1" fmla="val 16120"/>
            <a:gd name="adj2" fmla="val 161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3594101-9BE1-4C62-9E03-DF716F2A0A13}">
      <dsp:nvSpPr>
        <dsp:cNvPr id="0" name=""/>
        <dsp:cNvSpPr/>
      </dsp:nvSpPr>
      <dsp:spPr>
        <a:xfrm>
          <a:off x="514937" y="1318075"/>
          <a:ext cx="3188984" cy="279533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0490" tIns="110490" rIns="110490" bIns="110490" numCol="1" spcCol="1270" anchor="t" anchorCtr="0">
          <a:noAutofit/>
        </a:bodyPr>
        <a:lstStyle/>
        <a:p>
          <a:pPr lvl="0" algn="l" defTabSz="1289050">
            <a:lnSpc>
              <a:spcPct val="90000"/>
            </a:lnSpc>
            <a:spcBef>
              <a:spcPct val="0"/>
            </a:spcBef>
            <a:spcAft>
              <a:spcPct val="35000"/>
            </a:spcAft>
          </a:pPr>
          <a:r>
            <a:rPr lang="en-US" sz="2900" kern="1200" dirty="0" smtClean="0"/>
            <a:t>Contractor Information Source</a:t>
          </a:r>
          <a:endParaRPr lang="en-US" sz="2900" kern="1200" dirty="0"/>
        </a:p>
        <a:p>
          <a:pPr marL="228600" lvl="1" indent="-228600" algn="l" defTabSz="1022350">
            <a:lnSpc>
              <a:spcPct val="90000"/>
            </a:lnSpc>
            <a:spcBef>
              <a:spcPct val="0"/>
            </a:spcBef>
            <a:spcAft>
              <a:spcPct val="15000"/>
            </a:spcAft>
            <a:buChar char="••"/>
          </a:pPr>
          <a:r>
            <a:rPr lang="en-US" sz="2300" kern="1200" dirty="0" smtClean="0"/>
            <a:t>South Jersey Gas</a:t>
          </a:r>
          <a:endParaRPr lang="en-US" sz="2300" kern="1200" dirty="0"/>
        </a:p>
        <a:p>
          <a:pPr marL="228600" lvl="1" indent="-228600" algn="l" defTabSz="1022350">
            <a:lnSpc>
              <a:spcPct val="90000"/>
            </a:lnSpc>
            <a:spcBef>
              <a:spcPct val="0"/>
            </a:spcBef>
            <a:spcAft>
              <a:spcPct val="15000"/>
            </a:spcAft>
            <a:buChar char="••"/>
          </a:pPr>
          <a:r>
            <a:rPr lang="en-US" sz="2300" kern="1200" dirty="0" smtClean="0"/>
            <a:t>Another Contractor</a:t>
          </a:r>
          <a:endParaRPr lang="en-US" sz="2300" kern="1200" dirty="0"/>
        </a:p>
        <a:p>
          <a:pPr marL="228600" lvl="1" indent="-228600" algn="l" defTabSz="1022350">
            <a:lnSpc>
              <a:spcPct val="90000"/>
            </a:lnSpc>
            <a:spcBef>
              <a:spcPct val="0"/>
            </a:spcBef>
            <a:spcAft>
              <a:spcPct val="15000"/>
            </a:spcAft>
            <a:buChar char="••"/>
          </a:pPr>
          <a:r>
            <a:rPr lang="en-US" sz="2300" kern="1200" dirty="0" smtClean="0"/>
            <a:t>NJCEP</a:t>
          </a:r>
          <a:endParaRPr lang="en-US" sz="2300" kern="1200" dirty="0"/>
        </a:p>
        <a:p>
          <a:pPr marL="228600" lvl="1" indent="-228600" algn="l" defTabSz="1022350">
            <a:lnSpc>
              <a:spcPct val="90000"/>
            </a:lnSpc>
            <a:spcBef>
              <a:spcPct val="0"/>
            </a:spcBef>
            <a:spcAft>
              <a:spcPct val="15000"/>
            </a:spcAft>
            <a:buChar char="••"/>
          </a:pPr>
          <a:r>
            <a:rPr lang="en-US" sz="2300" kern="1200" dirty="0" smtClean="0"/>
            <a:t>Contractor Association</a:t>
          </a:r>
          <a:endParaRPr lang="en-US" sz="2300" kern="1200" dirty="0"/>
        </a:p>
      </dsp:txBody>
      <dsp:txXfrm>
        <a:off x="514937" y="1318075"/>
        <a:ext cx="3188984" cy="2795331"/>
      </dsp:txXfrm>
    </dsp:sp>
    <dsp:sp modelId="{363B77CE-40D7-4CEB-81B2-E22BE1A272A1}">
      <dsp:nvSpPr>
        <dsp:cNvPr id="0" name=""/>
        <dsp:cNvSpPr/>
      </dsp:nvSpPr>
      <dsp:spPr>
        <a:xfrm>
          <a:off x="3102226" y="2625"/>
          <a:ext cx="601695" cy="601695"/>
        </a:xfrm>
        <a:prstGeom prst="triangle">
          <a:avLst>
            <a:gd name="adj" fmla="val 10000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52AA2FD-D0BF-4D04-8148-04228F68E21C}">
      <dsp:nvSpPr>
        <dsp:cNvPr id="0" name=""/>
        <dsp:cNvSpPr/>
      </dsp:nvSpPr>
      <dsp:spPr>
        <a:xfrm rot="5400000">
          <a:off x="4773226" y="-703355"/>
          <a:ext cx="2122807" cy="3532304"/>
        </a:xfrm>
        <a:prstGeom prst="corner">
          <a:avLst>
            <a:gd name="adj1" fmla="val 16120"/>
            <a:gd name="adj2" fmla="val 161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4069561-7F2D-46B6-8202-5E774B7C012C}">
      <dsp:nvSpPr>
        <dsp:cNvPr id="0" name=""/>
        <dsp:cNvSpPr/>
      </dsp:nvSpPr>
      <dsp:spPr>
        <a:xfrm>
          <a:off x="4418877" y="352042"/>
          <a:ext cx="3188984" cy="279533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0490" tIns="110490" rIns="110490" bIns="110490" numCol="1" spcCol="1270" anchor="t" anchorCtr="0">
          <a:noAutofit/>
        </a:bodyPr>
        <a:lstStyle/>
        <a:p>
          <a:pPr lvl="0" algn="l" defTabSz="1289050">
            <a:lnSpc>
              <a:spcPct val="90000"/>
            </a:lnSpc>
            <a:spcBef>
              <a:spcPct val="0"/>
            </a:spcBef>
            <a:spcAft>
              <a:spcPct val="35000"/>
            </a:spcAft>
          </a:pPr>
          <a:r>
            <a:rPr lang="en-US" sz="2900" kern="1200" dirty="0" smtClean="0"/>
            <a:t>Customer Information Source</a:t>
          </a:r>
          <a:endParaRPr lang="en-US" sz="2900" kern="1200" dirty="0"/>
        </a:p>
        <a:p>
          <a:pPr marL="228600" lvl="1" indent="-228600" algn="l" defTabSz="1022350">
            <a:lnSpc>
              <a:spcPct val="90000"/>
            </a:lnSpc>
            <a:spcBef>
              <a:spcPct val="0"/>
            </a:spcBef>
            <a:spcAft>
              <a:spcPct val="15000"/>
            </a:spcAft>
            <a:buChar char="••"/>
          </a:pPr>
          <a:r>
            <a:rPr lang="en-US" sz="2300" kern="1200" dirty="0" smtClean="0"/>
            <a:t>Contractor</a:t>
          </a:r>
          <a:endParaRPr lang="en-US" sz="2300" kern="1200" dirty="0"/>
        </a:p>
        <a:p>
          <a:pPr marL="228600" lvl="1" indent="-228600" algn="l" defTabSz="1022350">
            <a:lnSpc>
              <a:spcPct val="90000"/>
            </a:lnSpc>
            <a:spcBef>
              <a:spcPct val="0"/>
            </a:spcBef>
            <a:spcAft>
              <a:spcPct val="15000"/>
            </a:spcAft>
            <a:buChar char="••"/>
          </a:pPr>
          <a:r>
            <a:rPr lang="en-US" sz="2300" kern="1200" dirty="0" smtClean="0"/>
            <a:t>SJG Marketing</a:t>
          </a:r>
          <a:endParaRPr lang="en-US" sz="2300" kern="1200" dirty="0"/>
        </a:p>
      </dsp:txBody>
      <dsp:txXfrm>
        <a:off x="4418877" y="352042"/>
        <a:ext cx="3188984" cy="2795331"/>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39F5F2D-4687-44C5-B49A-56E4E29B2C8E}">
      <dsp:nvSpPr>
        <dsp:cNvPr id="0" name=""/>
        <dsp:cNvSpPr/>
      </dsp:nvSpPr>
      <dsp:spPr>
        <a:xfrm>
          <a:off x="0" y="18565"/>
          <a:ext cx="4949093" cy="7020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lvl="0" algn="l" defTabSz="1333500" rtl="0">
            <a:lnSpc>
              <a:spcPct val="90000"/>
            </a:lnSpc>
            <a:spcBef>
              <a:spcPct val="0"/>
            </a:spcBef>
            <a:spcAft>
              <a:spcPct val="35000"/>
            </a:spcAft>
          </a:pPr>
          <a:r>
            <a:rPr lang="en-US" sz="3000" kern="1200" dirty="0" smtClean="0"/>
            <a:t>Comfort</a:t>
          </a:r>
          <a:endParaRPr lang="en-US" sz="3000" kern="1200" dirty="0"/>
        </a:p>
      </dsp:txBody>
      <dsp:txXfrm>
        <a:off x="34269" y="52834"/>
        <a:ext cx="4880555" cy="633462"/>
      </dsp:txXfrm>
    </dsp:sp>
    <dsp:sp modelId="{1FD7B5DA-5223-4B2A-AB2A-41D33685B03E}">
      <dsp:nvSpPr>
        <dsp:cNvPr id="0" name=""/>
        <dsp:cNvSpPr/>
      </dsp:nvSpPr>
      <dsp:spPr>
        <a:xfrm>
          <a:off x="0" y="720565"/>
          <a:ext cx="4949093" cy="496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7134" tIns="38100" rIns="213360" bIns="38100" numCol="1" spcCol="1270" anchor="t" anchorCtr="0">
          <a:noAutofit/>
        </a:bodyPr>
        <a:lstStyle/>
        <a:p>
          <a:pPr marL="228600" lvl="1" indent="-228600" algn="l" defTabSz="1022350" rtl="0">
            <a:lnSpc>
              <a:spcPct val="90000"/>
            </a:lnSpc>
            <a:spcBef>
              <a:spcPct val="0"/>
            </a:spcBef>
            <a:spcAft>
              <a:spcPct val="20000"/>
            </a:spcAft>
            <a:buChar char="••"/>
          </a:pPr>
          <a:r>
            <a:rPr lang="en-US" sz="2300" kern="1200" dirty="0" smtClean="0"/>
            <a:t>8 contractors</a:t>
          </a:r>
          <a:endParaRPr lang="en-US" sz="2300" kern="1200" dirty="0"/>
        </a:p>
      </dsp:txBody>
      <dsp:txXfrm>
        <a:off x="0" y="720565"/>
        <a:ext cx="4949093" cy="496800"/>
      </dsp:txXfrm>
    </dsp:sp>
    <dsp:sp modelId="{4C7E32AF-7C2F-42C4-882B-1CDC469635E8}">
      <dsp:nvSpPr>
        <dsp:cNvPr id="0" name=""/>
        <dsp:cNvSpPr/>
      </dsp:nvSpPr>
      <dsp:spPr>
        <a:xfrm>
          <a:off x="0" y="1217365"/>
          <a:ext cx="4949093" cy="7020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lvl="0" algn="l" defTabSz="1333500" rtl="0">
            <a:lnSpc>
              <a:spcPct val="90000"/>
            </a:lnSpc>
            <a:spcBef>
              <a:spcPct val="0"/>
            </a:spcBef>
            <a:spcAft>
              <a:spcPct val="35000"/>
            </a:spcAft>
          </a:pPr>
          <a:r>
            <a:rPr lang="en-US" sz="3000" kern="1200" dirty="0" smtClean="0"/>
            <a:t>Saving energy</a:t>
          </a:r>
          <a:endParaRPr lang="en-US" sz="3000" kern="1200" dirty="0"/>
        </a:p>
      </dsp:txBody>
      <dsp:txXfrm>
        <a:off x="34269" y="1251634"/>
        <a:ext cx="4880555" cy="633462"/>
      </dsp:txXfrm>
    </dsp:sp>
    <dsp:sp modelId="{E4A05C37-D66F-4863-A5E5-0A811F07D67E}">
      <dsp:nvSpPr>
        <dsp:cNvPr id="0" name=""/>
        <dsp:cNvSpPr/>
      </dsp:nvSpPr>
      <dsp:spPr>
        <a:xfrm>
          <a:off x="0" y="1919365"/>
          <a:ext cx="4949093" cy="496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7134" tIns="38100" rIns="213360" bIns="38100" numCol="1" spcCol="1270" anchor="t" anchorCtr="0">
          <a:noAutofit/>
        </a:bodyPr>
        <a:lstStyle/>
        <a:p>
          <a:pPr marL="228600" lvl="1" indent="-228600" algn="l" defTabSz="1022350" rtl="0">
            <a:lnSpc>
              <a:spcPct val="90000"/>
            </a:lnSpc>
            <a:spcBef>
              <a:spcPct val="0"/>
            </a:spcBef>
            <a:spcAft>
              <a:spcPct val="20000"/>
            </a:spcAft>
            <a:buChar char="••"/>
          </a:pPr>
          <a:r>
            <a:rPr lang="en-US" sz="2300" kern="1200" dirty="0" smtClean="0"/>
            <a:t>7 contractors</a:t>
          </a:r>
          <a:endParaRPr lang="en-US" sz="2300" kern="1200" dirty="0"/>
        </a:p>
      </dsp:txBody>
      <dsp:txXfrm>
        <a:off x="0" y="1919365"/>
        <a:ext cx="4949093" cy="496800"/>
      </dsp:txXfrm>
    </dsp:sp>
    <dsp:sp modelId="{ADD7DA18-BC16-4954-B539-C3733CC35552}">
      <dsp:nvSpPr>
        <dsp:cNvPr id="0" name=""/>
        <dsp:cNvSpPr/>
      </dsp:nvSpPr>
      <dsp:spPr>
        <a:xfrm>
          <a:off x="0" y="2416165"/>
          <a:ext cx="4949093" cy="7020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lvl="0" algn="l" defTabSz="1333500" rtl="0">
            <a:lnSpc>
              <a:spcPct val="90000"/>
            </a:lnSpc>
            <a:spcBef>
              <a:spcPct val="0"/>
            </a:spcBef>
            <a:spcAft>
              <a:spcPct val="35000"/>
            </a:spcAft>
          </a:pPr>
          <a:r>
            <a:rPr lang="en-US" sz="3000" kern="1200" dirty="0" smtClean="0"/>
            <a:t>Old or Broken Equipment</a:t>
          </a:r>
          <a:endParaRPr lang="en-US" sz="3000" kern="1200" dirty="0"/>
        </a:p>
      </dsp:txBody>
      <dsp:txXfrm>
        <a:off x="34269" y="2450434"/>
        <a:ext cx="4880555" cy="633462"/>
      </dsp:txXfrm>
    </dsp:sp>
    <dsp:sp modelId="{568C93D3-EEAF-47E2-9805-B1A5EBCF96CD}">
      <dsp:nvSpPr>
        <dsp:cNvPr id="0" name=""/>
        <dsp:cNvSpPr/>
      </dsp:nvSpPr>
      <dsp:spPr>
        <a:xfrm>
          <a:off x="0" y="3118165"/>
          <a:ext cx="4949093" cy="496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7134" tIns="38100" rIns="213360" bIns="38100" numCol="1" spcCol="1270" anchor="t" anchorCtr="0">
          <a:noAutofit/>
        </a:bodyPr>
        <a:lstStyle/>
        <a:p>
          <a:pPr marL="228600" lvl="1" indent="-228600" algn="l" defTabSz="1022350" rtl="0">
            <a:lnSpc>
              <a:spcPct val="90000"/>
            </a:lnSpc>
            <a:spcBef>
              <a:spcPct val="0"/>
            </a:spcBef>
            <a:spcAft>
              <a:spcPct val="20000"/>
            </a:spcAft>
            <a:buChar char="••"/>
          </a:pPr>
          <a:r>
            <a:rPr lang="en-US" sz="2300" kern="1200" dirty="0" smtClean="0"/>
            <a:t>7 contractors</a:t>
          </a:r>
          <a:endParaRPr lang="en-US" sz="2300" kern="1200" dirty="0"/>
        </a:p>
      </dsp:txBody>
      <dsp:txXfrm>
        <a:off x="0" y="3118165"/>
        <a:ext cx="4949093" cy="496800"/>
      </dsp:txXfrm>
    </dsp:sp>
    <dsp:sp modelId="{F18A24C3-D444-44A1-AAB1-8229B55A5E55}">
      <dsp:nvSpPr>
        <dsp:cNvPr id="0" name=""/>
        <dsp:cNvSpPr/>
      </dsp:nvSpPr>
      <dsp:spPr>
        <a:xfrm>
          <a:off x="0" y="3614965"/>
          <a:ext cx="4949093" cy="7020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lvl="0" algn="l" defTabSz="1333500" rtl="0">
            <a:lnSpc>
              <a:spcPct val="90000"/>
            </a:lnSpc>
            <a:spcBef>
              <a:spcPct val="0"/>
            </a:spcBef>
            <a:spcAft>
              <a:spcPct val="35000"/>
            </a:spcAft>
          </a:pPr>
          <a:r>
            <a:rPr lang="en-US" sz="3000" kern="1200" dirty="0" smtClean="0"/>
            <a:t>Cost</a:t>
          </a:r>
          <a:endParaRPr lang="en-US" sz="3000" kern="1200" dirty="0"/>
        </a:p>
      </dsp:txBody>
      <dsp:txXfrm>
        <a:off x="34269" y="3649234"/>
        <a:ext cx="4880555" cy="633462"/>
      </dsp:txXfrm>
    </dsp:sp>
    <dsp:sp modelId="{00A956D0-4984-4229-910D-F8E4D02CB096}">
      <dsp:nvSpPr>
        <dsp:cNvPr id="0" name=""/>
        <dsp:cNvSpPr/>
      </dsp:nvSpPr>
      <dsp:spPr>
        <a:xfrm>
          <a:off x="0" y="4316965"/>
          <a:ext cx="4949093" cy="496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7134" tIns="38100" rIns="213360" bIns="38100" numCol="1" spcCol="1270" anchor="t" anchorCtr="0">
          <a:noAutofit/>
        </a:bodyPr>
        <a:lstStyle/>
        <a:p>
          <a:pPr marL="228600" lvl="1" indent="-228600" algn="l" defTabSz="1022350" rtl="0">
            <a:lnSpc>
              <a:spcPct val="90000"/>
            </a:lnSpc>
            <a:spcBef>
              <a:spcPct val="0"/>
            </a:spcBef>
            <a:spcAft>
              <a:spcPct val="20000"/>
            </a:spcAft>
            <a:buChar char="••"/>
          </a:pPr>
          <a:r>
            <a:rPr lang="en-US" sz="2300" kern="1200" dirty="0" smtClean="0"/>
            <a:t>4 contractors</a:t>
          </a:r>
          <a:endParaRPr lang="en-US" sz="2300" kern="1200" dirty="0"/>
        </a:p>
      </dsp:txBody>
      <dsp:txXfrm>
        <a:off x="0" y="4316965"/>
        <a:ext cx="4949093" cy="496800"/>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6C682B-496F-4227-8DF7-7CF59748BDBF}">
      <dsp:nvSpPr>
        <dsp:cNvPr id="0" name=""/>
        <dsp:cNvSpPr/>
      </dsp:nvSpPr>
      <dsp:spPr>
        <a:xfrm>
          <a:off x="79898" y="31313"/>
          <a:ext cx="6988328" cy="2112257"/>
        </a:xfrm>
        <a:prstGeom prst="chevron">
          <a:avLst>
            <a:gd name="adj" fmla="val 4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8BB5C32-2036-4F8D-A071-40BFCE0F85B3}">
      <dsp:nvSpPr>
        <dsp:cNvPr id="0" name=""/>
        <dsp:cNvSpPr/>
      </dsp:nvSpPr>
      <dsp:spPr>
        <a:xfrm>
          <a:off x="1393832" y="230013"/>
          <a:ext cx="5901255" cy="2112257"/>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142240" rIns="142240" bIns="142240" numCol="1" spcCol="1270" anchor="t" anchorCtr="0">
          <a:noAutofit/>
        </a:bodyPr>
        <a:lstStyle/>
        <a:p>
          <a:pPr lvl="0" algn="l" defTabSz="889000" rtl="0">
            <a:lnSpc>
              <a:spcPct val="90000"/>
            </a:lnSpc>
            <a:spcBef>
              <a:spcPct val="0"/>
            </a:spcBef>
            <a:spcAft>
              <a:spcPct val="35000"/>
            </a:spcAft>
          </a:pPr>
          <a:r>
            <a:rPr lang="en-US" sz="2000" u="sng" kern="1200" dirty="0" smtClean="0"/>
            <a:t>HVAC Contractor Recommendations</a:t>
          </a:r>
          <a:endParaRPr lang="en-US" sz="2000" u="sng" kern="1200" dirty="0"/>
        </a:p>
        <a:p>
          <a:pPr marL="171450" lvl="1" indent="-171450" algn="l" defTabSz="800100" rtl="0">
            <a:lnSpc>
              <a:spcPct val="90000"/>
            </a:lnSpc>
            <a:spcBef>
              <a:spcPct val="0"/>
            </a:spcBef>
            <a:spcAft>
              <a:spcPct val="15000"/>
            </a:spcAft>
            <a:buChar char="••"/>
          </a:pPr>
          <a:r>
            <a:rPr lang="en-US" sz="1800" kern="1200" dirty="0" smtClean="0"/>
            <a:t>Remove BPI Requirement</a:t>
          </a:r>
          <a:endParaRPr lang="en-US" sz="1800" kern="1200" dirty="0"/>
        </a:p>
        <a:p>
          <a:pPr marL="171450" lvl="1" indent="-171450" algn="l" defTabSz="800100" rtl="0">
            <a:lnSpc>
              <a:spcPct val="90000"/>
            </a:lnSpc>
            <a:spcBef>
              <a:spcPct val="0"/>
            </a:spcBef>
            <a:spcAft>
              <a:spcPct val="15000"/>
            </a:spcAft>
            <a:buChar char="••"/>
          </a:pPr>
          <a:r>
            <a:rPr lang="en-US" sz="1800" kern="1200" dirty="0" smtClean="0"/>
            <a:t>Offer More Incentives and Rebates</a:t>
          </a:r>
          <a:endParaRPr lang="en-US" sz="1800" kern="1200" dirty="0"/>
        </a:p>
        <a:p>
          <a:pPr marL="171450" lvl="1" indent="-171450" algn="l" defTabSz="800100" rtl="0">
            <a:lnSpc>
              <a:spcPct val="90000"/>
            </a:lnSpc>
            <a:spcBef>
              <a:spcPct val="0"/>
            </a:spcBef>
            <a:spcAft>
              <a:spcPct val="15000"/>
            </a:spcAft>
            <a:buChar char="••"/>
          </a:pPr>
          <a:r>
            <a:rPr lang="en-US" sz="1800" kern="1200" dirty="0" smtClean="0"/>
            <a:t>Keep Rebates at Set Level for Longer Period</a:t>
          </a:r>
          <a:endParaRPr lang="en-US" sz="1800" kern="1200" dirty="0"/>
        </a:p>
        <a:p>
          <a:pPr marL="171450" lvl="1" indent="-171450" algn="l" defTabSz="800100" rtl="0">
            <a:lnSpc>
              <a:spcPct val="90000"/>
            </a:lnSpc>
            <a:spcBef>
              <a:spcPct val="0"/>
            </a:spcBef>
            <a:spcAft>
              <a:spcPct val="15000"/>
            </a:spcAft>
            <a:buChar char="••"/>
          </a:pPr>
          <a:r>
            <a:rPr lang="en-US" sz="1800" kern="1200" dirty="0" smtClean="0"/>
            <a:t>Reduce Contracting Time</a:t>
          </a:r>
          <a:endParaRPr lang="en-US" sz="1800" kern="1200" dirty="0"/>
        </a:p>
      </dsp:txBody>
      <dsp:txXfrm>
        <a:off x="1455698" y="291879"/>
        <a:ext cx="5777523" cy="1988525"/>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DD93B9-AA42-4381-9EE4-D3D974BCB2C5}">
      <dsp:nvSpPr>
        <dsp:cNvPr id="0" name=""/>
        <dsp:cNvSpPr/>
      </dsp:nvSpPr>
      <dsp:spPr>
        <a:xfrm>
          <a:off x="24072" y="304829"/>
          <a:ext cx="6988328" cy="2112256"/>
        </a:xfrm>
        <a:prstGeom prst="chevron">
          <a:avLst>
            <a:gd name="adj" fmla="val 4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C150226-C7A3-4F26-B1A9-2C8857F02AD0}">
      <dsp:nvSpPr>
        <dsp:cNvPr id="0" name=""/>
        <dsp:cNvSpPr/>
      </dsp:nvSpPr>
      <dsp:spPr>
        <a:xfrm>
          <a:off x="1423412" y="528064"/>
          <a:ext cx="5826014" cy="2110462"/>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142240" rIns="142240" bIns="142240" numCol="1" spcCol="1270" anchor="t" anchorCtr="0">
          <a:noAutofit/>
        </a:bodyPr>
        <a:lstStyle/>
        <a:p>
          <a:pPr lvl="0" algn="l" defTabSz="889000" rtl="0">
            <a:lnSpc>
              <a:spcPct val="90000"/>
            </a:lnSpc>
            <a:spcBef>
              <a:spcPct val="0"/>
            </a:spcBef>
            <a:spcAft>
              <a:spcPct val="35000"/>
            </a:spcAft>
          </a:pPr>
          <a:r>
            <a:rPr lang="en-US" sz="2000" u="sng" kern="1200" dirty="0" err="1" smtClean="0"/>
            <a:t>HPwES</a:t>
          </a:r>
          <a:r>
            <a:rPr lang="en-US" sz="2000" u="sng" kern="1200" dirty="0" smtClean="0"/>
            <a:t> Contractor Recommendations </a:t>
          </a:r>
          <a:endParaRPr lang="en-US" sz="2000" u="sng" kern="1200" dirty="0"/>
        </a:p>
        <a:p>
          <a:pPr marL="171450" lvl="1" indent="-171450" algn="l" defTabSz="800100" rtl="0">
            <a:lnSpc>
              <a:spcPct val="90000"/>
            </a:lnSpc>
            <a:spcBef>
              <a:spcPct val="0"/>
            </a:spcBef>
            <a:spcAft>
              <a:spcPct val="15000"/>
            </a:spcAft>
            <a:buChar char="••"/>
          </a:pPr>
          <a:r>
            <a:rPr lang="en-US" sz="1800" kern="1200" dirty="0" smtClean="0"/>
            <a:t>Increase Rebate and Loan Amount</a:t>
          </a:r>
          <a:endParaRPr lang="en-US" sz="1800" kern="1200" dirty="0"/>
        </a:p>
        <a:p>
          <a:pPr marL="171450" lvl="1" indent="-171450" algn="l" defTabSz="800100" rtl="0">
            <a:lnSpc>
              <a:spcPct val="90000"/>
            </a:lnSpc>
            <a:spcBef>
              <a:spcPct val="0"/>
            </a:spcBef>
            <a:spcAft>
              <a:spcPct val="15000"/>
            </a:spcAft>
            <a:buChar char="••"/>
          </a:pPr>
          <a:r>
            <a:rPr lang="en-US" sz="1800" kern="1200" dirty="0" smtClean="0"/>
            <a:t>Improve Loan Term and Reduce Loan Paperwork</a:t>
          </a:r>
          <a:endParaRPr lang="en-US" sz="1800" kern="1200" dirty="0"/>
        </a:p>
        <a:p>
          <a:pPr marL="171450" lvl="1" indent="-171450" algn="l" defTabSz="800100" rtl="0">
            <a:lnSpc>
              <a:spcPct val="90000"/>
            </a:lnSpc>
            <a:spcBef>
              <a:spcPct val="0"/>
            </a:spcBef>
            <a:spcAft>
              <a:spcPct val="15000"/>
            </a:spcAft>
            <a:buChar char="••"/>
          </a:pPr>
          <a:r>
            <a:rPr lang="en-US" sz="1800" kern="1200" dirty="0" smtClean="0"/>
            <a:t>Build Customer Awareness about Home Performance</a:t>
          </a:r>
          <a:endParaRPr lang="en-US" sz="1800" kern="1200" dirty="0"/>
        </a:p>
        <a:p>
          <a:pPr marL="171450" lvl="1" indent="-171450" algn="l" defTabSz="800100" rtl="0">
            <a:lnSpc>
              <a:spcPct val="90000"/>
            </a:lnSpc>
            <a:spcBef>
              <a:spcPct val="0"/>
            </a:spcBef>
            <a:spcAft>
              <a:spcPct val="15000"/>
            </a:spcAft>
            <a:buChar char="••"/>
          </a:pPr>
          <a:r>
            <a:rPr lang="en-US" sz="1800" kern="1200" dirty="0" smtClean="0"/>
            <a:t>Lower Efficiency Requirements</a:t>
          </a:r>
          <a:endParaRPr lang="en-US" sz="1800" kern="1200" dirty="0"/>
        </a:p>
        <a:p>
          <a:pPr marL="171450" lvl="1" indent="-171450" algn="l" defTabSz="800100" rtl="0">
            <a:lnSpc>
              <a:spcPct val="90000"/>
            </a:lnSpc>
            <a:spcBef>
              <a:spcPct val="0"/>
            </a:spcBef>
            <a:spcAft>
              <a:spcPct val="15000"/>
            </a:spcAft>
            <a:buChar char="••"/>
          </a:pPr>
          <a:r>
            <a:rPr lang="en-US" sz="1800" kern="1200" dirty="0" smtClean="0"/>
            <a:t>Increase Number of Contractors in Program</a:t>
          </a:r>
          <a:endParaRPr lang="en-US" sz="1800" kern="1200" dirty="0"/>
        </a:p>
      </dsp:txBody>
      <dsp:txXfrm>
        <a:off x="1485225" y="589877"/>
        <a:ext cx="5702388" cy="198683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1735F2-8954-433F-A817-A86D47252831}">
      <dsp:nvSpPr>
        <dsp:cNvPr id="0" name=""/>
        <dsp:cNvSpPr/>
      </dsp:nvSpPr>
      <dsp:spPr>
        <a:xfrm>
          <a:off x="0" y="0"/>
          <a:ext cx="6560487" cy="85028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lvl="0" algn="l" defTabSz="933450">
            <a:lnSpc>
              <a:spcPct val="90000"/>
            </a:lnSpc>
            <a:spcBef>
              <a:spcPct val="0"/>
            </a:spcBef>
            <a:spcAft>
              <a:spcPct val="35000"/>
            </a:spcAft>
          </a:pPr>
          <a:r>
            <a:rPr lang="en-US" sz="2100" kern="1200" dirty="0" smtClean="0"/>
            <a:t>Increase energy efficiency opportunities for customers</a:t>
          </a:r>
          <a:endParaRPr lang="en-US" sz="2100" kern="1200" dirty="0"/>
        </a:p>
      </dsp:txBody>
      <dsp:txXfrm>
        <a:off x="24904" y="24904"/>
        <a:ext cx="5543483" cy="800474"/>
      </dsp:txXfrm>
    </dsp:sp>
    <dsp:sp modelId="{79412EA3-D695-40A2-A4BD-FD8F683CACEF}">
      <dsp:nvSpPr>
        <dsp:cNvPr id="0" name=""/>
        <dsp:cNvSpPr/>
      </dsp:nvSpPr>
      <dsp:spPr>
        <a:xfrm>
          <a:off x="489906" y="968376"/>
          <a:ext cx="6560487" cy="85028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lvl="0" algn="l" defTabSz="933450">
            <a:lnSpc>
              <a:spcPct val="90000"/>
            </a:lnSpc>
            <a:spcBef>
              <a:spcPct val="0"/>
            </a:spcBef>
            <a:spcAft>
              <a:spcPct val="35000"/>
            </a:spcAft>
          </a:pPr>
          <a:r>
            <a:rPr lang="en-US" sz="2100" kern="1200" dirty="0" smtClean="0"/>
            <a:t>Promote and enhance the use of the NJCEP offerings</a:t>
          </a:r>
          <a:endParaRPr lang="en-US" sz="2100" kern="1200" dirty="0"/>
        </a:p>
      </dsp:txBody>
      <dsp:txXfrm>
        <a:off x="514810" y="993280"/>
        <a:ext cx="5468089" cy="800474"/>
      </dsp:txXfrm>
    </dsp:sp>
    <dsp:sp modelId="{CCC1C8D7-A2BE-4885-926C-DEE522B1B55E}">
      <dsp:nvSpPr>
        <dsp:cNvPr id="0" name=""/>
        <dsp:cNvSpPr/>
      </dsp:nvSpPr>
      <dsp:spPr>
        <a:xfrm>
          <a:off x="979812" y="1936753"/>
          <a:ext cx="6560487" cy="85028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lvl="0" algn="l" defTabSz="933450">
            <a:lnSpc>
              <a:spcPct val="90000"/>
            </a:lnSpc>
            <a:spcBef>
              <a:spcPct val="0"/>
            </a:spcBef>
            <a:spcAft>
              <a:spcPct val="35000"/>
            </a:spcAft>
          </a:pPr>
          <a:r>
            <a:rPr lang="en-US" sz="2100" kern="1200" dirty="0" smtClean="0"/>
            <a:t>Raise awareness of the whole house approach to energy efficiency</a:t>
          </a:r>
          <a:endParaRPr lang="en-US" sz="2100" kern="1200" dirty="0"/>
        </a:p>
      </dsp:txBody>
      <dsp:txXfrm>
        <a:off x="1004716" y="1961657"/>
        <a:ext cx="5468089" cy="800474"/>
      </dsp:txXfrm>
    </dsp:sp>
    <dsp:sp modelId="{FADFE4B5-256B-4DB8-A3E2-91491BA24AA8}">
      <dsp:nvSpPr>
        <dsp:cNvPr id="0" name=""/>
        <dsp:cNvSpPr/>
      </dsp:nvSpPr>
      <dsp:spPr>
        <a:xfrm>
          <a:off x="1469719" y="2905130"/>
          <a:ext cx="6560487" cy="85028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lvl="0" algn="l" defTabSz="933450">
            <a:lnSpc>
              <a:spcPct val="90000"/>
            </a:lnSpc>
            <a:spcBef>
              <a:spcPct val="0"/>
            </a:spcBef>
            <a:spcAft>
              <a:spcPct val="35000"/>
            </a:spcAft>
          </a:pPr>
          <a:r>
            <a:rPr lang="en-US" sz="2100" kern="1200" dirty="0" smtClean="0"/>
            <a:t>Increase customer awareness of energy efficient appliances and weatherization measures</a:t>
          </a:r>
          <a:endParaRPr lang="en-US" sz="2100" kern="1200" dirty="0"/>
        </a:p>
      </dsp:txBody>
      <dsp:txXfrm>
        <a:off x="1494623" y="2930034"/>
        <a:ext cx="5468089" cy="800474"/>
      </dsp:txXfrm>
    </dsp:sp>
    <dsp:sp modelId="{040C319E-449A-4581-B5A2-8D8F129775AB}">
      <dsp:nvSpPr>
        <dsp:cNvPr id="0" name=""/>
        <dsp:cNvSpPr/>
      </dsp:nvSpPr>
      <dsp:spPr>
        <a:xfrm>
          <a:off x="1959625" y="3873507"/>
          <a:ext cx="6560487" cy="85028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lvl="0" algn="l" defTabSz="933450">
            <a:lnSpc>
              <a:spcPct val="90000"/>
            </a:lnSpc>
            <a:spcBef>
              <a:spcPct val="0"/>
            </a:spcBef>
            <a:spcAft>
              <a:spcPct val="35000"/>
            </a:spcAft>
          </a:pPr>
          <a:r>
            <a:rPr lang="en-US" sz="2100" kern="1200" dirty="0" smtClean="0"/>
            <a:t>Increase NJ employment in energy efficiency and conservation</a:t>
          </a:r>
          <a:endParaRPr lang="en-US" sz="2100" kern="1200" dirty="0"/>
        </a:p>
      </dsp:txBody>
      <dsp:txXfrm>
        <a:off x="1984529" y="3898411"/>
        <a:ext cx="5468089" cy="800474"/>
      </dsp:txXfrm>
    </dsp:sp>
    <dsp:sp modelId="{E4633772-8E61-4443-9751-FAA3F9FC5CED}">
      <dsp:nvSpPr>
        <dsp:cNvPr id="0" name=""/>
        <dsp:cNvSpPr/>
      </dsp:nvSpPr>
      <dsp:spPr>
        <a:xfrm>
          <a:off x="6007803" y="621178"/>
          <a:ext cx="552683" cy="552683"/>
        </a:xfrm>
        <a:prstGeom prst="downArrow">
          <a:avLst>
            <a:gd name="adj1" fmla="val 55000"/>
            <a:gd name="adj2" fmla="val 45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3020" tIns="33020" rIns="33020" bIns="33020" numCol="1" spcCol="1270" anchor="ctr" anchorCtr="0">
          <a:noAutofit/>
        </a:bodyPr>
        <a:lstStyle/>
        <a:p>
          <a:pPr lvl="0" algn="ctr" defTabSz="1155700">
            <a:lnSpc>
              <a:spcPct val="90000"/>
            </a:lnSpc>
            <a:spcBef>
              <a:spcPct val="0"/>
            </a:spcBef>
            <a:spcAft>
              <a:spcPct val="35000"/>
            </a:spcAft>
          </a:pPr>
          <a:endParaRPr lang="en-US" sz="2600" kern="1200"/>
        </a:p>
      </dsp:txBody>
      <dsp:txXfrm>
        <a:off x="6132157" y="621178"/>
        <a:ext cx="303975" cy="415894"/>
      </dsp:txXfrm>
    </dsp:sp>
    <dsp:sp modelId="{8FC01C75-EC3F-4E82-95E3-8CD0D3C974D2}">
      <dsp:nvSpPr>
        <dsp:cNvPr id="0" name=""/>
        <dsp:cNvSpPr/>
      </dsp:nvSpPr>
      <dsp:spPr>
        <a:xfrm>
          <a:off x="6497710" y="1589555"/>
          <a:ext cx="552683" cy="552683"/>
        </a:xfrm>
        <a:prstGeom prst="downArrow">
          <a:avLst>
            <a:gd name="adj1" fmla="val 55000"/>
            <a:gd name="adj2" fmla="val 45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3020" tIns="33020" rIns="33020" bIns="33020" numCol="1" spcCol="1270" anchor="ctr" anchorCtr="0">
          <a:noAutofit/>
        </a:bodyPr>
        <a:lstStyle/>
        <a:p>
          <a:pPr lvl="0" algn="ctr" defTabSz="1155700">
            <a:lnSpc>
              <a:spcPct val="90000"/>
            </a:lnSpc>
            <a:spcBef>
              <a:spcPct val="0"/>
            </a:spcBef>
            <a:spcAft>
              <a:spcPct val="35000"/>
            </a:spcAft>
          </a:pPr>
          <a:endParaRPr lang="en-US" sz="2600" kern="1200"/>
        </a:p>
      </dsp:txBody>
      <dsp:txXfrm>
        <a:off x="6622064" y="1589555"/>
        <a:ext cx="303975" cy="415894"/>
      </dsp:txXfrm>
    </dsp:sp>
    <dsp:sp modelId="{9B915586-E299-42D0-AAC4-C7C6392F4694}">
      <dsp:nvSpPr>
        <dsp:cNvPr id="0" name=""/>
        <dsp:cNvSpPr/>
      </dsp:nvSpPr>
      <dsp:spPr>
        <a:xfrm>
          <a:off x="6987616" y="2543760"/>
          <a:ext cx="552683" cy="552683"/>
        </a:xfrm>
        <a:prstGeom prst="downArrow">
          <a:avLst>
            <a:gd name="adj1" fmla="val 55000"/>
            <a:gd name="adj2" fmla="val 45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3020" tIns="33020" rIns="33020" bIns="33020" numCol="1" spcCol="1270" anchor="ctr" anchorCtr="0">
          <a:noAutofit/>
        </a:bodyPr>
        <a:lstStyle/>
        <a:p>
          <a:pPr lvl="0" algn="ctr" defTabSz="1155700">
            <a:lnSpc>
              <a:spcPct val="90000"/>
            </a:lnSpc>
            <a:spcBef>
              <a:spcPct val="0"/>
            </a:spcBef>
            <a:spcAft>
              <a:spcPct val="35000"/>
            </a:spcAft>
          </a:pPr>
          <a:endParaRPr lang="en-US" sz="2600" kern="1200"/>
        </a:p>
      </dsp:txBody>
      <dsp:txXfrm>
        <a:off x="7111970" y="2543760"/>
        <a:ext cx="303975" cy="415894"/>
      </dsp:txXfrm>
    </dsp:sp>
    <dsp:sp modelId="{0C5B48B5-64B5-45CA-89B7-AF76EC6CB0F2}">
      <dsp:nvSpPr>
        <dsp:cNvPr id="0" name=""/>
        <dsp:cNvSpPr/>
      </dsp:nvSpPr>
      <dsp:spPr>
        <a:xfrm>
          <a:off x="7477523" y="3521585"/>
          <a:ext cx="552683" cy="552683"/>
        </a:xfrm>
        <a:prstGeom prst="downArrow">
          <a:avLst>
            <a:gd name="adj1" fmla="val 55000"/>
            <a:gd name="adj2" fmla="val 45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3020" tIns="33020" rIns="33020" bIns="33020" numCol="1" spcCol="1270" anchor="ctr" anchorCtr="0">
          <a:noAutofit/>
        </a:bodyPr>
        <a:lstStyle/>
        <a:p>
          <a:pPr lvl="0" algn="ctr" defTabSz="1155700">
            <a:lnSpc>
              <a:spcPct val="90000"/>
            </a:lnSpc>
            <a:spcBef>
              <a:spcPct val="0"/>
            </a:spcBef>
            <a:spcAft>
              <a:spcPct val="35000"/>
            </a:spcAft>
          </a:pPr>
          <a:endParaRPr lang="en-US" sz="2600" kern="1200"/>
        </a:p>
      </dsp:txBody>
      <dsp:txXfrm>
        <a:off x="7601877" y="3521585"/>
        <a:ext cx="303975" cy="415894"/>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021656-7FF7-4E27-A199-80BD4AD91003}">
      <dsp:nvSpPr>
        <dsp:cNvPr id="0" name=""/>
        <dsp:cNvSpPr/>
      </dsp:nvSpPr>
      <dsp:spPr>
        <a:xfrm>
          <a:off x="-5113398" y="-783319"/>
          <a:ext cx="6089425" cy="6089425"/>
        </a:xfrm>
        <a:prstGeom prst="blockArc">
          <a:avLst>
            <a:gd name="adj1" fmla="val 18900000"/>
            <a:gd name="adj2" fmla="val 2700000"/>
            <a:gd name="adj3" fmla="val 355"/>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4AA220F-E216-4D08-AF73-E10985BD815F}">
      <dsp:nvSpPr>
        <dsp:cNvPr id="0" name=""/>
        <dsp:cNvSpPr/>
      </dsp:nvSpPr>
      <dsp:spPr>
        <a:xfrm>
          <a:off x="426932" y="282583"/>
          <a:ext cx="7757696" cy="565529"/>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48889" tIns="58420" rIns="58420" bIns="58420" numCol="1" spcCol="1270" anchor="ctr" anchorCtr="0">
          <a:noAutofit/>
        </a:bodyPr>
        <a:lstStyle/>
        <a:p>
          <a:pPr lvl="0" algn="l" defTabSz="1022350">
            <a:lnSpc>
              <a:spcPct val="90000"/>
            </a:lnSpc>
            <a:spcBef>
              <a:spcPct val="0"/>
            </a:spcBef>
            <a:spcAft>
              <a:spcPct val="35000"/>
            </a:spcAft>
          </a:pPr>
          <a:r>
            <a:rPr lang="en-US" sz="2300" kern="1200" dirty="0" smtClean="0"/>
            <a:t>Increased Revenue</a:t>
          </a:r>
          <a:endParaRPr lang="en-US" sz="2300" kern="1200" dirty="0"/>
        </a:p>
      </dsp:txBody>
      <dsp:txXfrm>
        <a:off x="426932" y="282583"/>
        <a:ext cx="7757696" cy="565529"/>
      </dsp:txXfrm>
    </dsp:sp>
    <dsp:sp modelId="{E1410D52-5982-4AFA-8EBB-EA5628ECE526}">
      <dsp:nvSpPr>
        <dsp:cNvPr id="0" name=""/>
        <dsp:cNvSpPr/>
      </dsp:nvSpPr>
      <dsp:spPr>
        <a:xfrm>
          <a:off x="73477" y="211892"/>
          <a:ext cx="706911" cy="706911"/>
        </a:xfrm>
        <a:prstGeom prst="ellipse">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BEC053E-081D-4AA5-BB26-2711E765911F}">
      <dsp:nvSpPr>
        <dsp:cNvPr id="0" name=""/>
        <dsp:cNvSpPr/>
      </dsp:nvSpPr>
      <dsp:spPr>
        <a:xfrm>
          <a:off x="832174" y="1130606"/>
          <a:ext cx="7352454" cy="565529"/>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48889" tIns="58420" rIns="58420" bIns="58420" numCol="1" spcCol="1270" anchor="ctr" anchorCtr="0">
          <a:noAutofit/>
        </a:bodyPr>
        <a:lstStyle/>
        <a:p>
          <a:pPr lvl="0" algn="l" defTabSz="1022350">
            <a:lnSpc>
              <a:spcPct val="90000"/>
            </a:lnSpc>
            <a:spcBef>
              <a:spcPct val="0"/>
            </a:spcBef>
            <a:spcAft>
              <a:spcPct val="35000"/>
            </a:spcAft>
          </a:pPr>
          <a:r>
            <a:rPr lang="en-US" sz="2300" kern="1200" dirty="0" smtClean="0"/>
            <a:t>New Customers Generated</a:t>
          </a:r>
          <a:endParaRPr lang="en-US" sz="2300" kern="1200" dirty="0"/>
        </a:p>
      </dsp:txBody>
      <dsp:txXfrm>
        <a:off x="832174" y="1130606"/>
        <a:ext cx="7352454" cy="565529"/>
      </dsp:txXfrm>
    </dsp:sp>
    <dsp:sp modelId="{D66153DB-9247-4008-990E-CA98D135D862}">
      <dsp:nvSpPr>
        <dsp:cNvPr id="0" name=""/>
        <dsp:cNvSpPr/>
      </dsp:nvSpPr>
      <dsp:spPr>
        <a:xfrm>
          <a:off x="478718" y="1059915"/>
          <a:ext cx="706911" cy="706911"/>
        </a:xfrm>
        <a:prstGeom prst="ellipse">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6728753-8EEB-4302-8698-1E22EE3BD971}">
      <dsp:nvSpPr>
        <dsp:cNvPr id="0" name=""/>
        <dsp:cNvSpPr/>
      </dsp:nvSpPr>
      <dsp:spPr>
        <a:xfrm>
          <a:off x="956551" y="1978628"/>
          <a:ext cx="7228078" cy="565529"/>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48889" tIns="58420" rIns="58420" bIns="58420" numCol="1" spcCol="1270" anchor="ctr" anchorCtr="0">
          <a:noAutofit/>
        </a:bodyPr>
        <a:lstStyle/>
        <a:p>
          <a:pPr lvl="0" algn="l" defTabSz="1022350">
            <a:lnSpc>
              <a:spcPct val="90000"/>
            </a:lnSpc>
            <a:spcBef>
              <a:spcPct val="0"/>
            </a:spcBef>
            <a:spcAft>
              <a:spcPct val="35000"/>
            </a:spcAft>
          </a:pPr>
          <a:r>
            <a:rPr lang="en-US" sz="2300" kern="1200" dirty="0" smtClean="0"/>
            <a:t>More Conversions to Natural Gas</a:t>
          </a:r>
          <a:endParaRPr lang="en-US" sz="2300" kern="1200" dirty="0"/>
        </a:p>
      </dsp:txBody>
      <dsp:txXfrm>
        <a:off x="956551" y="1978628"/>
        <a:ext cx="7228078" cy="565529"/>
      </dsp:txXfrm>
    </dsp:sp>
    <dsp:sp modelId="{7BCFDF32-5AC6-4E4A-8C55-E6B2923097B8}">
      <dsp:nvSpPr>
        <dsp:cNvPr id="0" name=""/>
        <dsp:cNvSpPr/>
      </dsp:nvSpPr>
      <dsp:spPr>
        <a:xfrm>
          <a:off x="603095" y="1907937"/>
          <a:ext cx="706911" cy="706911"/>
        </a:xfrm>
        <a:prstGeom prst="ellipse">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3790E29-CFD8-42C2-86F5-CC11AE19A8EC}">
      <dsp:nvSpPr>
        <dsp:cNvPr id="0" name=""/>
        <dsp:cNvSpPr/>
      </dsp:nvSpPr>
      <dsp:spPr>
        <a:xfrm>
          <a:off x="832174" y="2826651"/>
          <a:ext cx="7352454" cy="565529"/>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48889" tIns="58420" rIns="58420" bIns="58420" numCol="1" spcCol="1270" anchor="ctr" anchorCtr="0">
          <a:noAutofit/>
        </a:bodyPr>
        <a:lstStyle/>
        <a:p>
          <a:pPr lvl="0" algn="l" defTabSz="1022350">
            <a:lnSpc>
              <a:spcPct val="90000"/>
            </a:lnSpc>
            <a:spcBef>
              <a:spcPct val="0"/>
            </a:spcBef>
            <a:spcAft>
              <a:spcPct val="35000"/>
            </a:spcAft>
          </a:pPr>
          <a:r>
            <a:rPr lang="en-US" sz="2300" kern="1200" dirty="0" smtClean="0"/>
            <a:t>Increased Contractor Participation in Home Performance</a:t>
          </a:r>
          <a:endParaRPr lang="en-US" sz="2300" kern="1200" dirty="0"/>
        </a:p>
      </dsp:txBody>
      <dsp:txXfrm>
        <a:off x="832174" y="2826651"/>
        <a:ext cx="7352454" cy="565529"/>
      </dsp:txXfrm>
    </dsp:sp>
    <dsp:sp modelId="{5E1051D1-35C8-4036-B38C-C504BA246AA8}">
      <dsp:nvSpPr>
        <dsp:cNvPr id="0" name=""/>
        <dsp:cNvSpPr/>
      </dsp:nvSpPr>
      <dsp:spPr>
        <a:xfrm>
          <a:off x="478718" y="2755960"/>
          <a:ext cx="706911" cy="706911"/>
        </a:xfrm>
        <a:prstGeom prst="ellipse">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953D913-BE93-43AC-8961-6AB7A3A6EF3F}">
      <dsp:nvSpPr>
        <dsp:cNvPr id="0" name=""/>
        <dsp:cNvSpPr/>
      </dsp:nvSpPr>
      <dsp:spPr>
        <a:xfrm>
          <a:off x="426932" y="3674673"/>
          <a:ext cx="7757696" cy="565529"/>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48889" tIns="58420" rIns="58420" bIns="58420" numCol="1" spcCol="1270" anchor="ctr" anchorCtr="0">
          <a:noAutofit/>
        </a:bodyPr>
        <a:lstStyle/>
        <a:p>
          <a:pPr lvl="0" algn="l" defTabSz="1022350">
            <a:lnSpc>
              <a:spcPct val="90000"/>
            </a:lnSpc>
            <a:spcBef>
              <a:spcPct val="0"/>
            </a:spcBef>
            <a:spcAft>
              <a:spcPct val="35000"/>
            </a:spcAft>
          </a:pPr>
          <a:r>
            <a:rPr lang="en-US" sz="2300" kern="1200" dirty="0" smtClean="0"/>
            <a:t>Helped Educate Customers about Home Performance</a:t>
          </a:r>
        </a:p>
      </dsp:txBody>
      <dsp:txXfrm>
        <a:off x="426932" y="3674673"/>
        <a:ext cx="7757696" cy="565529"/>
      </dsp:txXfrm>
    </dsp:sp>
    <dsp:sp modelId="{17F43851-D2FF-44BF-9D40-AA3B8DD8CD27}">
      <dsp:nvSpPr>
        <dsp:cNvPr id="0" name=""/>
        <dsp:cNvSpPr/>
      </dsp:nvSpPr>
      <dsp:spPr>
        <a:xfrm>
          <a:off x="73477" y="3603982"/>
          <a:ext cx="706911" cy="706911"/>
        </a:xfrm>
        <a:prstGeom prst="ellipse">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0F25746-59A7-455F-A8C6-64AA0AA2CB6E}">
      <dsp:nvSpPr>
        <dsp:cNvPr id="0" name=""/>
        <dsp:cNvSpPr/>
      </dsp:nvSpPr>
      <dsp:spPr>
        <a:xfrm>
          <a:off x="0" y="358937"/>
          <a:ext cx="8638686" cy="1701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70458" tIns="499872" rIns="670458" bIns="128016" numCol="1" spcCol="1270" anchor="t" anchorCtr="0">
          <a:noAutofit/>
        </a:bodyPr>
        <a:lstStyle/>
        <a:p>
          <a:pPr marL="171450" lvl="1" indent="-171450" algn="l" defTabSz="800100" rtl="0">
            <a:lnSpc>
              <a:spcPct val="90000"/>
            </a:lnSpc>
            <a:spcBef>
              <a:spcPct val="0"/>
            </a:spcBef>
            <a:spcAft>
              <a:spcPct val="15000"/>
            </a:spcAft>
            <a:buChar char="••"/>
          </a:pPr>
          <a:r>
            <a:rPr lang="en-US" sz="1800" kern="1200" dirty="0" smtClean="0"/>
            <a:t>Paperwork</a:t>
          </a:r>
          <a:endParaRPr lang="en-US" sz="1800" kern="1200" dirty="0"/>
        </a:p>
        <a:p>
          <a:pPr marL="171450" lvl="1" indent="-171450" algn="l" defTabSz="800100" rtl="0">
            <a:lnSpc>
              <a:spcPct val="90000"/>
            </a:lnSpc>
            <a:spcBef>
              <a:spcPct val="0"/>
            </a:spcBef>
            <a:spcAft>
              <a:spcPct val="15000"/>
            </a:spcAft>
            <a:buChar char="••"/>
          </a:pPr>
          <a:r>
            <a:rPr lang="en-US" sz="1800" kern="1200" dirty="0" smtClean="0"/>
            <a:t>NJCEP Portal</a:t>
          </a:r>
          <a:endParaRPr lang="en-US" sz="1800" kern="1200" dirty="0"/>
        </a:p>
        <a:p>
          <a:pPr marL="171450" lvl="1" indent="-171450" algn="l" defTabSz="800100" rtl="0">
            <a:lnSpc>
              <a:spcPct val="90000"/>
            </a:lnSpc>
            <a:spcBef>
              <a:spcPct val="0"/>
            </a:spcBef>
            <a:spcAft>
              <a:spcPct val="15000"/>
            </a:spcAft>
            <a:buChar char="••"/>
          </a:pPr>
          <a:r>
            <a:rPr lang="en-US" sz="1800" kern="1200" dirty="0" smtClean="0"/>
            <a:t>Financial Approval for Loans</a:t>
          </a:r>
          <a:endParaRPr lang="en-US" sz="1800" kern="1200" dirty="0"/>
        </a:p>
        <a:p>
          <a:pPr marL="171450" lvl="1" indent="-171450" algn="l" defTabSz="800100" rtl="0">
            <a:lnSpc>
              <a:spcPct val="90000"/>
            </a:lnSpc>
            <a:spcBef>
              <a:spcPct val="0"/>
            </a:spcBef>
            <a:spcAft>
              <a:spcPct val="15000"/>
            </a:spcAft>
            <a:buChar char="••"/>
          </a:pPr>
          <a:r>
            <a:rPr lang="en-US" sz="1800" kern="1200" dirty="0" smtClean="0"/>
            <a:t>Venting Requirements</a:t>
          </a:r>
          <a:endParaRPr lang="en-US" sz="1800" kern="1200" dirty="0"/>
        </a:p>
      </dsp:txBody>
      <dsp:txXfrm>
        <a:off x="0" y="358937"/>
        <a:ext cx="8638686" cy="1701000"/>
      </dsp:txXfrm>
    </dsp:sp>
    <dsp:sp modelId="{ECD8C234-89C0-4FF3-B259-5506EB34F7D5}">
      <dsp:nvSpPr>
        <dsp:cNvPr id="0" name=""/>
        <dsp:cNvSpPr/>
      </dsp:nvSpPr>
      <dsp:spPr>
        <a:xfrm>
          <a:off x="431934" y="4697"/>
          <a:ext cx="6047080" cy="70848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565" tIns="0" rIns="228565" bIns="0" numCol="1" spcCol="1270" anchor="ctr" anchorCtr="0">
          <a:noAutofit/>
        </a:bodyPr>
        <a:lstStyle/>
        <a:p>
          <a:pPr lvl="0" algn="l" defTabSz="889000" rtl="0">
            <a:lnSpc>
              <a:spcPct val="90000"/>
            </a:lnSpc>
            <a:spcBef>
              <a:spcPct val="0"/>
            </a:spcBef>
            <a:spcAft>
              <a:spcPct val="35000"/>
            </a:spcAft>
          </a:pPr>
          <a:r>
            <a:rPr lang="en-US" sz="2000" kern="1200" dirty="0" smtClean="0"/>
            <a:t>4 of 11 HVAC Contractors Noted 1 or More Barriers</a:t>
          </a:r>
          <a:endParaRPr lang="en-US" sz="2000" kern="1200" dirty="0"/>
        </a:p>
      </dsp:txBody>
      <dsp:txXfrm>
        <a:off x="466519" y="39282"/>
        <a:ext cx="5977910" cy="639310"/>
      </dsp:txXfrm>
    </dsp:sp>
    <dsp:sp modelId="{771CABB8-A064-419A-B1DE-98A738556F8B}">
      <dsp:nvSpPr>
        <dsp:cNvPr id="0" name=""/>
        <dsp:cNvSpPr/>
      </dsp:nvSpPr>
      <dsp:spPr>
        <a:xfrm>
          <a:off x="0" y="2543778"/>
          <a:ext cx="8638686" cy="2268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70458" tIns="499872" rIns="670458" bIns="128016" numCol="1" spcCol="1270" anchor="t" anchorCtr="0">
          <a:noAutofit/>
        </a:bodyPr>
        <a:lstStyle/>
        <a:p>
          <a:pPr marL="171450" lvl="1" indent="-171450" algn="l" defTabSz="800100" rtl="0">
            <a:lnSpc>
              <a:spcPct val="90000"/>
            </a:lnSpc>
            <a:spcBef>
              <a:spcPct val="0"/>
            </a:spcBef>
            <a:spcAft>
              <a:spcPct val="15000"/>
            </a:spcAft>
            <a:buChar char="••"/>
          </a:pPr>
          <a:r>
            <a:rPr lang="en-US" sz="1800" kern="1200" dirty="0" smtClean="0"/>
            <a:t>Credit Requirements and Loan Denials</a:t>
          </a:r>
          <a:endParaRPr lang="en-US" sz="1800" kern="1200" dirty="0"/>
        </a:p>
        <a:p>
          <a:pPr marL="171450" lvl="1" indent="-171450" algn="l" defTabSz="800100" rtl="0">
            <a:lnSpc>
              <a:spcPct val="90000"/>
            </a:lnSpc>
            <a:spcBef>
              <a:spcPct val="0"/>
            </a:spcBef>
            <a:spcAft>
              <a:spcPct val="15000"/>
            </a:spcAft>
            <a:buChar char="••"/>
          </a:pPr>
          <a:r>
            <a:rPr lang="en-US" sz="1800" kern="1200" dirty="0" smtClean="0"/>
            <a:t>Required Energy Reduction</a:t>
          </a:r>
          <a:endParaRPr lang="en-US" sz="1800" kern="1200" dirty="0"/>
        </a:p>
        <a:p>
          <a:pPr marL="171450" lvl="1" indent="-171450" algn="l" defTabSz="800100" rtl="0">
            <a:lnSpc>
              <a:spcPct val="90000"/>
            </a:lnSpc>
            <a:spcBef>
              <a:spcPct val="0"/>
            </a:spcBef>
            <a:spcAft>
              <a:spcPct val="15000"/>
            </a:spcAft>
            <a:buChar char="••"/>
          </a:pPr>
          <a:r>
            <a:rPr lang="en-US" sz="1800" kern="1200" dirty="0" smtClean="0"/>
            <a:t>Program Software</a:t>
          </a:r>
          <a:endParaRPr lang="en-US" sz="1800" kern="1200" dirty="0"/>
        </a:p>
        <a:p>
          <a:pPr marL="171450" lvl="1" indent="-171450" algn="l" defTabSz="800100" rtl="0">
            <a:lnSpc>
              <a:spcPct val="90000"/>
            </a:lnSpc>
            <a:spcBef>
              <a:spcPct val="0"/>
            </a:spcBef>
            <a:spcAft>
              <a:spcPct val="15000"/>
            </a:spcAft>
            <a:buChar char="••"/>
          </a:pPr>
          <a:r>
            <a:rPr lang="en-US" sz="1800" kern="1200" dirty="0" smtClean="0"/>
            <a:t>Loan Paperwork</a:t>
          </a:r>
          <a:endParaRPr lang="en-US" sz="1800" kern="1200" dirty="0"/>
        </a:p>
        <a:p>
          <a:pPr marL="171450" lvl="1" indent="-171450" algn="l" defTabSz="800100" rtl="0">
            <a:lnSpc>
              <a:spcPct val="90000"/>
            </a:lnSpc>
            <a:spcBef>
              <a:spcPct val="0"/>
            </a:spcBef>
            <a:spcAft>
              <a:spcPct val="15000"/>
            </a:spcAft>
            <a:buChar char="••"/>
          </a:pPr>
          <a:r>
            <a:rPr lang="en-US" sz="1800" kern="1200" dirty="0" smtClean="0"/>
            <a:t>Contractor Cash Flow and Payment Risk</a:t>
          </a:r>
          <a:endParaRPr lang="en-US" sz="1800" kern="1200" dirty="0"/>
        </a:p>
        <a:p>
          <a:pPr marL="171450" lvl="1" indent="-171450" algn="l" defTabSz="800100" rtl="0">
            <a:lnSpc>
              <a:spcPct val="90000"/>
            </a:lnSpc>
            <a:spcBef>
              <a:spcPct val="0"/>
            </a:spcBef>
            <a:spcAft>
              <a:spcPct val="15000"/>
            </a:spcAft>
            <a:buChar char="••"/>
          </a:pPr>
          <a:r>
            <a:rPr lang="en-US" sz="1800" kern="1200" dirty="0" smtClean="0"/>
            <a:t>Insulation Requirements</a:t>
          </a:r>
          <a:endParaRPr lang="en-US" sz="1800" kern="1200" dirty="0"/>
        </a:p>
      </dsp:txBody>
      <dsp:txXfrm>
        <a:off x="0" y="2543778"/>
        <a:ext cx="8638686" cy="2268000"/>
      </dsp:txXfrm>
    </dsp:sp>
    <dsp:sp modelId="{A1D30710-E10A-4B0B-BB04-192266AA3E2F}">
      <dsp:nvSpPr>
        <dsp:cNvPr id="0" name=""/>
        <dsp:cNvSpPr/>
      </dsp:nvSpPr>
      <dsp:spPr>
        <a:xfrm>
          <a:off x="431934" y="2189538"/>
          <a:ext cx="6047080" cy="70848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565" tIns="0" rIns="228565" bIns="0" numCol="1" spcCol="1270" anchor="ctr" anchorCtr="0">
          <a:noAutofit/>
        </a:bodyPr>
        <a:lstStyle/>
        <a:p>
          <a:pPr lvl="0" algn="l" defTabSz="889000" rtl="0">
            <a:lnSpc>
              <a:spcPct val="90000"/>
            </a:lnSpc>
            <a:spcBef>
              <a:spcPct val="0"/>
            </a:spcBef>
            <a:spcAft>
              <a:spcPct val="35000"/>
            </a:spcAft>
          </a:pPr>
          <a:r>
            <a:rPr lang="en-US" sz="2000" kern="1200" dirty="0" smtClean="0"/>
            <a:t>9 of 12 </a:t>
          </a:r>
          <a:r>
            <a:rPr lang="en-US" sz="2000" kern="1200" dirty="0" err="1" smtClean="0"/>
            <a:t>HPwES</a:t>
          </a:r>
          <a:r>
            <a:rPr lang="en-US" sz="2000" kern="1200" dirty="0" smtClean="0"/>
            <a:t> Contractors Noted 1 or More Barriers</a:t>
          </a:r>
          <a:endParaRPr lang="en-US" sz="2000" kern="1200" dirty="0"/>
        </a:p>
      </dsp:txBody>
      <dsp:txXfrm>
        <a:off x="466519" y="2224123"/>
        <a:ext cx="5977910" cy="639310"/>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A1E269-6AD9-40A1-8187-7932744CEDE5}">
      <dsp:nvSpPr>
        <dsp:cNvPr id="0" name=""/>
        <dsp:cNvSpPr/>
      </dsp:nvSpPr>
      <dsp:spPr>
        <a:xfrm>
          <a:off x="334213" y="145389"/>
          <a:ext cx="1274673" cy="1274673"/>
        </a:xfrm>
        <a:prstGeom prst="ellipse">
          <a:avLst/>
        </a:prstGeom>
        <a:solidFill>
          <a:srgbClr val="CBECDE">
            <a:alpha val="50000"/>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AB7891B3-BF09-47ED-84BC-1522984D15B4}">
      <dsp:nvSpPr>
        <dsp:cNvPr id="0" name=""/>
        <dsp:cNvSpPr/>
      </dsp:nvSpPr>
      <dsp:spPr>
        <a:xfrm>
          <a:off x="971550" y="145389"/>
          <a:ext cx="6800850" cy="1274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60960" rIns="0" bIns="60960" numCol="1" spcCol="1270" anchor="ctr" anchorCtr="0">
          <a:noAutofit/>
        </a:bodyPr>
        <a:lstStyle/>
        <a:p>
          <a:pPr lvl="0" algn="l" defTabSz="2133600" rtl="0">
            <a:lnSpc>
              <a:spcPct val="90000"/>
            </a:lnSpc>
            <a:spcBef>
              <a:spcPct val="0"/>
            </a:spcBef>
            <a:spcAft>
              <a:spcPct val="35000"/>
            </a:spcAft>
          </a:pPr>
          <a:r>
            <a:rPr lang="en-US" sz="4800" kern="1200" dirty="0" smtClean="0"/>
            <a:t>Environmental Benefits</a:t>
          </a:r>
          <a:endParaRPr lang="en-US" sz="4800" kern="1200" dirty="0"/>
        </a:p>
      </dsp:txBody>
      <dsp:txXfrm>
        <a:off x="971550" y="145389"/>
        <a:ext cx="6800850" cy="1274673"/>
      </dsp:txXfrm>
    </dsp:sp>
    <dsp:sp modelId="{95E32D5F-C519-4000-BB3C-95F153F09B8A}">
      <dsp:nvSpPr>
        <dsp:cNvPr id="0" name=""/>
        <dsp:cNvSpPr/>
      </dsp:nvSpPr>
      <dsp:spPr>
        <a:xfrm>
          <a:off x="334213" y="1420063"/>
          <a:ext cx="1274673" cy="1274673"/>
        </a:xfrm>
        <a:prstGeom prst="ellipse">
          <a:avLst/>
        </a:prstGeom>
        <a:solidFill>
          <a:srgbClr val="CBECDE">
            <a:alpha val="50000"/>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39913E8D-FB74-4A39-B198-56F1186BD30F}">
      <dsp:nvSpPr>
        <dsp:cNvPr id="0" name=""/>
        <dsp:cNvSpPr/>
      </dsp:nvSpPr>
      <dsp:spPr>
        <a:xfrm>
          <a:off x="971550" y="1420063"/>
          <a:ext cx="6800850" cy="1274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60960" rIns="0" bIns="60960" numCol="1" spcCol="1270" anchor="ctr" anchorCtr="0">
          <a:noAutofit/>
        </a:bodyPr>
        <a:lstStyle/>
        <a:p>
          <a:pPr lvl="0" algn="l" defTabSz="2133600" rtl="0">
            <a:lnSpc>
              <a:spcPct val="90000"/>
            </a:lnSpc>
            <a:spcBef>
              <a:spcPct val="0"/>
            </a:spcBef>
            <a:spcAft>
              <a:spcPct val="35000"/>
            </a:spcAft>
          </a:pPr>
          <a:r>
            <a:rPr lang="en-US" sz="4800" kern="1200" dirty="0" smtClean="0"/>
            <a:t>Economic Benefits</a:t>
          </a:r>
          <a:endParaRPr lang="en-US" sz="4800" kern="1200" dirty="0"/>
        </a:p>
      </dsp:txBody>
      <dsp:txXfrm>
        <a:off x="971550" y="1420063"/>
        <a:ext cx="6800850" cy="1274673"/>
      </dsp:txXfrm>
    </dsp:sp>
    <dsp:sp modelId="{10A5422B-E76C-40D5-9ED6-03E4BD18BA07}">
      <dsp:nvSpPr>
        <dsp:cNvPr id="0" name=""/>
        <dsp:cNvSpPr/>
      </dsp:nvSpPr>
      <dsp:spPr>
        <a:xfrm>
          <a:off x="334213" y="2694736"/>
          <a:ext cx="1274673" cy="1274673"/>
        </a:xfrm>
        <a:prstGeom prst="ellipse">
          <a:avLst/>
        </a:prstGeom>
        <a:solidFill>
          <a:srgbClr val="CBECDE">
            <a:alpha val="50000"/>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7E657A5F-6A5E-47BC-8F5E-2D4B7753B597}">
      <dsp:nvSpPr>
        <dsp:cNvPr id="0" name=""/>
        <dsp:cNvSpPr/>
      </dsp:nvSpPr>
      <dsp:spPr>
        <a:xfrm>
          <a:off x="971550" y="2694736"/>
          <a:ext cx="6800850" cy="12746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60960" rIns="0" bIns="60960" numCol="1" spcCol="1270" anchor="ctr" anchorCtr="0">
          <a:noAutofit/>
        </a:bodyPr>
        <a:lstStyle/>
        <a:p>
          <a:pPr lvl="0" algn="l" defTabSz="2133600" rtl="0">
            <a:lnSpc>
              <a:spcPct val="90000"/>
            </a:lnSpc>
            <a:spcBef>
              <a:spcPct val="0"/>
            </a:spcBef>
            <a:spcAft>
              <a:spcPct val="35000"/>
            </a:spcAft>
          </a:pPr>
          <a:r>
            <a:rPr lang="en-US" sz="4800" kern="1200" dirty="0" smtClean="0"/>
            <a:t>Health &amp; Safety Benefits</a:t>
          </a:r>
          <a:endParaRPr lang="en-US" sz="4800" kern="1200" dirty="0"/>
        </a:p>
      </dsp:txBody>
      <dsp:txXfrm>
        <a:off x="971550" y="2694736"/>
        <a:ext cx="6800850" cy="1274673"/>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89301D-F500-4D91-B122-B825B824447F}">
      <dsp:nvSpPr>
        <dsp:cNvPr id="0" name=""/>
        <dsp:cNvSpPr/>
      </dsp:nvSpPr>
      <dsp:spPr>
        <a:xfrm>
          <a:off x="1002" y="800904"/>
          <a:ext cx="2346658" cy="117332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5245" tIns="36830" rIns="55245" bIns="36830" numCol="1" spcCol="1270" anchor="ctr" anchorCtr="0">
          <a:noAutofit/>
        </a:bodyPr>
        <a:lstStyle/>
        <a:p>
          <a:pPr lvl="0" algn="ctr" defTabSz="1289050" rtl="0">
            <a:lnSpc>
              <a:spcPct val="90000"/>
            </a:lnSpc>
            <a:spcBef>
              <a:spcPct val="0"/>
            </a:spcBef>
            <a:spcAft>
              <a:spcPct val="35000"/>
            </a:spcAft>
          </a:pPr>
          <a:r>
            <a:rPr lang="en-US" sz="2900" kern="1200" dirty="0" smtClean="0"/>
            <a:t>Energy Savings</a:t>
          </a:r>
          <a:endParaRPr lang="en-US" sz="2900" kern="1200" dirty="0"/>
        </a:p>
      </dsp:txBody>
      <dsp:txXfrm>
        <a:off x="35368" y="835270"/>
        <a:ext cx="2277926" cy="1104597"/>
      </dsp:txXfrm>
    </dsp:sp>
    <dsp:sp modelId="{E240FEF7-4A3A-4D09-8955-E8F1D557BA87}">
      <dsp:nvSpPr>
        <dsp:cNvPr id="0" name=""/>
        <dsp:cNvSpPr/>
      </dsp:nvSpPr>
      <dsp:spPr>
        <a:xfrm>
          <a:off x="235668" y="1974233"/>
          <a:ext cx="234665" cy="879997"/>
        </a:xfrm>
        <a:custGeom>
          <a:avLst/>
          <a:gdLst/>
          <a:ahLst/>
          <a:cxnLst/>
          <a:rect l="0" t="0" r="0" b="0"/>
          <a:pathLst>
            <a:path>
              <a:moveTo>
                <a:pt x="0" y="0"/>
              </a:moveTo>
              <a:lnTo>
                <a:pt x="0" y="879997"/>
              </a:lnTo>
              <a:lnTo>
                <a:pt x="234665" y="87999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45539C5-7C40-48BB-8D83-E31E23F58B18}">
      <dsp:nvSpPr>
        <dsp:cNvPr id="0" name=""/>
        <dsp:cNvSpPr/>
      </dsp:nvSpPr>
      <dsp:spPr>
        <a:xfrm>
          <a:off x="470334" y="2267566"/>
          <a:ext cx="1877327" cy="117332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27940" rIns="41910" bIns="27940" numCol="1" spcCol="1270" anchor="ctr" anchorCtr="0">
          <a:noAutofit/>
        </a:bodyPr>
        <a:lstStyle/>
        <a:p>
          <a:pPr lvl="0" algn="ctr" defTabSz="977900" rtl="0">
            <a:lnSpc>
              <a:spcPct val="90000"/>
            </a:lnSpc>
            <a:spcBef>
              <a:spcPct val="0"/>
            </a:spcBef>
            <a:spcAft>
              <a:spcPct val="35000"/>
            </a:spcAft>
          </a:pPr>
          <a:r>
            <a:rPr lang="en-US" sz="2200" kern="1200" dirty="0" smtClean="0"/>
            <a:t>Reduction in Natural Gas Usage</a:t>
          </a:r>
          <a:endParaRPr lang="en-US" sz="2200" kern="1200" dirty="0"/>
        </a:p>
      </dsp:txBody>
      <dsp:txXfrm>
        <a:off x="504700" y="2301932"/>
        <a:ext cx="1808595" cy="1104597"/>
      </dsp:txXfrm>
    </dsp:sp>
    <dsp:sp modelId="{07C408D3-C189-43E3-8DBA-FA5504E05798}">
      <dsp:nvSpPr>
        <dsp:cNvPr id="0" name=""/>
        <dsp:cNvSpPr/>
      </dsp:nvSpPr>
      <dsp:spPr>
        <a:xfrm>
          <a:off x="2934326" y="800904"/>
          <a:ext cx="2346658" cy="117332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5245" tIns="36830" rIns="55245" bIns="36830" numCol="1" spcCol="1270" anchor="ctr" anchorCtr="0">
          <a:noAutofit/>
        </a:bodyPr>
        <a:lstStyle/>
        <a:p>
          <a:pPr lvl="0" algn="ctr" defTabSz="1289050" rtl="0">
            <a:lnSpc>
              <a:spcPct val="90000"/>
            </a:lnSpc>
            <a:spcBef>
              <a:spcPct val="0"/>
            </a:spcBef>
            <a:spcAft>
              <a:spcPct val="35000"/>
            </a:spcAft>
          </a:pPr>
          <a:r>
            <a:rPr lang="en-US" sz="2900" kern="1200" dirty="0" smtClean="0"/>
            <a:t>Avoided Emissions</a:t>
          </a:r>
          <a:endParaRPr lang="en-US" sz="2900" kern="1200" dirty="0"/>
        </a:p>
      </dsp:txBody>
      <dsp:txXfrm>
        <a:off x="2968692" y="835270"/>
        <a:ext cx="2277926" cy="1104597"/>
      </dsp:txXfrm>
    </dsp:sp>
    <dsp:sp modelId="{A5A2D227-F142-4659-80A4-5DB49309B3CA}">
      <dsp:nvSpPr>
        <dsp:cNvPr id="0" name=""/>
        <dsp:cNvSpPr/>
      </dsp:nvSpPr>
      <dsp:spPr>
        <a:xfrm>
          <a:off x="3168992" y="1974233"/>
          <a:ext cx="234665" cy="879997"/>
        </a:xfrm>
        <a:custGeom>
          <a:avLst/>
          <a:gdLst/>
          <a:ahLst/>
          <a:cxnLst/>
          <a:rect l="0" t="0" r="0" b="0"/>
          <a:pathLst>
            <a:path>
              <a:moveTo>
                <a:pt x="0" y="0"/>
              </a:moveTo>
              <a:lnTo>
                <a:pt x="0" y="879997"/>
              </a:lnTo>
              <a:lnTo>
                <a:pt x="234665" y="87999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1AAA7E4-A2E3-4BFB-AC6E-949656730D38}">
      <dsp:nvSpPr>
        <dsp:cNvPr id="0" name=""/>
        <dsp:cNvSpPr/>
      </dsp:nvSpPr>
      <dsp:spPr>
        <a:xfrm>
          <a:off x="3403658" y="2267566"/>
          <a:ext cx="1877327" cy="117332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27940" rIns="41910" bIns="27940" numCol="1" spcCol="1270" anchor="ctr" anchorCtr="0">
          <a:noAutofit/>
        </a:bodyPr>
        <a:lstStyle/>
        <a:p>
          <a:pPr lvl="0" algn="ctr" defTabSz="977900" rtl="0">
            <a:lnSpc>
              <a:spcPct val="90000"/>
            </a:lnSpc>
            <a:spcBef>
              <a:spcPct val="0"/>
            </a:spcBef>
            <a:spcAft>
              <a:spcPct val="35000"/>
            </a:spcAft>
          </a:pPr>
          <a:r>
            <a:rPr lang="en-US" sz="2200" kern="1200" dirty="0" smtClean="0"/>
            <a:t>Tons of CO2, SO2, </a:t>
          </a:r>
          <a:r>
            <a:rPr lang="en-US" sz="2200" kern="1200" dirty="0" err="1" smtClean="0"/>
            <a:t>Nox</a:t>
          </a:r>
          <a:r>
            <a:rPr lang="en-US" sz="2200" kern="1200" dirty="0" smtClean="0"/>
            <a:t>, PM 2.5, and VOC </a:t>
          </a:r>
          <a:endParaRPr lang="en-US" sz="2200" kern="1200" dirty="0"/>
        </a:p>
      </dsp:txBody>
      <dsp:txXfrm>
        <a:off x="3438024" y="2301932"/>
        <a:ext cx="1808595" cy="1104597"/>
      </dsp:txXfrm>
    </dsp:sp>
    <dsp:sp modelId="{9CFFDA8B-AF3D-4350-A806-3018EE50EBC2}">
      <dsp:nvSpPr>
        <dsp:cNvPr id="0" name=""/>
        <dsp:cNvSpPr/>
      </dsp:nvSpPr>
      <dsp:spPr>
        <a:xfrm>
          <a:off x="5867650" y="800904"/>
          <a:ext cx="2346658" cy="1173329"/>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5245" tIns="36830" rIns="55245" bIns="36830" numCol="1" spcCol="1270" anchor="ctr" anchorCtr="0">
          <a:noAutofit/>
        </a:bodyPr>
        <a:lstStyle/>
        <a:p>
          <a:pPr lvl="0" algn="ctr" defTabSz="1289050" rtl="0">
            <a:lnSpc>
              <a:spcPct val="90000"/>
            </a:lnSpc>
            <a:spcBef>
              <a:spcPct val="0"/>
            </a:spcBef>
            <a:spcAft>
              <a:spcPct val="35000"/>
            </a:spcAft>
          </a:pPr>
          <a:r>
            <a:rPr lang="en-US" sz="2900" kern="1200" dirty="0" smtClean="0"/>
            <a:t>Value Avoided Emissions</a:t>
          </a:r>
          <a:endParaRPr lang="en-US" sz="2900" kern="1200" dirty="0"/>
        </a:p>
      </dsp:txBody>
      <dsp:txXfrm>
        <a:off x="5902016" y="835270"/>
        <a:ext cx="2277926" cy="1104597"/>
      </dsp:txXfrm>
    </dsp:sp>
    <dsp:sp modelId="{AA989AB9-AD5A-49BC-A2F3-B6AAC1B02DC0}">
      <dsp:nvSpPr>
        <dsp:cNvPr id="0" name=""/>
        <dsp:cNvSpPr/>
      </dsp:nvSpPr>
      <dsp:spPr>
        <a:xfrm>
          <a:off x="6102316" y="1974233"/>
          <a:ext cx="234665" cy="879997"/>
        </a:xfrm>
        <a:custGeom>
          <a:avLst/>
          <a:gdLst/>
          <a:ahLst/>
          <a:cxnLst/>
          <a:rect l="0" t="0" r="0" b="0"/>
          <a:pathLst>
            <a:path>
              <a:moveTo>
                <a:pt x="0" y="0"/>
              </a:moveTo>
              <a:lnTo>
                <a:pt x="0" y="879997"/>
              </a:lnTo>
              <a:lnTo>
                <a:pt x="234665" y="87999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F029C53-043E-44F9-98F5-FEA1A241B5E7}">
      <dsp:nvSpPr>
        <dsp:cNvPr id="0" name=""/>
        <dsp:cNvSpPr/>
      </dsp:nvSpPr>
      <dsp:spPr>
        <a:xfrm>
          <a:off x="6336981" y="2267566"/>
          <a:ext cx="1877327" cy="117332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27940" rIns="41910" bIns="27940" numCol="1" spcCol="1270" anchor="ctr" anchorCtr="0">
          <a:noAutofit/>
        </a:bodyPr>
        <a:lstStyle/>
        <a:p>
          <a:pPr lvl="0" algn="ctr" defTabSz="977900" rtl="0">
            <a:lnSpc>
              <a:spcPct val="90000"/>
            </a:lnSpc>
            <a:spcBef>
              <a:spcPct val="0"/>
            </a:spcBef>
            <a:spcAft>
              <a:spcPct val="35000"/>
            </a:spcAft>
          </a:pPr>
          <a:r>
            <a:rPr lang="en-US" sz="2200" kern="1200" dirty="0" smtClean="0"/>
            <a:t>$ value using APEEP Model</a:t>
          </a:r>
          <a:endParaRPr lang="en-US" sz="2200" kern="1200" dirty="0"/>
        </a:p>
      </dsp:txBody>
      <dsp:txXfrm>
        <a:off x="6371347" y="2301932"/>
        <a:ext cx="1808595" cy="1104597"/>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ED9BE8E-239F-486A-905D-70EF7BD1D2CA}">
      <dsp:nvSpPr>
        <dsp:cNvPr id="0" name=""/>
        <dsp:cNvSpPr/>
      </dsp:nvSpPr>
      <dsp:spPr>
        <a:xfrm>
          <a:off x="0" y="0"/>
          <a:ext cx="7300118" cy="1443516"/>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lvl="0" algn="l" defTabSz="977900">
            <a:lnSpc>
              <a:spcPct val="90000"/>
            </a:lnSpc>
            <a:spcBef>
              <a:spcPct val="0"/>
            </a:spcBef>
            <a:spcAft>
              <a:spcPct val="35000"/>
            </a:spcAft>
          </a:pPr>
          <a:r>
            <a:rPr lang="en-US" sz="2200" kern="1200" dirty="0" smtClean="0"/>
            <a:t>South Jersey Gas program spending replaces retail spending</a:t>
          </a:r>
          <a:endParaRPr lang="en-US" sz="2200" kern="1200" dirty="0"/>
        </a:p>
        <a:p>
          <a:pPr marL="171450" lvl="1" indent="-171450" algn="l" defTabSz="755650">
            <a:lnSpc>
              <a:spcPct val="90000"/>
            </a:lnSpc>
            <a:spcBef>
              <a:spcPct val="0"/>
            </a:spcBef>
            <a:spcAft>
              <a:spcPct val="15000"/>
            </a:spcAft>
            <a:buChar char="••"/>
          </a:pPr>
          <a:r>
            <a:rPr lang="en-US" sz="1700" kern="1200" dirty="0" smtClean="0"/>
            <a:t>Charge on energy bill would have been spent on retail goods</a:t>
          </a:r>
          <a:endParaRPr lang="en-US" sz="1700" kern="1200" dirty="0"/>
        </a:p>
      </dsp:txBody>
      <dsp:txXfrm>
        <a:off x="42279" y="42279"/>
        <a:ext cx="5742451" cy="1358958"/>
      </dsp:txXfrm>
    </dsp:sp>
    <dsp:sp modelId="{6FE56A56-50A0-4B9F-A830-4511F689E4F5}">
      <dsp:nvSpPr>
        <dsp:cNvPr id="0" name=""/>
        <dsp:cNvSpPr/>
      </dsp:nvSpPr>
      <dsp:spPr>
        <a:xfrm>
          <a:off x="644128" y="1684103"/>
          <a:ext cx="7300118" cy="1443516"/>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lvl="0" algn="l" defTabSz="977900">
            <a:lnSpc>
              <a:spcPct val="90000"/>
            </a:lnSpc>
            <a:spcBef>
              <a:spcPct val="0"/>
            </a:spcBef>
            <a:spcAft>
              <a:spcPct val="35000"/>
            </a:spcAft>
          </a:pPr>
          <a:r>
            <a:rPr lang="en-US" sz="2200" kern="1200" dirty="0" smtClean="0"/>
            <a:t>Retail spending replaces natural gas spending</a:t>
          </a:r>
          <a:endParaRPr lang="en-US" sz="2200" kern="1200" dirty="0"/>
        </a:p>
        <a:p>
          <a:pPr marL="171450" lvl="1" indent="-171450" algn="l" defTabSz="755650">
            <a:lnSpc>
              <a:spcPct val="90000"/>
            </a:lnSpc>
            <a:spcBef>
              <a:spcPct val="0"/>
            </a:spcBef>
            <a:spcAft>
              <a:spcPct val="15000"/>
            </a:spcAft>
            <a:buChar char="••"/>
          </a:pPr>
          <a:r>
            <a:rPr lang="en-US" sz="1700" kern="1200" dirty="0" smtClean="0"/>
            <a:t>Energy savings from program spent on retail goods</a:t>
          </a:r>
          <a:endParaRPr lang="en-US" sz="1700" kern="1200" dirty="0"/>
        </a:p>
      </dsp:txBody>
      <dsp:txXfrm>
        <a:off x="686407" y="1726382"/>
        <a:ext cx="5633146" cy="1358958"/>
      </dsp:txXfrm>
    </dsp:sp>
    <dsp:sp modelId="{888BF783-83DE-4F35-AFE8-71183A713B9F}">
      <dsp:nvSpPr>
        <dsp:cNvPr id="0" name=""/>
        <dsp:cNvSpPr/>
      </dsp:nvSpPr>
      <dsp:spPr>
        <a:xfrm>
          <a:off x="1288256" y="3368206"/>
          <a:ext cx="7300118" cy="1443516"/>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lvl="0" algn="l" defTabSz="977900">
            <a:lnSpc>
              <a:spcPct val="90000"/>
            </a:lnSpc>
            <a:spcBef>
              <a:spcPct val="0"/>
            </a:spcBef>
            <a:spcAft>
              <a:spcPct val="35000"/>
            </a:spcAft>
          </a:pPr>
          <a:r>
            <a:rPr lang="en-US" sz="2200" kern="1200" dirty="0" smtClean="0"/>
            <a:t>Increase in economic activity because replacement spending has</a:t>
          </a:r>
          <a:endParaRPr lang="en-US" sz="2200" kern="1200" dirty="0"/>
        </a:p>
        <a:p>
          <a:pPr marL="171450" lvl="1" indent="-171450" algn="l" defTabSz="755650">
            <a:lnSpc>
              <a:spcPct val="90000"/>
            </a:lnSpc>
            <a:spcBef>
              <a:spcPct val="0"/>
            </a:spcBef>
            <a:spcAft>
              <a:spcPct val="15000"/>
            </a:spcAft>
            <a:buChar char="••"/>
          </a:pPr>
          <a:r>
            <a:rPr lang="en-US" sz="1700" kern="1200" dirty="0" smtClean="0"/>
            <a:t>Higher labor intensity</a:t>
          </a:r>
          <a:endParaRPr lang="en-US" sz="1700" kern="1200" dirty="0"/>
        </a:p>
        <a:p>
          <a:pPr marL="171450" lvl="1" indent="-171450" algn="l" defTabSz="755650">
            <a:lnSpc>
              <a:spcPct val="90000"/>
            </a:lnSpc>
            <a:spcBef>
              <a:spcPct val="0"/>
            </a:spcBef>
            <a:spcAft>
              <a:spcPct val="15000"/>
            </a:spcAft>
            <a:buChar char="••"/>
          </a:pPr>
          <a:r>
            <a:rPr lang="en-US" sz="1700" kern="1200" dirty="0" smtClean="0"/>
            <a:t>Greater percentage spent in NJ</a:t>
          </a:r>
          <a:endParaRPr lang="en-US" sz="1700" kern="1200" dirty="0"/>
        </a:p>
      </dsp:txBody>
      <dsp:txXfrm>
        <a:off x="1330535" y="3410485"/>
        <a:ext cx="5633146" cy="1358958"/>
      </dsp:txXfrm>
    </dsp:sp>
    <dsp:sp modelId="{FAC0F7E6-D30C-4CD2-AEDD-0039D9A99775}">
      <dsp:nvSpPr>
        <dsp:cNvPr id="0" name=""/>
        <dsp:cNvSpPr/>
      </dsp:nvSpPr>
      <dsp:spPr>
        <a:xfrm>
          <a:off x="6361832" y="1094666"/>
          <a:ext cx="938285" cy="938285"/>
        </a:xfrm>
        <a:prstGeom prst="downArrow">
          <a:avLst>
            <a:gd name="adj1" fmla="val 55000"/>
            <a:gd name="adj2" fmla="val 45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6572946" y="1094666"/>
        <a:ext cx="516057" cy="706059"/>
      </dsp:txXfrm>
    </dsp:sp>
    <dsp:sp modelId="{94925CE9-0A45-4EEC-AD3E-1E847CCC10F1}">
      <dsp:nvSpPr>
        <dsp:cNvPr id="0" name=""/>
        <dsp:cNvSpPr/>
      </dsp:nvSpPr>
      <dsp:spPr>
        <a:xfrm>
          <a:off x="7005960" y="2769146"/>
          <a:ext cx="938285" cy="938285"/>
        </a:xfrm>
        <a:prstGeom prst="downArrow">
          <a:avLst>
            <a:gd name="adj1" fmla="val 55000"/>
            <a:gd name="adj2" fmla="val 45000"/>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7217074" y="2769146"/>
        <a:ext cx="516057" cy="706059"/>
      </dsp:txXfrm>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4D0159B-4DE7-4663-A141-21037A83651F}">
      <dsp:nvSpPr>
        <dsp:cNvPr id="0" name=""/>
        <dsp:cNvSpPr/>
      </dsp:nvSpPr>
      <dsp:spPr>
        <a:xfrm>
          <a:off x="-5447468" y="-834106"/>
          <a:ext cx="6486276" cy="6486276"/>
        </a:xfrm>
        <a:prstGeom prst="blockArc">
          <a:avLst>
            <a:gd name="adj1" fmla="val 18900000"/>
            <a:gd name="adj2" fmla="val 2700000"/>
            <a:gd name="adj3" fmla="val 333"/>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831FDBB-CDB1-4D4D-89F3-0B24DC497271}">
      <dsp:nvSpPr>
        <dsp:cNvPr id="0" name=""/>
        <dsp:cNvSpPr/>
      </dsp:nvSpPr>
      <dsp:spPr>
        <a:xfrm>
          <a:off x="543834" y="370412"/>
          <a:ext cx="8083012" cy="74121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88336" tIns="58420" rIns="58420" bIns="58420" numCol="1" spcCol="1270" anchor="ctr" anchorCtr="0">
          <a:noAutofit/>
        </a:bodyPr>
        <a:lstStyle/>
        <a:p>
          <a:pPr lvl="0" algn="l" defTabSz="1022350" rtl="0">
            <a:lnSpc>
              <a:spcPct val="90000"/>
            </a:lnSpc>
            <a:spcBef>
              <a:spcPct val="0"/>
            </a:spcBef>
            <a:spcAft>
              <a:spcPct val="35000"/>
            </a:spcAft>
          </a:pPr>
          <a:r>
            <a:rPr lang="en-US" sz="2300" kern="1200" dirty="0" smtClean="0"/>
            <a:t>SJG Administrative Spending</a:t>
          </a:r>
          <a:endParaRPr lang="en-US" sz="2300" kern="1200" dirty="0"/>
        </a:p>
      </dsp:txBody>
      <dsp:txXfrm>
        <a:off x="543834" y="370412"/>
        <a:ext cx="8083012" cy="741210"/>
      </dsp:txXfrm>
    </dsp:sp>
    <dsp:sp modelId="{7FC38D87-AC0D-4DCC-B4EF-B1D6B41B9DDA}">
      <dsp:nvSpPr>
        <dsp:cNvPr id="0" name=""/>
        <dsp:cNvSpPr/>
      </dsp:nvSpPr>
      <dsp:spPr>
        <a:xfrm>
          <a:off x="80577" y="277761"/>
          <a:ext cx="926513" cy="926513"/>
        </a:xfrm>
        <a:prstGeom prst="ellipse">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A453CEF-857E-4C9B-BD9A-045B5CEE7E96}">
      <dsp:nvSpPr>
        <dsp:cNvPr id="0" name=""/>
        <dsp:cNvSpPr/>
      </dsp:nvSpPr>
      <dsp:spPr>
        <a:xfrm>
          <a:off x="968787" y="1482421"/>
          <a:ext cx="7658059" cy="74121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88336" tIns="58420" rIns="58420" bIns="58420" numCol="1" spcCol="1270" anchor="ctr" anchorCtr="0">
          <a:noAutofit/>
        </a:bodyPr>
        <a:lstStyle/>
        <a:p>
          <a:pPr lvl="0" algn="l" defTabSz="1022350" rtl="0">
            <a:lnSpc>
              <a:spcPct val="90000"/>
            </a:lnSpc>
            <a:spcBef>
              <a:spcPct val="0"/>
            </a:spcBef>
            <a:spcAft>
              <a:spcPct val="35000"/>
            </a:spcAft>
          </a:pPr>
          <a:r>
            <a:rPr lang="en-US" sz="2300" kern="1200" dirty="0" smtClean="0"/>
            <a:t>SJG HVAC Loans &amp; Rebates, SJG </a:t>
          </a:r>
          <a:r>
            <a:rPr lang="en-US" sz="2300" kern="1200" dirty="0" err="1" smtClean="0"/>
            <a:t>HPwES</a:t>
          </a:r>
          <a:r>
            <a:rPr lang="en-US" sz="2300" kern="1200" dirty="0" smtClean="0"/>
            <a:t> Loans and NJCEP Incentives</a:t>
          </a:r>
          <a:endParaRPr lang="en-US" sz="2300" kern="1200" dirty="0"/>
        </a:p>
      </dsp:txBody>
      <dsp:txXfrm>
        <a:off x="968787" y="1482421"/>
        <a:ext cx="7658059" cy="741210"/>
      </dsp:txXfrm>
    </dsp:sp>
    <dsp:sp modelId="{581AC8E3-7551-4CA4-91E8-9FC0DE5D1375}">
      <dsp:nvSpPr>
        <dsp:cNvPr id="0" name=""/>
        <dsp:cNvSpPr/>
      </dsp:nvSpPr>
      <dsp:spPr>
        <a:xfrm>
          <a:off x="505530" y="1389770"/>
          <a:ext cx="926513" cy="926513"/>
        </a:xfrm>
        <a:prstGeom prst="ellipse">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1594FC4-08BA-45D4-83CD-BAA940BF407F}">
      <dsp:nvSpPr>
        <dsp:cNvPr id="0" name=""/>
        <dsp:cNvSpPr/>
      </dsp:nvSpPr>
      <dsp:spPr>
        <a:xfrm>
          <a:off x="968787" y="2594430"/>
          <a:ext cx="7658059" cy="74121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88336" tIns="58420" rIns="58420" bIns="58420" numCol="1" spcCol="1270" anchor="ctr" anchorCtr="0">
          <a:noAutofit/>
        </a:bodyPr>
        <a:lstStyle/>
        <a:p>
          <a:pPr lvl="0" algn="l" defTabSz="1022350" rtl="0">
            <a:lnSpc>
              <a:spcPct val="90000"/>
            </a:lnSpc>
            <a:spcBef>
              <a:spcPct val="0"/>
            </a:spcBef>
            <a:spcAft>
              <a:spcPct val="35000"/>
            </a:spcAft>
          </a:pPr>
          <a:r>
            <a:rPr lang="en-US" sz="2300" kern="1200" dirty="0" smtClean="0"/>
            <a:t>Customer Net Costs</a:t>
          </a:r>
          <a:endParaRPr lang="en-US" sz="2300" kern="1200" dirty="0"/>
        </a:p>
      </dsp:txBody>
      <dsp:txXfrm>
        <a:off x="968787" y="2594430"/>
        <a:ext cx="7658059" cy="741210"/>
      </dsp:txXfrm>
    </dsp:sp>
    <dsp:sp modelId="{5A39136C-7099-44A0-BE5B-8834BBB80948}">
      <dsp:nvSpPr>
        <dsp:cNvPr id="0" name=""/>
        <dsp:cNvSpPr/>
      </dsp:nvSpPr>
      <dsp:spPr>
        <a:xfrm>
          <a:off x="505530" y="2501779"/>
          <a:ext cx="926513" cy="926513"/>
        </a:xfrm>
        <a:prstGeom prst="ellipse">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0BA3466-5D07-4717-AED8-9CC5663FF220}">
      <dsp:nvSpPr>
        <dsp:cNvPr id="0" name=""/>
        <dsp:cNvSpPr/>
      </dsp:nvSpPr>
      <dsp:spPr>
        <a:xfrm>
          <a:off x="543834" y="3706439"/>
          <a:ext cx="8083012" cy="741210"/>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88336" tIns="58420" rIns="58420" bIns="58420" numCol="1" spcCol="1270" anchor="ctr" anchorCtr="0">
          <a:noAutofit/>
        </a:bodyPr>
        <a:lstStyle/>
        <a:p>
          <a:pPr lvl="0" algn="l" defTabSz="1022350" rtl="0">
            <a:lnSpc>
              <a:spcPct val="90000"/>
            </a:lnSpc>
            <a:spcBef>
              <a:spcPct val="0"/>
            </a:spcBef>
            <a:spcAft>
              <a:spcPct val="35000"/>
            </a:spcAft>
          </a:pPr>
          <a:r>
            <a:rPr lang="en-US" sz="2300" kern="1200" dirty="0" smtClean="0"/>
            <a:t>Customer Natural Gas Savings</a:t>
          </a:r>
          <a:endParaRPr lang="en-US" sz="2300" kern="1200" dirty="0"/>
        </a:p>
      </dsp:txBody>
      <dsp:txXfrm>
        <a:off x="543834" y="3706439"/>
        <a:ext cx="8083012" cy="741210"/>
      </dsp:txXfrm>
    </dsp:sp>
    <dsp:sp modelId="{9949A18F-1BDD-43BC-99B1-0659598CBE3B}">
      <dsp:nvSpPr>
        <dsp:cNvPr id="0" name=""/>
        <dsp:cNvSpPr/>
      </dsp:nvSpPr>
      <dsp:spPr>
        <a:xfrm>
          <a:off x="80577" y="3613788"/>
          <a:ext cx="926513" cy="926513"/>
        </a:xfrm>
        <a:prstGeom prst="ellipse">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4E9F54-854E-48F3-A285-B1EBA00C48A5}">
      <dsp:nvSpPr>
        <dsp:cNvPr id="0" name=""/>
        <dsp:cNvSpPr/>
      </dsp:nvSpPr>
      <dsp:spPr>
        <a:xfrm>
          <a:off x="0" y="341125"/>
          <a:ext cx="8512175" cy="378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B0A2274-0246-4D06-BCE3-2A8D37E045C9}">
      <dsp:nvSpPr>
        <dsp:cNvPr id="0" name=""/>
        <dsp:cNvSpPr/>
      </dsp:nvSpPr>
      <dsp:spPr>
        <a:xfrm>
          <a:off x="425608" y="119725"/>
          <a:ext cx="5958522" cy="442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5218" tIns="0" rIns="225218" bIns="0" numCol="1" spcCol="1270" anchor="ctr" anchorCtr="0">
          <a:noAutofit/>
        </a:bodyPr>
        <a:lstStyle/>
        <a:p>
          <a:pPr lvl="0" algn="l" defTabSz="800100" rtl="0">
            <a:lnSpc>
              <a:spcPct val="90000"/>
            </a:lnSpc>
            <a:spcBef>
              <a:spcPct val="0"/>
            </a:spcBef>
            <a:spcAft>
              <a:spcPct val="35000"/>
            </a:spcAft>
          </a:pPr>
          <a:r>
            <a:rPr lang="en-US" sz="1800" kern="1200" dirty="0" smtClean="0"/>
            <a:t>Gas Leaks</a:t>
          </a:r>
          <a:endParaRPr lang="en-US" sz="1800" kern="1200" dirty="0"/>
        </a:p>
      </dsp:txBody>
      <dsp:txXfrm>
        <a:off x="447224" y="141341"/>
        <a:ext cx="5915290" cy="399568"/>
      </dsp:txXfrm>
    </dsp:sp>
    <dsp:sp modelId="{180CABF6-E821-4C39-835C-D3CCB0DB5404}">
      <dsp:nvSpPr>
        <dsp:cNvPr id="0" name=""/>
        <dsp:cNvSpPr/>
      </dsp:nvSpPr>
      <dsp:spPr>
        <a:xfrm>
          <a:off x="0" y="1021525"/>
          <a:ext cx="8512175" cy="378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D2EDA84-1EFD-455B-AF01-E607131588E6}">
      <dsp:nvSpPr>
        <dsp:cNvPr id="0" name=""/>
        <dsp:cNvSpPr/>
      </dsp:nvSpPr>
      <dsp:spPr>
        <a:xfrm>
          <a:off x="425608" y="800125"/>
          <a:ext cx="5958522" cy="442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5218" tIns="0" rIns="225218" bIns="0" numCol="1" spcCol="1270" anchor="ctr" anchorCtr="0">
          <a:noAutofit/>
        </a:bodyPr>
        <a:lstStyle/>
        <a:p>
          <a:pPr lvl="0" algn="l" defTabSz="800100" rtl="0">
            <a:lnSpc>
              <a:spcPct val="90000"/>
            </a:lnSpc>
            <a:spcBef>
              <a:spcPct val="0"/>
            </a:spcBef>
            <a:spcAft>
              <a:spcPct val="35000"/>
            </a:spcAft>
          </a:pPr>
          <a:r>
            <a:rPr lang="en-US" sz="1800" kern="1200" dirty="0" smtClean="0"/>
            <a:t>Improper Dryer and Bath Venting</a:t>
          </a:r>
          <a:endParaRPr lang="en-US" sz="1800" kern="1200" dirty="0"/>
        </a:p>
      </dsp:txBody>
      <dsp:txXfrm>
        <a:off x="447224" y="821741"/>
        <a:ext cx="5915290" cy="399568"/>
      </dsp:txXfrm>
    </dsp:sp>
    <dsp:sp modelId="{05B42E63-0FCA-4E98-84A4-A4803D096D9B}">
      <dsp:nvSpPr>
        <dsp:cNvPr id="0" name=""/>
        <dsp:cNvSpPr/>
      </dsp:nvSpPr>
      <dsp:spPr>
        <a:xfrm>
          <a:off x="0" y="1701925"/>
          <a:ext cx="8512175" cy="378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98BDC34-1850-4466-87AB-7AD8E46D4FA5}">
      <dsp:nvSpPr>
        <dsp:cNvPr id="0" name=""/>
        <dsp:cNvSpPr/>
      </dsp:nvSpPr>
      <dsp:spPr>
        <a:xfrm>
          <a:off x="425608" y="1480525"/>
          <a:ext cx="5958522" cy="442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5218" tIns="0" rIns="225218" bIns="0" numCol="1" spcCol="1270" anchor="ctr" anchorCtr="0">
          <a:noAutofit/>
        </a:bodyPr>
        <a:lstStyle/>
        <a:p>
          <a:pPr lvl="0" algn="l" defTabSz="800100" rtl="0">
            <a:lnSpc>
              <a:spcPct val="90000"/>
            </a:lnSpc>
            <a:spcBef>
              <a:spcPct val="0"/>
            </a:spcBef>
            <a:spcAft>
              <a:spcPct val="35000"/>
            </a:spcAft>
          </a:pPr>
          <a:r>
            <a:rPr lang="en-US" sz="1800" kern="1200" dirty="0" smtClean="0"/>
            <a:t>CO Levels Above Acceptable Ranges</a:t>
          </a:r>
          <a:endParaRPr lang="en-US" sz="1800" kern="1200" dirty="0"/>
        </a:p>
      </dsp:txBody>
      <dsp:txXfrm>
        <a:off x="447224" y="1502141"/>
        <a:ext cx="5915290" cy="399568"/>
      </dsp:txXfrm>
    </dsp:sp>
    <dsp:sp modelId="{08429D7D-61AC-440E-849E-B9B3F8204A9A}">
      <dsp:nvSpPr>
        <dsp:cNvPr id="0" name=""/>
        <dsp:cNvSpPr/>
      </dsp:nvSpPr>
      <dsp:spPr>
        <a:xfrm>
          <a:off x="0" y="2382325"/>
          <a:ext cx="8512175" cy="378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A03CF4B-70BC-4497-BCFF-A15BE953C740}">
      <dsp:nvSpPr>
        <dsp:cNvPr id="0" name=""/>
        <dsp:cNvSpPr/>
      </dsp:nvSpPr>
      <dsp:spPr>
        <a:xfrm>
          <a:off x="425608" y="2160925"/>
          <a:ext cx="5958522" cy="442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5218" tIns="0" rIns="225218" bIns="0" numCol="1" spcCol="1270" anchor="ctr" anchorCtr="0">
          <a:noAutofit/>
        </a:bodyPr>
        <a:lstStyle/>
        <a:p>
          <a:pPr lvl="0" algn="l" defTabSz="800100" rtl="0">
            <a:lnSpc>
              <a:spcPct val="90000"/>
            </a:lnSpc>
            <a:spcBef>
              <a:spcPct val="0"/>
            </a:spcBef>
            <a:spcAft>
              <a:spcPct val="35000"/>
            </a:spcAft>
          </a:pPr>
          <a:r>
            <a:rPr lang="en-US" sz="1800" kern="1200" dirty="0" smtClean="0"/>
            <a:t>Water Heater </a:t>
          </a:r>
          <a:r>
            <a:rPr lang="en-US" sz="1800" kern="1200" dirty="0" err="1" smtClean="0"/>
            <a:t>Backdrafting</a:t>
          </a:r>
          <a:endParaRPr lang="en-US" sz="1800" kern="1200" dirty="0"/>
        </a:p>
      </dsp:txBody>
      <dsp:txXfrm>
        <a:off x="447224" y="2182541"/>
        <a:ext cx="5915290" cy="399568"/>
      </dsp:txXfrm>
    </dsp:sp>
    <dsp:sp modelId="{13711DAA-DE6B-4967-AB04-A23BB2CAE3CF}">
      <dsp:nvSpPr>
        <dsp:cNvPr id="0" name=""/>
        <dsp:cNvSpPr/>
      </dsp:nvSpPr>
      <dsp:spPr>
        <a:xfrm>
          <a:off x="0" y="3062725"/>
          <a:ext cx="8512175" cy="378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52BC83B-0023-4FFD-9C9D-7D8047EB9842}">
      <dsp:nvSpPr>
        <dsp:cNvPr id="0" name=""/>
        <dsp:cNvSpPr/>
      </dsp:nvSpPr>
      <dsp:spPr>
        <a:xfrm>
          <a:off x="425608" y="2841325"/>
          <a:ext cx="5958522" cy="442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5218" tIns="0" rIns="225218" bIns="0" numCol="1" spcCol="1270" anchor="ctr" anchorCtr="0">
          <a:noAutofit/>
        </a:bodyPr>
        <a:lstStyle/>
        <a:p>
          <a:pPr lvl="0" algn="l" defTabSz="800100" rtl="0">
            <a:lnSpc>
              <a:spcPct val="90000"/>
            </a:lnSpc>
            <a:spcBef>
              <a:spcPct val="0"/>
            </a:spcBef>
            <a:spcAft>
              <a:spcPct val="35000"/>
            </a:spcAft>
          </a:pPr>
          <a:r>
            <a:rPr lang="en-US" sz="1800" kern="1200" dirty="0" smtClean="0"/>
            <a:t>Moisture Issues</a:t>
          </a:r>
          <a:endParaRPr lang="en-US" sz="1800" kern="1200" dirty="0"/>
        </a:p>
      </dsp:txBody>
      <dsp:txXfrm>
        <a:off x="447224" y="2862941"/>
        <a:ext cx="5915290" cy="399568"/>
      </dsp:txXfrm>
    </dsp:sp>
    <dsp:sp modelId="{1471CDEC-B444-444B-84DA-7C34BBCD5AB9}">
      <dsp:nvSpPr>
        <dsp:cNvPr id="0" name=""/>
        <dsp:cNvSpPr/>
      </dsp:nvSpPr>
      <dsp:spPr>
        <a:xfrm>
          <a:off x="0" y="3743125"/>
          <a:ext cx="8512175" cy="378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E1C5AC0-0840-458F-9532-2D6F21724CAF}">
      <dsp:nvSpPr>
        <dsp:cNvPr id="0" name=""/>
        <dsp:cNvSpPr/>
      </dsp:nvSpPr>
      <dsp:spPr>
        <a:xfrm>
          <a:off x="425608" y="3521725"/>
          <a:ext cx="5958522" cy="442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5218" tIns="0" rIns="225218" bIns="0" numCol="1" spcCol="1270" anchor="ctr" anchorCtr="0">
          <a:noAutofit/>
        </a:bodyPr>
        <a:lstStyle/>
        <a:p>
          <a:pPr lvl="0" algn="l" defTabSz="800100" rtl="0">
            <a:lnSpc>
              <a:spcPct val="90000"/>
            </a:lnSpc>
            <a:spcBef>
              <a:spcPct val="0"/>
            </a:spcBef>
            <a:spcAft>
              <a:spcPct val="35000"/>
            </a:spcAft>
          </a:pPr>
          <a:r>
            <a:rPr lang="en-US" sz="1800" kern="1200" dirty="0" smtClean="0"/>
            <a:t>Structure Issues</a:t>
          </a:r>
          <a:endParaRPr lang="en-US" sz="1800" kern="1200" dirty="0"/>
        </a:p>
      </dsp:txBody>
      <dsp:txXfrm>
        <a:off x="447224" y="3543341"/>
        <a:ext cx="5915290" cy="399568"/>
      </dsp:txXfrm>
    </dsp:sp>
    <dsp:sp modelId="{CBFA0664-1C86-40E6-832E-6BB43A939D6C}">
      <dsp:nvSpPr>
        <dsp:cNvPr id="0" name=""/>
        <dsp:cNvSpPr/>
      </dsp:nvSpPr>
      <dsp:spPr>
        <a:xfrm>
          <a:off x="0" y="4423525"/>
          <a:ext cx="8512175" cy="378000"/>
        </a:xfrm>
        <a:prstGeom prst="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7958948-D99E-4C4F-97FC-10A0A8253F96}">
      <dsp:nvSpPr>
        <dsp:cNvPr id="0" name=""/>
        <dsp:cNvSpPr/>
      </dsp:nvSpPr>
      <dsp:spPr>
        <a:xfrm>
          <a:off x="425608" y="4202125"/>
          <a:ext cx="5958522" cy="442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5218" tIns="0" rIns="225218" bIns="0" numCol="1" spcCol="1270" anchor="ctr" anchorCtr="0">
          <a:noAutofit/>
        </a:bodyPr>
        <a:lstStyle/>
        <a:p>
          <a:pPr lvl="0" algn="l" defTabSz="800100">
            <a:lnSpc>
              <a:spcPct val="90000"/>
            </a:lnSpc>
            <a:spcBef>
              <a:spcPct val="0"/>
            </a:spcBef>
            <a:spcAft>
              <a:spcPct val="35000"/>
            </a:spcAft>
          </a:pPr>
          <a:r>
            <a:rPr lang="en-US" sz="1800" kern="1200" dirty="0" smtClean="0"/>
            <a:t>Asbestos Issues</a:t>
          </a:r>
          <a:endParaRPr lang="en-US" sz="1800" kern="1200" dirty="0"/>
        </a:p>
      </dsp:txBody>
      <dsp:txXfrm>
        <a:off x="447224" y="4223741"/>
        <a:ext cx="5915290" cy="399568"/>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E378C05-DC1D-43A9-99F0-661799161425}">
      <dsp:nvSpPr>
        <dsp:cNvPr id="0" name=""/>
        <dsp:cNvSpPr/>
      </dsp:nvSpPr>
      <dsp:spPr>
        <a:xfrm>
          <a:off x="3631" y="25204"/>
          <a:ext cx="6667626" cy="1505536"/>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84480" tIns="284480" rIns="284480" bIns="152400" numCol="1" spcCol="1270" anchor="t" anchorCtr="0">
          <a:noAutofit/>
        </a:bodyPr>
        <a:lstStyle/>
        <a:p>
          <a:pPr lvl="0" algn="l" defTabSz="1778000">
            <a:lnSpc>
              <a:spcPct val="90000"/>
            </a:lnSpc>
            <a:spcBef>
              <a:spcPct val="0"/>
            </a:spcBef>
            <a:spcAft>
              <a:spcPct val="35000"/>
            </a:spcAft>
          </a:pPr>
          <a:r>
            <a:rPr lang="en-US" sz="4000" kern="1200" dirty="0" smtClean="0"/>
            <a:t>Program Accomplishments</a:t>
          </a:r>
          <a:endParaRPr lang="en-US" sz="4000" kern="1200" dirty="0"/>
        </a:p>
      </dsp:txBody>
      <dsp:txXfrm>
        <a:off x="3631" y="25204"/>
        <a:ext cx="6667626" cy="1003690"/>
      </dsp:txXfrm>
    </dsp:sp>
    <dsp:sp modelId="{3CEA6735-308D-43E7-93A1-18015D04D3DF}">
      <dsp:nvSpPr>
        <dsp:cNvPr id="0" name=""/>
        <dsp:cNvSpPr/>
      </dsp:nvSpPr>
      <dsp:spPr>
        <a:xfrm>
          <a:off x="686524" y="1028894"/>
          <a:ext cx="8033156" cy="379440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0472" tIns="220472" rIns="220472" bIns="220472" numCol="1" spcCol="1270" anchor="t" anchorCtr="0">
          <a:noAutofit/>
        </a:bodyPr>
        <a:lstStyle/>
        <a:p>
          <a:pPr marL="285750" lvl="1" indent="-285750" algn="l" defTabSz="1377950">
            <a:lnSpc>
              <a:spcPct val="90000"/>
            </a:lnSpc>
            <a:spcBef>
              <a:spcPct val="0"/>
            </a:spcBef>
            <a:spcAft>
              <a:spcPct val="15000"/>
            </a:spcAft>
            <a:buChar char="••"/>
          </a:pPr>
          <a:r>
            <a:rPr lang="en-US" sz="3100" kern="1200" dirty="0" smtClean="0"/>
            <a:t>Customer Participation</a:t>
          </a:r>
          <a:endParaRPr lang="en-US" sz="3100" kern="1200" dirty="0"/>
        </a:p>
        <a:p>
          <a:pPr marL="285750" lvl="1" indent="-285750" algn="l" defTabSz="1377950">
            <a:lnSpc>
              <a:spcPct val="90000"/>
            </a:lnSpc>
            <a:spcBef>
              <a:spcPct val="0"/>
            </a:spcBef>
            <a:spcAft>
              <a:spcPct val="15000"/>
            </a:spcAft>
            <a:buChar char="••"/>
          </a:pPr>
          <a:r>
            <a:rPr lang="en-US" sz="3100" kern="1200" dirty="0" smtClean="0"/>
            <a:t>Contractor Participation</a:t>
          </a:r>
          <a:endParaRPr lang="en-US" sz="3100" kern="1200" dirty="0"/>
        </a:p>
        <a:p>
          <a:pPr marL="285750" lvl="1" indent="-285750" algn="l" defTabSz="1377950">
            <a:lnSpc>
              <a:spcPct val="90000"/>
            </a:lnSpc>
            <a:spcBef>
              <a:spcPct val="0"/>
            </a:spcBef>
            <a:spcAft>
              <a:spcPct val="15000"/>
            </a:spcAft>
            <a:buChar char="••"/>
          </a:pPr>
          <a:r>
            <a:rPr lang="en-US" sz="3100" kern="1200" dirty="0" smtClean="0"/>
            <a:t>Participant and Contractor Satisfaction</a:t>
          </a:r>
          <a:endParaRPr lang="en-US" sz="3100" kern="1200" dirty="0"/>
        </a:p>
        <a:p>
          <a:pPr marL="285750" lvl="1" indent="-285750" algn="l" defTabSz="1377950">
            <a:lnSpc>
              <a:spcPct val="90000"/>
            </a:lnSpc>
            <a:spcBef>
              <a:spcPct val="0"/>
            </a:spcBef>
            <a:spcAft>
              <a:spcPct val="15000"/>
            </a:spcAft>
            <a:buChar char="••"/>
          </a:pPr>
          <a:r>
            <a:rPr lang="en-US" sz="3100" kern="1200" dirty="0" smtClean="0"/>
            <a:t>Gas Usage Impacts</a:t>
          </a:r>
          <a:endParaRPr lang="en-US" sz="3100" kern="1200" dirty="0"/>
        </a:p>
        <a:p>
          <a:pPr marL="285750" lvl="1" indent="-285750" algn="l" defTabSz="1377950">
            <a:lnSpc>
              <a:spcPct val="90000"/>
            </a:lnSpc>
            <a:spcBef>
              <a:spcPct val="0"/>
            </a:spcBef>
            <a:spcAft>
              <a:spcPct val="15000"/>
            </a:spcAft>
            <a:buChar char="••"/>
          </a:pPr>
          <a:r>
            <a:rPr lang="en-US" sz="3100" kern="1200" dirty="0" smtClean="0"/>
            <a:t>Environmental, Economic, H&amp;S Benefits</a:t>
          </a:r>
          <a:endParaRPr lang="en-US" sz="3100" kern="1200" dirty="0"/>
        </a:p>
      </dsp:txBody>
      <dsp:txXfrm>
        <a:off x="797658" y="1140028"/>
        <a:ext cx="7810888" cy="3572132"/>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4AF1E3-0B33-409E-A301-1F3774E4B135}">
      <dsp:nvSpPr>
        <dsp:cNvPr id="0" name=""/>
        <dsp:cNvSpPr/>
      </dsp:nvSpPr>
      <dsp:spPr>
        <a:xfrm>
          <a:off x="3260" y="423248"/>
          <a:ext cx="1960631" cy="784252"/>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81280" rIns="142240" bIns="81280" numCol="1" spcCol="1270" anchor="ctr" anchorCtr="0">
          <a:noAutofit/>
        </a:bodyPr>
        <a:lstStyle/>
        <a:p>
          <a:pPr lvl="0" algn="ctr" defTabSz="889000">
            <a:lnSpc>
              <a:spcPct val="90000"/>
            </a:lnSpc>
            <a:spcBef>
              <a:spcPct val="0"/>
            </a:spcBef>
            <a:spcAft>
              <a:spcPct val="35000"/>
            </a:spcAft>
          </a:pPr>
          <a:r>
            <a:rPr lang="en-US" sz="2000" kern="1200" dirty="0" smtClean="0"/>
            <a:t>Awareness</a:t>
          </a:r>
          <a:endParaRPr lang="en-US" sz="2000" kern="1200" dirty="0"/>
        </a:p>
      </dsp:txBody>
      <dsp:txXfrm>
        <a:off x="3260" y="423248"/>
        <a:ext cx="1960631" cy="784252"/>
      </dsp:txXfrm>
    </dsp:sp>
    <dsp:sp modelId="{02EE3A97-021A-4429-92F3-4D1BB17F0244}">
      <dsp:nvSpPr>
        <dsp:cNvPr id="0" name=""/>
        <dsp:cNvSpPr/>
      </dsp:nvSpPr>
      <dsp:spPr>
        <a:xfrm>
          <a:off x="0" y="1216796"/>
          <a:ext cx="1960631" cy="3250080"/>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106680" rIns="142240" bIns="160020" numCol="1" spcCol="1270" anchor="t" anchorCtr="0">
          <a:noAutofit/>
        </a:bodyPr>
        <a:lstStyle/>
        <a:p>
          <a:pPr marL="228600" lvl="1" indent="-228600" algn="l" defTabSz="889000">
            <a:lnSpc>
              <a:spcPct val="90000"/>
            </a:lnSpc>
            <a:spcBef>
              <a:spcPct val="0"/>
            </a:spcBef>
            <a:spcAft>
              <a:spcPct val="15000"/>
            </a:spcAft>
            <a:buChar char="••"/>
          </a:pPr>
          <a:r>
            <a:rPr lang="en-US" sz="2000" kern="1200" dirty="0" smtClean="0"/>
            <a:t>Contractor was customers’ most common information source.</a:t>
          </a:r>
          <a:endParaRPr lang="en-US" sz="2000" kern="1200" dirty="0"/>
        </a:p>
        <a:p>
          <a:pPr marL="228600" lvl="1" indent="-228600" algn="l" defTabSz="889000">
            <a:lnSpc>
              <a:spcPct val="90000"/>
            </a:lnSpc>
            <a:spcBef>
              <a:spcPct val="0"/>
            </a:spcBef>
            <a:spcAft>
              <a:spcPct val="15000"/>
            </a:spcAft>
            <a:buChar char="••"/>
          </a:pPr>
          <a:r>
            <a:rPr lang="en-US" sz="2000" kern="1200" dirty="0" smtClean="0"/>
            <a:t>SJG was contractors’ most common information source.</a:t>
          </a:r>
          <a:endParaRPr lang="en-US" sz="2000" kern="1200" dirty="0"/>
        </a:p>
      </dsp:txBody>
      <dsp:txXfrm>
        <a:off x="0" y="1216796"/>
        <a:ext cx="1960631" cy="3250080"/>
      </dsp:txXfrm>
    </dsp:sp>
    <dsp:sp modelId="{2588F00B-0F28-4FAE-B52F-CE76311231D6}">
      <dsp:nvSpPr>
        <dsp:cNvPr id="0" name=""/>
        <dsp:cNvSpPr/>
      </dsp:nvSpPr>
      <dsp:spPr>
        <a:xfrm>
          <a:off x="2238380" y="423248"/>
          <a:ext cx="1960631" cy="784252"/>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81280" rIns="142240" bIns="81280" numCol="1" spcCol="1270" anchor="ctr" anchorCtr="0">
          <a:noAutofit/>
        </a:bodyPr>
        <a:lstStyle/>
        <a:p>
          <a:pPr lvl="0" algn="ctr" defTabSz="889000">
            <a:lnSpc>
              <a:spcPct val="90000"/>
            </a:lnSpc>
            <a:spcBef>
              <a:spcPct val="0"/>
            </a:spcBef>
            <a:spcAft>
              <a:spcPct val="35000"/>
            </a:spcAft>
          </a:pPr>
          <a:r>
            <a:rPr lang="en-US" sz="2000" kern="1200" dirty="0" smtClean="0"/>
            <a:t>HVAC Implementation</a:t>
          </a:r>
          <a:endParaRPr lang="en-US" sz="2000" kern="1200" dirty="0"/>
        </a:p>
      </dsp:txBody>
      <dsp:txXfrm>
        <a:off x="2238380" y="423248"/>
        <a:ext cx="1960631" cy="784252"/>
      </dsp:txXfrm>
    </dsp:sp>
    <dsp:sp modelId="{F6B40BD7-99F6-476D-8D7E-281927153B45}">
      <dsp:nvSpPr>
        <dsp:cNvPr id="0" name=""/>
        <dsp:cNvSpPr/>
      </dsp:nvSpPr>
      <dsp:spPr>
        <a:xfrm>
          <a:off x="2238380" y="1207501"/>
          <a:ext cx="1960631" cy="3250080"/>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106680" rIns="142240" bIns="160020" numCol="1" spcCol="1270" anchor="t" anchorCtr="0">
          <a:noAutofit/>
        </a:bodyPr>
        <a:lstStyle/>
        <a:p>
          <a:pPr marL="228600" lvl="1" indent="-228600" algn="l" defTabSz="889000">
            <a:lnSpc>
              <a:spcPct val="90000"/>
            </a:lnSpc>
            <a:spcBef>
              <a:spcPct val="0"/>
            </a:spcBef>
            <a:spcAft>
              <a:spcPct val="15000"/>
            </a:spcAft>
            <a:buChar char="••"/>
          </a:pPr>
          <a:r>
            <a:rPr lang="en-US" sz="2000" kern="1200" dirty="0" smtClean="0"/>
            <a:t>Influenced installation of high-efficiency heating and water heating systems.</a:t>
          </a:r>
          <a:endParaRPr lang="en-US" sz="2000" kern="1200" dirty="0"/>
        </a:p>
      </dsp:txBody>
      <dsp:txXfrm>
        <a:off x="2238380" y="1207501"/>
        <a:ext cx="1960631" cy="3250080"/>
      </dsp:txXfrm>
    </dsp:sp>
    <dsp:sp modelId="{0ED88389-10B4-4EAA-9EC2-B5D6BFB35CED}">
      <dsp:nvSpPr>
        <dsp:cNvPr id="0" name=""/>
        <dsp:cNvSpPr/>
      </dsp:nvSpPr>
      <dsp:spPr>
        <a:xfrm>
          <a:off x="4473500" y="423248"/>
          <a:ext cx="1960631" cy="784252"/>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81280" rIns="142240" bIns="81280" numCol="1" spcCol="1270" anchor="ctr" anchorCtr="0">
          <a:noAutofit/>
        </a:bodyPr>
        <a:lstStyle/>
        <a:p>
          <a:pPr lvl="0" algn="ctr" defTabSz="889000">
            <a:lnSpc>
              <a:spcPct val="90000"/>
            </a:lnSpc>
            <a:spcBef>
              <a:spcPct val="0"/>
            </a:spcBef>
            <a:spcAft>
              <a:spcPct val="35000"/>
            </a:spcAft>
          </a:pPr>
          <a:r>
            <a:rPr lang="en-US" sz="2000" kern="1200" dirty="0" smtClean="0"/>
            <a:t>HVAC Additional Measures</a:t>
          </a:r>
          <a:endParaRPr lang="en-US" sz="2000" kern="1200" dirty="0"/>
        </a:p>
      </dsp:txBody>
      <dsp:txXfrm>
        <a:off x="4473500" y="423248"/>
        <a:ext cx="1960631" cy="784252"/>
      </dsp:txXfrm>
    </dsp:sp>
    <dsp:sp modelId="{EEB2E8E9-22C9-4A56-AA1E-5E56A79C0C0B}">
      <dsp:nvSpPr>
        <dsp:cNvPr id="0" name=""/>
        <dsp:cNvSpPr/>
      </dsp:nvSpPr>
      <dsp:spPr>
        <a:xfrm>
          <a:off x="4473500" y="1207501"/>
          <a:ext cx="1960631" cy="3250080"/>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106680" rIns="142240" bIns="160020" numCol="1" spcCol="1270" anchor="t" anchorCtr="0">
          <a:noAutofit/>
        </a:bodyPr>
        <a:lstStyle/>
        <a:p>
          <a:pPr marL="228600" lvl="1" indent="-228600" algn="l" defTabSz="889000">
            <a:lnSpc>
              <a:spcPct val="90000"/>
            </a:lnSpc>
            <a:spcBef>
              <a:spcPct val="0"/>
            </a:spcBef>
            <a:spcAft>
              <a:spcPct val="15000"/>
            </a:spcAft>
            <a:buChar char="••"/>
          </a:pPr>
          <a:r>
            <a:rPr lang="en-US" sz="2000" kern="1200" dirty="0" smtClean="0"/>
            <a:t>Participants installed additional measures as a result of SJG assessment.</a:t>
          </a:r>
          <a:endParaRPr lang="en-US" sz="2000" kern="1200" dirty="0"/>
        </a:p>
      </dsp:txBody>
      <dsp:txXfrm>
        <a:off x="4473500" y="1207501"/>
        <a:ext cx="1960631" cy="3250080"/>
      </dsp:txXfrm>
    </dsp:sp>
    <dsp:sp modelId="{0E943459-DE62-495F-92E8-6DD2919B9180}">
      <dsp:nvSpPr>
        <dsp:cNvPr id="0" name=""/>
        <dsp:cNvSpPr/>
      </dsp:nvSpPr>
      <dsp:spPr>
        <a:xfrm>
          <a:off x="6708619" y="423248"/>
          <a:ext cx="1960631" cy="784252"/>
        </a:xfrm>
        <a:prstGeom prst="rect">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81280" rIns="142240" bIns="81280" numCol="1" spcCol="1270" anchor="ctr" anchorCtr="0">
          <a:noAutofit/>
        </a:bodyPr>
        <a:lstStyle/>
        <a:p>
          <a:pPr lvl="0" algn="ctr" defTabSz="889000">
            <a:lnSpc>
              <a:spcPct val="90000"/>
            </a:lnSpc>
            <a:spcBef>
              <a:spcPct val="0"/>
            </a:spcBef>
            <a:spcAft>
              <a:spcPct val="35000"/>
            </a:spcAft>
          </a:pPr>
          <a:r>
            <a:rPr lang="en-US" sz="2000" kern="1200" dirty="0" err="1" smtClean="0"/>
            <a:t>HPwES</a:t>
          </a:r>
          <a:r>
            <a:rPr lang="en-US" sz="2000" kern="1200" dirty="0" smtClean="0"/>
            <a:t> Implementation</a:t>
          </a:r>
        </a:p>
      </dsp:txBody>
      <dsp:txXfrm>
        <a:off x="6708619" y="423248"/>
        <a:ext cx="1960631" cy="784252"/>
      </dsp:txXfrm>
    </dsp:sp>
    <dsp:sp modelId="{03D1B091-2599-4D58-96EF-A22216952C6A}">
      <dsp:nvSpPr>
        <dsp:cNvPr id="0" name=""/>
        <dsp:cNvSpPr/>
      </dsp:nvSpPr>
      <dsp:spPr>
        <a:xfrm>
          <a:off x="6708619" y="1207501"/>
          <a:ext cx="1960631" cy="3250080"/>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106680" rIns="142240" bIns="160020" numCol="1" spcCol="1270" anchor="t" anchorCtr="0">
          <a:noAutofit/>
        </a:bodyPr>
        <a:lstStyle/>
        <a:p>
          <a:pPr marL="228600" lvl="1" indent="-228600" algn="l" defTabSz="889000">
            <a:lnSpc>
              <a:spcPct val="90000"/>
            </a:lnSpc>
            <a:spcBef>
              <a:spcPct val="0"/>
            </a:spcBef>
            <a:spcAft>
              <a:spcPct val="15000"/>
            </a:spcAft>
            <a:buChar char="••"/>
          </a:pPr>
          <a:r>
            <a:rPr lang="en-US" sz="2000" kern="1200" dirty="0" smtClean="0"/>
            <a:t>Influenced additional energy efficiency improvements</a:t>
          </a:r>
        </a:p>
      </dsp:txBody>
      <dsp:txXfrm>
        <a:off x="6708619" y="1207501"/>
        <a:ext cx="1960631" cy="325008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2F64954-5269-48A4-8B77-BE0142F78FA8}">
      <dsp:nvSpPr>
        <dsp:cNvPr id="0" name=""/>
        <dsp:cNvSpPr/>
      </dsp:nvSpPr>
      <dsp:spPr>
        <a:xfrm>
          <a:off x="600954" y="1683"/>
          <a:ext cx="1591140" cy="795570"/>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lvl="0" algn="ctr" defTabSz="1111250">
            <a:lnSpc>
              <a:spcPct val="90000"/>
            </a:lnSpc>
            <a:spcBef>
              <a:spcPct val="0"/>
            </a:spcBef>
            <a:spcAft>
              <a:spcPct val="35000"/>
            </a:spcAft>
          </a:pPr>
          <a:r>
            <a:rPr lang="en-US" sz="2500" kern="1200" dirty="0" smtClean="0"/>
            <a:t>HVAC Rebate</a:t>
          </a:r>
          <a:endParaRPr lang="en-US" sz="2500" kern="1200" dirty="0"/>
        </a:p>
      </dsp:txBody>
      <dsp:txXfrm>
        <a:off x="624255" y="24984"/>
        <a:ext cx="1544538" cy="748968"/>
      </dsp:txXfrm>
    </dsp:sp>
    <dsp:sp modelId="{252F03B2-ED97-408E-96B8-DAD436A64CD1}">
      <dsp:nvSpPr>
        <dsp:cNvPr id="0" name=""/>
        <dsp:cNvSpPr/>
      </dsp:nvSpPr>
      <dsp:spPr>
        <a:xfrm>
          <a:off x="760068" y="797253"/>
          <a:ext cx="159114" cy="596677"/>
        </a:xfrm>
        <a:custGeom>
          <a:avLst/>
          <a:gdLst/>
          <a:ahLst/>
          <a:cxnLst/>
          <a:rect l="0" t="0" r="0" b="0"/>
          <a:pathLst>
            <a:path>
              <a:moveTo>
                <a:pt x="0" y="0"/>
              </a:moveTo>
              <a:lnTo>
                <a:pt x="0" y="596677"/>
              </a:lnTo>
              <a:lnTo>
                <a:pt x="159114" y="59667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025481D-4CD2-4430-BB8C-DB5C83FA9814}">
      <dsp:nvSpPr>
        <dsp:cNvPr id="0" name=""/>
        <dsp:cNvSpPr/>
      </dsp:nvSpPr>
      <dsp:spPr>
        <a:xfrm>
          <a:off x="919182" y="996146"/>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High-efficiency heating and water heating systems</a:t>
          </a:r>
          <a:endParaRPr lang="en-US" sz="1300" kern="1200" dirty="0"/>
        </a:p>
      </dsp:txBody>
      <dsp:txXfrm>
        <a:off x="942483" y="1019447"/>
        <a:ext cx="1226310" cy="748968"/>
      </dsp:txXfrm>
    </dsp:sp>
    <dsp:sp modelId="{7F987089-C4C7-440C-8C84-FF19AF8A56FF}">
      <dsp:nvSpPr>
        <dsp:cNvPr id="0" name=""/>
        <dsp:cNvSpPr/>
      </dsp:nvSpPr>
      <dsp:spPr>
        <a:xfrm>
          <a:off x="760068" y="797253"/>
          <a:ext cx="159114" cy="1591140"/>
        </a:xfrm>
        <a:custGeom>
          <a:avLst/>
          <a:gdLst/>
          <a:ahLst/>
          <a:cxnLst/>
          <a:rect l="0" t="0" r="0" b="0"/>
          <a:pathLst>
            <a:path>
              <a:moveTo>
                <a:pt x="0" y="0"/>
              </a:moveTo>
              <a:lnTo>
                <a:pt x="0" y="1591140"/>
              </a:lnTo>
              <a:lnTo>
                <a:pt x="159114" y="1591140"/>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38AEB27-52FE-4A37-86C8-ADB63AAC3955}">
      <dsp:nvSpPr>
        <dsp:cNvPr id="0" name=""/>
        <dsp:cNvSpPr/>
      </dsp:nvSpPr>
      <dsp:spPr>
        <a:xfrm>
          <a:off x="919182" y="1990608"/>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$500 SJG rebate</a:t>
          </a:r>
          <a:endParaRPr lang="en-US" sz="1300" kern="1200" dirty="0"/>
        </a:p>
      </dsp:txBody>
      <dsp:txXfrm>
        <a:off x="942483" y="2013909"/>
        <a:ext cx="1226310" cy="748968"/>
      </dsp:txXfrm>
    </dsp:sp>
    <dsp:sp modelId="{0257A03F-B389-4A5A-9ADA-B509BE9531EE}">
      <dsp:nvSpPr>
        <dsp:cNvPr id="0" name=""/>
        <dsp:cNvSpPr/>
      </dsp:nvSpPr>
      <dsp:spPr>
        <a:xfrm>
          <a:off x="760068" y="797253"/>
          <a:ext cx="159114" cy="2585602"/>
        </a:xfrm>
        <a:custGeom>
          <a:avLst/>
          <a:gdLst/>
          <a:ahLst/>
          <a:cxnLst/>
          <a:rect l="0" t="0" r="0" b="0"/>
          <a:pathLst>
            <a:path>
              <a:moveTo>
                <a:pt x="0" y="0"/>
              </a:moveTo>
              <a:lnTo>
                <a:pt x="0" y="2585602"/>
              </a:lnTo>
              <a:lnTo>
                <a:pt x="159114" y="258560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A2F2A06-EEBC-4145-97E5-ACD17184A1B6}">
      <dsp:nvSpPr>
        <dsp:cNvPr id="0" name=""/>
        <dsp:cNvSpPr/>
      </dsp:nvSpPr>
      <dsp:spPr>
        <a:xfrm>
          <a:off x="919182" y="2985071"/>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In addition to $900 NJCEP rebate</a:t>
          </a:r>
          <a:endParaRPr lang="en-US" sz="1300" kern="1200" dirty="0"/>
        </a:p>
      </dsp:txBody>
      <dsp:txXfrm>
        <a:off x="942483" y="3008372"/>
        <a:ext cx="1226310" cy="748968"/>
      </dsp:txXfrm>
    </dsp:sp>
    <dsp:sp modelId="{7D6F35A3-20D3-4A99-88C3-FF9228C6683A}">
      <dsp:nvSpPr>
        <dsp:cNvPr id="0" name=""/>
        <dsp:cNvSpPr/>
      </dsp:nvSpPr>
      <dsp:spPr>
        <a:xfrm>
          <a:off x="760068" y="797253"/>
          <a:ext cx="159114" cy="3580065"/>
        </a:xfrm>
        <a:custGeom>
          <a:avLst/>
          <a:gdLst/>
          <a:ahLst/>
          <a:cxnLst/>
          <a:rect l="0" t="0" r="0" b="0"/>
          <a:pathLst>
            <a:path>
              <a:moveTo>
                <a:pt x="0" y="0"/>
              </a:moveTo>
              <a:lnTo>
                <a:pt x="0" y="3580065"/>
              </a:lnTo>
              <a:lnTo>
                <a:pt x="159114" y="358006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F3F1911-39F5-4E3D-9216-8316D04F8A8D}">
      <dsp:nvSpPr>
        <dsp:cNvPr id="0" name=""/>
        <dsp:cNvSpPr/>
      </dsp:nvSpPr>
      <dsp:spPr>
        <a:xfrm>
          <a:off x="919182" y="3979534"/>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Participation in SJG audit required</a:t>
          </a:r>
          <a:endParaRPr lang="en-US" sz="1300" kern="1200" dirty="0"/>
        </a:p>
      </dsp:txBody>
      <dsp:txXfrm>
        <a:off x="942483" y="4002835"/>
        <a:ext cx="1226310" cy="748968"/>
      </dsp:txXfrm>
    </dsp:sp>
    <dsp:sp modelId="{F5CFCC40-48AC-4EDB-8AD5-927D03384D32}">
      <dsp:nvSpPr>
        <dsp:cNvPr id="0" name=""/>
        <dsp:cNvSpPr/>
      </dsp:nvSpPr>
      <dsp:spPr>
        <a:xfrm>
          <a:off x="2589879" y="1683"/>
          <a:ext cx="1591140" cy="795570"/>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lvl="0" algn="ctr" defTabSz="1111250">
            <a:lnSpc>
              <a:spcPct val="90000"/>
            </a:lnSpc>
            <a:spcBef>
              <a:spcPct val="0"/>
            </a:spcBef>
            <a:spcAft>
              <a:spcPct val="35000"/>
            </a:spcAft>
          </a:pPr>
          <a:r>
            <a:rPr lang="en-US" sz="2500" kern="1200" dirty="0" smtClean="0"/>
            <a:t>HVAC Loan</a:t>
          </a:r>
          <a:endParaRPr lang="en-US" sz="2500" kern="1200" dirty="0"/>
        </a:p>
      </dsp:txBody>
      <dsp:txXfrm>
        <a:off x="2613180" y="24984"/>
        <a:ext cx="1544538" cy="748968"/>
      </dsp:txXfrm>
    </dsp:sp>
    <dsp:sp modelId="{AB8AE6D1-C9DD-418D-9819-FD1CE8D51546}">
      <dsp:nvSpPr>
        <dsp:cNvPr id="0" name=""/>
        <dsp:cNvSpPr/>
      </dsp:nvSpPr>
      <dsp:spPr>
        <a:xfrm>
          <a:off x="2748993" y="797253"/>
          <a:ext cx="159114" cy="596677"/>
        </a:xfrm>
        <a:custGeom>
          <a:avLst/>
          <a:gdLst/>
          <a:ahLst/>
          <a:cxnLst/>
          <a:rect l="0" t="0" r="0" b="0"/>
          <a:pathLst>
            <a:path>
              <a:moveTo>
                <a:pt x="0" y="0"/>
              </a:moveTo>
              <a:lnTo>
                <a:pt x="0" y="596677"/>
              </a:lnTo>
              <a:lnTo>
                <a:pt x="159114" y="59667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871AEC7-25DB-4528-88A5-5DE31C39A694}">
      <dsp:nvSpPr>
        <dsp:cNvPr id="0" name=""/>
        <dsp:cNvSpPr/>
      </dsp:nvSpPr>
      <dsp:spPr>
        <a:xfrm>
          <a:off x="2908107" y="996146"/>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High-efficiency heating and water heating systems</a:t>
          </a:r>
          <a:endParaRPr lang="en-US" sz="1300" kern="1200" dirty="0"/>
        </a:p>
      </dsp:txBody>
      <dsp:txXfrm>
        <a:off x="2931408" y="1019447"/>
        <a:ext cx="1226310" cy="748968"/>
      </dsp:txXfrm>
    </dsp:sp>
    <dsp:sp modelId="{8C0FE216-483B-4840-911B-291A056A32A5}">
      <dsp:nvSpPr>
        <dsp:cNvPr id="0" name=""/>
        <dsp:cNvSpPr/>
      </dsp:nvSpPr>
      <dsp:spPr>
        <a:xfrm>
          <a:off x="2748993" y="797253"/>
          <a:ext cx="159114" cy="1591140"/>
        </a:xfrm>
        <a:custGeom>
          <a:avLst/>
          <a:gdLst/>
          <a:ahLst/>
          <a:cxnLst/>
          <a:rect l="0" t="0" r="0" b="0"/>
          <a:pathLst>
            <a:path>
              <a:moveTo>
                <a:pt x="0" y="0"/>
              </a:moveTo>
              <a:lnTo>
                <a:pt x="0" y="1591140"/>
              </a:lnTo>
              <a:lnTo>
                <a:pt x="159114" y="1591140"/>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1C6FD00-F3B6-4C87-836B-4E36667EB917}">
      <dsp:nvSpPr>
        <dsp:cNvPr id="0" name=""/>
        <dsp:cNvSpPr/>
      </dsp:nvSpPr>
      <dsp:spPr>
        <a:xfrm>
          <a:off x="2908107" y="1990608"/>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0% SJG loan up to $6,500</a:t>
          </a:r>
          <a:endParaRPr lang="en-US" sz="1300" kern="1200" dirty="0"/>
        </a:p>
      </dsp:txBody>
      <dsp:txXfrm>
        <a:off x="2931408" y="2013909"/>
        <a:ext cx="1226310" cy="748968"/>
      </dsp:txXfrm>
    </dsp:sp>
    <dsp:sp modelId="{9BCC3A31-E66B-43BC-BD87-910CE694C6CA}">
      <dsp:nvSpPr>
        <dsp:cNvPr id="0" name=""/>
        <dsp:cNvSpPr/>
      </dsp:nvSpPr>
      <dsp:spPr>
        <a:xfrm>
          <a:off x="2748993" y="797253"/>
          <a:ext cx="159114" cy="2585602"/>
        </a:xfrm>
        <a:custGeom>
          <a:avLst/>
          <a:gdLst/>
          <a:ahLst/>
          <a:cxnLst/>
          <a:rect l="0" t="0" r="0" b="0"/>
          <a:pathLst>
            <a:path>
              <a:moveTo>
                <a:pt x="0" y="0"/>
              </a:moveTo>
              <a:lnTo>
                <a:pt x="0" y="2585602"/>
              </a:lnTo>
              <a:lnTo>
                <a:pt x="159114" y="258560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3E9CF72-D81B-4420-93DC-B55F7ACB3979}">
      <dsp:nvSpPr>
        <dsp:cNvPr id="0" name=""/>
        <dsp:cNvSpPr/>
      </dsp:nvSpPr>
      <dsp:spPr>
        <a:xfrm>
          <a:off x="2908107" y="2985071"/>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In addition to $900 NJCEP rebate</a:t>
          </a:r>
          <a:endParaRPr lang="en-US" sz="1300" kern="1200" dirty="0"/>
        </a:p>
      </dsp:txBody>
      <dsp:txXfrm>
        <a:off x="2931408" y="3008372"/>
        <a:ext cx="1226310" cy="748968"/>
      </dsp:txXfrm>
    </dsp:sp>
    <dsp:sp modelId="{310FC9FA-7E41-47C6-91A0-AF31110B826D}">
      <dsp:nvSpPr>
        <dsp:cNvPr id="0" name=""/>
        <dsp:cNvSpPr/>
      </dsp:nvSpPr>
      <dsp:spPr>
        <a:xfrm>
          <a:off x="2748993" y="797253"/>
          <a:ext cx="159114" cy="3580065"/>
        </a:xfrm>
        <a:custGeom>
          <a:avLst/>
          <a:gdLst/>
          <a:ahLst/>
          <a:cxnLst/>
          <a:rect l="0" t="0" r="0" b="0"/>
          <a:pathLst>
            <a:path>
              <a:moveTo>
                <a:pt x="0" y="0"/>
              </a:moveTo>
              <a:lnTo>
                <a:pt x="0" y="3580065"/>
              </a:lnTo>
              <a:lnTo>
                <a:pt x="159114" y="3580065"/>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CFD27C2-E8CE-4C42-83B3-4233F7FC95C1}">
      <dsp:nvSpPr>
        <dsp:cNvPr id="0" name=""/>
        <dsp:cNvSpPr/>
      </dsp:nvSpPr>
      <dsp:spPr>
        <a:xfrm>
          <a:off x="2908107" y="3979534"/>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Participation in SJG audit required</a:t>
          </a:r>
          <a:endParaRPr lang="en-US" sz="1300" kern="1200" dirty="0"/>
        </a:p>
      </dsp:txBody>
      <dsp:txXfrm>
        <a:off x="2931408" y="4002835"/>
        <a:ext cx="1226310" cy="748968"/>
      </dsp:txXfrm>
    </dsp:sp>
    <dsp:sp modelId="{99EE81BF-8126-4AEA-B769-EBB6CC45FDCE}">
      <dsp:nvSpPr>
        <dsp:cNvPr id="0" name=""/>
        <dsp:cNvSpPr/>
      </dsp:nvSpPr>
      <dsp:spPr>
        <a:xfrm>
          <a:off x="4578805" y="1683"/>
          <a:ext cx="1591140" cy="795570"/>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lvl="0" algn="ctr" defTabSz="1111250">
            <a:lnSpc>
              <a:spcPct val="90000"/>
            </a:lnSpc>
            <a:spcBef>
              <a:spcPct val="0"/>
            </a:spcBef>
            <a:spcAft>
              <a:spcPct val="35000"/>
            </a:spcAft>
          </a:pPr>
          <a:r>
            <a:rPr lang="en-US" sz="2500" kern="1200" dirty="0" err="1" smtClean="0"/>
            <a:t>HPwES</a:t>
          </a:r>
          <a:r>
            <a:rPr lang="en-US" sz="2500" kern="1200" dirty="0" smtClean="0"/>
            <a:t> Loan</a:t>
          </a:r>
          <a:endParaRPr lang="en-US" sz="2500" kern="1200" dirty="0"/>
        </a:p>
      </dsp:txBody>
      <dsp:txXfrm>
        <a:off x="4602106" y="24984"/>
        <a:ext cx="1544538" cy="748968"/>
      </dsp:txXfrm>
    </dsp:sp>
    <dsp:sp modelId="{D206E5D7-680C-40F9-8674-9F512A6A62CA}">
      <dsp:nvSpPr>
        <dsp:cNvPr id="0" name=""/>
        <dsp:cNvSpPr/>
      </dsp:nvSpPr>
      <dsp:spPr>
        <a:xfrm>
          <a:off x="4737919" y="797253"/>
          <a:ext cx="159114" cy="596677"/>
        </a:xfrm>
        <a:custGeom>
          <a:avLst/>
          <a:gdLst/>
          <a:ahLst/>
          <a:cxnLst/>
          <a:rect l="0" t="0" r="0" b="0"/>
          <a:pathLst>
            <a:path>
              <a:moveTo>
                <a:pt x="0" y="0"/>
              </a:moveTo>
              <a:lnTo>
                <a:pt x="0" y="596677"/>
              </a:lnTo>
              <a:lnTo>
                <a:pt x="159114" y="59667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B3CCA0E-8734-47A6-AFAF-2652C570833A}">
      <dsp:nvSpPr>
        <dsp:cNvPr id="0" name=""/>
        <dsp:cNvSpPr/>
      </dsp:nvSpPr>
      <dsp:spPr>
        <a:xfrm>
          <a:off x="4897033" y="996146"/>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Measures projected to save at least 20% (NJCEP Tier III)</a:t>
          </a:r>
          <a:endParaRPr lang="en-US" sz="1300" kern="1200" dirty="0"/>
        </a:p>
      </dsp:txBody>
      <dsp:txXfrm>
        <a:off x="4920334" y="1019447"/>
        <a:ext cx="1226310" cy="748968"/>
      </dsp:txXfrm>
    </dsp:sp>
    <dsp:sp modelId="{E6C447F0-2AFF-4276-9180-CAB0CAD58FF0}">
      <dsp:nvSpPr>
        <dsp:cNvPr id="0" name=""/>
        <dsp:cNvSpPr/>
      </dsp:nvSpPr>
      <dsp:spPr>
        <a:xfrm>
          <a:off x="4737919" y="797253"/>
          <a:ext cx="159114" cy="1591140"/>
        </a:xfrm>
        <a:custGeom>
          <a:avLst/>
          <a:gdLst/>
          <a:ahLst/>
          <a:cxnLst/>
          <a:rect l="0" t="0" r="0" b="0"/>
          <a:pathLst>
            <a:path>
              <a:moveTo>
                <a:pt x="0" y="0"/>
              </a:moveTo>
              <a:lnTo>
                <a:pt x="0" y="1591140"/>
              </a:lnTo>
              <a:lnTo>
                <a:pt x="159114" y="1591140"/>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E6BC0C8-6C7F-4686-9FF8-A79E0A0A87AA}">
      <dsp:nvSpPr>
        <dsp:cNvPr id="0" name=""/>
        <dsp:cNvSpPr/>
      </dsp:nvSpPr>
      <dsp:spPr>
        <a:xfrm>
          <a:off x="4897033" y="1990608"/>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0% SJG loan up to $10,000</a:t>
          </a:r>
          <a:endParaRPr lang="en-US" sz="1300" kern="1200" dirty="0"/>
        </a:p>
      </dsp:txBody>
      <dsp:txXfrm>
        <a:off x="4920334" y="2013909"/>
        <a:ext cx="1226310" cy="748968"/>
      </dsp:txXfrm>
    </dsp:sp>
    <dsp:sp modelId="{622089B9-E595-4D41-9A19-1BC0C37D97FF}">
      <dsp:nvSpPr>
        <dsp:cNvPr id="0" name=""/>
        <dsp:cNvSpPr/>
      </dsp:nvSpPr>
      <dsp:spPr>
        <a:xfrm>
          <a:off x="4737919" y="797253"/>
          <a:ext cx="159114" cy="2585602"/>
        </a:xfrm>
        <a:custGeom>
          <a:avLst/>
          <a:gdLst/>
          <a:ahLst/>
          <a:cxnLst/>
          <a:rect l="0" t="0" r="0" b="0"/>
          <a:pathLst>
            <a:path>
              <a:moveTo>
                <a:pt x="0" y="0"/>
              </a:moveTo>
              <a:lnTo>
                <a:pt x="0" y="2585602"/>
              </a:lnTo>
              <a:lnTo>
                <a:pt x="159114" y="258560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CA8CB2F-3158-4749-BE11-8B049DE2264A}">
      <dsp:nvSpPr>
        <dsp:cNvPr id="0" name=""/>
        <dsp:cNvSpPr/>
      </dsp:nvSpPr>
      <dsp:spPr>
        <a:xfrm>
          <a:off x="4897033" y="2985071"/>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In addition to NJCEP rebate up to $5,000</a:t>
          </a:r>
          <a:endParaRPr lang="en-US" sz="1300" kern="1200" dirty="0"/>
        </a:p>
      </dsp:txBody>
      <dsp:txXfrm>
        <a:off x="4920334" y="3008372"/>
        <a:ext cx="1226310" cy="748968"/>
      </dsp:txXfrm>
    </dsp:sp>
    <dsp:sp modelId="{232FF573-671D-4FD5-A5E6-B4D0799BFCED}">
      <dsp:nvSpPr>
        <dsp:cNvPr id="0" name=""/>
        <dsp:cNvSpPr/>
      </dsp:nvSpPr>
      <dsp:spPr>
        <a:xfrm>
          <a:off x="6567730" y="1683"/>
          <a:ext cx="1591140" cy="795570"/>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lvl="0" algn="ctr" defTabSz="1111250">
            <a:lnSpc>
              <a:spcPct val="90000"/>
            </a:lnSpc>
            <a:spcBef>
              <a:spcPct val="0"/>
            </a:spcBef>
            <a:spcAft>
              <a:spcPct val="35000"/>
            </a:spcAft>
          </a:pPr>
          <a:r>
            <a:rPr lang="en-US" sz="2500" kern="1200" dirty="0" err="1" smtClean="0"/>
            <a:t>OPower</a:t>
          </a:r>
          <a:r>
            <a:rPr lang="en-US" sz="2500" kern="1200" dirty="0" smtClean="0"/>
            <a:t> Reports</a:t>
          </a:r>
          <a:endParaRPr lang="en-US" sz="2500" kern="1200" dirty="0"/>
        </a:p>
      </dsp:txBody>
      <dsp:txXfrm>
        <a:off x="6591031" y="24984"/>
        <a:ext cx="1544538" cy="748968"/>
      </dsp:txXfrm>
    </dsp:sp>
    <dsp:sp modelId="{D5176EC1-9A81-4512-9EA1-8322F08F55CB}">
      <dsp:nvSpPr>
        <dsp:cNvPr id="0" name=""/>
        <dsp:cNvSpPr/>
      </dsp:nvSpPr>
      <dsp:spPr>
        <a:xfrm>
          <a:off x="6726844" y="797253"/>
          <a:ext cx="159114" cy="596677"/>
        </a:xfrm>
        <a:custGeom>
          <a:avLst/>
          <a:gdLst/>
          <a:ahLst/>
          <a:cxnLst/>
          <a:rect l="0" t="0" r="0" b="0"/>
          <a:pathLst>
            <a:path>
              <a:moveTo>
                <a:pt x="0" y="0"/>
              </a:moveTo>
              <a:lnTo>
                <a:pt x="0" y="596677"/>
              </a:lnTo>
              <a:lnTo>
                <a:pt x="159114" y="596677"/>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7CDD314-6FE7-46DE-B0B1-83F688151912}">
      <dsp:nvSpPr>
        <dsp:cNvPr id="0" name=""/>
        <dsp:cNvSpPr/>
      </dsp:nvSpPr>
      <dsp:spPr>
        <a:xfrm>
          <a:off x="6885958" y="996146"/>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Mail and email communication to customers</a:t>
          </a:r>
          <a:endParaRPr lang="en-US" sz="1300" kern="1200" dirty="0"/>
        </a:p>
      </dsp:txBody>
      <dsp:txXfrm>
        <a:off x="6909259" y="1019447"/>
        <a:ext cx="1226310" cy="748968"/>
      </dsp:txXfrm>
    </dsp:sp>
    <dsp:sp modelId="{0415353B-1ACF-494C-B24E-80BD7A509F7A}">
      <dsp:nvSpPr>
        <dsp:cNvPr id="0" name=""/>
        <dsp:cNvSpPr/>
      </dsp:nvSpPr>
      <dsp:spPr>
        <a:xfrm>
          <a:off x="6726844" y="797253"/>
          <a:ext cx="159114" cy="1591140"/>
        </a:xfrm>
        <a:custGeom>
          <a:avLst/>
          <a:gdLst/>
          <a:ahLst/>
          <a:cxnLst/>
          <a:rect l="0" t="0" r="0" b="0"/>
          <a:pathLst>
            <a:path>
              <a:moveTo>
                <a:pt x="0" y="0"/>
              </a:moveTo>
              <a:lnTo>
                <a:pt x="0" y="1591140"/>
              </a:lnTo>
              <a:lnTo>
                <a:pt x="159114" y="1591140"/>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B81424A-817B-4159-9E98-5E30510076C8}">
      <dsp:nvSpPr>
        <dsp:cNvPr id="0" name=""/>
        <dsp:cNvSpPr/>
      </dsp:nvSpPr>
      <dsp:spPr>
        <a:xfrm>
          <a:off x="6885958" y="1990608"/>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Compare usage to similar neighbors</a:t>
          </a:r>
          <a:endParaRPr lang="en-US" sz="1300" kern="1200" dirty="0"/>
        </a:p>
      </dsp:txBody>
      <dsp:txXfrm>
        <a:off x="6909259" y="2013909"/>
        <a:ext cx="1226310" cy="748968"/>
      </dsp:txXfrm>
    </dsp:sp>
    <dsp:sp modelId="{2B69EB24-8430-44D6-B270-B3B62C5683E6}">
      <dsp:nvSpPr>
        <dsp:cNvPr id="0" name=""/>
        <dsp:cNvSpPr/>
      </dsp:nvSpPr>
      <dsp:spPr>
        <a:xfrm>
          <a:off x="6726844" y="797253"/>
          <a:ext cx="159114" cy="2585602"/>
        </a:xfrm>
        <a:custGeom>
          <a:avLst/>
          <a:gdLst/>
          <a:ahLst/>
          <a:cxnLst/>
          <a:rect l="0" t="0" r="0" b="0"/>
          <a:pathLst>
            <a:path>
              <a:moveTo>
                <a:pt x="0" y="0"/>
              </a:moveTo>
              <a:lnTo>
                <a:pt x="0" y="2585602"/>
              </a:lnTo>
              <a:lnTo>
                <a:pt x="159114" y="2585602"/>
              </a:lnTo>
            </a:path>
          </a:pathLst>
        </a:cu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B05D43B-B7DC-47BE-B8E3-A5CCF71DAA17}">
      <dsp:nvSpPr>
        <dsp:cNvPr id="0" name=""/>
        <dsp:cNvSpPr/>
      </dsp:nvSpPr>
      <dsp:spPr>
        <a:xfrm>
          <a:off x="6885958" y="2985071"/>
          <a:ext cx="1272912" cy="7955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n-US" sz="1300" kern="1200" dirty="0" smtClean="0"/>
            <a:t>Tips for usage reduction</a:t>
          </a:r>
          <a:endParaRPr lang="en-US" sz="1300" kern="1200" dirty="0"/>
        </a:p>
      </dsp:txBody>
      <dsp:txXfrm>
        <a:off x="6909259" y="3008372"/>
        <a:ext cx="1226310" cy="748968"/>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17B421D-63E7-4C8B-AB3D-1011255D3B57}">
      <dsp:nvSpPr>
        <dsp:cNvPr id="0" name=""/>
        <dsp:cNvSpPr/>
      </dsp:nvSpPr>
      <dsp:spPr>
        <a:xfrm>
          <a:off x="25726" y="362779"/>
          <a:ext cx="8871090" cy="1291968"/>
        </a:xfrm>
        <a:prstGeom prst="rightArrow">
          <a:avLst>
            <a:gd name="adj1" fmla="val 50000"/>
            <a:gd name="adj2" fmla="val 5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254000" bIns="205100" numCol="1" spcCol="1270" anchor="ctr" anchorCtr="0">
          <a:noAutofit/>
        </a:bodyPr>
        <a:lstStyle/>
        <a:p>
          <a:pPr lvl="0" algn="l" defTabSz="1244600" rtl="0">
            <a:lnSpc>
              <a:spcPct val="90000"/>
            </a:lnSpc>
            <a:spcBef>
              <a:spcPct val="0"/>
            </a:spcBef>
            <a:spcAft>
              <a:spcPct val="35000"/>
            </a:spcAft>
          </a:pPr>
          <a:r>
            <a:rPr lang="en-US" sz="2800" kern="1200" dirty="0" smtClean="0"/>
            <a:t>Program Offerings</a:t>
          </a:r>
          <a:endParaRPr lang="en-US" sz="2800" kern="1200" dirty="0"/>
        </a:p>
      </dsp:txBody>
      <dsp:txXfrm>
        <a:off x="25726" y="685771"/>
        <a:ext cx="8548098" cy="645984"/>
      </dsp:txXfrm>
    </dsp:sp>
    <dsp:sp modelId="{26EF6171-8DAA-4B7B-AC4B-47B933D6E660}">
      <dsp:nvSpPr>
        <dsp:cNvPr id="0" name=""/>
        <dsp:cNvSpPr/>
      </dsp:nvSpPr>
      <dsp:spPr>
        <a:xfrm>
          <a:off x="25726" y="1359073"/>
          <a:ext cx="2732295" cy="2488807"/>
        </a:xfrm>
        <a:prstGeom prst="rect">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lvl="0" algn="l" defTabSz="800100" rtl="0">
            <a:lnSpc>
              <a:spcPct val="90000"/>
            </a:lnSpc>
            <a:spcBef>
              <a:spcPct val="0"/>
            </a:spcBef>
            <a:spcAft>
              <a:spcPct val="35000"/>
            </a:spcAft>
          </a:pPr>
          <a:endParaRPr lang="en-US" sz="1800" kern="1200" dirty="0"/>
        </a:p>
        <a:p>
          <a:pPr marL="171450" lvl="1" indent="-171450" algn="l" defTabSz="800100" rtl="0">
            <a:lnSpc>
              <a:spcPct val="90000"/>
            </a:lnSpc>
            <a:spcBef>
              <a:spcPct val="0"/>
            </a:spcBef>
            <a:spcAft>
              <a:spcPct val="15000"/>
            </a:spcAft>
            <a:buChar char="••"/>
          </a:pPr>
          <a:r>
            <a:rPr lang="en-US" sz="1800" kern="1200" dirty="0" smtClean="0"/>
            <a:t>HVAC customers have fewer opportunities for further energy savings</a:t>
          </a:r>
          <a:endParaRPr lang="en-US" sz="1800" kern="1200" dirty="0"/>
        </a:p>
        <a:p>
          <a:pPr marL="171450" lvl="1" indent="-171450" algn="l" defTabSz="800100" rtl="0">
            <a:lnSpc>
              <a:spcPct val="90000"/>
            </a:lnSpc>
            <a:spcBef>
              <a:spcPct val="0"/>
            </a:spcBef>
            <a:spcAft>
              <a:spcPct val="15000"/>
            </a:spcAft>
            <a:buChar char="••"/>
          </a:pPr>
          <a:r>
            <a:rPr lang="en-US" sz="1800" kern="1200" dirty="0" smtClean="0"/>
            <a:t>Consider other incentives to encourage HVAC participants to install whole house improvements </a:t>
          </a:r>
          <a:endParaRPr lang="en-US" sz="1800" kern="1200" dirty="0"/>
        </a:p>
      </dsp:txBody>
      <dsp:txXfrm>
        <a:off x="25726" y="1359073"/>
        <a:ext cx="2732295" cy="2488807"/>
      </dsp:txXfrm>
    </dsp:sp>
    <dsp:sp modelId="{C126AA43-5563-4AB1-849E-E64EEE3BFE82}">
      <dsp:nvSpPr>
        <dsp:cNvPr id="0" name=""/>
        <dsp:cNvSpPr/>
      </dsp:nvSpPr>
      <dsp:spPr>
        <a:xfrm>
          <a:off x="2758022" y="793435"/>
          <a:ext cx="6138794" cy="1291968"/>
        </a:xfrm>
        <a:prstGeom prst="rightArrow">
          <a:avLst>
            <a:gd name="adj1" fmla="val 50000"/>
            <a:gd name="adj2" fmla="val 5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254000" bIns="205100" numCol="1" spcCol="1270" anchor="ctr" anchorCtr="0">
          <a:noAutofit/>
        </a:bodyPr>
        <a:lstStyle/>
        <a:p>
          <a:pPr lvl="0" algn="l" defTabSz="1244600" rtl="0">
            <a:lnSpc>
              <a:spcPct val="90000"/>
            </a:lnSpc>
            <a:spcBef>
              <a:spcPct val="0"/>
            </a:spcBef>
            <a:spcAft>
              <a:spcPct val="35000"/>
            </a:spcAft>
          </a:pPr>
          <a:r>
            <a:rPr lang="en-US" sz="2800" kern="1200" dirty="0" err="1" smtClean="0"/>
            <a:t>OPower</a:t>
          </a:r>
          <a:r>
            <a:rPr lang="en-US" sz="2800" kern="1200" dirty="0" smtClean="0"/>
            <a:t> Neighbor Comparison</a:t>
          </a:r>
          <a:endParaRPr lang="en-US" sz="2800" kern="1200" dirty="0"/>
        </a:p>
      </dsp:txBody>
      <dsp:txXfrm>
        <a:off x="2758022" y="1116427"/>
        <a:ext cx="5815802" cy="645984"/>
      </dsp:txXfrm>
    </dsp:sp>
    <dsp:sp modelId="{0CEE9938-FF69-4146-BC96-F866910175E7}">
      <dsp:nvSpPr>
        <dsp:cNvPr id="0" name=""/>
        <dsp:cNvSpPr/>
      </dsp:nvSpPr>
      <dsp:spPr>
        <a:xfrm>
          <a:off x="2758022" y="1789730"/>
          <a:ext cx="2732295" cy="2488807"/>
        </a:xfrm>
        <a:prstGeom prst="rect">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lvl="0" algn="l" defTabSz="800100" rtl="0">
            <a:lnSpc>
              <a:spcPct val="90000"/>
            </a:lnSpc>
            <a:spcBef>
              <a:spcPct val="0"/>
            </a:spcBef>
            <a:spcAft>
              <a:spcPct val="35000"/>
            </a:spcAft>
          </a:pPr>
          <a:endParaRPr lang="en-US" sz="1800" kern="1200" dirty="0" smtClean="0"/>
        </a:p>
        <a:p>
          <a:pPr marL="171450" lvl="1" indent="-171450" algn="l" defTabSz="800100" rtl="0">
            <a:lnSpc>
              <a:spcPct val="90000"/>
            </a:lnSpc>
            <a:spcBef>
              <a:spcPct val="0"/>
            </a:spcBef>
            <a:spcAft>
              <a:spcPct val="15000"/>
            </a:spcAft>
            <a:buChar char="••"/>
          </a:pPr>
          <a:r>
            <a:rPr lang="en-US" sz="1800" kern="1200" dirty="0" smtClean="0"/>
            <a:t>Provide more information on selection of neighbors for comparison</a:t>
          </a:r>
        </a:p>
        <a:p>
          <a:pPr marL="171450" lvl="1" indent="-171450" algn="l" defTabSz="800100" rtl="0">
            <a:lnSpc>
              <a:spcPct val="90000"/>
            </a:lnSpc>
            <a:spcBef>
              <a:spcPct val="0"/>
            </a:spcBef>
            <a:spcAft>
              <a:spcPct val="15000"/>
            </a:spcAft>
            <a:buChar char="••"/>
          </a:pPr>
          <a:r>
            <a:rPr lang="en-US" sz="1800" kern="1200" dirty="0" smtClean="0"/>
            <a:t>Explain why it is a valid comparison</a:t>
          </a:r>
        </a:p>
      </dsp:txBody>
      <dsp:txXfrm>
        <a:off x="2758022" y="1789730"/>
        <a:ext cx="2732295" cy="2488807"/>
      </dsp:txXfrm>
    </dsp:sp>
    <dsp:sp modelId="{A7BF41E2-A5CF-4DD3-B2BF-22F1F429000A}">
      <dsp:nvSpPr>
        <dsp:cNvPr id="0" name=""/>
        <dsp:cNvSpPr/>
      </dsp:nvSpPr>
      <dsp:spPr>
        <a:xfrm>
          <a:off x="5493554" y="1387474"/>
          <a:ext cx="3406498" cy="1291968"/>
        </a:xfrm>
        <a:prstGeom prst="rightArrow">
          <a:avLst>
            <a:gd name="adj1" fmla="val 50000"/>
            <a:gd name="adj2" fmla="val 5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254000" bIns="205100" numCol="1" spcCol="1270" anchor="ctr" anchorCtr="0">
          <a:noAutofit/>
        </a:bodyPr>
        <a:lstStyle/>
        <a:p>
          <a:pPr lvl="0" algn="l" defTabSz="1244600" rtl="0">
            <a:lnSpc>
              <a:spcPct val="90000"/>
            </a:lnSpc>
            <a:spcBef>
              <a:spcPct val="0"/>
            </a:spcBef>
            <a:spcAft>
              <a:spcPct val="35000"/>
            </a:spcAft>
          </a:pPr>
          <a:r>
            <a:rPr lang="en-US" sz="2800" kern="1200" dirty="0" smtClean="0"/>
            <a:t>SJG Program Info</a:t>
          </a:r>
          <a:endParaRPr lang="en-US" sz="2800" kern="1200" dirty="0"/>
        </a:p>
      </dsp:txBody>
      <dsp:txXfrm>
        <a:off x="5493554" y="1710466"/>
        <a:ext cx="3083506" cy="645984"/>
      </dsp:txXfrm>
    </dsp:sp>
    <dsp:sp modelId="{9E329F1E-356F-46DA-91BD-5C5A7E584E54}">
      <dsp:nvSpPr>
        <dsp:cNvPr id="0" name=""/>
        <dsp:cNvSpPr/>
      </dsp:nvSpPr>
      <dsp:spPr>
        <a:xfrm>
          <a:off x="5456820" y="2410912"/>
          <a:ext cx="2732295" cy="2452383"/>
        </a:xfrm>
        <a:prstGeom prst="rect">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lvl="0" algn="l" defTabSz="800100" rtl="0">
            <a:lnSpc>
              <a:spcPct val="90000"/>
            </a:lnSpc>
            <a:spcBef>
              <a:spcPct val="0"/>
            </a:spcBef>
            <a:spcAft>
              <a:spcPct val="35000"/>
            </a:spcAft>
          </a:pPr>
          <a:endParaRPr lang="en-US" sz="1800" kern="1200" dirty="0"/>
        </a:p>
        <a:p>
          <a:pPr marL="171450" lvl="1" indent="-171450" algn="l" defTabSz="800100" rtl="0">
            <a:lnSpc>
              <a:spcPct val="90000"/>
            </a:lnSpc>
            <a:spcBef>
              <a:spcPct val="0"/>
            </a:spcBef>
            <a:spcAft>
              <a:spcPct val="15000"/>
            </a:spcAft>
            <a:buChar char="••"/>
          </a:pPr>
          <a:r>
            <a:rPr lang="en-US" sz="1800" kern="1200" dirty="0" smtClean="0"/>
            <a:t>Include information on SJG Programs in </a:t>
          </a:r>
          <a:r>
            <a:rPr lang="en-US" sz="1800" kern="1200" dirty="0" err="1" smtClean="0"/>
            <a:t>OPower</a:t>
          </a:r>
          <a:r>
            <a:rPr lang="en-US" sz="1800" kern="1200" dirty="0" smtClean="0"/>
            <a:t> report</a:t>
          </a:r>
        </a:p>
        <a:p>
          <a:pPr marL="171450" lvl="1" indent="-171450" algn="l" defTabSz="800100" rtl="0">
            <a:lnSpc>
              <a:spcPct val="90000"/>
            </a:lnSpc>
            <a:spcBef>
              <a:spcPct val="0"/>
            </a:spcBef>
            <a:spcAft>
              <a:spcPct val="15000"/>
            </a:spcAft>
            <a:buChar char="••"/>
          </a:pPr>
          <a:r>
            <a:rPr lang="en-US" sz="1800" kern="1200" dirty="0" smtClean="0"/>
            <a:t>Change is planned for next mailing</a:t>
          </a:r>
        </a:p>
      </dsp:txBody>
      <dsp:txXfrm>
        <a:off x="5456820" y="2410912"/>
        <a:ext cx="2732295" cy="2452383"/>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A023F9-EB40-402B-B816-82A4CD236553}">
      <dsp:nvSpPr>
        <dsp:cNvPr id="0" name=""/>
        <dsp:cNvSpPr/>
      </dsp:nvSpPr>
      <dsp:spPr>
        <a:xfrm>
          <a:off x="0" y="2483499"/>
          <a:ext cx="7772400" cy="1629444"/>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7584" tIns="227584" rIns="227584" bIns="227584" numCol="1" spcCol="1270" anchor="ctr" anchorCtr="0">
          <a:noAutofit/>
        </a:bodyPr>
        <a:lstStyle/>
        <a:p>
          <a:pPr lvl="0" algn="ctr" defTabSz="1422400">
            <a:lnSpc>
              <a:spcPct val="90000"/>
            </a:lnSpc>
            <a:spcBef>
              <a:spcPct val="0"/>
            </a:spcBef>
            <a:spcAft>
              <a:spcPct val="35000"/>
            </a:spcAft>
          </a:pPr>
          <a:r>
            <a:rPr lang="en-US" sz="3200" kern="1200" dirty="0" smtClean="0"/>
            <a:t>Contractor Materials</a:t>
          </a:r>
          <a:endParaRPr lang="en-US" sz="3200" kern="1200" dirty="0"/>
        </a:p>
      </dsp:txBody>
      <dsp:txXfrm>
        <a:off x="0" y="2483499"/>
        <a:ext cx="7772400" cy="879900"/>
      </dsp:txXfrm>
    </dsp:sp>
    <dsp:sp modelId="{F0A7F4B0-4B99-400F-947E-A365F5C56F44}">
      <dsp:nvSpPr>
        <dsp:cNvPr id="0" name=""/>
        <dsp:cNvSpPr/>
      </dsp:nvSpPr>
      <dsp:spPr>
        <a:xfrm>
          <a:off x="3795" y="3330811"/>
          <a:ext cx="2588269" cy="749544"/>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0904" tIns="21590" rIns="120904" bIns="21590" numCol="1" spcCol="1270" anchor="ctr" anchorCtr="0">
          <a:noAutofit/>
        </a:bodyPr>
        <a:lstStyle/>
        <a:p>
          <a:pPr lvl="0" algn="ctr" defTabSz="755650">
            <a:lnSpc>
              <a:spcPct val="90000"/>
            </a:lnSpc>
            <a:spcBef>
              <a:spcPct val="0"/>
            </a:spcBef>
            <a:spcAft>
              <a:spcPct val="35000"/>
            </a:spcAft>
          </a:pPr>
          <a:r>
            <a:rPr lang="en-US" sz="1700" kern="1200" dirty="0" smtClean="0"/>
            <a:t>Customers are not aware of all available rebates</a:t>
          </a:r>
          <a:endParaRPr lang="en-US" sz="1700" kern="1200" dirty="0"/>
        </a:p>
      </dsp:txBody>
      <dsp:txXfrm>
        <a:off x="3795" y="3330811"/>
        <a:ext cx="2588269" cy="749544"/>
      </dsp:txXfrm>
    </dsp:sp>
    <dsp:sp modelId="{86120583-04AE-4CA5-A5D6-55DF0B8413B4}">
      <dsp:nvSpPr>
        <dsp:cNvPr id="0" name=""/>
        <dsp:cNvSpPr/>
      </dsp:nvSpPr>
      <dsp:spPr>
        <a:xfrm>
          <a:off x="2592065" y="3330811"/>
          <a:ext cx="2588269" cy="749544"/>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0904" tIns="21590" rIns="120904" bIns="21590" numCol="1" spcCol="1270" anchor="ctr" anchorCtr="0">
          <a:noAutofit/>
        </a:bodyPr>
        <a:lstStyle/>
        <a:p>
          <a:pPr lvl="0" algn="ctr" defTabSz="755650">
            <a:lnSpc>
              <a:spcPct val="90000"/>
            </a:lnSpc>
            <a:spcBef>
              <a:spcPct val="0"/>
            </a:spcBef>
            <a:spcAft>
              <a:spcPct val="35000"/>
            </a:spcAft>
          </a:pPr>
          <a:r>
            <a:rPr lang="en-US" sz="1700" kern="1200" dirty="0" smtClean="0"/>
            <a:t>Develop simplified brochure for contractors to provide to customers</a:t>
          </a:r>
          <a:endParaRPr lang="en-US" sz="1700" kern="1200" dirty="0"/>
        </a:p>
      </dsp:txBody>
      <dsp:txXfrm>
        <a:off x="2592065" y="3330811"/>
        <a:ext cx="2588269" cy="749544"/>
      </dsp:txXfrm>
    </dsp:sp>
    <dsp:sp modelId="{B0B8C42B-CF6A-4791-998E-2123C1E76BBC}">
      <dsp:nvSpPr>
        <dsp:cNvPr id="0" name=""/>
        <dsp:cNvSpPr/>
      </dsp:nvSpPr>
      <dsp:spPr>
        <a:xfrm>
          <a:off x="5180334" y="3330811"/>
          <a:ext cx="2588269" cy="749544"/>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0904" tIns="21590" rIns="120904" bIns="21590" numCol="1" spcCol="1270" anchor="ctr" anchorCtr="0">
          <a:noAutofit/>
        </a:bodyPr>
        <a:lstStyle/>
        <a:p>
          <a:pPr lvl="0" algn="ctr" defTabSz="755650">
            <a:lnSpc>
              <a:spcPct val="90000"/>
            </a:lnSpc>
            <a:spcBef>
              <a:spcPct val="0"/>
            </a:spcBef>
            <a:spcAft>
              <a:spcPct val="35000"/>
            </a:spcAft>
          </a:pPr>
          <a:r>
            <a:rPr lang="en-US" sz="1700" kern="1200" dirty="0" smtClean="0"/>
            <a:t>Include information on SJG rebates, NJCEP rebates, and total rebates</a:t>
          </a:r>
          <a:endParaRPr lang="en-US" sz="1700" kern="1200" dirty="0"/>
        </a:p>
      </dsp:txBody>
      <dsp:txXfrm>
        <a:off x="5180334" y="3330811"/>
        <a:ext cx="2588269" cy="749544"/>
      </dsp:txXfrm>
    </dsp:sp>
    <dsp:sp modelId="{BFD5FCD3-060E-49CE-B5C7-691FC12E9725}">
      <dsp:nvSpPr>
        <dsp:cNvPr id="0" name=""/>
        <dsp:cNvSpPr/>
      </dsp:nvSpPr>
      <dsp:spPr>
        <a:xfrm rot="10800000">
          <a:off x="0" y="1855"/>
          <a:ext cx="7772400" cy="2506085"/>
        </a:xfrm>
        <a:prstGeom prst="upArrowCallou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7584" tIns="227584" rIns="227584" bIns="227584" numCol="1" spcCol="1270" anchor="ctr" anchorCtr="0">
          <a:noAutofit/>
        </a:bodyPr>
        <a:lstStyle/>
        <a:p>
          <a:pPr lvl="0" algn="ctr" defTabSz="1422400">
            <a:lnSpc>
              <a:spcPct val="90000"/>
            </a:lnSpc>
            <a:spcBef>
              <a:spcPct val="0"/>
            </a:spcBef>
            <a:spcAft>
              <a:spcPct val="35000"/>
            </a:spcAft>
          </a:pPr>
          <a:r>
            <a:rPr lang="en-US" sz="3200" kern="1200" dirty="0" smtClean="0"/>
            <a:t>Contractor Outreach</a:t>
          </a:r>
          <a:endParaRPr lang="en-US" sz="3200" kern="1200" dirty="0"/>
        </a:p>
      </dsp:txBody>
      <dsp:txXfrm rot="-10800000">
        <a:off x="0" y="1855"/>
        <a:ext cx="7772400" cy="879636"/>
      </dsp:txXfrm>
    </dsp:sp>
    <dsp:sp modelId="{84905179-7B65-4BCE-812B-3CE1E0BF9629}">
      <dsp:nvSpPr>
        <dsp:cNvPr id="0" name=""/>
        <dsp:cNvSpPr/>
      </dsp:nvSpPr>
      <dsp:spPr>
        <a:xfrm>
          <a:off x="0" y="881491"/>
          <a:ext cx="3886199" cy="749319"/>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0904" tIns="21590" rIns="120904" bIns="21590" numCol="1" spcCol="1270" anchor="ctr" anchorCtr="0">
          <a:noAutofit/>
        </a:bodyPr>
        <a:lstStyle/>
        <a:p>
          <a:pPr lvl="0" algn="ctr" defTabSz="755650">
            <a:lnSpc>
              <a:spcPct val="90000"/>
            </a:lnSpc>
            <a:spcBef>
              <a:spcPct val="0"/>
            </a:spcBef>
            <a:spcAft>
              <a:spcPct val="35000"/>
            </a:spcAft>
          </a:pPr>
          <a:r>
            <a:rPr lang="en-US" sz="1700" kern="1200" dirty="0" smtClean="0"/>
            <a:t>Contractor is most common source of information for customers</a:t>
          </a:r>
          <a:endParaRPr lang="en-US" sz="1700" kern="1200" dirty="0"/>
        </a:p>
      </dsp:txBody>
      <dsp:txXfrm>
        <a:off x="0" y="881491"/>
        <a:ext cx="3886199" cy="749319"/>
      </dsp:txXfrm>
    </dsp:sp>
    <dsp:sp modelId="{8FA3385E-631E-421F-BF7C-C0C9B7D0A043}">
      <dsp:nvSpPr>
        <dsp:cNvPr id="0" name=""/>
        <dsp:cNvSpPr/>
      </dsp:nvSpPr>
      <dsp:spPr>
        <a:xfrm>
          <a:off x="3886200" y="881491"/>
          <a:ext cx="3886199" cy="749319"/>
        </a:xfrm>
        <a:prstGeom prst="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0904" tIns="21590" rIns="120904" bIns="21590" numCol="1" spcCol="1270" anchor="ctr" anchorCtr="0">
          <a:noAutofit/>
        </a:bodyPr>
        <a:lstStyle/>
        <a:p>
          <a:pPr lvl="0" algn="ctr" defTabSz="755650">
            <a:lnSpc>
              <a:spcPct val="90000"/>
            </a:lnSpc>
            <a:spcBef>
              <a:spcPct val="0"/>
            </a:spcBef>
            <a:spcAft>
              <a:spcPct val="35000"/>
            </a:spcAft>
          </a:pPr>
          <a:r>
            <a:rPr lang="en-US" sz="1700" kern="1200" dirty="0" smtClean="0"/>
            <a:t>Continue intensive outreach and support to contractors to increase customer recruitment</a:t>
          </a:r>
          <a:endParaRPr lang="en-US" sz="1700" kern="1200" dirty="0"/>
        </a:p>
      </dsp:txBody>
      <dsp:txXfrm>
        <a:off x="3886200" y="881491"/>
        <a:ext cx="3886199" cy="749319"/>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002186-CD1B-4C98-A033-A20E408AE0A3}">
      <dsp:nvSpPr>
        <dsp:cNvPr id="0" name=""/>
        <dsp:cNvSpPr/>
      </dsp:nvSpPr>
      <dsp:spPr>
        <a:xfrm>
          <a:off x="0" y="247644"/>
          <a:ext cx="8708231" cy="748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l" defTabSz="1422400">
            <a:lnSpc>
              <a:spcPct val="90000"/>
            </a:lnSpc>
            <a:spcBef>
              <a:spcPct val="0"/>
            </a:spcBef>
            <a:spcAft>
              <a:spcPct val="35000"/>
            </a:spcAft>
          </a:pPr>
          <a:r>
            <a:rPr lang="en-US" sz="3200" kern="1200" dirty="0" smtClean="0"/>
            <a:t>Shore Green Energy Education</a:t>
          </a:r>
          <a:endParaRPr lang="en-US" sz="3200" kern="1200" dirty="0"/>
        </a:p>
      </dsp:txBody>
      <dsp:txXfrm>
        <a:off x="36553" y="284197"/>
        <a:ext cx="8635125" cy="675694"/>
      </dsp:txXfrm>
    </dsp:sp>
    <dsp:sp modelId="{6AAB6FFB-8C8D-4079-8827-B47D939BA66D}">
      <dsp:nvSpPr>
        <dsp:cNvPr id="0" name=""/>
        <dsp:cNvSpPr/>
      </dsp:nvSpPr>
      <dsp:spPr>
        <a:xfrm>
          <a:off x="0" y="996444"/>
          <a:ext cx="8708231" cy="11592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6486" tIns="40640" rIns="227584" bIns="40640" numCol="1" spcCol="1270" anchor="t" anchorCtr="0">
          <a:noAutofit/>
        </a:bodyPr>
        <a:lstStyle/>
        <a:p>
          <a:pPr marL="228600" lvl="1" indent="-228600" algn="l" defTabSz="1111250">
            <a:lnSpc>
              <a:spcPct val="90000"/>
            </a:lnSpc>
            <a:spcBef>
              <a:spcPct val="0"/>
            </a:spcBef>
            <a:spcAft>
              <a:spcPct val="20000"/>
            </a:spcAft>
            <a:buChar char="••"/>
          </a:pPr>
          <a:r>
            <a:rPr lang="en-US" sz="2500" kern="1200" dirty="0" smtClean="0"/>
            <a:t>Educate customers with opportunities for whole house performance work about NJCEP and SJG </a:t>
          </a:r>
          <a:r>
            <a:rPr lang="en-US" sz="2500" kern="1200" dirty="0" err="1" smtClean="0"/>
            <a:t>HPwES</a:t>
          </a:r>
          <a:r>
            <a:rPr lang="en-US" sz="2500" kern="1200" dirty="0" smtClean="0"/>
            <a:t> Programs.</a:t>
          </a:r>
          <a:endParaRPr lang="en-US" sz="2500" kern="1200" dirty="0"/>
        </a:p>
        <a:p>
          <a:pPr marL="228600" lvl="1" indent="-228600" algn="l" defTabSz="1111250">
            <a:lnSpc>
              <a:spcPct val="90000"/>
            </a:lnSpc>
            <a:spcBef>
              <a:spcPct val="0"/>
            </a:spcBef>
            <a:spcAft>
              <a:spcPct val="20000"/>
            </a:spcAft>
            <a:buChar char="••"/>
          </a:pPr>
          <a:r>
            <a:rPr lang="en-US" sz="2500" kern="1200" dirty="0" smtClean="0"/>
            <a:t>Or SJG should follow up with these customers.</a:t>
          </a:r>
          <a:endParaRPr lang="en-US" sz="2500" kern="1200" dirty="0"/>
        </a:p>
      </dsp:txBody>
      <dsp:txXfrm>
        <a:off x="0" y="996444"/>
        <a:ext cx="8708231" cy="1159200"/>
      </dsp:txXfrm>
    </dsp:sp>
    <dsp:sp modelId="{32292D0B-B2EF-4FCE-82D4-83708396BE6E}">
      <dsp:nvSpPr>
        <dsp:cNvPr id="0" name=""/>
        <dsp:cNvSpPr/>
      </dsp:nvSpPr>
      <dsp:spPr>
        <a:xfrm>
          <a:off x="0" y="2155644"/>
          <a:ext cx="8708231" cy="748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lvl="0" algn="l" defTabSz="1422400">
            <a:lnSpc>
              <a:spcPct val="90000"/>
            </a:lnSpc>
            <a:spcBef>
              <a:spcPct val="0"/>
            </a:spcBef>
            <a:spcAft>
              <a:spcPct val="35000"/>
            </a:spcAft>
          </a:pPr>
          <a:r>
            <a:rPr lang="en-US" sz="3200" kern="1200" dirty="0" smtClean="0"/>
            <a:t>CO Detector Education</a:t>
          </a:r>
          <a:endParaRPr lang="en-US" sz="3200" kern="1200" dirty="0"/>
        </a:p>
      </dsp:txBody>
      <dsp:txXfrm>
        <a:off x="36553" y="2192197"/>
        <a:ext cx="8635125" cy="675694"/>
      </dsp:txXfrm>
    </dsp:sp>
    <dsp:sp modelId="{B4D30258-EBE2-4EF8-B749-FF2B0CF26920}">
      <dsp:nvSpPr>
        <dsp:cNvPr id="0" name=""/>
        <dsp:cNvSpPr/>
      </dsp:nvSpPr>
      <dsp:spPr>
        <a:xfrm>
          <a:off x="0" y="2904444"/>
          <a:ext cx="8708231" cy="18878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6486" tIns="40640" rIns="227584" bIns="40640" numCol="1" spcCol="1270" anchor="t" anchorCtr="0">
          <a:noAutofit/>
        </a:bodyPr>
        <a:lstStyle/>
        <a:p>
          <a:pPr marL="228600" lvl="1" indent="-228600" algn="l" defTabSz="1111250">
            <a:lnSpc>
              <a:spcPct val="90000"/>
            </a:lnSpc>
            <a:spcBef>
              <a:spcPct val="0"/>
            </a:spcBef>
            <a:spcAft>
              <a:spcPct val="20000"/>
            </a:spcAft>
            <a:buChar char="••"/>
          </a:pPr>
          <a:r>
            <a:rPr lang="en-US" sz="2500" kern="1200" dirty="0" smtClean="0"/>
            <a:t>Encourage contractors to provide CO detectors as part of heating system installation. </a:t>
          </a:r>
          <a:endParaRPr lang="en-US" sz="2500" kern="1200" dirty="0"/>
        </a:p>
        <a:p>
          <a:pPr marL="228600" lvl="1" indent="-228600" algn="l" defTabSz="1111250">
            <a:lnSpc>
              <a:spcPct val="90000"/>
            </a:lnSpc>
            <a:spcBef>
              <a:spcPct val="0"/>
            </a:spcBef>
            <a:spcAft>
              <a:spcPct val="20000"/>
            </a:spcAft>
            <a:buChar char="••"/>
          </a:pPr>
          <a:r>
            <a:rPr lang="en-US" sz="2500" kern="1200" dirty="0" smtClean="0"/>
            <a:t>Most common problem found in 30% of Shore Green Energy inspections.</a:t>
          </a:r>
          <a:endParaRPr lang="en-US" sz="2500" kern="1200" dirty="0"/>
        </a:p>
        <a:p>
          <a:pPr marL="228600" lvl="1" indent="-228600" algn="l" defTabSz="1111250">
            <a:lnSpc>
              <a:spcPct val="90000"/>
            </a:lnSpc>
            <a:spcBef>
              <a:spcPct val="0"/>
            </a:spcBef>
            <a:spcAft>
              <a:spcPct val="20000"/>
            </a:spcAft>
            <a:buChar char="••"/>
          </a:pPr>
          <a:r>
            <a:rPr lang="en-US" sz="2500" kern="1200" dirty="0" smtClean="0"/>
            <a:t>SJG reported they will consider CO detectors for next filing. </a:t>
          </a:r>
          <a:endParaRPr lang="en-US" sz="2500" kern="1200" dirty="0"/>
        </a:p>
      </dsp:txBody>
      <dsp:txXfrm>
        <a:off x="0" y="2904444"/>
        <a:ext cx="8708231" cy="1887840"/>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B9F2B2-02C5-46AA-A925-3A600BB62009}">
      <dsp:nvSpPr>
        <dsp:cNvPr id="0" name=""/>
        <dsp:cNvSpPr/>
      </dsp:nvSpPr>
      <dsp:spPr>
        <a:xfrm rot="5400000">
          <a:off x="5264662" y="-2100533"/>
          <a:ext cx="960871" cy="5407151"/>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Assess potential for additional efficiency improvements</a:t>
          </a:r>
          <a:endParaRPr lang="en-US" sz="1600" kern="1200" dirty="0"/>
        </a:p>
      </dsp:txBody>
      <dsp:txXfrm rot="-5400000">
        <a:off x="3041522" y="169513"/>
        <a:ext cx="5360245" cy="867059"/>
      </dsp:txXfrm>
    </dsp:sp>
    <dsp:sp modelId="{5AD30345-C633-4557-B1DC-C8317995C916}">
      <dsp:nvSpPr>
        <dsp:cNvPr id="0" name=""/>
        <dsp:cNvSpPr/>
      </dsp:nvSpPr>
      <dsp:spPr>
        <a:xfrm>
          <a:off x="0" y="2497"/>
          <a:ext cx="3041522" cy="12010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lvl="0" algn="ctr" defTabSz="889000">
            <a:lnSpc>
              <a:spcPct val="90000"/>
            </a:lnSpc>
            <a:spcBef>
              <a:spcPct val="0"/>
            </a:spcBef>
            <a:spcAft>
              <a:spcPct val="35000"/>
            </a:spcAft>
          </a:pPr>
          <a:r>
            <a:rPr lang="en-US" sz="2000" kern="1200" dirty="0" smtClean="0"/>
            <a:t>EFS Paperwork</a:t>
          </a:r>
          <a:endParaRPr lang="en-US" sz="2000" kern="1200" dirty="0"/>
        </a:p>
      </dsp:txBody>
      <dsp:txXfrm>
        <a:off x="58632" y="61129"/>
        <a:ext cx="2924258" cy="1083825"/>
      </dsp:txXfrm>
    </dsp:sp>
    <dsp:sp modelId="{F71D73AE-A523-46C5-9819-B42557BC1757}">
      <dsp:nvSpPr>
        <dsp:cNvPr id="0" name=""/>
        <dsp:cNvSpPr/>
      </dsp:nvSpPr>
      <dsp:spPr>
        <a:xfrm rot="5400000">
          <a:off x="5264662" y="-839390"/>
          <a:ext cx="960871" cy="5407151"/>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Assess whether website performance improved since EFS changes</a:t>
          </a:r>
          <a:endParaRPr lang="en-US" sz="1600" kern="1200" dirty="0"/>
        </a:p>
      </dsp:txBody>
      <dsp:txXfrm rot="-5400000">
        <a:off x="3041522" y="1430656"/>
        <a:ext cx="5360245" cy="867059"/>
      </dsp:txXfrm>
    </dsp:sp>
    <dsp:sp modelId="{0AF9C29F-6A33-4693-AE68-8372F5207959}">
      <dsp:nvSpPr>
        <dsp:cNvPr id="0" name=""/>
        <dsp:cNvSpPr/>
      </dsp:nvSpPr>
      <dsp:spPr>
        <a:xfrm>
          <a:off x="0" y="1263640"/>
          <a:ext cx="3041522" cy="12010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lvl="0" algn="ctr" defTabSz="889000">
            <a:lnSpc>
              <a:spcPct val="90000"/>
            </a:lnSpc>
            <a:spcBef>
              <a:spcPct val="0"/>
            </a:spcBef>
            <a:spcAft>
              <a:spcPct val="35000"/>
            </a:spcAft>
          </a:pPr>
          <a:r>
            <a:rPr lang="en-US" sz="2000" kern="1200" dirty="0" smtClean="0"/>
            <a:t>EFS Website</a:t>
          </a:r>
          <a:endParaRPr lang="en-US" sz="2000" kern="1200" dirty="0"/>
        </a:p>
      </dsp:txBody>
      <dsp:txXfrm>
        <a:off x="58632" y="1322272"/>
        <a:ext cx="2924258" cy="1083825"/>
      </dsp:txXfrm>
    </dsp:sp>
    <dsp:sp modelId="{AB31B732-4358-46A0-99AA-E82283350513}">
      <dsp:nvSpPr>
        <dsp:cNvPr id="0" name=""/>
        <dsp:cNvSpPr/>
      </dsp:nvSpPr>
      <dsp:spPr>
        <a:xfrm rot="5400000">
          <a:off x="5264662" y="421753"/>
          <a:ext cx="960871" cy="5407151"/>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Discuss improvements with EFS</a:t>
          </a:r>
          <a:endParaRPr lang="en-US" sz="1600" kern="1200" dirty="0"/>
        </a:p>
        <a:p>
          <a:pPr marL="342900" lvl="2" indent="-171450" algn="l" defTabSz="711200">
            <a:lnSpc>
              <a:spcPct val="90000"/>
            </a:lnSpc>
            <a:spcBef>
              <a:spcPct val="0"/>
            </a:spcBef>
            <a:spcAft>
              <a:spcPct val="15000"/>
            </a:spcAft>
            <a:buChar char="••"/>
          </a:pPr>
          <a:r>
            <a:rPr lang="en-US" sz="1600" kern="1200" dirty="0" smtClean="0"/>
            <a:t>Effective customer service</a:t>
          </a:r>
          <a:endParaRPr lang="en-US" sz="1600" kern="1200" dirty="0"/>
        </a:p>
        <a:p>
          <a:pPr marL="342900" lvl="2" indent="-171450" algn="l" defTabSz="711200">
            <a:lnSpc>
              <a:spcPct val="90000"/>
            </a:lnSpc>
            <a:spcBef>
              <a:spcPct val="0"/>
            </a:spcBef>
            <a:spcAft>
              <a:spcPct val="15000"/>
            </a:spcAft>
            <a:buChar char="••"/>
          </a:pPr>
          <a:r>
            <a:rPr lang="en-US" sz="1600" kern="1200" dirty="0" smtClean="0"/>
            <a:t>Need to resubmit same paperwork again</a:t>
          </a:r>
          <a:endParaRPr lang="en-US" sz="1600" kern="1200" dirty="0"/>
        </a:p>
      </dsp:txBody>
      <dsp:txXfrm rot="-5400000">
        <a:off x="3041522" y="2691799"/>
        <a:ext cx="5360245" cy="867059"/>
      </dsp:txXfrm>
    </dsp:sp>
    <dsp:sp modelId="{11F12D03-9652-43E3-B0F9-33C798FB72C7}">
      <dsp:nvSpPr>
        <dsp:cNvPr id="0" name=""/>
        <dsp:cNvSpPr/>
      </dsp:nvSpPr>
      <dsp:spPr>
        <a:xfrm>
          <a:off x="0" y="2524784"/>
          <a:ext cx="3041522" cy="12010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lvl="0" algn="ctr" defTabSz="889000">
            <a:lnSpc>
              <a:spcPct val="90000"/>
            </a:lnSpc>
            <a:spcBef>
              <a:spcPct val="0"/>
            </a:spcBef>
            <a:spcAft>
              <a:spcPct val="35000"/>
            </a:spcAft>
          </a:pPr>
          <a:r>
            <a:rPr lang="en-US" sz="2000" kern="1200" dirty="0" smtClean="0"/>
            <a:t>EFS Processing</a:t>
          </a:r>
          <a:endParaRPr lang="en-US" sz="2000" kern="1200" dirty="0"/>
        </a:p>
      </dsp:txBody>
      <dsp:txXfrm>
        <a:off x="58632" y="2583416"/>
        <a:ext cx="2924258" cy="1083825"/>
      </dsp:txXfrm>
    </dsp:sp>
    <dsp:sp modelId="{4122AB1B-9B7F-4194-A55D-93F2D0D2736A}">
      <dsp:nvSpPr>
        <dsp:cNvPr id="0" name=""/>
        <dsp:cNvSpPr/>
      </dsp:nvSpPr>
      <dsp:spPr>
        <a:xfrm rot="5400000">
          <a:off x="5264662" y="1682896"/>
          <a:ext cx="960871" cy="5407151"/>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Conduct research to ensure EFS improvements to their loan process and website over the past year have resulted in higher customer satisfaction</a:t>
          </a:r>
          <a:endParaRPr lang="en-US" sz="1600" kern="1200" dirty="0"/>
        </a:p>
      </dsp:txBody>
      <dsp:txXfrm rot="-5400000">
        <a:off x="3041522" y="3952942"/>
        <a:ext cx="5360245" cy="867059"/>
      </dsp:txXfrm>
    </dsp:sp>
    <dsp:sp modelId="{3392BC1A-BD79-430D-9FB0-73173A7775D9}">
      <dsp:nvSpPr>
        <dsp:cNvPr id="0" name=""/>
        <dsp:cNvSpPr/>
      </dsp:nvSpPr>
      <dsp:spPr>
        <a:xfrm>
          <a:off x="0" y="3785927"/>
          <a:ext cx="3041522" cy="120108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lvl="0" algn="ctr" defTabSz="889000">
            <a:lnSpc>
              <a:spcPct val="90000"/>
            </a:lnSpc>
            <a:spcBef>
              <a:spcPct val="0"/>
            </a:spcBef>
            <a:spcAft>
              <a:spcPct val="35000"/>
            </a:spcAft>
          </a:pPr>
          <a:r>
            <a:rPr lang="en-US" sz="2000" kern="1200" dirty="0" smtClean="0"/>
            <a:t>Additional Research</a:t>
          </a:r>
          <a:endParaRPr lang="en-US" sz="2000" kern="1200" dirty="0"/>
        </a:p>
      </dsp:txBody>
      <dsp:txXfrm>
        <a:off x="58632" y="3844559"/>
        <a:ext cx="2924258" cy="1083825"/>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E29F0B-9678-4D82-805D-607BF227DCAE}">
      <dsp:nvSpPr>
        <dsp:cNvPr id="0" name=""/>
        <dsp:cNvSpPr/>
      </dsp:nvSpPr>
      <dsp:spPr>
        <a:xfrm>
          <a:off x="4184" y="0"/>
          <a:ext cx="4025538" cy="419100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en-US" sz="3200" kern="1200" dirty="0" smtClean="0"/>
            <a:t>Account Numbers</a:t>
          </a:r>
          <a:endParaRPr lang="en-US" sz="3200" kern="1200" dirty="0"/>
        </a:p>
      </dsp:txBody>
      <dsp:txXfrm>
        <a:off x="4184" y="0"/>
        <a:ext cx="4025538" cy="1257300"/>
      </dsp:txXfrm>
    </dsp:sp>
    <dsp:sp modelId="{C5DB2C74-8327-429B-B6E2-B4ECFFED7F69}">
      <dsp:nvSpPr>
        <dsp:cNvPr id="0" name=""/>
        <dsp:cNvSpPr/>
      </dsp:nvSpPr>
      <dsp:spPr>
        <a:xfrm>
          <a:off x="406738" y="1258527"/>
          <a:ext cx="3220430" cy="126364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lvl="0" algn="ctr" defTabSz="755650">
            <a:lnSpc>
              <a:spcPct val="90000"/>
            </a:lnSpc>
            <a:spcBef>
              <a:spcPct val="0"/>
            </a:spcBef>
            <a:spcAft>
              <a:spcPct val="35000"/>
            </a:spcAft>
          </a:pPr>
          <a:r>
            <a:rPr lang="en-US" sz="1700" kern="1200" dirty="0" smtClean="0"/>
            <a:t>HVAC Loan participant data often missing SJG account number</a:t>
          </a:r>
          <a:endParaRPr lang="en-US" sz="1700" kern="1200" dirty="0"/>
        </a:p>
      </dsp:txBody>
      <dsp:txXfrm>
        <a:off x="443749" y="1295538"/>
        <a:ext cx="3146408" cy="1189621"/>
      </dsp:txXfrm>
    </dsp:sp>
    <dsp:sp modelId="{776E28D4-CF27-4D78-AD03-9CFD6B3897B2}">
      <dsp:nvSpPr>
        <dsp:cNvPr id="0" name=""/>
        <dsp:cNvSpPr/>
      </dsp:nvSpPr>
      <dsp:spPr>
        <a:xfrm>
          <a:off x="406738" y="2716578"/>
          <a:ext cx="3220430" cy="126364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lvl="0" algn="ctr" defTabSz="755650">
            <a:lnSpc>
              <a:spcPct val="90000"/>
            </a:lnSpc>
            <a:spcBef>
              <a:spcPct val="0"/>
            </a:spcBef>
            <a:spcAft>
              <a:spcPct val="35000"/>
            </a:spcAft>
          </a:pPr>
          <a:r>
            <a:rPr lang="en-US" sz="1700" kern="1200" dirty="0" smtClean="0"/>
            <a:t>Work with NJCEP or EFS to ensure data availability</a:t>
          </a:r>
          <a:endParaRPr lang="en-US" sz="1700" kern="1200" dirty="0"/>
        </a:p>
      </dsp:txBody>
      <dsp:txXfrm>
        <a:off x="443749" y="2753589"/>
        <a:ext cx="3146408" cy="1189621"/>
      </dsp:txXfrm>
    </dsp:sp>
    <dsp:sp modelId="{239D6C84-114E-4D94-B894-7B82A38E52ED}">
      <dsp:nvSpPr>
        <dsp:cNvPr id="0" name=""/>
        <dsp:cNvSpPr/>
      </dsp:nvSpPr>
      <dsp:spPr>
        <a:xfrm>
          <a:off x="4331638" y="0"/>
          <a:ext cx="4025538" cy="419100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21920" tIns="121920" rIns="121920" bIns="121920" numCol="1" spcCol="1270" anchor="ctr" anchorCtr="0">
          <a:noAutofit/>
        </a:bodyPr>
        <a:lstStyle/>
        <a:p>
          <a:pPr lvl="0" algn="ctr" defTabSz="1422400">
            <a:lnSpc>
              <a:spcPct val="90000"/>
            </a:lnSpc>
            <a:spcBef>
              <a:spcPct val="0"/>
            </a:spcBef>
            <a:spcAft>
              <a:spcPct val="35000"/>
            </a:spcAft>
          </a:pPr>
          <a:r>
            <a:rPr lang="en-US" sz="3200" kern="1200" dirty="0" smtClean="0"/>
            <a:t>Health and Safety Information</a:t>
          </a:r>
          <a:endParaRPr lang="en-US" sz="3200" kern="1200" dirty="0"/>
        </a:p>
      </dsp:txBody>
      <dsp:txXfrm>
        <a:off x="4331638" y="0"/>
        <a:ext cx="4025538" cy="1257300"/>
      </dsp:txXfrm>
    </dsp:sp>
    <dsp:sp modelId="{625B746A-DB0B-4758-9F83-B1584DF3A1B8}">
      <dsp:nvSpPr>
        <dsp:cNvPr id="0" name=""/>
        <dsp:cNvSpPr/>
      </dsp:nvSpPr>
      <dsp:spPr>
        <a:xfrm>
          <a:off x="4734191" y="1257658"/>
          <a:ext cx="3220430" cy="82336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lvl="0" algn="ctr" defTabSz="755650">
            <a:lnSpc>
              <a:spcPct val="90000"/>
            </a:lnSpc>
            <a:spcBef>
              <a:spcPct val="0"/>
            </a:spcBef>
            <a:spcAft>
              <a:spcPct val="35000"/>
            </a:spcAft>
          </a:pPr>
          <a:r>
            <a:rPr lang="en-US" sz="1700" kern="1200" dirty="0" smtClean="0"/>
            <a:t>Collect data to assess the magnitude of health and safety impacts</a:t>
          </a:r>
        </a:p>
      </dsp:txBody>
      <dsp:txXfrm>
        <a:off x="4758306" y="1281773"/>
        <a:ext cx="3172200" cy="775133"/>
      </dsp:txXfrm>
    </dsp:sp>
    <dsp:sp modelId="{CC505D9F-966E-4D78-8F7E-E342A23F6A78}">
      <dsp:nvSpPr>
        <dsp:cNvPr id="0" name=""/>
        <dsp:cNvSpPr/>
      </dsp:nvSpPr>
      <dsp:spPr>
        <a:xfrm>
          <a:off x="4734191" y="2207693"/>
          <a:ext cx="3220430" cy="82336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lvl="0" algn="ctr" defTabSz="755650">
            <a:lnSpc>
              <a:spcPct val="90000"/>
            </a:lnSpc>
            <a:spcBef>
              <a:spcPct val="0"/>
            </a:spcBef>
            <a:spcAft>
              <a:spcPct val="35000"/>
            </a:spcAft>
          </a:pPr>
          <a:r>
            <a:rPr lang="en-US" sz="1700" kern="1200" dirty="0" smtClean="0"/>
            <a:t>Develop data collection spreadsheet for Shore Green Energy to report H&amp;S issues </a:t>
          </a:r>
        </a:p>
      </dsp:txBody>
      <dsp:txXfrm>
        <a:off x="4758306" y="2231808"/>
        <a:ext cx="3172200" cy="775133"/>
      </dsp:txXfrm>
    </dsp:sp>
    <dsp:sp modelId="{E8E4F92A-0F28-4427-9033-8F47DB8EDEC5}">
      <dsp:nvSpPr>
        <dsp:cNvPr id="0" name=""/>
        <dsp:cNvSpPr/>
      </dsp:nvSpPr>
      <dsp:spPr>
        <a:xfrm>
          <a:off x="4734191" y="3157728"/>
          <a:ext cx="3220430" cy="82336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32385" rIns="43180" bIns="32385" numCol="1" spcCol="1270" anchor="ctr" anchorCtr="0">
          <a:noAutofit/>
        </a:bodyPr>
        <a:lstStyle/>
        <a:p>
          <a:pPr lvl="0" algn="ctr" defTabSz="755650">
            <a:lnSpc>
              <a:spcPct val="90000"/>
            </a:lnSpc>
            <a:spcBef>
              <a:spcPct val="0"/>
            </a:spcBef>
            <a:spcAft>
              <a:spcPct val="35000"/>
            </a:spcAft>
          </a:pPr>
          <a:r>
            <a:rPr lang="en-US" sz="1700" kern="1200" dirty="0" smtClean="0"/>
            <a:t>Discuss collection, reporting, and sharing of H&amp;S data for </a:t>
          </a:r>
          <a:r>
            <a:rPr lang="en-US" sz="1700" kern="1200" dirty="0" err="1" smtClean="0"/>
            <a:t>HPwES</a:t>
          </a:r>
          <a:endParaRPr lang="en-US" sz="1700" kern="1200" dirty="0" smtClean="0"/>
        </a:p>
      </dsp:txBody>
      <dsp:txXfrm>
        <a:off x="4758306" y="3181843"/>
        <a:ext cx="3172200" cy="775133"/>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04F54A-86CA-411D-BCF0-017781DB1E2A}">
      <dsp:nvSpPr>
        <dsp:cNvPr id="0" name=""/>
        <dsp:cNvSpPr/>
      </dsp:nvSpPr>
      <dsp:spPr>
        <a:xfrm>
          <a:off x="3291251" y="2853634"/>
          <a:ext cx="2434624" cy="2434624"/>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875" tIns="15875" rIns="15875" bIns="15875" numCol="1" spcCol="1270" anchor="ctr" anchorCtr="0">
          <a:noAutofit/>
        </a:bodyPr>
        <a:lstStyle/>
        <a:p>
          <a:pPr lvl="0" algn="ctr" defTabSz="1111250">
            <a:lnSpc>
              <a:spcPct val="90000"/>
            </a:lnSpc>
            <a:spcBef>
              <a:spcPct val="0"/>
            </a:spcBef>
            <a:spcAft>
              <a:spcPct val="35000"/>
            </a:spcAft>
          </a:pPr>
          <a:r>
            <a:rPr lang="en-US" sz="2500" kern="1200" dirty="0" smtClean="0"/>
            <a:t>Continue SJG Programs if Funding is Available</a:t>
          </a:r>
          <a:endParaRPr lang="en-US" sz="2500" kern="1200" dirty="0"/>
        </a:p>
      </dsp:txBody>
      <dsp:txXfrm>
        <a:off x="3647793" y="3210176"/>
        <a:ext cx="1721540" cy="1721540"/>
      </dsp:txXfrm>
    </dsp:sp>
    <dsp:sp modelId="{E6DBA84C-C7AF-4C51-815E-5B977C27441C}">
      <dsp:nvSpPr>
        <dsp:cNvPr id="0" name=""/>
        <dsp:cNvSpPr/>
      </dsp:nvSpPr>
      <dsp:spPr>
        <a:xfrm rot="12900000">
          <a:off x="1720913" y="2426928"/>
          <a:ext cx="1870445" cy="693867"/>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2C9F990-FDAF-480B-8583-70E03C1431F0}">
      <dsp:nvSpPr>
        <dsp:cNvPr id="0" name=""/>
        <dsp:cNvSpPr/>
      </dsp:nvSpPr>
      <dsp:spPr>
        <a:xfrm>
          <a:off x="733599" y="1414476"/>
          <a:ext cx="2312893" cy="164592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47625" rIns="47625" bIns="47625" numCol="1" spcCol="1270" anchor="ctr" anchorCtr="0">
          <a:noAutofit/>
        </a:bodyPr>
        <a:lstStyle/>
        <a:p>
          <a:pPr lvl="0" algn="ctr" defTabSz="1111250">
            <a:lnSpc>
              <a:spcPct val="90000"/>
            </a:lnSpc>
            <a:spcBef>
              <a:spcPct val="0"/>
            </a:spcBef>
            <a:spcAft>
              <a:spcPct val="35000"/>
            </a:spcAft>
          </a:pPr>
          <a:r>
            <a:rPr lang="en-US" sz="2500" kern="1200" dirty="0" smtClean="0"/>
            <a:t>High Natural Gas Savings</a:t>
          </a:r>
          <a:endParaRPr lang="en-US" sz="2500" kern="1200" dirty="0"/>
        </a:p>
      </dsp:txBody>
      <dsp:txXfrm>
        <a:off x="781807" y="1462684"/>
        <a:ext cx="2216477" cy="1549512"/>
      </dsp:txXfrm>
    </dsp:sp>
    <dsp:sp modelId="{169DCCD4-9585-4064-8728-C77F0A90ED5D}">
      <dsp:nvSpPr>
        <dsp:cNvPr id="0" name=""/>
        <dsp:cNvSpPr/>
      </dsp:nvSpPr>
      <dsp:spPr>
        <a:xfrm rot="16200000">
          <a:off x="3573341" y="1462615"/>
          <a:ext cx="1870445" cy="693867"/>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30D3763-99BF-40E8-ACBE-8FF8096A20A6}">
      <dsp:nvSpPr>
        <dsp:cNvPr id="0" name=""/>
        <dsp:cNvSpPr/>
      </dsp:nvSpPr>
      <dsp:spPr>
        <a:xfrm>
          <a:off x="3352117" y="51362"/>
          <a:ext cx="2312893" cy="164592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47625" rIns="47625" bIns="47625" numCol="1" spcCol="1270" anchor="ctr" anchorCtr="0">
          <a:noAutofit/>
        </a:bodyPr>
        <a:lstStyle/>
        <a:p>
          <a:pPr lvl="0" algn="ctr" defTabSz="1111250">
            <a:lnSpc>
              <a:spcPct val="90000"/>
            </a:lnSpc>
            <a:spcBef>
              <a:spcPct val="0"/>
            </a:spcBef>
            <a:spcAft>
              <a:spcPct val="35000"/>
            </a:spcAft>
          </a:pPr>
          <a:r>
            <a:rPr lang="en-US" sz="2500" kern="1200" dirty="0" smtClean="0"/>
            <a:t>Other Non-Energy Benefits</a:t>
          </a:r>
          <a:endParaRPr lang="en-US" sz="2500" kern="1200" dirty="0"/>
        </a:p>
      </dsp:txBody>
      <dsp:txXfrm>
        <a:off x="3400325" y="99570"/>
        <a:ext cx="2216477" cy="1549512"/>
      </dsp:txXfrm>
    </dsp:sp>
    <dsp:sp modelId="{A86A9709-324A-41B4-A5BD-5EA7D15B9F57}">
      <dsp:nvSpPr>
        <dsp:cNvPr id="0" name=""/>
        <dsp:cNvSpPr/>
      </dsp:nvSpPr>
      <dsp:spPr>
        <a:xfrm rot="19500000">
          <a:off x="5425769" y="2426928"/>
          <a:ext cx="1870445" cy="693867"/>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E71A00D-A506-4DAE-A06E-E67F9ACDC46A}">
      <dsp:nvSpPr>
        <dsp:cNvPr id="0" name=""/>
        <dsp:cNvSpPr/>
      </dsp:nvSpPr>
      <dsp:spPr>
        <a:xfrm>
          <a:off x="5970635" y="1414476"/>
          <a:ext cx="2312893" cy="1645928"/>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47625" rIns="47625" bIns="47625" numCol="1" spcCol="1270" anchor="ctr" anchorCtr="0">
          <a:noAutofit/>
        </a:bodyPr>
        <a:lstStyle/>
        <a:p>
          <a:pPr lvl="0" algn="ctr" defTabSz="1111250">
            <a:lnSpc>
              <a:spcPct val="90000"/>
            </a:lnSpc>
            <a:spcBef>
              <a:spcPct val="0"/>
            </a:spcBef>
            <a:spcAft>
              <a:spcPct val="35000"/>
            </a:spcAft>
          </a:pPr>
          <a:r>
            <a:rPr lang="en-US" sz="2500" kern="1200" dirty="0" smtClean="0"/>
            <a:t>Increased Investments in Energy Efficiency</a:t>
          </a:r>
          <a:endParaRPr lang="en-US" sz="2500" kern="1200" dirty="0"/>
        </a:p>
      </dsp:txBody>
      <dsp:txXfrm>
        <a:off x="6018843" y="1462684"/>
        <a:ext cx="2216477" cy="154951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91931D7-E756-4F12-932B-4F41F2FD6375}">
      <dsp:nvSpPr>
        <dsp:cNvPr id="0" name=""/>
        <dsp:cNvSpPr/>
      </dsp:nvSpPr>
      <dsp:spPr>
        <a:xfrm rot="5400000">
          <a:off x="5486302" y="-2213322"/>
          <a:ext cx="940928" cy="5606369"/>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4770" tIns="32385" rIns="64770" bIns="32385" numCol="1" spcCol="1270" anchor="ctr" anchorCtr="0">
          <a:noAutofit/>
        </a:bodyPr>
        <a:lstStyle/>
        <a:p>
          <a:pPr marL="171450" lvl="1" indent="-171450" algn="l" defTabSz="755650">
            <a:lnSpc>
              <a:spcPct val="90000"/>
            </a:lnSpc>
            <a:spcBef>
              <a:spcPct val="0"/>
            </a:spcBef>
            <a:spcAft>
              <a:spcPct val="15000"/>
            </a:spcAft>
            <a:buChar char="••"/>
          </a:pPr>
          <a:r>
            <a:rPr lang="en-US" sz="1700" kern="1200" dirty="0" smtClean="0"/>
            <a:t>0% SJG loan up to $53,571</a:t>
          </a:r>
          <a:endParaRPr lang="en-US" sz="1700" kern="1200" dirty="0"/>
        </a:p>
        <a:p>
          <a:pPr marL="171450" lvl="1" indent="-171450" algn="l" defTabSz="755650">
            <a:lnSpc>
              <a:spcPct val="90000"/>
            </a:lnSpc>
            <a:spcBef>
              <a:spcPct val="0"/>
            </a:spcBef>
            <a:spcAft>
              <a:spcPct val="15000"/>
            </a:spcAft>
            <a:buChar char="••"/>
          </a:pPr>
          <a:r>
            <a:rPr lang="en-US" sz="1700" kern="1200" dirty="0" smtClean="0"/>
            <a:t>In addition to NJCEP rebate up to $125,000</a:t>
          </a:r>
          <a:endParaRPr lang="en-US" sz="1700" kern="1200" dirty="0"/>
        </a:p>
      </dsp:txBody>
      <dsp:txXfrm rot="-5400000">
        <a:off x="3153582" y="165330"/>
        <a:ext cx="5560437" cy="849064"/>
      </dsp:txXfrm>
    </dsp:sp>
    <dsp:sp modelId="{D16CF488-4FD8-46E6-9EDF-107B37BEF81C}">
      <dsp:nvSpPr>
        <dsp:cNvPr id="0" name=""/>
        <dsp:cNvSpPr/>
      </dsp:nvSpPr>
      <dsp:spPr>
        <a:xfrm>
          <a:off x="0" y="1782"/>
          <a:ext cx="3153582" cy="117616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55245" rIns="110490" bIns="55245" numCol="1" spcCol="1270" anchor="ctr" anchorCtr="0">
          <a:noAutofit/>
        </a:bodyPr>
        <a:lstStyle/>
        <a:p>
          <a:pPr lvl="0" algn="ctr" defTabSz="1289050">
            <a:lnSpc>
              <a:spcPct val="90000"/>
            </a:lnSpc>
            <a:spcBef>
              <a:spcPct val="0"/>
            </a:spcBef>
            <a:spcAft>
              <a:spcPct val="35000"/>
            </a:spcAft>
          </a:pPr>
          <a:r>
            <a:rPr lang="en-US" sz="2900" kern="1200" dirty="0" smtClean="0"/>
            <a:t>Direct Install Loan</a:t>
          </a:r>
          <a:endParaRPr lang="en-US" sz="2900" kern="1200" dirty="0"/>
        </a:p>
      </dsp:txBody>
      <dsp:txXfrm>
        <a:off x="57415" y="59197"/>
        <a:ext cx="3038752" cy="1061330"/>
      </dsp:txXfrm>
    </dsp:sp>
    <dsp:sp modelId="{065CF337-7579-4190-A694-68EA12BB3C91}">
      <dsp:nvSpPr>
        <dsp:cNvPr id="0" name=""/>
        <dsp:cNvSpPr/>
      </dsp:nvSpPr>
      <dsp:spPr>
        <a:xfrm rot="5400000">
          <a:off x="5486302" y="-978353"/>
          <a:ext cx="940928" cy="5606369"/>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4770" tIns="32385" rIns="64770" bIns="32385" numCol="1" spcCol="1270" anchor="ctr" anchorCtr="0">
          <a:noAutofit/>
        </a:bodyPr>
        <a:lstStyle/>
        <a:p>
          <a:pPr marL="171450" lvl="1" indent="-171450" algn="l" defTabSz="755650">
            <a:lnSpc>
              <a:spcPct val="90000"/>
            </a:lnSpc>
            <a:spcBef>
              <a:spcPct val="0"/>
            </a:spcBef>
            <a:spcAft>
              <a:spcPct val="15000"/>
            </a:spcAft>
            <a:buChar char="••"/>
          </a:pPr>
          <a:r>
            <a:rPr lang="en-US" sz="1700" kern="1200" dirty="0" smtClean="0"/>
            <a:t>0% SJG loan up to $100,000</a:t>
          </a:r>
          <a:endParaRPr lang="en-US" sz="1700" kern="1200" dirty="0"/>
        </a:p>
        <a:p>
          <a:pPr marL="171450" lvl="1" indent="-171450" algn="l" defTabSz="755650">
            <a:lnSpc>
              <a:spcPct val="90000"/>
            </a:lnSpc>
            <a:spcBef>
              <a:spcPct val="0"/>
            </a:spcBef>
            <a:spcAft>
              <a:spcPct val="15000"/>
            </a:spcAft>
            <a:buChar char="••"/>
          </a:pPr>
          <a:r>
            <a:rPr lang="en-US" sz="1700" kern="1200" dirty="0" smtClean="0"/>
            <a:t>In addition to NJCEP rebate</a:t>
          </a:r>
          <a:endParaRPr lang="en-US" sz="1700" kern="1200" dirty="0"/>
        </a:p>
      </dsp:txBody>
      <dsp:txXfrm rot="-5400000">
        <a:off x="3153582" y="1400299"/>
        <a:ext cx="5560437" cy="849064"/>
      </dsp:txXfrm>
    </dsp:sp>
    <dsp:sp modelId="{630C97F8-CFCE-4075-9DBF-E42E6DD523DF}">
      <dsp:nvSpPr>
        <dsp:cNvPr id="0" name=""/>
        <dsp:cNvSpPr/>
      </dsp:nvSpPr>
      <dsp:spPr>
        <a:xfrm>
          <a:off x="0" y="1236751"/>
          <a:ext cx="3153582" cy="117616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55245" rIns="110490" bIns="55245" numCol="1" spcCol="1270" anchor="ctr" anchorCtr="0">
          <a:noAutofit/>
        </a:bodyPr>
        <a:lstStyle/>
        <a:p>
          <a:pPr lvl="0" algn="ctr" defTabSz="1289050">
            <a:lnSpc>
              <a:spcPct val="90000"/>
            </a:lnSpc>
            <a:spcBef>
              <a:spcPct val="0"/>
            </a:spcBef>
            <a:spcAft>
              <a:spcPct val="35000"/>
            </a:spcAft>
          </a:pPr>
          <a:r>
            <a:rPr lang="en-US" sz="2900" kern="1200" dirty="0" smtClean="0"/>
            <a:t>Smart Start Loan</a:t>
          </a:r>
          <a:endParaRPr lang="en-US" sz="2900" kern="1200" dirty="0"/>
        </a:p>
      </dsp:txBody>
      <dsp:txXfrm>
        <a:off x="57415" y="1294166"/>
        <a:ext cx="3038752" cy="1061330"/>
      </dsp:txXfrm>
    </dsp:sp>
    <dsp:sp modelId="{164561DE-3986-49CD-AD70-764B6BB48F93}">
      <dsp:nvSpPr>
        <dsp:cNvPr id="0" name=""/>
        <dsp:cNvSpPr/>
      </dsp:nvSpPr>
      <dsp:spPr>
        <a:xfrm rot="5400000">
          <a:off x="5486302" y="256615"/>
          <a:ext cx="940928" cy="5606369"/>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4770" tIns="32385" rIns="64770" bIns="32385" numCol="1" spcCol="1270" anchor="ctr" anchorCtr="0">
          <a:noAutofit/>
        </a:bodyPr>
        <a:lstStyle/>
        <a:p>
          <a:pPr marL="171450" lvl="1" indent="-171450" algn="l" defTabSz="755650">
            <a:lnSpc>
              <a:spcPct val="90000"/>
            </a:lnSpc>
            <a:spcBef>
              <a:spcPct val="0"/>
            </a:spcBef>
            <a:spcAft>
              <a:spcPct val="15000"/>
            </a:spcAft>
            <a:buChar char="••"/>
          </a:pPr>
          <a:r>
            <a:rPr lang="en-US" sz="1700" kern="1200" dirty="0" smtClean="0"/>
            <a:t>0% SJG loan up to $100,000</a:t>
          </a:r>
          <a:endParaRPr lang="en-US" sz="1700" kern="1200" dirty="0"/>
        </a:p>
        <a:p>
          <a:pPr marL="171450" lvl="1" indent="-171450" algn="l" defTabSz="755650">
            <a:lnSpc>
              <a:spcPct val="90000"/>
            </a:lnSpc>
            <a:spcBef>
              <a:spcPct val="0"/>
            </a:spcBef>
            <a:spcAft>
              <a:spcPct val="15000"/>
            </a:spcAft>
            <a:buChar char="••"/>
          </a:pPr>
          <a:r>
            <a:rPr lang="en-US" sz="1700" kern="1200" dirty="0" smtClean="0"/>
            <a:t>In addition to NJCEP rebate</a:t>
          </a:r>
          <a:endParaRPr lang="en-US" sz="1700" kern="1200" dirty="0"/>
        </a:p>
        <a:p>
          <a:pPr marL="171450" lvl="1" indent="-171450" algn="l" defTabSz="755650">
            <a:lnSpc>
              <a:spcPct val="90000"/>
            </a:lnSpc>
            <a:spcBef>
              <a:spcPct val="0"/>
            </a:spcBef>
            <a:spcAft>
              <a:spcPct val="15000"/>
            </a:spcAft>
            <a:buChar char="••"/>
          </a:pPr>
          <a:r>
            <a:rPr lang="en-US" sz="1700" kern="1200" dirty="0" smtClean="0"/>
            <a:t>Requires submittal of usage reduction plan</a:t>
          </a:r>
          <a:endParaRPr lang="en-US" sz="1700" kern="1200" dirty="0"/>
        </a:p>
      </dsp:txBody>
      <dsp:txXfrm rot="-5400000">
        <a:off x="3153582" y="2635267"/>
        <a:ext cx="5560437" cy="849064"/>
      </dsp:txXfrm>
    </dsp:sp>
    <dsp:sp modelId="{38FFB8EE-CD68-4D39-A259-1CB0A96523B4}">
      <dsp:nvSpPr>
        <dsp:cNvPr id="0" name=""/>
        <dsp:cNvSpPr/>
      </dsp:nvSpPr>
      <dsp:spPr>
        <a:xfrm>
          <a:off x="0" y="2471720"/>
          <a:ext cx="3153582" cy="117616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55245" rIns="110490" bIns="55245" numCol="1" spcCol="1270" anchor="ctr" anchorCtr="0">
          <a:noAutofit/>
        </a:bodyPr>
        <a:lstStyle/>
        <a:p>
          <a:pPr lvl="0" algn="ctr" defTabSz="1289050">
            <a:lnSpc>
              <a:spcPct val="90000"/>
            </a:lnSpc>
            <a:spcBef>
              <a:spcPct val="0"/>
            </a:spcBef>
            <a:spcAft>
              <a:spcPct val="35000"/>
            </a:spcAft>
          </a:pPr>
          <a:r>
            <a:rPr lang="en-US" sz="2900" kern="1200" dirty="0" smtClean="0"/>
            <a:t>Pay for Performance Loan</a:t>
          </a:r>
          <a:endParaRPr lang="en-US" sz="2900" kern="1200" dirty="0"/>
        </a:p>
      </dsp:txBody>
      <dsp:txXfrm>
        <a:off x="57415" y="2529135"/>
        <a:ext cx="3038752" cy="106133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3981204-36BD-4C6E-83D3-33AE33DD961C}">
      <dsp:nvSpPr>
        <dsp:cNvPr id="0" name=""/>
        <dsp:cNvSpPr/>
      </dsp:nvSpPr>
      <dsp:spPr>
        <a:xfrm>
          <a:off x="1238" y="1823758"/>
          <a:ext cx="1457883" cy="1457883"/>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80232" tIns="17780" rIns="80232" bIns="17780" numCol="1" spcCol="1270" anchor="ctr" anchorCtr="0">
          <a:noAutofit/>
        </a:bodyPr>
        <a:lstStyle/>
        <a:p>
          <a:pPr lvl="0" algn="ctr" defTabSz="622300">
            <a:lnSpc>
              <a:spcPct val="90000"/>
            </a:lnSpc>
            <a:spcBef>
              <a:spcPct val="0"/>
            </a:spcBef>
            <a:spcAft>
              <a:spcPct val="35000"/>
            </a:spcAft>
          </a:pPr>
          <a:r>
            <a:rPr lang="en-US" sz="1400" kern="1200" dirty="0" smtClean="0"/>
            <a:t>Background Research</a:t>
          </a:r>
          <a:endParaRPr lang="en-US" sz="1400" kern="1200" dirty="0"/>
        </a:p>
      </dsp:txBody>
      <dsp:txXfrm>
        <a:off x="214740" y="2037260"/>
        <a:ext cx="1030879" cy="1030879"/>
      </dsp:txXfrm>
    </dsp:sp>
    <dsp:sp modelId="{E81042BF-3ED4-4417-AD40-ED660ADBE3B1}">
      <dsp:nvSpPr>
        <dsp:cNvPr id="0" name=""/>
        <dsp:cNvSpPr/>
      </dsp:nvSpPr>
      <dsp:spPr>
        <a:xfrm>
          <a:off x="1167545" y="1823758"/>
          <a:ext cx="1457883" cy="1457883"/>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80232" tIns="17780" rIns="80232" bIns="17780" numCol="1" spcCol="1270" anchor="ctr" anchorCtr="0">
          <a:noAutofit/>
        </a:bodyPr>
        <a:lstStyle/>
        <a:p>
          <a:pPr lvl="0" algn="ctr" defTabSz="622300">
            <a:lnSpc>
              <a:spcPct val="90000"/>
            </a:lnSpc>
            <a:spcBef>
              <a:spcPct val="0"/>
            </a:spcBef>
            <a:spcAft>
              <a:spcPct val="35000"/>
            </a:spcAft>
          </a:pPr>
          <a:r>
            <a:rPr lang="en-US" sz="1400" kern="1200" dirty="0" smtClean="0"/>
            <a:t>Program Data Analysis</a:t>
          </a:r>
          <a:endParaRPr lang="en-US" sz="1400" kern="1200" dirty="0"/>
        </a:p>
      </dsp:txBody>
      <dsp:txXfrm>
        <a:off x="1381047" y="2037260"/>
        <a:ext cx="1030879" cy="1030879"/>
      </dsp:txXfrm>
    </dsp:sp>
    <dsp:sp modelId="{FE30EA08-55AA-45B8-92F3-38AA53FDA2D6}">
      <dsp:nvSpPr>
        <dsp:cNvPr id="0" name=""/>
        <dsp:cNvSpPr/>
      </dsp:nvSpPr>
      <dsp:spPr>
        <a:xfrm>
          <a:off x="2333851" y="1823758"/>
          <a:ext cx="1457883" cy="1457883"/>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80232" tIns="17780" rIns="80232" bIns="17780" numCol="1" spcCol="1270" anchor="ctr" anchorCtr="0">
          <a:noAutofit/>
        </a:bodyPr>
        <a:lstStyle/>
        <a:p>
          <a:pPr lvl="0" algn="ctr" defTabSz="622300">
            <a:lnSpc>
              <a:spcPct val="90000"/>
            </a:lnSpc>
            <a:spcBef>
              <a:spcPct val="0"/>
            </a:spcBef>
            <a:spcAft>
              <a:spcPct val="35000"/>
            </a:spcAft>
          </a:pPr>
          <a:r>
            <a:rPr lang="en-US" sz="1400" kern="1200" dirty="0" smtClean="0"/>
            <a:t>Participant In-Depth Interviews</a:t>
          </a:r>
          <a:endParaRPr lang="en-US" sz="1400" kern="1200" dirty="0"/>
        </a:p>
      </dsp:txBody>
      <dsp:txXfrm>
        <a:off x="2547353" y="2037260"/>
        <a:ext cx="1030879" cy="1030879"/>
      </dsp:txXfrm>
    </dsp:sp>
    <dsp:sp modelId="{44B4108A-C3A7-4D15-9844-B5233C929D21}">
      <dsp:nvSpPr>
        <dsp:cNvPr id="0" name=""/>
        <dsp:cNvSpPr/>
      </dsp:nvSpPr>
      <dsp:spPr>
        <a:xfrm>
          <a:off x="3500158" y="1823758"/>
          <a:ext cx="1457883" cy="1457883"/>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80232" tIns="17780" rIns="80232" bIns="17780" numCol="1" spcCol="1270" anchor="ctr" anchorCtr="0">
          <a:noAutofit/>
        </a:bodyPr>
        <a:lstStyle/>
        <a:p>
          <a:pPr lvl="0" algn="ctr" defTabSz="622300">
            <a:lnSpc>
              <a:spcPct val="90000"/>
            </a:lnSpc>
            <a:spcBef>
              <a:spcPct val="0"/>
            </a:spcBef>
            <a:spcAft>
              <a:spcPct val="35000"/>
            </a:spcAft>
          </a:pPr>
          <a:r>
            <a:rPr lang="en-US" sz="1400" kern="1200" dirty="0" smtClean="0"/>
            <a:t>Participant Surveys</a:t>
          </a:r>
        </a:p>
      </dsp:txBody>
      <dsp:txXfrm>
        <a:off x="3713660" y="2037260"/>
        <a:ext cx="1030879" cy="1030879"/>
      </dsp:txXfrm>
    </dsp:sp>
    <dsp:sp modelId="{1353D571-8219-41CA-AD02-19AAE1B05D4A}">
      <dsp:nvSpPr>
        <dsp:cNvPr id="0" name=""/>
        <dsp:cNvSpPr/>
      </dsp:nvSpPr>
      <dsp:spPr>
        <a:xfrm>
          <a:off x="4666464" y="1823758"/>
          <a:ext cx="1457883" cy="1457883"/>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80232" tIns="17780" rIns="80232" bIns="17780" numCol="1" spcCol="1270" anchor="ctr" anchorCtr="0">
          <a:noAutofit/>
        </a:bodyPr>
        <a:lstStyle/>
        <a:p>
          <a:pPr lvl="0" algn="ctr" defTabSz="622300">
            <a:lnSpc>
              <a:spcPct val="90000"/>
            </a:lnSpc>
            <a:spcBef>
              <a:spcPct val="0"/>
            </a:spcBef>
            <a:spcAft>
              <a:spcPct val="35000"/>
            </a:spcAft>
          </a:pPr>
          <a:r>
            <a:rPr lang="en-US" sz="1400" kern="1200" dirty="0" smtClean="0"/>
            <a:t>Contractor In-Depth Interviews</a:t>
          </a:r>
          <a:endParaRPr lang="en-US" sz="1400" kern="1200" dirty="0"/>
        </a:p>
      </dsp:txBody>
      <dsp:txXfrm>
        <a:off x="4879966" y="2037260"/>
        <a:ext cx="1030879" cy="1030879"/>
      </dsp:txXfrm>
    </dsp:sp>
    <dsp:sp modelId="{4B120678-C17A-46EE-99EF-F8BACA17FF53}">
      <dsp:nvSpPr>
        <dsp:cNvPr id="0" name=""/>
        <dsp:cNvSpPr/>
      </dsp:nvSpPr>
      <dsp:spPr>
        <a:xfrm>
          <a:off x="5832771" y="1823758"/>
          <a:ext cx="1457883" cy="1457883"/>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80232" tIns="17780" rIns="80232" bIns="17780" numCol="1" spcCol="1270" anchor="ctr" anchorCtr="0">
          <a:noAutofit/>
        </a:bodyPr>
        <a:lstStyle/>
        <a:p>
          <a:pPr lvl="0" algn="ctr" defTabSz="622300">
            <a:lnSpc>
              <a:spcPct val="90000"/>
            </a:lnSpc>
            <a:spcBef>
              <a:spcPct val="0"/>
            </a:spcBef>
            <a:spcAft>
              <a:spcPct val="35000"/>
            </a:spcAft>
          </a:pPr>
          <a:r>
            <a:rPr lang="en-US" sz="1400" kern="1200" dirty="0" smtClean="0"/>
            <a:t>Usage Impact Analysis</a:t>
          </a:r>
          <a:endParaRPr lang="en-US" sz="1400" kern="1200" dirty="0"/>
        </a:p>
      </dsp:txBody>
      <dsp:txXfrm>
        <a:off x="6046273" y="2037260"/>
        <a:ext cx="1030879" cy="1030879"/>
      </dsp:txXfrm>
    </dsp:sp>
    <dsp:sp modelId="{0851DF55-AE4F-4757-A467-44BF9B8149A9}">
      <dsp:nvSpPr>
        <dsp:cNvPr id="0" name=""/>
        <dsp:cNvSpPr/>
      </dsp:nvSpPr>
      <dsp:spPr>
        <a:xfrm>
          <a:off x="6999077" y="1823758"/>
          <a:ext cx="1457883" cy="1457883"/>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80232" tIns="17780" rIns="80232" bIns="17780" numCol="1" spcCol="1270" anchor="ctr" anchorCtr="0">
          <a:noAutofit/>
        </a:bodyPr>
        <a:lstStyle/>
        <a:p>
          <a:pPr lvl="0" algn="ctr" defTabSz="622300">
            <a:lnSpc>
              <a:spcPct val="90000"/>
            </a:lnSpc>
            <a:spcBef>
              <a:spcPct val="0"/>
            </a:spcBef>
            <a:spcAft>
              <a:spcPct val="35000"/>
            </a:spcAft>
          </a:pPr>
          <a:r>
            <a:rPr lang="en-US" sz="1400" kern="1200" dirty="0" smtClean="0"/>
            <a:t>Non-Energy Benefits</a:t>
          </a:r>
          <a:endParaRPr lang="en-US" sz="1400" kern="1200" dirty="0"/>
        </a:p>
      </dsp:txBody>
      <dsp:txXfrm>
        <a:off x="7212579" y="2037260"/>
        <a:ext cx="1030879" cy="1030879"/>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B680301-C77D-4DA2-B9C9-EC5A2AC3CB20}">
      <dsp:nvSpPr>
        <dsp:cNvPr id="0" name=""/>
        <dsp:cNvSpPr/>
      </dsp:nvSpPr>
      <dsp:spPr>
        <a:xfrm>
          <a:off x="0" y="9091"/>
          <a:ext cx="8507411" cy="112319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2880" tIns="182880" rIns="182880" bIns="182880" numCol="1" spcCol="1270" anchor="ctr" anchorCtr="0">
          <a:noAutofit/>
        </a:bodyPr>
        <a:lstStyle/>
        <a:p>
          <a:pPr lvl="0" algn="l" defTabSz="2133600">
            <a:lnSpc>
              <a:spcPct val="90000"/>
            </a:lnSpc>
            <a:spcBef>
              <a:spcPct val="0"/>
            </a:spcBef>
            <a:spcAft>
              <a:spcPct val="35000"/>
            </a:spcAft>
          </a:pPr>
          <a:r>
            <a:rPr lang="en-US" sz="4800" kern="1200" dirty="0" smtClean="0"/>
            <a:t>Contractor Payment</a:t>
          </a:r>
          <a:endParaRPr lang="en-US" sz="4800" kern="1200" dirty="0"/>
        </a:p>
      </dsp:txBody>
      <dsp:txXfrm>
        <a:off x="54830" y="63921"/>
        <a:ext cx="8397751" cy="1013539"/>
      </dsp:txXfrm>
    </dsp:sp>
    <dsp:sp modelId="{BA158877-B0D7-48A8-B19E-AC24D7B7CB25}">
      <dsp:nvSpPr>
        <dsp:cNvPr id="0" name=""/>
        <dsp:cNvSpPr/>
      </dsp:nvSpPr>
      <dsp:spPr>
        <a:xfrm>
          <a:off x="0" y="1132291"/>
          <a:ext cx="8507411" cy="7948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0110"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n-US" sz="1800" kern="1200" dirty="0" smtClean="0"/>
            <a:t>Lack of timely payments from NJCEP.</a:t>
          </a:r>
          <a:endParaRPr lang="en-US" sz="1800" kern="1200" dirty="0"/>
        </a:p>
        <a:p>
          <a:pPr marL="171450" lvl="1" indent="-171450" algn="l" defTabSz="800100">
            <a:lnSpc>
              <a:spcPct val="90000"/>
            </a:lnSpc>
            <a:spcBef>
              <a:spcPct val="0"/>
            </a:spcBef>
            <a:spcAft>
              <a:spcPct val="20000"/>
            </a:spcAft>
            <a:buChar char="••"/>
          </a:pPr>
          <a:r>
            <a:rPr lang="en-US" sz="1800" kern="1200" dirty="0" smtClean="0"/>
            <a:t>Some contractors stopped participating.</a:t>
          </a:r>
          <a:endParaRPr lang="en-US" sz="1800" kern="1200" dirty="0"/>
        </a:p>
      </dsp:txBody>
      <dsp:txXfrm>
        <a:off x="0" y="1132291"/>
        <a:ext cx="8507411" cy="794880"/>
      </dsp:txXfrm>
    </dsp:sp>
    <dsp:sp modelId="{7F14967C-DDA4-49E7-8E04-735C54AE8109}">
      <dsp:nvSpPr>
        <dsp:cNvPr id="0" name=""/>
        <dsp:cNvSpPr/>
      </dsp:nvSpPr>
      <dsp:spPr>
        <a:xfrm>
          <a:off x="0" y="1927171"/>
          <a:ext cx="8507411" cy="112319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2880" tIns="182880" rIns="182880" bIns="182880" numCol="1" spcCol="1270" anchor="ctr" anchorCtr="0">
          <a:noAutofit/>
        </a:bodyPr>
        <a:lstStyle/>
        <a:p>
          <a:pPr lvl="0" algn="l" defTabSz="2133600">
            <a:lnSpc>
              <a:spcPct val="90000"/>
            </a:lnSpc>
            <a:spcBef>
              <a:spcPct val="0"/>
            </a:spcBef>
            <a:spcAft>
              <a:spcPct val="35000"/>
            </a:spcAft>
          </a:pPr>
          <a:r>
            <a:rPr lang="en-US" sz="4800" kern="1200" dirty="0" smtClean="0"/>
            <a:t>Regulatory Uncertainty</a:t>
          </a:r>
          <a:endParaRPr lang="en-US" sz="4800" kern="1200" dirty="0"/>
        </a:p>
      </dsp:txBody>
      <dsp:txXfrm>
        <a:off x="54830" y="1982001"/>
        <a:ext cx="8397751" cy="1013539"/>
      </dsp:txXfrm>
    </dsp:sp>
    <dsp:sp modelId="{CBBFEABC-1A38-4F56-9CB2-477A6EB935C0}">
      <dsp:nvSpPr>
        <dsp:cNvPr id="0" name=""/>
        <dsp:cNvSpPr/>
      </dsp:nvSpPr>
      <dsp:spPr>
        <a:xfrm>
          <a:off x="0" y="3050371"/>
          <a:ext cx="8507411" cy="19872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0110"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n-US" sz="1800" kern="1200" dirty="0" smtClean="0"/>
            <a:t>Creates financial risk for SJG and trade allies. </a:t>
          </a:r>
          <a:endParaRPr lang="en-US" sz="1800" kern="1200" dirty="0"/>
        </a:p>
        <a:p>
          <a:pPr marL="171450" lvl="1" indent="-171450" algn="l" defTabSz="800100">
            <a:lnSpc>
              <a:spcPct val="90000"/>
            </a:lnSpc>
            <a:spcBef>
              <a:spcPct val="0"/>
            </a:spcBef>
            <a:spcAft>
              <a:spcPct val="20000"/>
            </a:spcAft>
            <a:buChar char="••"/>
          </a:pPr>
          <a:r>
            <a:rPr lang="en-US" sz="1800" kern="1200" dirty="0" smtClean="0"/>
            <a:t>Contractors negatively impacted when programs were curtailed or modified.</a:t>
          </a:r>
          <a:endParaRPr lang="en-US" sz="1800" kern="1200" dirty="0"/>
        </a:p>
        <a:p>
          <a:pPr marL="171450" lvl="1" indent="-171450" algn="l" defTabSz="800100">
            <a:lnSpc>
              <a:spcPct val="90000"/>
            </a:lnSpc>
            <a:spcBef>
              <a:spcPct val="0"/>
            </a:spcBef>
            <a:spcAft>
              <a:spcPct val="20000"/>
            </a:spcAft>
            <a:buChar char="••"/>
          </a:pPr>
          <a:r>
            <a:rPr lang="en-US" sz="1800" kern="1200" dirty="0" smtClean="0"/>
            <a:t>Instability and uncertainty made communication with customers difficult.</a:t>
          </a:r>
          <a:endParaRPr lang="en-US" sz="1800" kern="1200" dirty="0"/>
        </a:p>
        <a:p>
          <a:pPr marL="171450" lvl="1" indent="-171450" algn="l" defTabSz="800100">
            <a:lnSpc>
              <a:spcPct val="90000"/>
            </a:lnSpc>
            <a:spcBef>
              <a:spcPct val="0"/>
            </a:spcBef>
            <a:spcAft>
              <a:spcPct val="20000"/>
            </a:spcAft>
            <a:buChar char="••"/>
          </a:pPr>
          <a:r>
            <a:rPr lang="en-US" sz="1800" kern="1200" dirty="0" smtClean="0"/>
            <a:t>Two-year program is not long enough to achieve momentum.</a:t>
          </a:r>
          <a:endParaRPr lang="en-US" sz="1800" kern="1200" dirty="0"/>
        </a:p>
        <a:p>
          <a:pPr marL="171450" lvl="1" indent="-171450" algn="l" defTabSz="800100">
            <a:lnSpc>
              <a:spcPct val="90000"/>
            </a:lnSpc>
            <a:spcBef>
              <a:spcPct val="0"/>
            </a:spcBef>
            <a:spcAft>
              <a:spcPct val="20000"/>
            </a:spcAft>
            <a:buChar char="••"/>
          </a:pPr>
          <a:r>
            <a:rPr lang="en-US" sz="1800" kern="1200" dirty="0" smtClean="0"/>
            <a:t>Customers make rushed decisions at the end of program cycles.</a:t>
          </a:r>
          <a:endParaRPr lang="en-US" sz="1800" kern="1200" dirty="0"/>
        </a:p>
        <a:p>
          <a:pPr marL="171450" lvl="1" indent="-171450" algn="l" defTabSz="800100">
            <a:lnSpc>
              <a:spcPct val="90000"/>
            </a:lnSpc>
            <a:spcBef>
              <a:spcPct val="0"/>
            </a:spcBef>
            <a:spcAft>
              <a:spcPct val="20000"/>
            </a:spcAft>
            <a:buChar char="••"/>
          </a:pPr>
          <a:r>
            <a:rPr lang="en-US" sz="1800" kern="1200" dirty="0" err="1" smtClean="0"/>
            <a:t>HPwES</a:t>
          </a:r>
          <a:r>
            <a:rPr lang="en-US" sz="1800" kern="1200" dirty="0" smtClean="0"/>
            <a:t> participation has declined due to reduced incentives, increased interest rates and reduced loan terms. </a:t>
          </a:r>
          <a:endParaRPr lang="en-US" sz="1800" kern="1200" dirty="0"/>
        </a:p>
      </dsp:txBody>
      <dsp:txXfrm>
        <a:off x="0" y="3050371"/>
        <a:ext cx="8507411" cy="19872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A84858-615D-418A-8798-09CF7BB8DB0F}">
      <dsp:nvSpPr>
        <dsp:cNvPr id="0" name=""/>
        <dsp:cNvSpPr/>
      </dsp:nvSpPr>
      <dsp:spPr>
        <a:xfrm rot="5400000">
          <a:off x="5701828" y="-2430996"/>
          <a:ext cx="643652" cy="5669322"/>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Contractors developed to implement home performance.</a:t>
          </a:r>
          <a:endParaRPr lang="en-US" sz="1600" kern="1200" dirty="0"/>
        </a:p>
        <a:p>
          <a:pPr marL="171450" lvl="1" indent="-171450" algn="l" defTabSz="711200">
            <a:lnSpc>
              <a:spcPct val="90000"/>
            </a:lnSpc>
            <a:spcBef>
              <a:spcPct val="0"/>
            </a:spcBef>
            <a:spcAft>
              <a:spcPct val="15000"/>
            </a:spcAft>
            <a:buChar char="••"/>
          </a:pPr>
          <a:r>
            <a:rPr lang="en-US" sz="1600" kern="1200" dirty="0" smtClean="0"/>
            <a:t>Increased number of contractors in Southern NJ who understand building science.</a:t>
          </a:r>
          <a:endParaRPr lang="en-US" sz="1600" kern="1200" dirty="0"/>
        </a:p>
      </dsp:txBody>
      <dsp:txXfrm rot="-5400000">
        <a:off x="3188994" y="113259"/>
        <a:ext cx="5637901" cy="580810"/>
      </dsp:txXfrm>
    </dsp:sp>
    <dsp:sp modelId="{761E1781-348B-4FA0-A69F-5BF88A3F4CEE}">
      <dsp:nvSpPr>
        <dsp:cNvPr id="0" name=""/>
        <dsp:cNvSpPr/>
      </dsp:nvSpPr>
      <dsp:spPr>
        <a:xfrm>
          <a:off x="0" y="1381"/>
          <a:ext cx="3188993" cy="80456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en-US" sz="2400" kern="1200" dirty="0" smtClean="0"/>
            <a:t>Contractor Development</a:t>
          </a:r>
          <a:endParaRPr lang="en-US" sz="2400" kern="1200" dirty="0"/>
        </a:p>
      </dsp:txBody>
      <dsp:txXfrm>
        <a:off x="39276" y="40657"/>
        <a:ext cx="3110441" cy="726013"/>
      </dsp:txXfrm>
    </dsp:sp>
    <dsp:sp modelId="{354F9F97-3381-447C-91B5-6EF7A77F2DA1}">
      <dsp:nvSpPr>
        <dsp:cNvPr id="0" name=""/>
        <dsp:cNvSpPr/>
      </dsp:nvSpPr>
      <dsp:spPr>
        <a:xfrm rot="5400000">
          <a:off x="5701828" y="-1586202"/>
          <a:ext cx="643652" cy="5669322"/>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Executed</a:t>
          </a:r>
          <a:r>
            <a:rPr lang="en-US" sz="1600" kern="1200" baseline="0" dirty="0" smtClean="0"/>
            <a:t> contract with AEG to improve reporting into IMS.</a:t>
          </a:r>
          <a:endParaRPr lang="en-US" sz="1600" kern="1200" dirty="0"/>
        </a:p>
      </dsp:txBody>
      <dsp:txXfrm rot="-5400000">
        <a:off x="3188994" y="958053"/>
        <a:ext cx="5637901" cy="580810"/>
      </dsp:txXfrm>
    </dsp:sp>
    <dsp:sp modelId="{3C4A46FB-E60C-4139-892F-AD54FDFA5BB4}">
      <dsp:nvSpPr>
        <dsp:cNvPr id="0" name=""/>
        <dsp:cNvSpPr/>
      </dsp:nvSpPr>
      <dsp:spPr>
        <a:xfrm>
          <a:off x="0" y="846175"/>
          <a:ext cx="3188993" cy="80456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en-US" sz="2400" kern="1200" dirty="0" smtClean="0"/>
            <a:t>Data and Reporting</a:t>
          </a:r>
          <a:endParaRPr lang="en-US" sz="2400" kern="1200" dirty="0"/>
        </a:p>
      </dsp:txBody>
      <dsp:txXfrm>
        <a:off x="39276" y="885451"/>
        <a:ext cx="3110441" cy="726013"/>
      </dsp:txXfrm>
    </dsp:sp>
    <dsp:sp modelId="{76CC12EF-4E28-4D48-AA1A-F2C6BA39AC37}">
      <dsp:nvSpPr>
        <dsp:cNvPr id="0" name=""/>
        <dsp:cNvSpPr/>
      </dsp:nvSpPr>
      <dsp:spPr>
        <a:xfrm rot="5400000">
          <a:off x="5701828" y="-741408"/>
          <a:ext cx="643652" cy="5669322"/>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Many homes participated in the energy efficiency programs and achieved energy savings.</a:t>
          </a:r>
          <a:endParaRPr lang="en-US" sz="1600" kern="1200" dirty="0"/>
        </a:p>
      </dsp:txBody>
      <dsp:txXfrm rot="-5400000">
        <a:off x="3188994" y="1802847"/>
        <a:ext cx="5637901" cy="580810"/>
      </dsp:txXfrm>
    </dsp:sp>
    <dsp:sp modelId="{50044BD1-8B12-4D48-B9B3-8454268A256E}">
      <dsp:nvSpPr>
        <dsp:cNvPr id="0" name=""/>
        <dsp:cNvSpPr/>
      </dsp:nvSpPr>
      <dsp:spPr>
        <a:xfrm>
          <a:off x="0" y="1690970"/>
          <a:ext cx="3188993" cy="80456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en-US" sz="2400" kern="1200" dirty="0" smtClean="0"/>
            <a:t>Energy Saving</a:t>
          </a:r>
          <a:endParaRPr lang="en-US" sz="2400" kern="1200" dirty="0"/>
        </a:p>
      </dsp:txBody>
      <dsp:txXfrm>
        <a:off x="39276" y="1730246"/>
        <a:ext cx="3110441" cy="726013"/>
      </dsp:txXfrm>
    </dsp:sp>
    <dsp:sp modelId="{27647CED-EAE1-4E92-8200-B75D04BF3F2A}">
      <dsp:nvSpPr>
        <dsp:cNvPr id="0" name=""/>
        <dsp:cNvSpPr/>
      </dsp:nvSpPr>
      <dsp:spPr>
        <a:xfrm rot="5400000">
          <a:off x="5701828" y="103385"/>
          <a:ext cx="643652" cy="5669322"/>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Homes have been sealed and are more comfortable.</a:t>
          </a:r>
          <a:endParaRPr lang="en-US" sz="1600" kern="1200" dirty="0"/>
        </a:p>
      </dsp:txBody>
      <dsp:txXfrm rot="-5400000">
        <a:off x="3188994" y="2647641"/>
        <a:ext cx="5637901" cy="580810"/>
      </dsp:txXfrm>
    </dsp:sp>
    <dsp:sp modelId="{19675715-7DFA-41F0-9A24-08AFF276B664}">
      <dsp:nvSpPr>
        <dsp:cNvPr id="0" name=""/>
        <dsp:cNvSpPr/>
      </dsp:nvSpPr>
      <dsp:spPr>
        <a:xfrm>
          <a:off x="0" y="2535764"/>
          <a:ext cx="3188993" cy="80456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en-US" sz="2400" kern="1200" dirty="0" smtClean="0"/>
            <a:t>Comfort Improvements</a:t>
          </a:r>
          <a:endParaRPr lang="en-US" sz="2400" kern="1200" dirty="0"/>
        </a:p>
      </dsp:txBody>
      <dsp:txXfrm>
        <a:off x="39276" y="2575040"/>
        <a:ext cx="3110441" cy="726013"/>
      </dsp:txXfrm>
    </dsp:sp>
    <dsp:sp modelId="{4BAFBD62-1195-4037-9AE5-984698A1BC75}">
      <dsp:nvSpPr>
        <dsp:cNvPr id="0" name=""/>
        <dsp:cNvSpPr/>
      </dsp:nvSpPr>
      <dsp:spPr>
        <a:xfrm rot="5400000">
          <a:off x="5701828" y="948180"/>
          <a:ext cx="643652" cy="5669322"/>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Required concurrent installation of high-efficiency hot water and heating systems.</a:t>
          </a:r>
          <a:endParaRPr lang="en-US" sz="1600" kern="1200" dirty="0"/>
        </a:p>
        <a:p>
          <a:pPr marL="171450" lvl="1" indent="-171450" algn="l" defTabSz="711200">
            <a:lnSpc>
              <a:spcPct val="90000"/>
            </a:lnSpc>
            <a:spcBef>
              <a:spcPct val="0"/>
            </a:spcBef>
            <a:spcAft>
              <a:spcPct val="15000"/>
            </a:spcAft>
            <a:buChar char="••"/>
          </a:pPr>
          <a:r>
            <a:rPr lang="en-US" sz="1600" kern="1200" dirty="0" smtClean="0"/>
            <a:t>Prevents orphaned hot water heaters.</a:t>
          </a:r>
          <a:endParaRPr lang="en-US" sz="1600" kern="1200" dirty="0"/>
        </a:p>
      </dsp:txBody>
      <dsp:txXfrm rot="-5400000">
        <a:off x="3188994" y="3492436"/>
        <a:ext cx="5637901" cy="580810"/>
      </dsp:txXfrm>
    </dsp:sp>
    <dsp:sp modelId="{458BB6A0-9A08-4CB1-B23C-F746E9913B9E}">
      <dsp:nvSpPr>
        <dsp:cNvPr id="0" name=""/>
        <dsp:cNvSpPr/>
      </dsp:nvSpPr>
      <dsp:spPr>
        <a:xfrm>
          <a:off x="0" y="3380558"/>
          <a:ext cx="3188993" cy="80456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en-US" sz="2400" kern="1200" dirty="0" smtClean="0"/>
            <a:t>Health and Safety</a:t>
          </a:r>
          <a:endParaRPr lang="en-US" sz="2400" kern="1200" dirty="0"/>
        </a:p>
      </dsp:txBody>
      <dsp:txXfrm>
        <a:off x="39276" y="3419834"/>
        <a:ext cx="3110441" cy="726013"/>
      </dsp:txXfrm>
    </dsp:sp>
    <dsp:sp modelId="{6079D298-5BAB-4438-8559-F6BE17756CB0}">
      <dsp:nvSpPr>
        <dsp:cNvPr id="0" name=""/>
        <dsp:cNvSpPr/>
      </dsp:nvSpPr>
      <dsp:spPr>
        <a:xfrm rot="5400000">
          <a:off x="5701828" y="1792974"/>
          <a:ext cx="643652" cy="5669322"/>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711200">
            <a:lnSpc>
              <a:spcPct val="90000"/>
            </a:lnSpc>
            <a:spcBef>
              <a:spcPct val="0"/>
            </a:spcBef>
            <a:spcAft>
              <a:spcPct val="15000"/>
            </a:spcAft>
            <a:buChar char="••"/>
          </a:pPr>
          <a:r>
            <a:rPr lang="en-US" sz="1600" kern="1200" dirty="0" smtClean="0"/>
            <a:t>Increased focus on the importance of building science.</a:t>
          </a:r>
          <a:endParaRPr lang="en-US" sz="1600" kern="1200" dirty="0"/>
        </a:p>
      </dsp:txBody>
      <dsp:txXfrm rot="-5400000">
        <a:off x="3188994" y="4337230"/>
        <a:ext cx="5637901" cy="580810"/>
      </dsp:txXfrm>
    </dsp:sp>
    <dsp:sp modelId="{507CBC8F-B8D6-4B74-97A1-211FCEB5A10A}">
      <dsp:nvSpPr>
        <dsp:cNvPr id="0" name=""/>
        <dsp:cNvSpPr/>
      </dsp:nvSpPr>
      <dsp:spPr>
        <a:xfrm>
          <a:off x="0" y="4225352"/>
          <a:ext cx="3188993" cy="80456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en-US" sz="2400" kern="1200" dirty="0" smtClean="0"/>
            <a:t>Building Science</a:t>
          </a:r>
          <a:endParaRPr lang="en-US" sz="2400" kern="1200" dirty="0"/>
        </a:p>
      </dsp:txBody>
      <dsp:txXfrm>
        <a:off x="39276" y="4264628"/>
        <a:ext cx="3110441" cy="726013"/>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E6AF56-B40F-4979-9048-A476D7559D1C}">
      <dsp:nvSpPr>
        <dsp:cNvPr id="0" name=""/>
        <dsp:cNvSpPr/>
      </dsp:nvSpPr>
      <dsp:spPr>
        <a:xfrm>
          <a:off x="0" y="44936"/>
          <a:ext cx="8687529" cy="865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0970" tIns="140970" rIns="140970" bIns="140970" numCol="1" spcCol="1270" anchor="ctr" anchorCtr="0">
          <a:noAutofit/>
        </a:bodyPr>
        <a:lstStyle/>
        <a:p>
          <a:pPr lvl="0" algn="l" defTabSz="1644650">
            <a:lnSpc>
              <a:spcPct val="90000"/>
            </a:lnSpc>
            <a:spcBef>
              <a:spcPct val="0"/>
            </a:spcBef>
            <a:spcAft>
              <a:spcPct val="35000"/>
            </a:spcAft>
          </a:pPr>
          <a:r>
            <a:rPr lang="en-US" sz="3700" kern="1200" dirty="0" smtClean="0"/>
            <a:t>Changes Made</a:t>
          </a:r>
          <a:endParaRPr lang="en-US" sz="3700" kern="1200" dirty="0"/>
        </a:p>
      </dsp:txBody>
      <dsp:txXfrm>
        <a:off x="42265" y="87201"/>
        <a:ext cx="8602999" cy="781270"/>
      </dsp:txXfrm>
    </dsp:sp>
    <dsp:sp modelId="{A2D19E34-99F8-4DCB-8600-0E0FEBBA0932}">
      <dsp:nvSpPr>
        <dsp:cNvPr id="0" name=""/>
        <dsp:cNvSpPr/>
      </dsp:nvSpPr>
      <dsp:spPr>
        <a:xfrm>
          <a:off x="0" y="910736"/>
          <a:ext cx="8687529" cy="9573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5829" tIns="46990" rIns="263144" bIns="46990" numCol="1" spcCol="1270" anchor="t" anchorCtr="0">
          <a:noAutofit/>
        </a:bodyPr>
        <a:lstStyle/>
        <a:p>
          <a:pPr marL="285750" lvl="1" indent="-285750" algn="l" defTabSz="1289050">
            <a:lnSpc>
              <a:spcPct val="90000"/>
            </a:lnSpc>
            <a:spcBef>
              <a:spcPct val="0"/>
            </a:spcBef>
            <a:spcAft>
              <a:spcPct val="20000"/>
            </a:spcAft>
            <a:buChar char="••"/>
          </a:pPr>
          <a:r>
            <a:rPr lang="en-US" sz="2900" kern="1200" dirty="0" smtClean="0"/>
            <a:t>Energy Finance Solutions (EFS) website improved.</a:t>
          </a:r>
          <a:endParaRPr lang="en-US" sz="2900" kern="1200" dirty="0"/>
        </a:p>
        <a:p>
          <a:pPr marL="285750" lvl="1" indent="-285750" algn="l" defTabSz="1289050">
            <a:lnSpc>
              <a:spcPct val="90000"/>
            </a:lnSpc>
            <a:spcBef>
              <a:spcPct val="0"/>
            </a:spcBef>
            <a:spcAft>
              <a:spcPct val="20000"/>
            </a:spcAft>
            <a:buChar char="••"/>
          </a:pPr>
          <a:r>
            <a:rPr lang="en-US" sz="2900" kern="1200" dirty="0" smtClean="0"/>
            <a:t>Other improvements to EFS procedures.</a:t>
          </a:r>
          <a:endParaRPr lang="en-US" sz="2900" kern="1200" dirty="0"/>
        </a:p>
      </dsp:txBody>
      <dsp:txXfrm>
        <a:off x="0" y="910736"/>
        <a:ext cx="8687529" cy="957375"/>
      </dsp:txXfrm>
    </dsp:sp>
    <dsp:sp modelId="{CD36FFBC-F359-47D2-8389-31DC598A0BD3}">
      <dsp:nvSpPr>
        <dsp:cNvPr id="0" name=""/>
        <dsp:cNvSpPr/>
      </dsp:nvSpPr>
      <dsp:spPr>
        <a:xfrm>
          <a:off x="0" y="1868111"/>
          <a:ext cx="8687529" cy="865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0970" tIns="140970" rIns="140970" bIns="140970" numCol="1" spcCol="1270" anchor="ctr" anchorCtr="0">
          <a:noAutofit/>
        </a:bodyPr>
        <a:lstStyle/>
        <a:p>
          <a:pPr lvl="0" algn="l" defTabSz="1644650">
            <a:lnSpc>
              <a:spcPct val="90000"/>
            </a:lnSpc>
            <a:spcBef>
              <a:spcPct val="0"/>
            </a:spcBef>
            <a:spcAft>
              <a:spcPct val="35000"/>
            </a:spcAft>
          </a:pPr>
          <a:r>
            <a:rPr lang="en-US" sz="3700" kern="1200" dirty="0" smtClean="0"/>
            <a:t>Planned Changes</a:t>
          </a:r>
          <a:endParaRPr lang="en-US" sz="3700" kern="1200" dirty="0"/>
        </a:p>
      </dsp:txBody>
      <dsp:txXfrm>
        <a:off x="42265" y="1910376"/>
        <a:ext cx="8602999" cy="781270"/>
      </dsp:txXfrm>
    </dsp:sp>
    <dsp:sp modelId="{70A250FE-50A5-4FE3-BB45-6824CC725F34}">
      <dsp:nvSpPr>
        <dsp:cNvPr id="0" name=""/>
        <dsp:cNvSpPr/>
      </dsp:nvSpPr>
      <dsp:spPr>
        <a:xfrm>
          <a:off x="0" y="2733911"/>
          <a:ext cx="8687529" cy="86163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5829" tIns="46990" rIns="263144" bIns="46990" numCol="1" spcCol="1270" anchor="t" anchorCtr="0">
          <a:noAutofit/>
        </a:bodyPr>
        <a:lstStyle/>
        <a:p>
          <a:pPr marL="285750" lvl="1" indent="-285750" algn="l" defTabSz="1289050">
            <a:lnSpc>
              <a:spcPct val="90000"/>
            </a:lnSpc>
            <a:spcBef>
              <a:spcPct val="0"/>
            </a:spcBef>
            <a:spcAft>
              <a:spcPct val="20000"/>
            </a:spcAft>
            <a:buChar char="••"/>
          </a:pPr>
          <a:r>
            <a:rPr lang="en-US" sz="2900" kern="1200" dirty="0" err="1" smtClean="0"/>
            <a:t>OPower</a:t>
          </a:r>
          <a:r>
            <a:rPr lang="en-US" sz="2900" kern="1200" dirty="0" smtClean="0"/>
            <a:t> reports will include information on SJG programs.</a:t>
          </a:r>
          <a:endParaRPr lang="en-US" sz="2900" kern="1200" dirty="0"/>
        </a:p>
      </dsp:txBody>
      <dsp:txXfrm>
        <a:off x="0" y="2733911"/>
        <a:ext cx="8687529" cy="861637"/>
      </dsp:txXfrm>
    </dsp:sp>
    <dsp:sp modelId="{BACE63AD-BC01-4719-8A42-4022D1C6F9B1}">
      <dsp:nvSpPr>
        <dsp:cNvPr id="0" name=""/>
        <dsp:cNvSpPr/>
      </dsp:nvSpPr>
      <dsp:spPr>
        <a:xfrm>
          <a:off x="0" y="3595548"/>
          <a:ext cx="8687529" cy="865800"/>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0970" tIns="140970" rIns="140970" bIns="140970" numCol="1" spcCol="1270" anchor="ctr" anchorCtr="0">
          <a:noAutofit/>
        </a:bodyPr>
        <a:lstStyle/>
        <a:p>
          <a:pPr lvl="0" algn="l" defTabSz="1644650">
            <a:lnSpc>
              <a:spcPct val="90000"/>
            </a:lnSpc>
            <a:spcBef>
              <a:spcPct val="0"/>
            </a:spcBef>
            <a:spcAft>
              <a:spcPct val="35000"/>
            </a:spcAft>
          </a:pPr>
          <a:r>
            <a:rPr lang="en-US" sz="3700" kern="1200" dirty="0" smtClean="0"/>
            <a:t>SJG Recommended Changes</a:t>
          </a:r>
          <a:endParaRPr lang="en-US" sz="3700" kern="1200" dirty="0"/>
        </a:p>
      </dsp:txBody>
      <dsp:txXfrm>
        <a:off x="42265" y="3637813"/>
        <a:ext cx="8602999" cy="781270"/>
      </dsp:txXfrm>
    </dsp:sp>
    <dsp:sp modelId="{3B3CE314-713C-427A-B6CF-214BB69CA069}">
      <dsp:nvSpPr>
        <dsp:cNvPr id="0" name=""/>
        <dsp:cNvSpPr/>
      </dsp:nvSpPr>
      <dsp:spPr>
        <a:xfrm>
          <a:off x="0" y="4461348"/>
          <a:ext cx="8687529" cy="6127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75829" tIns="46990" rIns="263144" bIns="46990" numCol="1" spcCol="1270" anchor="t" anchorCtr="0">
          <a:noAutofit/>
        </a:bodyPr>
        <a:lstStyle/>
        <a:p>
          <a:pPr marL="285750" lvl="1" indent="-285750" algn="l" defTabSz="1289050">
            <a:lnSpc>
              <a:spcPct val="90000"/>
            </a:lnSpc>
            <a:spcBef>
              <a:spcPct val="0"/>
            </a:spcBef>
            <a:spcAft>
              <a:spcPct val="20000"/>
            </a:spcAft>
            <a:buChar char="••"/>
          </a:pPr>
          <a:r>
            <a:rPr lang="en-US" sz="2900" kern="1200" dirty="0" smtClean="0"/>
            <a:t>More program marketing in partnership with NJCEP.</a:t>
          </a:r>
          <a:endParaRPr lang="en-US" sz="2900" kern="1200" dirty="0"/>
        </a:p>
      </dsp:txBody>
      <dsp:txXfrm>
        <a:off x="0" y="4461348"/>
        <a:ext cx="8687529" cy="612720"/>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3C45097-DEEE-4C32-9B37-A179BA863919}">
      <dsp:nvSpPr>
        <dsp:cNvPr id="0" name=""/>
        <dsp:cNvSpPr/>
      </dsp:nvSpPr>
      <dsp:spPr>
        <a:xfrm rot="5400000">
          <a:off x="5394248" y="-2231647"/>
          <a:ext cx="781583" cy="5444743"/>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n-US" sz="1800" kern="1200" dirty="0" smtClean="0"/>
            <a:t>Information Source</a:t>
          </a:r>
          <a:endParaRPr lang="en-US" sz="1800" kern="1200" dirty="0"/>
        </a:p>
        <a:p>
          <a:pPr marL="171450" lvl="1" indent="-171450" algn="l" defTabSz="800100">
            <a:lnSpc>
              <a:spcPct val="90000"/>
            </a:lnSpc>
            <a:spcBef>
              <a:spcPct val="0"/>
            </a:spcBef>
            <a:spcAft>
              <a:spcPct val="15000"/>
            </a:spcAft>
            <a:buChar char="••"/>
          </a:pPr>
          <a:r>
            <a:rPr lang="en-US" sz="1800" kern="1200" dirty="0" smtClean="0"/>
            <a:t>Motivation for participation</a:t>
          </a:r>
          <a:endParaRPr lang="en-US" sz="1800" kern="1200" dirty="0"/>
        </a:p>
      </dsp:txBody>
      <dsp:txXfrm rot="-5400000">
        <a:off x="3062668" y="138087"/>
        <a:ext cx="5406589" cy="705275"/>
      </dsp:txXfrm>
    </dsp:sp>
    <dsp:sp modelId="{159D4B1C-C3D1-487E-9890-A71810042A08}">
      <dsp:nvSpPr>
        <dsp:cNvPr id="0" name=""/>
        <dsp:cNvSpPr/>
      </dsp:nvSpPr>
      <dsp:spPr>
        <a:xfrm>
          <a:off x="0" y="2234"/>
          <a:ext cx="3062668" cy="97697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lvl="0" algn="ctr" defTabSz="1200150">
            <a:lnSpc>
              <a:spcPct val="90000"/>
            </a:lnSpc>
            <a:spcBef>
              <a:spcPct val="0"/>
            </a:spcBef>
            <a:spcAft>
              <a:spcPct val="35000"/>
            </a:spcAft>
          </a:pPr>
          <a:r>
            <a:rPr lang="en-US" sz="2700" kern="1200" dirty="0" smtClean="0"/>
            <a:t>Participation</a:t>
          </a:r>
          <a:endParaRPr lang="en-US" sz="2700" kern="1200" dirty="0"/>
        </a:p>
      </dsp:txBody>
      <dsp:txXfrm>
        <a:off x="47692" y="49926"/>
        <a:ext cx="2967284" cy="881595"/>
      </dsp:txXfrm>
    </dsp:sp>
    <dsp:sp modelId="{ADE5F6CC-68D3-4F0A-B4C1-B5C2D502E5BA}">
      <dsp:nvSpPr>
        <dsp:cNvPr id="0" name=""/>
        <dsp:cNvSpPr/>
      </dsp:nvSpPr>
      <dsp:spPr>
        <a:xfrm rot="5400000">
          <a:off x="5394248" y="-1205819"/>
          <a:ext cx="781583" cy="5444743"/>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n-US" sz="1800" kern="1200" dirty="0" smtClean="0"/>
            <a:t>Energy efficiency implementation</a:t>
          </a:r>
          <a:endParaRPr lang="en-US" sz="1800" kern="1200" dirty="0"/>
        </a:p>
        <a:p>
          <a:pPr marL="171450" lvl="1" indent="-171450" algn="l" defTabSz="800100">
            <a:lnSpc>
              <a:spcPct val="90000"/>
            </a:lnSpc>
            <a:spcBef>
              <a:spcPct val="0"/>
            </a:spcBef>
            <a:spcAft>
              <a:spcPct val="15000"/>
            </a:spcAft>
            <a:buChar char="••"/>
          </a:pPr>
          <a:r>
            <a:rPr lang="en-US" sz="1800" kern="1200" dirty="0" smtClean="0"/>
            <a:t>Other factors impacting measure selection</a:t>
          </a:r>
          <a:endParaRPr lang="en-US" sz="1800" kern="1200" dirty="0"/>
        </a:p>
      </dsp:txBody>
      <dsp:txXfrm rot="-5400000">
        <a:off x="3062668" y="1163915"/>
        <a:ext cx="5406589" cy="705275"/>
      </dsp:txXfrm>
    </dsp:sp>
    <dsp:sp modelId="{DF3552D9-0E4E-4F55-ADF0-B65C853DAD4E}">
      <dsp:nvSpPr>
        <dsp:cNvPr id="0" name=""/>
        <dsp:cNvSpPr/>
      </dsp:nvSpPr>
      <dsp:spPr>
        <a:xfrm>
          <a:off x="0" y="1028062"/>
          <a:ext cx="3062668" cy="97697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lvl="0" algn="ctr" defTabSz="1200150">
            <a:lnSpc>
              <a:spcPct val="90000"/>
            </a:lnSpc>
            <a:spcBef>
              <a:spcPct val="0"/>
            </a:spcBef>
            <a:spcAft>
              <a:spcPct val="35000"/>
            </a:spcAft>
          </a:pPr>
          <a:r>
            <a:rPr lang="en-US" sz="2700" kern="1200" dirty="0" smtClean="0"/>
            <a:t>Program Impact</a:t>
          </a:r>
          <a:endParaRPr lang="en-US" sz="2700" kern="1200" dirty="0"/>
        </a:p>
      </dsp:txBody>
      <dsp:txXfrm>
        <a:off x="47692" y="1075754"/>
        <a:ext cx="2967284" cy="881595"/>
      </dsp:txXfrm>
    </dsp:sp>
    <dsp:sp modelId="{13333579-A9BA-4BC9-AC6E-E2292B49F051}">
      <dsp:nvSpPr>
        <dsp:cNvPr id="0" name=""/>
        <dsp:cNvSpPr/>
      </dsp:nvSpPr>
      <dsp:spPr>
        <a:xfrm rot="5400000">
          <a:off x="5394248" y="-179990"/>
          <a:ext cx="781583" cy="5444743"/>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n-US" sz="1800" kern="1200" dirty="0" smtClean="0"/>
            <a:t>Energy Bills</a:t>
          </a:r>
          <a:endParaRPr lang="en-US" sz="1800" kern="1200" dirty="0"/>
        </a:p>
        <a:p>
          <a:pPr marL="171450" lvl="1" indent="-171450" algn="l" defTabSz="800100">
            <a:lnSpc>
              <a:spcPct val="90000"/>
            </a:lnSpc>
            <a:spcBef>
              <a:spcPct val="0"/>
            </a:spcBef>
            <a:spcAft>
              <a:spcPct val="15000"/>
            </a:spcAft>
            <a:buChar char="••"/>
          </a:pPr>
          <a:r>
            <a:rPr lang="en-US" sz="1800" kern="1200" dirty="0" smtClean="0"/>
            <a:t>Home Comfort</a:t>
          </a:r>
          <a:endParaRPr lang="en-US" sz="1800" kern="1200" dirty="0"/>
        </a:p>
        <a:p>
          <a:pPr marL="171450" lvl="1" indent="-171450" algn="l" defTabSz="800100">
            <a:lnSpc>
              <a:spcPct val="90000"/>
            </a:lnSpc>
            <a:spcBef>
              <a:spcPct val="0"/>
            </a:spcBef>
            <a:spcAft>
              <a:spcPct val="15000"/>
            </a:spcAft>
            <a:buChar char="••"/>
          </a:pPr>
          <a:r>
            <a:rPr lang="en-US" sz="1800" kern="1200" dirty="0" smtClean="0"/>
            <a:t>Additional Planned Measures</a:t>
          </a:r>
          <a:endParaRPr lang="en-US" sz="1800" kern="1200" dirty="0"/>
        </a:p>
      </dsp:txBody>
      <dsp:txXfrm rot="-5400000">
        <a:off x="3062668" y="2189744"/>
        <a:ext cx="5406589" cy="705275"/>
      </dsp:txXfrm>
    </dsp:sp>
    <dsp:sp modelId="{07AB9242-2152-45E9-A34F-06D7915E9EDB}">
      <dsp:nvSpPr>
        <dsp:cNvPr id="0" name=""/>
        <dsp:cNvSpPr/>
      </dsp:nvSpPr>
      <dsp:spPr>
        <a:xfrm>
          <a:off x="0" y="2053891"/>
          <a:ext cx="3062668" cy="97697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lvl="0" algn="ctr" defTabSz="1200150">
            <a:lnSpc>
              <a:spcPct val="90000"/>
            </a:lnSpc>
            <a:spcBef>
              <a:spcPct val="0"/>
            </a:spcBef>
            <a:spcAft>
              <a:spcPct val="35000"/>
            </a:spcAft>
          </a:pPr>
          <a:r>
            <a:rPr lang="en-US" sz="2700" kern="1200" dirty="0" smtClean="0"/>
            <a:t>Customer Impact</a:t>
          </a:r>
          <a:endParaRPr lang="en-US" sz="2700" kern="1200" dirty="0"/>
        </a:p>
      </dsp:txBody>
      <dsp:txXfrm>
        <a:off x="47692" y="2101583"/>
        <a:ext cx="2967284" cy="881595"/>
      </dsp:txXfrm>
    </dsp:sp>
    <dsp:sp modelId="{BA975344-F44A-40FC-900C-4A7465E590A0}">
      <dsp:nvSpPr>
        <dsp:cNvPr id="0" name=""/>
        <dsp:cNvSpPr/>
      </dsp:nvSpPr>
      <dsp:spPr>
        <a:xfrm rot="5400000">
          <a:off x="5394248" y="845837"/>
          <a:ext cx="781583" cy="5444743"/>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n-US" sz="1800" kern="1200" dirty="0" smtClean="0"/>
            <a:t>Satisfaction</a:t>
          </a:r>
          <a:endParaRPr lang="en-US" sz="1800" kern="1200" dirty="0"/>
        </a:p>
        <a:p>
          <a:pPr marL="171450" lvl="1" indent="-171450" algn="l" defTabSz="800100">
            <a:lnSpc>
              <a:spcPct val="90000"/>
            </a:lnSpc>
            <a:spcBef>
              <a:spcPct val="0"/>
            </a:spcBef>
            <a:spcAft>
              <a:spcPct val="15000"/>
            </a:spcAft>
            <a:buChar char="••"/>
          </a:pPr>
          <a:r>
            <a:rPr lang="en-US" sz="1800" kern="1200" dirty="0" smtClean="0"/>
            <a:t>Challenges</a:t>
          </a:r>
          <a:endParaRPr lang="en-US" sz="1800" kern="1200" dirty="0"/>
        </a:p>
      </dsp:txBody>
      <dsp:txXfrm rot="-5400000">
        <a:off x="3062668" y="3215571"/>
        <a:ext cx="5406589" cy="705275"/>
      </dsp:txXfrm>
    </dsp:sp>
    <dsp:sp modelId="{5C0773A3-635A-472F-80D9-3686AA2A8FE4}">
      <dsp:nvSpPr>
        <dsp:cNvPr id="0" name=""/>
        <dsp:cNvSpPr/>
      </dsp:nvSpPr>
      <dsp:spPr>
        <a:xfrm>
          <a:off x="0" y="3079719"/>
          <a:ext cx="3062668" cy="97697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lvl="0" algn="ctr" defTabSz="1200150">
            <a:lnSpc>
              <a:spcPct val="90000"/>
            </a:lnSpc>
            <a:spcBef>
              <a:spcPct val="0"/>
            </a:spcBef>
            <a:spcAft>
              <a:spcPct val="35000"/>
            </a:spcAft>
          </a:pPr>
          <a:r>
            <a:rPr lang="en-US" sz="2700" kern="1200" dirty="0" smtClean="0"/>
            <a:t>Rebate and Financing</a:t>
          </a:r>
          <a:endParaRPr lang="en-US" sz="2700" kern="1200" dirty="0"/>
        </a:p>
      </dsp:txBody>
      <dsp:txXfrm>
        <a:off x="47692" y="3127411"/>
        <a:ext cx="2967284" cy="881595"/>
      </dsp:txXfrm>
    </dsp:sp>
    <dsp:sp modelId="{D0D0F32C-F6DC-45DB-87FF-9EA96B6F0506}">
      <dsp:nvSpPr>
        <dsp:cNvPr id="0" name=""/>
        <dsp:cNvSpPr/>
      </dsp:nvSpPr>
      <dsp:spPr>
        <a:xfrm rot="5400000">
          <a:off x="5394248" y="1871665"/>
          <a:ext cx="781583" cy="5444743"/>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Char char="••"/>
          </a:pPr>
          <a:r>
            <a:rPr lang="en-US" sz="1800" kern="1200" dirty="0" smtClean="0"/>
            <a:t>Equipment/Improvements</a:t>
          </a:r>
          <a:endParaRPr lang="en-US" sz="1800" kern="1200" dirty="0"/>
        </a:p>
        <a:p>
          <a:pPr marL="171450" lvl="1" indent="-171450" algn="l" defTabSz="800100">
            <a:lnSpc>
              <a:spcPct val="90000"/>
            </a:lnSpc>
            <a:spcBef>
              <a:spcPct val="0"/>
            </a:spcBef>
            <a:spcAft>
              <a:spcPct val="15000"/>
            </a:spcAft>
            <a:buChar char="••"/>
          </a:pPr>
          <a:r>
            <a:rPr lang="en-US" sz="1800" kern="1200" dirty="0" smtClean="0"/>
            <a:t>SJG Programs</a:t>
          </a:r>
          <a:endParaRPr lang="en-US" sz="1800" kern="1200" dirty="0"/>
        </a:p>
        <a:p>
          <a:pPr marL="171450" lvl="1" indent="-171450" algn="l" defTabSz="800100">
            <a:lnSpc>
              <a:spcPct val="90000"/>
            </a:lnSpc>
            <a:spcBef>
              <a:spcPct val="0"/>
            </a:spcBef>
            <a:spcAft>
              <a:spcPct val="15000"/>
            </a:spcAft>
            <a:buChar char="••"/>
          </a:pPr>
          <a:r>
            <a:rPr lang="en-US" sz="1800" kern="1200" dirty="0" smtClean="0"/>
            <a:t>Contractors</a:t>
          </a:r>
          <a:endParaRPr lang="en-US" sz="1800" kern="1200" dirty="0"/>
        </a:p>
      </dsp:txBody>
      <dsp:txXfrm rot="-5400000">
        <a:off x="3062668" y="4241399"/>
        <a:ext cx="5406589" cy="705275"/>
      </dsp:txXfrm>
    </dsp:sp>
    <dsp:sp modelId="{2CEF4D21-8D8B-40E9-9E15-2C95539E24E8}">
      <dsp:nvSpPr>
        <dsp:cNvPr id="0" name=""/>
        <dsp:cNvSpPr/>
      </dsp:nvSpPr>
      <dsp:spPr>
        <a:xfrm>
          <a:off x="0" y="4105548"/>
          <a:ext cx="3062668" cy="976979"/>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870" tIns="51435" rIns="102870" bIns="51435" numCol="1" spcCol="1270" anchor="ctr" anchorCtr="0">
          <a:noAutofit/>
        </a:bodyPr>
        <a:lstStyle/>
        <a:p>
          <a:pPr lvl="0" algn="ctr" defTabSz="1200150">
            <a:lnSpc>
              <a:spcPct val="90000"/>
            </a:lnSpc>
            <a:spcBef>
              <a:spcPct val="0"/>
            </a:spcBef>
            <a:spcAft>
              <a:spcPct val="35000"/>
            </a:spcAft>
          </a:pPr>
          <a:r>
            <a:rPr lang="en-US" sz="2700" kern="1200" dirty="0" smtClean="0"/>
            <a:t>Satisfaction &amp; Recommendations</a:t>
          </a:r>
          <a:endParaRPr lang="en-US" sz="2700" kern="1200" dirty="0"/>
        </a:p>
      </dsp:txBody>
      <dsp:txXfrm>
        <a:off x="47692" y="4153240"/>
        <a:ext cx="2967284" cy="881595"/>
      </dsp:txXfrm>
    </dsp:sp>
  </dsp:spTree>
</dsp:drawing>
</file>

<file path=ppt/diagrams/layout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0.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15.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chevronAccent+Icon">
  <dgm:title val="Chevron Accent Process"/>
  <dgm:desc val="Use to show sequential steps in a task, process, or workflow, or to emphasize movement or direction. Works best with minimal Level 1 and Level 2 text."/>
  <dgm:catLst>
    <dgm:cat type="process" pri="9500"/>
    <dgm:cat type="officeonline" pri="2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primFontSz" for="des" forName="txNode" op="equ" val="65"/>
      <dgm:constr type="w" for="ch" forName="compositeSpace" refType="w" refFor="ch" refForName="composite" fact="0.02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bgChev"/>
              <dgm:constr type="w" for="ch" forName="bgChev" refType="w" fact="0.9"/>
              <dgm:constr type="t" for="ch" forName="bgChev"/>
              <dgm:constr type="h" for="ch" forName="bgChev" refType="w" refFor="ch" refForName="bgChev" fact="0.386"/>
              <dgm:constr type="l" for="ch" forName="txNode" refType="w" fact="0.24"/>
              <dgm:constr type="w" for="ch" forName="txNode" refType="w" fact="0.76"/>
              <dgm:constr type="t" for="ch" forName="txNode" refType="h" refFor="ch" refForName="bgChev" fact="0.25"/>
              <dgm:constr type="h" for="ch" forName="txNode" refType="h" refFor="ch" refForName="bgChev"/>
            </dgm:constrLst>
          </dgm:if>
          <dgm:else name="Name7">
            <dgm:constrLst>
              <dgm:constr type="l" for="ch" forName="bgChev" refType="w" fact="0.1"/>
              <dgm:constr type="w" for="ch" forName="bgChev" refType="w" fact="0.9"/>
              <dgm:constr type="t" for="ch" forName="bgChev"/>
              <dgm:constr type="h" for="ch" forName="bgChev" refType="w" refFor="ch" refForName="bgChev" fact="0.386"/>
              <dgm:constr type="l" for="ch" forName="txNode"/>
              <dgm:constr type="w" for="ch" forName="txNode" refType="w" fact="0.76"/>
              <dgm:constr type="t" for="ch" forName="txNode" refType="h" refFor="ch" refForName="bgChev" fact="0.25"/>
              <dgm:constr type="h" for="ch" forName="txNode" refType="h" refFor="ch" refForName="bgChev"/>
            </dgm:constrLst>
          </dgm:else>
        </dgm:choose>
        <dgm:ruleLst/>
        <dgm:layoutNode name="bgChev" styleLbl="node1">
          <dgm:alg type="sp"/>
          <dgm:choose name="Name8">
            <dgm:if name="Name9" func="var" arg="dir" op="equ" val="norm">
              <dgm:shape xmlns:r="http://schemas.openxmlformats.org/officeDocument/2006/relationships" type="chevron" r:blip="">
                <dgm:adjLst>
                  <dgm:adj idx="1" val="0.4"/>
                </dgm:adjLst>
              </dgm:shape>
            </dgm:if>
            <dgm:else name="Name10">
              <dgm:shape xmlns:r="http://schemas.openxmlformats.org/officeDocument/2006/relationships" rot="180" type="chevron" r:blip="">
                <dgm:adjLst>
                  <dgm:adj idx="1" val="0.4"/>
                </dgm:adjLst>
              </dgm:shape>
            </dgm:else>
          </dgm:choose>
          <dgm:presOf/>
          <dgm:constrLst/>
        </dgm:layoutNode>
        <dgm:layoutNode name="txNode" styleLbl="fgAcc1">
          <dgm:varLst>
            <dgm:bulletEnabled val="1"/>
          </dgm:varLst>
          <dgm:alg type="tx"/>
          <dgm:shape xmlns:r="http://schemas.openxmlformats.org/officeDocument/2006/relationships" type="roundRect" r:blip="">
            <dgm:adjLst>
              <dgm:adj idx="1" val="0.1"/>
            </dgm:adjLst>
          </dgm:shape>
          <dgm:presOf axis="desOrSelf" ptType="node"/>
          <dgm:ruleLst>
            <dgm:rule type="primFontSz" val="5" fact="NaN" max="NaN"/>
          </dgm:ruleLst>
        </dgm:layoutNode>
      </dgm:layoutNode>
      <dgm:forEach name="Name11" axis="followSib" ptType="sibTrans" cnt="1">
        <dgm:layoutNode name="compositeSpace">
          <dgm:alg type="sp"/>
          <dgm:shape xmlns:r="http://schemas.openxmlformats.org/officeDocument/2006/relationships" r:blip="">
            <dgm:adjLst/>
          </dgm:shape>
          <dgm:presOf axis="self"/>
          <dgm:constrLst/>
          <dgm:ruleLst/>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chevronAccent+Icon">
  <dgm:title val="Chevron Accent Process"/>
  <dgm:desc val="Use to show sequential steps in a task, process, or workflow, or to emphasize movement or direction. Works best with minimal Level 1 and Level 2 text."/>
  <dgm:catLst>
    <dgm:cat type="process" pri="9500"/>
    <dgm:cat type="officeonline" pri="2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primFontSz" for="des" forName="txNode" op="equ" val="65"/>
      <dgm:constr type="w" for="ch" forName="compositeSpace" refType="w" refFor="ch" refForName="composite" fact="0.02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bgChev"/>
              <dgm:constr type="w" for="ch" forName="bgChev" refType="w" fact="0.9"/>
              <dgm:constr type="t" for="ch" forName="bgChev"/>
              <dgm:constr type="h" for="ch" forName="bgChev" refType="w" refFor="ch" refForName="bgChev" fact="0.386"/>
              <dgm:constr type="l" for="ch" forName="txNode" refType="w" fact="0.24"/>
              <dgm:constr type="w" for="ch" forName="txNode" refType="w" fact="0.76"/>
              <dgm:constr type="t" for="ch" forName="txNode" refType="h" refFor="ch" refForName="bgChev" fact="0.25"/>
              <dgm:constr type="h" for="ch" forName="txNode" refType="h" refFor="ch" refForName="bgChev"/>
            </dgm:constrLst>
          </dgm:if>
          <dgm:else name="Name7">
            <dgm:constrLst>
              <dgm:constr type="l" for="ch" forName="bgChev" refType="w" fact="0.1"/>
              <dgm:constr type="w" for="ch" forName="bgChev" refType="w" fact="0.9"/>
              <dgm:constr type="t" for="ch" forName="bgChev"/>
              <dgm:constr type="h" for="ch" forName="bgChev" refType="w" refFor="ch" refForName="bgChev" fact="0.386"/>
              <dgm:constr type="l" for="ch" forName="txNode"/>
              <dgm:constr type="w" for="ch" forName="txNode" refType="w" fact="0.76"/>
              <dgm:constr type="t" for="ch" forName="txNode" refType="h" refFor="ch" refForName="bgChev" fact="0.25"/>
              <dgm:constr type="h" for="ch" forName="txNode" refType="h" refFor="ch" refForName="bgChev"/>
            </dgm:constrLst>
          </dgm:else>
        </dgm:choose>
        <dgm:ruleLst/>
        <dgm:layoutNode name="bgChev" styleLbl="node1">
          <dgm:alg type="sp"/>
          <dgm:choose name="Name8">
            <dgm:if name="Name9" func="var" arg="dir" op="equ" val="norm">
              <dgm:shape xmlns:r="http://schemas.openxmlformats.org/officeDocument/2006/relationships" type="chevron" r:blip="">
                <dgm:adjLst>
                  <dgm:adj idx="1" val="0.4"/>
                </dgm:adjLst>
              </dgm:shape>
            </dgm:if>
            <dgm:else name="Name10">
              <dgm:shape xmlns:r="http://schemas.openxmlformats.org/officeDocument/2006/relationships" rot="180" type="chevron" r:blip="">
                <dgm:adjLst>
                  <dgm:adj idx="1" val="0.4"/>
                </dgm:adjLst>
              </dgm:shape>
            </dgm:else>
          </dgm:choose>
          <dgm:presOf/>
          <dgm:constrLst/>
        </dgm:layoutNode>
        <dgm:layoutNode name="txNode" styleLbl="fgAcc1">
          <dgm:varLst>
            <dgm:bulletEnabled val="1"/>
          </dgm:varLst>
          <dgm:alg type="tx"/>
          <dgm:shape xmlns:r="http://schemas.openxmlformats.org/officeDocument/2006/relationships" type="roundRect" r:blip="">
            <dgm:adjLst>
              <dgm:adj idx="1" val="0.1"/>
            </dgm:adjLst>
          </dgm:shape>
          <dgm:presOf axis="desOrSelf" ptType="node"/>
          <dgm:ruleLst>
            <dgm:rule type="primFontSz" val="5" fact="NaN" max="NaN"/>
          </dgm:ruleLst>
        </dgm:layoutNode>
      </dgm:layoutNode>
      <dgm:forEach name="Name11" axis="followSib" ptType="sibTrans" cnt="1">
        <dgm:layoutNode name="compositeSpace">
          <dgm:alg type="sp"/>
          <dgm:shape xmlns:r="http://schemas.openxmlformats.org/officeDocument/2006/relationships" r:blip="">
            <dgm:adjLst/>
          </dgm:shape>
          <dgm:presOf axis="sel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0.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8/layout/VerticalCircleList">
  <dgm:title val=""/>
  <dgm:desc val=""/>
  <dgm:catLst>
    <dgm:cat type="list" pri="235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41" srcId="1" destId="11" srcOrd="0" destOrd="0"/>
        <dgm:cxn modelId="42" srcId="1" destId="12" srcOrd="1" destOrd="0"/>
        <dgm:cxn modelId="5" srcId="0" destId="2" srcOrd="0" destOrd="0"/>
        <dgm:cxn modelId="51" srcId="2" destId="21" srcOrd="0" destOrd="0"/>
        <dgm:cxn modelId="52" srcId="2" destId="22" srcOrd="1" destOrd="0"/>
      </dgm:cxnLst>
      <dgm:bg/>
      <dgm:whole/>
    </dgm:dataModel>
  </dgm:sampData>
  <dgm:styleData useDef="1">
    <dgm:dataModel>
      <dgm:ptLst/>
      <dgm:bg/>
      <dgm:whole/>
    </dgm:dataModel>
  </dgm:styleData>
  <dgm:clrData useDef="1">
    <dgm:dataModel>
      <dgm:ptLst/>
      <dgm:bg/>
      <dgm:whole/>
    </dgm:dataModel>
  </dgm:clrData>
  <dgm:layoutNode name="Name0">
    <dgm:varLst>
      <dgm:dir/>
    </dgm:varLst>
    <dgm:alg type="lin">
      <dgm:param type="linDir" val="fromT"/>
      <dgm:param type="fallback" val="2D"/>
    </dgm:alg>
    <dgm:shape xmlns:r="http://schemas.openxmlformats.org/officeDocument/2006/relationships" r:blip="">
      <dgm:adjLst/>
    </dgm:shape>
    <dgm:presOf/>
    <dgm:constrLst>
      <dgm:constr type="w" for="ch" forName="withChildren" refType="w"/>
      <dgm:constr type="h" for="ch" forName="withChildren" refType="w" fact="0.909"/>
      <dgm:constr type="w" for="ch" forName="noChildren" refType="w"/>
      <dgm:constr type="h" for="ch" forName="noChildren" refType="w" fact="0.164"/>
      <dgm:constr type="w" for="ch" forName="overlap" val="1"/>
      <dgm:constr type="h" for="ch" forName="overlap" refType="w" refFor="ch" refForName="withChildren" fact="-0.089"/>
      <dgm:constr type="primFontSz" for="des" forName="txLvl1" op="equ" val="65"/>
      <dgm:constr type="primFontSz" for="des" forName="txLvlOnly1" refType="primFontSz" refFor="des" refForName="txLvl1" op="equ"/>
      <dgm:constr type="primFontSz" for="des" forName="txLvl2" refType="primFontSz" refFor="des" refForName="txLvl1" op="equ" fact="0.78"/>
      <dgm:constr type="primFontSz" for="des" forName="txLvl3" refType="primFontSz" refFor="des" refForName="txLvl1" op="equ" fact="0.78"/>
      <dgm:constr type="userF" for="des" forName="lin" refType="primFontSz" refFor="des" refForName="txLvl2" op="equ"/>
    </dgm:constrLst>
    <dgm:forEach name="Name1" axis="ch" ptType="node">
      <dgm:choose name="Name2">
        <dgm:if name="Name3" axis="ch" ptType="node" func="cnt" op="gte" val="1">
          <dgm:layoutNode name="withChildren">
            <dgm:alg type="composite"/>
            <dgm:choose name="Name4">
              <dgm:if name="Name5" func="var" arg="dir" op="equ" val="norm">
                <dgm:constrLst>
                  <dgm:constr type="l" for="ch" forName="bigCircle"/>
                  <dgm:constr type="w" for="ch" forName="bigCircle" refType="h" refFor="ch" refForName="bigCircle"/>
                  <dgm:constr type="t" for="ch" forName="bigCircle"/>
                  <dgm:constr type="h" for="ch" forName="bigCircle" refType="h"/>
                  <dgm:constr type="l" for="ch" forName="medCircle" refType="w" fact="0.043"/>
                  <dgm:constr type="w" for="ch" forName="medCircle" refType="h" refFor="ch" refForName="medCircle"/>
                  <dgm:constr type="t" for="ch" forName="medCircle" refType="h" fact="0.042"/>
                  <dgm:constr type="h" for="ch" forName="medCircle" refType="h" fact="0.18"/>
                  <dgm:constr type="l" for="ch" forName="txLvl1" refType="ctrX" refFor="ch" refForName="medCircle"/>
                  <dgm:constr type="r" for="ch" forName="txLvl1" refType="w"/>
                  <dgm:constr type="h" for="ch" forName="txLvl1" refType="h" refFor="ch" refForName="medCircle"/>
                  <dgm:constr type="t" for="ch" forName="txLvl1" refType="t" refFor="ch" refForName="medCircle"/>
                  <dgm:constr type="l" for="ch" forName="lin" refType="ctrX" refFor="ch" refForName="medCircle"/>
                  <dgm:constr type="r" for="ch" forName="lin" refType="w"/>
                  <dgm:constr type="t" for="ch" forName="lin" refType="h" fact="0.222"/>
                  <dgm:constr type="h" for="ch" forName="lin" refType="h" fact="0.68"/>
                </dgm:constrLst>
              </dgm:if>
              <dgm:else name="Name6">
                <dgm:constrLst>
                  <dgm:constr type="r" for="ch" forName="bigCircle" refType="w"/>
                  <dgm:constr type="w" for="ch" forName="bigCircle" refType="h" refFor="ch" refForName="bigCircle"/>
                  <dgm:constr type="t" for="ch" forName="bigCircle"/>
                  <dgm:constr type="h" for="ch" forName="bigCircle" refType="h"/>
                  <dgm:constr type="r" for="ch" forName="medCircle" refType="w" fact="0.957"/>
                  <dgm:constr type="w" for="ch" forName="medCircle" refType="h" refFor="ch" refForName="medCircle"/>
                  <dgm:constr type="t" for="ch" forName="medCircle" refType="h" fact="0.042"/>
                  <dgm:constr type="h" for="ch" forName="medCircle" refType="h" fact="0.18"/>
                  <dgm:constr type="l" for="ch" forName="txLvl1"/>
                  <dgm:constr type="r" for="ch" forName="txLvl1" refType="ctrX" refFor="ch" refForName="medCircle"/>
                  <dgm:constr type="h" for="ch" forName="txLvl1" refType="h" refFor="ch" refForName="medCircle"/>
                  <dgm:constr type="t" for="ch" forName="txLvl1" refType="t" refFor="ch" refForName="medCircle"/>
                  <dgm:constr type="l" for="ch" forName="lin"/>
                  <dgm:constr type="r" for="ch" forName="lin" refType="ctrX" refFor="ch" refForName="medCircle"/>
                  <dgm:constr type="t" for="ch" forName="lin" refType="h" fact="0.222"/>
                  <dgm:constr type="h" for="ch" forName="lin" refType="h" fact="0.68"/>
                </dgm:constrLst>
              </dgm:else>
            </dgm:choose>
            <dgm:layoutNode name="bigCircle" styleLbl="vennNode1">
              <dgm:alg type="sp"/>
              <dgm:shape xmlns:r="http://schemas.openxmlformats.org/officeDocument/2006/relationships" type="ellipse" r:blip="">
                <dgm:adjLst/>
              </dgm:shape>
              <dgm:presOf/>
              <dgm:constrLst>
                <dgm:constr type="w" refType="h"/>
              </dgm:constrLst>
            </dgm:layoutNode>
            <dgm:layoutNode name="medCircle" styleLbl="vennNode1">
              <dgm:alg type="sp"/>
              <dgm:shape xmlns:r="http://schemas.openxmlformats.org/officeDocument/2006/relationships" type="ellipse" r:blip="">
                <dgm:adjLst/>
              </dgm:shape>
              <dgm:presOf/>
              <dgm:constrLst>
                <dgm:constr type="w" refType="h"/>
              </dgm:constrLst>
            </dgm:layoutNode>
            <dgm:layoutNode name="txLvl1" styleLbl="revTx">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name="lin">
              <dgm:choose name="Name10">
                <dgm:if name="Name11" func="var" arg="dir" op="equ" val="norm">
                  <dgm:alg type="lin">
                    <dgm:param type="linDir" val="fromT"/>
                    <dgm:param type="vertAlign" val="t"/>
                    <dgm:param type="nodeHorzAlign" val="l"/>
                  </dgm:alg>
                </dgm:if>
                <dgm:else name="Name12">
                  <dgm:alg type="lin">
                    <dgm:param type="linDir" val="fromT"/>
                    <dgm:param type="vertAlign" val="t"/>
                    <dgm:param type="nodeHorzAlign" val="r"/>
                  </dgm:alg>
                </dgm:else>
              </dgm:choose>
              <dgm:shape xmlns:r="http://schemas.openxmlformats.org/officeDocument/2006/relationships" r:blip="">
                <dgm:adjLst/>
              </dgm:shape>
              <dgm:presOf/>
              <dgm:constrLst>
                <dgm:constr type="userF"/>
                <dgm:constr type="primFontSz" for="ch" forName="txLvl2" refType="userF"/>
                <dgm:constr type="w" for="ch" forName="txLvl2" refType="w"/>
                <dgm:constr type="h" for="ch" forName="txLvl2" refType="primFontSz" refFor="ch" refForName="txLvl2" fact="0.39"/>
                <dgm:constr type="w" for="ch" forName="txLvl3" refType="w"/>
                <dgm:constr type="h" for="ch" forName="txLvl3" refType="primFontSz" refFor="ch" refForName="txLvl2" fact="0.39"/>
                <dgm:constr type="h" for="ch" forName="smCircle" refType="primFontSz" refFor="ch" refForName="txLvl2" fact="0.14"/>
                <dgm:constr type="h" for="ch" forName="indentDot1" refType="primFontSz" refFor="ch" refForName="txLvl2" fact="0.14"/>
                <dgm:constr type="h" for="ch" forName="indentDot2" refType="primFontSz" refFor="ch" refForName="txLvl2" fact="0.14"/>
                <dgm:constr type="h" for="ch" forName="indentDot3" refType="primFontSz" refFor="ch" refForName="txLvl2" fact="0.14"/>
                <dgm:constr type="w" for="ch" forName="indentDot1" refType="w"/>
                <dgm:constr type="w" for="ch" forName="indentDot2" refType="w"/>
                <dgm:constr type="w" for="ch" forName="indentDot3" refType="w"/>
                <dgm:constr type="userI" for="ch" forName="txLvl3" refType="primFontSz" refFor="ch" refForName="txLvl2" fact="0.14"/>
                <dgm:constr type="userI" for="ch" forName="indentDot1" refType="primFontSz" refFor="ch" refForName="txLvl2" fact="0.14"/>
                <dgm:constr type="userI" for="ch" forName="indentDot2" refType="primFontSz" refFor="ch" refForName="txLvl2" fact="0.14"/>
                <dgm:constr type="userI" for="ch" forName="indentDot3" refType="primFontSz" refFor="ch" refForName="txLvl2" fact="0.14"/>
              </dgm:constrLst>
              <dgm:ruleLst>
                <dgm:rule type="primFontSz" for="ch" forName="txLvl2" val="5" fact="NaN" max="NaN"/>
              </dgm:ruleLst>
              <dgm:forEach name="Name13" axis="ch" ptType="node">
                <dgm:layoutNode name="txLvl2" styleLbl="revTx">
                  <dgm:choose name="Name14">
                    <dgm:if name="Name15" func="var" arg="dir" op="equ" val="norm">
                      <dgm:alg type="tx">
                        <dgm:param type="parTxLTRAlign" val="l"/>
                        <dgm:param type="parTxRTLAlign" val="l"/>
                      </dgm:alg>
                    </dgm:if>
                    <dgm:else name="Name16">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h" val="INF" fact="NaN" max="NaN"/>
                  </dgm:ruleLst>
                </dgm:layoutNode>
                <dgm:forEach name="Name17" axis="ch" ptType="node" cnt="1">
                  <dgm:layoutNode name="indentDot1">
                    <dgm:alg type="composite"/>
                    <dgm:shape xmlns:r="http://schemas.openxmlformats.org/officeDocument/2006/relationships" r:blip="">
                      <dgm:adjLst/>
                    </dgm:shape>
                    <dgm:presOf/>
                    <dgm:choose name="Name18">
                      <dgm:if name="Name19" func="var" arg="dir" op="equ" val="norm">
                        <dgm:constrLst>
                          <dgm:constr type="userI"/>
                          <dgm:constr type="w" for="ch" forName="gap1" refType="userI" fact="3"/>
                          <dgm:constr type="w" for="ch" forName="smCircle1" refType="h"/>
                          <dgm:constr type="l" for="ch" forName="smCircle1" refType="r" refFor="ch" refForName="gap1"/>
                        </dgm:constrLst>
                      </dgm:if>
                      <dgm:else name="Name20">
                        <dgm:constrLst>
                          <dgm:constr type="userI"/>
                          <dgm:constr type="w" for="ch" forName="gap1" refType="userI" fact="3"/>
                          <dgm:constr type="w" for="ch" forName="smCircle1" refType="h"/>
                          <dgm:constr type="r" for="ch" forName="smCircle1" refType="l" refFor="ch" refForName="gap1"/>
                        </dgm:constrLst>
                      </dgm:else>
                    </dgm:choose>
                    <dgm:layoutNode name="gap1">
                      <dgm:alg type="sp"/>
                      <dgm:shape xmlns:r="http://schemas.openxmlformats.org/officeDocument/2006/relationships" type="rect" r:blip="" hideGeom="1">
                        <dgm:adjLst/>
                      </dgm:shape>
                      <dgm:presOf/>
                    </dgm:layoutNode>
                    <dgm:layoutNode name="smCircle1" styleLbl="vennNode1">
                      <dgm:alg type="sp"/>
                      <dgm:shape xmlns:r="http://schemas.openxmlformats.org/officeDocument/2006/relationships" type="ellipse" r:blip="">
                        <dgm:adjLst/>
                      </dgm:shape>
                      <dgm:presOf/>
                      <dgm:constrLst>
                        <dgm:constr type="w" refType="h"/>
                      </dgm:constrLst>
                    </dgm:layoutNode>
                  </dgm:layoutNode>
                </dgm:forEach>
                <dgm:forEach name="Name21" axis="ch" ptType="node">
                  <dgm:layoutNode name="txLvl3" styleLbl="revTx">
                    <dgm:varLst>
                      <dgm:bulletEnabled val="1"/>
                    </dgm:varLst>
                    <dgm:choose name="Name22">
                      <dgm:if name="Name23" func="var" arg="dir" op="equ" val="norm">
                        <dgm:alg type="tx">
                          <dgm:param type="parTxLTRAlign" val="l"/>
                          <dgm:param type="parTxRTLAlign" val="l"/>
                          <dgm:param type="shpTxLTRAlignCh" val="l"/>
                          <dgm:param type="shpTxRTLAlignCh" val="l"/>
                        </dgm:alg>
                      </dgm:if>
                      <dgm:else name="Name24">
                        <dgm:alg type="tx">
                          <dgm:param type="parTxLTRAlign" val="r"/>
                          <dgm:param type="parTxRTLAlign" val="r"/>
                          <dgm:param type="shpTxLTRAlignCh" val="r"/>
                          <dgm:param type="shpTxRTLAlignCh" val="r"/>
                        </dgm:alg>
                      </dgm:else>
                    </dgm:choose>
                    <dgm:shape xmlns:r="http://schemas.openxmlformats.org/officeDocument/2006/relationships" type="rect" r:blip="">
                      <dgm:adjLst/>
                    </dgm:shape>
                    <dgm:presOf axis="desOrSelf" ptType="node"/>
                    <dgm:choose name="Name25">
                      <dgm:if name="Name26" func="var" arg="dir" op="equ" val="norm">
                        <dgm:constrLst>
                          <dgm:constr type="userI"/>
                          <dgm:constr type="lMarg" refType="userI" fact="8.504"/>
                          <dgm:constr type="rMarg"/>
                          <dgm:constr type="tMarg" refType="primFontSz" fact="0.1"/>
                          <dgm:constr type="bMarg" refType="primFontSz" fact="0.1"/>
                        </dgm:constrLst>
                      </dgm:if>
                      <dgm:else name="Name27">
                        <dgm:constrLst>
                          <dgm:constr type="userI"/>
                          <dgm:constr type="lMarg"/>
                          <dgm:constr type="rMarg" refType="userI" fact="8.504"/>
                          <dgm:constr type="tMarg" refType="primFontSz" fact="0.1"/>
                          <dgm:constr type="bMarg" refType="primFontSz" fact="0.1"/>
                        </dgm:constrLst>
                      </dgm:else>
                    </dgm:choose>
                    <dgm:ruleLst>
                      <dgm:rule type="h" val="INF" fact="NaN" max="NaN"/>
                    </dgm:ruleLst>
                  </dgm:layoutNode>
                  <dgm:forEach name="Name28" axis="followSib" ptType="sibTrans" cnt="1">
                    <dgm:layoutNode name="indentDot2">
                      <dgm:alg type="composite"/>
                      <dgm:shape xmlns:r="http://schemas.openxmlformats.org/officeDocument/2006/relationships" r:blip="">
                        <dgm:adjLst/>
                      </dgm:shape>
                      <dgm:presOf/>
                      <dgm:choose name="Name29">
                        <dgm:if name="Name30" func="var" arg="dir" op="equ" val="norm">
                          <dgm:constrLst>
                            <dgm:constr type="userI"/>
                            <dgm:constr type="w" for="ch" forName="gap2" refType="userI" fact="3"/>
                            <dgm:constr type="w" for="ch" forName="smCircle2" refType="h"/>
                            <dgm:constr type="l" for="ch" forName="smCircle2" refType="r" refFor="ch" refForName="gap2"/>
                          </dgm:constrLst>
                        </dgm:if>
                        <dgm:else name="Name31">
                          <dgm:constrLst>
                            <dgm:constr type="userI"/>
                            <dgm:constr type="w" for="ch" forName="gap2" refType="userI" fact="3"/>
                            <dgm:constr type="w" for="ch" forName="smCircle2" refType="h"/>
                            <dgm:constr type="r" for="ch" forName="smCircle2" refType="l" refFor="ch" refForName="gap2"/>
                          </dgm:constrLst>
                        </dgm:else>
                      </dgm:choose>
                      <dgm:layoutNode name="gap2">
                        <dgm:alg type="sp"/>
                        <dgm:shape xmlns:r="http://schemas.openxmlformats.org/officeDocument/2006/relationships" type="rect" r:blip="" hideGeom="1">
                          <dgm:adjLst/>
                        </dgm:shape>
                        <dgm:presOf/>
                      </dgm:layoutNode>
                      <dgm:layoutNode name="smCircle2" styleLbl="vennNode1">
                        <dgm:alg type="sp"/>
                        <dgm:shape xmlns:r="http://schemas.openxmlformats.org/officeDocument/2006/relationships" type="ellipse" r:blip="">
                          <dgm:adjLst/>
                        </dgm:shape>
                        <dgm:presOf/>
                        <dgm:constrLst>
                          <dgm:constr type="w" refType="h"/>
                        </dgm:constrLst>
                      </dgm:layoutNode>
                    </dgm:layoutNode>
                  </dgm:forEach>
                </dgm:forEach>
                <dgm:choose name="Name32">
                  <dgm:if name="Name33" axis="ch" ptType="node" func="cnt" op="gte" val="1">
                    <dgm:forEach name="Name34" axis="followSib" ptType="sibTrans" cnt="1">
                      <dgm:layoutNode name="indentDot3">
                        <dgm:alg type="composite"/>
                        <dgm:shape xmlns:r="http://schemas.openxmlformats.org/officeDocument/2006/relationships" r:blip="">
                          <dgm:adjLst/>
                        </dgm:shape>
                        <dgm:presOf/>
                        <dgm:choose name="Name35">
                          <dgm:if name="Name36" func="var" arg="dir" op="equ" val="norm">
                            <dgm:constrLst>
                              <dgm:constr type="userI"/>
                              <dgm:constr type="w" for="ch" forName="gap3" refType="userI" fact="3"/>
                              <dgm:constr type="w" for="ch" forName="smCircle3" refType="h"/>
                              <dgm:constr type="l" for="ch" forName="smCircle3" refType="r" refFor="ch" refForName="gap3"/>
                            </dgm:constrLst>
                          </dgm:if>
                          <dgm:else name="Name37">
                            <dgm:constrLst>
                              <dgm:constr type="userI"/>
                              <dgm:constr type="w" for="ch" forName="gap3" refType="userI" fact="3"/>
                              <dgm:constr type="w" for="ch" forName="smCircle3" refType="h"/>
                              <dgm:constr type="r" for="ch" forName="smCircle3" refType="l" refFor="ch" refForName="gap3"/>
                            </dgm:constrLst>
                          </dgm:else>
                        </dgm:choose>
                        <dgm:layoutNode name="gap3">
                          <dgm:alg type="sp"/>
                          <dgm:shape xmlns:r="http://schemas.openxmlformats.org/officeDocument/2006/relationships" type="rect" r:blip="" hideGeom="1">
                            <dgm:adjLst/>
                          </dgm:shape>
                          <dgm:presOf/>
                        </dgm:layoutNode>
                        <dgm:layoutNode name="smCircle3" styleLbl="vennNode1">
                          <dgm:alg type="sp"/>
                          <dgm:shape xmlns:r="http://schemas.openxmlformats.org/officeDocument/2006/relationships" type="ellipse" r:blip="">
                            <dgm:adjLst/>
                          </dgm:shape>
                          <dgm:presOf/>
                          <dgm:constrLst>
                            <dgm:constr type="w" refType="h"/>
                          </dgm:constrLst>
                        </dgm:layoutNode>
                      </dgm:layoutNode>
                    </dgm:forEach>
                  </dgm:if>
                  <dgm:else name="Name38">
                    <dgm:forEach name="Name39" axis="followSib" ptType="sibTrans" cnt="1">
                      <dgm:layoutNode name="smCircle" styleLbl="vennNode1">
                        <dgm:alg type="sp"/>
                        <dgm:shape xmlns:r="http://schemas.openxmlformats.org/officeDocument/2006/relationships" type="ellipse" r:blip="">
                          <dgm:adjLst/>
                        </dgm:shape>
                        <dgm:presOf/>
                        <dgm:constrLst>
                          <dgm:constr type="w" refType="h"/>
                        </dgm:constrLst>
                      </dgm:layoutNode>
                    </dgm:forEach>
                  </dgm:else>
                </dgm:choose>
              </dgm:forEach>
            </dgm:layoutNode>
          </dgm:layoutNode>
          <dgm:choose name="Name40">
            <dgm:if name="Name41" axis="followSib ch" ptType="node node" cnt="1 0" func="cnt" op="gte" val="1">
              <dgm:layoutNode name="overlap">
                <dgm:alg type="sp"/>
                <dgm:shape xmlns:r="http://schemas.openxmlformats.org/officeDocument/2006/relationships" r:blip="">
                  <dgm:adjLst/>
                </dgm:shape>
                <dgm:presOf/>
              </dgm:layoutNode>
            </dgm:if>
            <dgm:else name="Name42"/>
          </dgm:choose>
        </dgm:if>
        <dgm:else name="Name43">
          <dgm:layoutNode name="noChildren">
            <dgm:alg type="composite"/>
            <dgm:choose name="Name44">
              <dgm:if name="Name45" func="var" arg="dir" op="equ" val="norm">
                <dgm:constrLst>
                  <dgm:constr type="l" for="ch" forName="gap"/>
                  <dgm:constr type="w" for="ch" forName="gap" refType="w" fact="0.043"/>
                  <dgm:constr type="h" for="ch" forName="gap" refType="h"/>
                  <dgm:constr type="t" for="ch" forName="gap"/>
                  <dgm:constr type="l" for="ch" forName="medCircle2" refType="r" refFor="ch" refForName="gap"/>
                  <dgm:constr type="w" for="ch" forName="medCircle2" refType="h" refFor="ch" refForName="medCircle2"/>
                  <dgm:constr type="t" for="ch" forName="medCircle2"/>
                  <dgm:constr type="h" for="ch" forName="medCircle2" refType="h"/>
                  <dgm:constr type="l" for="ch" forName="txLvlOnly1" refType="ctrX" refFor="ch" refForName="medCircle2"/>
                  <dgm:constr type="r" for="ch" forName="txLvlOnly1" refType="w"/>
                  <dgm:constr type="h" for="ch" forName="txLvlOnly1" refType="h"/>
                  <dgm:constr type="t" for="ch" forName="txLvlOnly1"/>
                </dgm:constrLst>
              </dgm:if>
              <dgm:else name="Name46">
                <dgm:constrLst>
                  <dgm:constr type="r" for="ch" forName="gap" refType="w"/>
                  <dgm:constr type="w" for="ch" forName="gap" refType="w" fact="0.043"/>
                  <dgm:constr type="h" for="ch" forName="gap" refType="h"/>
                  <dgm:constr type="t" for="ch" forName="gap"/>
                  <dgm:constr type="r" for="ch" forName="medCircle2" refType="l" refFor="ch" refForName="gap"/>
                  <dgm:constr type="w" for="ch" forName="medCircle2" refType="h" refFor="ch" refForName="medCircle2"/>
                  <dgm:constr type="t" for="ch" forName="medCircle2"/>
                  <dgm:constr type="h" for="ch" forName="medCircle2" refType="h"/>
                  <dgm:constr type="l" for="ch" forName="txLvlOnly1"/>
                  <dgm:constr type="r" for="ch" forName="txLvlOnly1" refType="ctrX" refFor="ch" refForName="medCircle2"/>
                  <dgm:constr type="h" for="ch" forName="txLvlOnly1" refType="h"/>
                  <dgm:constr type="t" for="ch" forName="txLvlOnly1"/>
                </dgm:constrLst>
              </dgm:else>
            </dgm:choose>
            <dgm:layoutNode name="gap">
              <dgm:alg type="sp"/>
              <dgm:shape xmlns:r="http://schemas.openxmlformats.org/officeDocument/2006/relationships" r:blip="">
                <dgm:adjLst/>
              </dgm:shape>
              <dgm:presOf/>
            </dgm:layoutNode>
            <dgm:layoutNode name="medCircle2" styleLbl="vennNode1">
              <dgm:alg type="sp"/>
              <dgm:shape xmlns:r="http://schemas.openxmlformats.org/officeDocument/2006/relationships" type="ellipse" r:blip="">
                <dgm:adjLst/>
              </dgm:shape>
              <dgm:presOf/>
              <dgm:constrLst>
                <dgm:constr type="w" refType="h"/>
              </dgm:constrLst>
            </dgm:layoutNode>
            <dgm:layoutNode name="txLvlOnly1" styleLbl="revTx">
              <dgm:choose name="Name47">
                <dgm:if name="Name48" func="var" arg="dir" op="equ" val="norm">
                  <dgm:alg type="tx">
                    <dgm:param type="parTxLTRAlign" val="l"/>
                    <dgm:param type="parTxRTLAlign" val="l"/>
                  </dgm:alg>
                </dgm:if>
                <dgm:else name="Name4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dgm:else>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6.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2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8.xml><?xml version="1.0" encoding="utf-8"?>
<dgm:layoutDef xmlns:dgm="http://schemas.openxmlformats.org/drawingml/2006/diagram" xmlns:a="http://schemas.openxmlformats.org/drawingml/2006/main" uniqueId="urn:microsoft.com/office/officeart/2005/8/layout/process3">
  <dgm:title val=""/>
  <dgm:desc val=""/>
  <dgm:catLst>
    <dgm:cat type="process" pri="2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3" destOrd="0"/>
        <dgm:cxn modelId="12" srcId="1" destId="11" srcOrd="0" destOrd="0"/>
        <dgm:cxn modelId="23" srcId="2" destId="21" srcOrd="0" destOrd="0"/>
        <dgm:cxn modelId="34" srcId="3" destId="31" srcOrd="0"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osite" refType="w"/>
      <dgm:constr type="w" for="ch" ptType="sibTrans" refType="w" refFor="ch" refForName="composite" fact="0.3333"/>
      <dgm:constr type="w" for="des" forName="parTx"/>
      <dgm:constr type="h" for="des" forName="parTx" op="equ"/>
      <dgm:constr type="h" for="des" forName="parSh" op="equ"/>
      <dgm:constr type="w" for="des" forName="desTx"/>
      <dgm:constr type="h" for="des" forName="desTx" op="equ"/>
      <dgm:constr type="w" for="des" forName="parSh"/>
      <dgm:constr type="primFontSz" for="des" forName="parTx" val="65"/>
      <dgm:constr type="secFontSz" for="des" forName="desTx" refType="primFontSz" refFor="des" refForName="parTx" op="equ"/>
      <dgm:constr type="primFontSz" for="des" forName="connTx" refType="primFontSz" refFor="des" refForName="parTx" fact="0.8"/>
      <dgm:constr type="primFontSz" for="des" forName="connTx" refType="primFontSz" refFor="des" refForName="parTx" op="lte" fact="0.8"/>
      <dgm:constr type="h" for="des" forName="parTx" refType="primFontSz" refFor="des" refForName="parTx" fact="0.8"/>
      <dgm:constr type="h" for="des" forName="parSh" refType="primFontSz" refFor="des" refForName="parTx" fact="1.2"/>
      <dgm:constr type="h" for="des" forName="desTx" refType="primFontSz" refFor="des" refForName="parTx" fact="1.6"/>
      <dgm:constr type="h" for="des" forName="parSh" refType="h" refFor="des" refForName="parTx" op="lte" fact="1.5"/>
      <dgm:constr type="h" for="des" forName="parSh" refType="h" refFor="des" refForName="parTx" op="gte" fact="1.5"/>
    </dgm:constrLst>
    <dgm:ruleLst>
      <dgm:rule type="w" for="ch" forName="composite" val="0" fact="NaN" max="NaN"/>
      <dgm:rule type="primFontSz" for="des" forName="parTx" val="5" fact="NaN" max="NaN"/>
    </dgm:ruleLst>
    <dgm:forEach name="Name3" axis="ch" ptType="node">
      <dgm:layoutNode name="composite">
        <dgm:alg type="composite"/>
        <dgm:shape xmlns:r="http://schemas.openxmlformats.org/officeDocument/2006/relationships" r:blip="">
          <dgm:adjLst/>
        </dgm:shape>
        <dgm:presOf/>
        <dgm:choose name="Name4">
          <dgm:if name="Name5" func="var" arg="dir" op="equ" val="norm">
            <dgm:constrLst>
              <dgm:constr type="h" refType="w" fact="1000"/>
              <dgm:constr type="l" for="ch" forName="parTx"/>
              <dgm:constr type="w" for="ch" forName="parTx" refType="w" fact="0.83"/>
              <dgm:constr type="t" for="ch" forName="parTx"/>
              <dgm:constr type="l" for="ch" forName="parSh"/>
              <dgm:constr type="w" for="ch" forName="parSh" refType="w" refFor="ch" refForName="parTx"/>
              <dgm:constr type="t" for="ch" forName="parSh"/>
              <dgm:constr type="l" for="ch" forName="desTx" refType="w" fact="0.17"/>
              <dgm:constr type="w" for="ch" forName="desTx" refType="w" refFor="ch" refForName="parTx"/>
              <dgm:constr type="t" for="ch" forName="desTx" refType="h" refFor="ch" refForName="parTx"/>
            </dgm:constrLst>
          </dgm:if>
          <dgm:else name="Name6">
            <dgm:constrLst>
              <dgm:constr type="h" refType="w" fact="1000"/>
              <dgm:constr type="l" for="ch" forName="parTx" refType="w" fact="0.17"/>
              <dgm:constr type="w" for="ch" forName="parTx" refType="w" fact="0.83"/>
              <dgm:constr type="t" for="ch" forName="parTx"/>
              <dgm:constr type="l" for="ch" forName="parSh" refType="w" fact="0.15"/>
              <dgm:constr type="w" for="ch" forName="parSh" refType="w" refFor="ch" refForName="parTx"/>
              <dgm:constr type="t" for="ch" forName="parSh"/>
              <dgm:constr type="l" for="ch" forName="desTx"/>
              <dgm:constr type="w" for="ch" forName="desTx" refType="w" refFor="ch" refForName="parTx"/>
              <dgm:constr type="t" for="ch" forName="desTx" refType="h" refFor="ch" refForName="parTx"/>
            </dgm:constrLst>
          </dgm:else>
        </dgm:choose>
        <dgm:ruleLst>
          <dgm:rule type="h" val="INF" fact="NaN" max="NaN"/>
        </dgm:ruleLst>
        <dgm:layoutNode name="parTx">
          <dgm:varLst>
            <dgm:chMax val="0"/>
            <dgm:chPref val="0"/>
            <dgm:bulletEnabled val="1"/>
          </dgm:varLst>
          <dgm:alg type="tx">
            <dgm:param type="parTxLTRAlign" val="l"/>
            <dgm:param type="parTxRTLAlign" val="r"/>
            <dgm:param type="txAnchorVert" val="t"/>
          </dgm:alg>
          <dgm:shape xmlns:r="http://schemas.openxmlformats.org/officeDocument/2006/relationships" type="rect" r:blip="" zOrderOff="1" hideGeom="1">
            <dgm:adjLst>
              <dgm:adj idx="1" val="0.1"/>
            </dgm:adjLst>
          </dgm:shape>
          <dgm:presOf axis="self" ptType="node"/>
          <dgm:constrLst>
            <dgm:constr type="h" refType="w" op="lte" fact="0.4"/>
            <dgm:constr type="bMarg" refType="primFontSz" fact="0.3"/>
            <dgm:constr type="h"/>
          </dgm:constrLst>
          <dgm:ruleLst>
            <dgm:rule type="h" val="INF" fact="NaN" max="NaN"/>
          </dgm:ruleLst>
        </dgm:layoutNode>
        <dgm:layoutNode name="parSh">
          <dgm:alg type="sp"/>
          <dgm:shape xmlns:r="http://schemas.openxmlformats.org/officeDocument/2006/relationships" type="roundRect" r:blip="">
            <dgm:adjLst>
              <dgm:adj idx="1" val="0.1"/>
            </dgm:adjLst>
          </dgm:shape>
          <dgm:presOf axis="self" ptType="node"/>
          <dgm:constrLst>
            <dgm:constr type="h"/>
          </dgm:constrLst>
          <dgm:ruleLst/>
        </dgm:layoutNode>
        <dgm:layoutNode name="desTx" styleLbl="fgAcc1">
          <dgm:varLst>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secFontSz" val="65"/>
            <dgm:constr type="primFontSz" refType="secFontSz"/>
            <dgm:constr type="h"/>
          </dgm:constrLst>
          <dgm:ruleLst>
            <dgm:rule type="h" val="INF" fact="NaN" max="NaN"/>
          </dgm:ruleLst>
        </dgm:layoutNode>
      </dgm:layoutNode>
      <dgm:forEach name="sibTransForEach" axis="followSib" ptType="sibTrans" cnt="1">
        <dgm:layoutNode name="sibTrans">
          <dgm:alg type="conn">
            <dgm:param type="begPts" val="auto"/>
            <dgm:param type="endPts" val="auto"/>
            <dgm:param type="srcNode" val="parTx"/>
            <dgm:param type="dstNode" val="parTx"/>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Tx">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31.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3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35.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1026"/>
          <p:cNvSpPr>
            <a:spLocks noGrp="1" noChangeArrowheads="1"/>
          </p:cNvSpPr>
          <p:nvPr>
            <p:ph type="hdr" sz="quarter"/>
          </p:nvPr>
        </p:nvSpPr>
        <p:spPr bwMode="auto">
          <a:xfrm>
            <a:off x="0" y="1"/>
            <a:ext cx="3037840" cy="464578"/>
          </a:xfrm>
          <a:prstGeom prst="rect">
            <a:avLst/>
          </a:prstGeom>
          <a:noFill/>
          <a:ln w="9525">
            <a:noFill/>
            <a:miter lim="800000"/>
            <a:headEnd/>
            <a:tailEnd/>
          </a:ln>
          <a:effectLst/>
        </p:spPr>
        <p:txBody>
          <a:bodyPr vert="horz" wrap="square" lIns="93322" tIns="46661" rIns="93322" bIns="46661" numCol="1" anchor="t" anchorCtr="0" compatLnSpc="1">
            <a:prstTxWarp prst="textNoShape">
              <a:avLst/>
            </a:prstTxWarp>
          </a:bodyPr>
          <a:lstStyle>
            <a:lvl1pPr>
              <a:defRPr sz="1200" smtClean="0">
                <a:latin typeface="Times New Roman" charset="0"/>
              </a:defRPr>
            </a:lvl1pPr>
          </a:lstStyle>
          <a:p>
            <a:pPr>
              <a:defRPr/>
            </a:pPr>
            <a:endParaRPr lang="en-US"/>
          </a:p>
        </p:txBody>
      </p:sp>
      <p:sp>
        <p:nvSpPr>
          <p:cNvPr id="4099" name="Rectangle 1027"/>
          <p:cNvSpPr>
            <a:spLocks noGrp="1" noChangeArrowheads="1"/>
          </p:cNvSpPr>
          <p:nvPr>
            <p:ph type="dt" sz="quarter" idx="1"/>
          </p:nvPr>
        </p:nvSpPr>
        <p:spPr bwMode="auto">
          <a:xfrm>
            <a:off x="3972561" y="1"/>
            <a:ext cx="3037840" cy="464578"/>
          </a:xfrm>
          <a:prstGeom prst="rect">
            <a:avLst/>
          </a:prstGeom>
          <a:noFill/>
          <a:ln w="9525">
            <a:noFill/>
            <a:miter lim="800000"/>
            <a:headEnd/>
            <a:tailEnd/>
          </a:ln>
          <a:effectLst/>
        </p:spPr>
        <p:txBody>
          <a:bodyPr vert="horz" wrap="square" lIns="93322" tIns="46661" rIns="93322" bIns="46661" numCol="1" anchor="t" anchorCtr="0" compatLnSpc="1">
            <a:prstTxWarp prst="textNoShape">
              <a:avLst/>
            </a:prstTxWarp>
          </a:bodyPr>
          <a:lstStyle>
            <a:lvl1pPr algn="r">
              <a:defRPr sz="1200" smtClean="0">
                <a:latin typeface="Times New Roman" charset="0"/>
              </a:defRPr>
            </a:lvl1pPr>
          </a:lstStyle>
          <a:p>
            <a:pPr>
              <a:defRPr/>
            </a:pPr>
            <a:endParaRPr lang="en-US"/>
          </a:p>
        </p:txBody>
      </p:sp>
      <p:sp>
        <p:nvSpPr>
          <p:cNvPr id="4100" name="Rectangle 1028"/>
          <p:cNvSpPr>
            <a:spLocks noGrp="1" noChangeArrowheads="1"/>
          </p:cNvSpPr>
          <p:nvPr>
            <p:ph type="ftr" sz="quarter" idx="2"/>
          </p:nvPr>
        </p:nvSpPr>
        <p:spPr bwMode="auto">
          <a:xfrm>
            <a:off x="0" y="8831823"/>
            <a:ext cx="3037840" cy="464578"/>
          </a:xfrm>
          <a:prstGeom prst="rect">
            <a:avLst/>
          </a:prstGeom>
          <a:noFill/>
          <a:ln w="9525">
            <a:noFill/>
            <a:miter lim="800000"/>
            <a:headEnd/>
            <a:tailEnd/>
          </a:ln>
          <a:effectLst/>
        </p:spPr>
        <p:txBody>
          <a:bodyPr vert="horz" wrap="square" lIns="93322" tIns="46661" rIns="93322" bIns="46661" numCol="1" anchor="b" anchorCtr="0" compatLnSpc="1">
            <a:prstTxWarp prst="textNoShape">
              <a:avLst/>
            </a:prstTxWarp>
          </a:bodyPr>
          <a:lstStyle>
            <a:lvl1pPr>
              <a:defRPr sz="1200" smtClean="0">
                <a:latin typeface="Times New Roman" charset="0"/>
              </a:defRPr>
            </a:lvl1pPr>
          </a:lstStyle>
          <a:p>
            <a:pPr>
              <a:defRPr/>
            </a:pPr>
            <a:endParaRPr lang="en-US"/>
          </a:p>
        </p:txBody>
      </p:sp>
      <p:sp>
        <p:nvSpPr>
          <p:cNvPr id="4101" name="Rectangle 1029"/>
          <p:cNvSpPr>
            <a:spLocks noGrp="1" noChangeArrowheads="1"/>
          </p:cNvSpPr>
          <p:nvPr>
            <p:ph type="sldNum" sz="quarter" idx="3"/>
          </p:nvPr>
        </p:nvSpPr>
        <p:spPr bwMode="auto">
          <a:xfrm>
            <a:off x="3972561" y="8831823"/>
            <a:ext cx="3037840" cy="464578"/>
          </a:xfrm>
          <a:prstGeom prst="rect">
            <a:avLst/>
          </a:prstGeom>
          <a:noFill/>
          <a:ln w="9525">
            <a:noFill/>
            <a:miter lim="800000"/>
            <a:headEnd/>
            <a:tailEnd/>
          </a:ln>
          <a:effectLst/>
        </p:spPr>
        <p:txBody>
          <a:bodyPr vert="horz" wrap="square" lIns="93322" tIns="46661" rIns="93322" bIns="46661" numCol="1" anchor="b" anchorCtr="0" compatLnSpc="1">
            <a:prstTxWarp prst="textNoShape">
              <a:avLst/>
            </a:prstTxWarp>
          </a:bodyPr>
          <a:lstStyle>
            <a:lvl1pPr algn="r">
              <a:defRPr sz="1200"/>
            </a:lvl1pPr>
          </a:lstStyle>
          <a:p>
            <a:fld id="{28B0F347-BC9E-4E88-B5BA-67F99C042BAD}" type="slidenum">
              <a:rPr lang="en-US" altLang="en-US"/>
              <a:pPr/>
              <a:t>‹#›</a:t>
            </a:fld>
            <a:endParaRPr lang="en-US" altLang="en-US"/>
          </a:p>
        </p:txBody>
      </p:sp>
    </p:spTree>
    <p:extLst>
      <p:ext uri="{BB962C8B-B14F-4D97-AF65-F5344CB8AC3E}">
        <p14:creationId xmlns:p14="http://schemas.microsoft.com/office/powerpoint/2010/main" val="190308409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196"/>
          </a:xfrm>
          <a:prstGeom prst="rect">
            <a:avLst/>
          </a:prstGeom>
        </p:spPr>
        <p:txBody>
          <a:bodyPr vert="horz" lIns="93322" tIns="46661" rIns="93322" bIns="46661" rtlCol="0"/>
          <a:lstStyle>
            <a:lvl1pPr algn="l">
              <a:defRPr sz="1200"/>
            </a:lvl1pPr>
          </a:lstStyle>
          <a:p>
            <a:endParaRPr lang="en-US"/>
          </a:p>
        </p:txBody>
      </p:sp>
      <p:sp>
        <p:nvSpPr>
          <p:cNvPr id="3" name="Date Placeholder 2"/>
          <p:cNvSpPr>
            <a:spLocks noGrp="1"/>
          </p:cNvSpPr>
          <p:nvPr>
            <p:ph type="dt" idx="1"/>
          </p:nvPr>
        </p:nvSpPr>
        <p:spPr>
          <a:xfrm>
            <a:off x="3970939" y="0"/>
            <a:ext cx="3037840" cy="466196"/>
          </a:xfrm>
          <a:prstGeom prst="rect">
            <a:avLst/>
          </a:prstGeom>
        </p:spPr>
        <p:txBody>
          <a:bodyPr vert="horz" lIns="93322" tIns="46661" rIns="93322" bIns="46661" rtlCol="0"/>
          <a:lstStyle>
            <a:lvl1pPr algn="r">
              <a:defRPr sz="1200"/>
            </a:lvl1pPr>
          </a:lstStyle>
          <a:p>
            <a:fld id="{C23AA1F6-50B3-40D0-9739-20CB19FF870D}" type="datetimeFigureOut">
              <a:rPr lang="en-US" smtClean="0"/>
              <a:t>10/17/2016</a:t>
            </a:fld>
            <a:endParaRPr lang="en-US"/>
          </a:p>
        </p:txBody>
      </p:sp>
      <p:sp>
        <p:nvSpPr>
          <p:cNvPr id="4" name="Slide Image Placeholder 3"/>
          <p:cNvSpPr>
            <a:spLocks noGrp="1" noRot="1" noChangeAspect="1"/>
          </p:cNvSpPr>
          <p:nvPr>
            <p:ph type="sldImg" idx="2"/>
          </p:nvPr>
        </p:nvSpPr>
        <p:spPr>
          <a:xfrm>
            <a:off x="1414463" y="1162050"/>
            <a:ext cx="4181475" cy="3136900"/>
          </a:xfrm>
          <a:prstGeom prst="rect">
            <a:avLst/>
          </a:prstGeom>
          <a:noFill/>
          <a:ln w="12700">
            <a:solidFill>
              <a:prstClr val="black"/>
            </a:solidFill>
          </a:ln>
        </p:spPr>
        <p:txBody>
          <a:bodyPr vert="horz" lIns="93322" tIns="46661" rIns="93322" bIns="46661" rtlCol="0" anchor="ctr"/>
          <a:lstStyle/>
          <a:p>
            <a:endParaRPr lang="en-US"/>
          </a:p>
        </p:txBody>
      </p:sp>
      <p:sp>
        <p:nvSpPr>
          <p:cNvPr id="5" name="Notes Placeholder 4"/>
          <p:cNvSpPr>
            <a:spLocks noGrp="1"/>
          </p:cNvSpPr>
          <p:nvPr>
            <p:ph type="body" sz="quarter" idx="3"/>
          </p:nvPr>
        </p:nvSpPr>
        <p:spPr>
          <a:xfrm>
            <a:off x="701040" y="4474187"/>
            <a:ext cx="5608320" cy="3659962"/>
          </a:xfrm>
          <a:prstGeom prst="rect">
            <a:avLst/>
          </a:prstGeom>
        </p:spPr>
        <p:txBody>
          <a:bodyPr vert="horz" lIns="93322" tIns="46661" rIns="93322" bIns="46661"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30204"/>
            <a:ext cx="3037840" cy="466196"/>
          </a:xfrm>
          <a:prstGeom prst="rect">
            <a:avLst/>
          </a:prstGeom>
        </p:spPr>
        <p:txBody>
          <a:bodyPr vert="horz" lIns="93322" tIns="46661" rIns="93322" bIns="46661" rtlCol="0" anchor="b"/>
          <a:lstStyle>
            <a:lvl1pPr algn="l">
              <a:defRPr sz="1200"/>
            </a:lvl1pPr>
          </a:lstStyle>
          <a:p>
            <a:endParaRPr lang="en-US"/>
          </a:p>
        </p:txBody>
      </p:sp>
      <p:sp>
        <p:nvSpPr>
          <p:cNvPr id="7" name="Slide Number Placeholder 6"/>
          <p:cNvSpPr>
            <a:spLocks noGrp="1"/>
          </p:cNvSpPr>
          <p:nvPr>
            <p:ph type="sldNum" sz="quarter" idx="5"/>
          </p:nvPr>
        </p:nvSpPr>
        <p:spPr>
          <a:xfrm>
            <a:off x="3970939" y="8830204"/>
            <a:ext cx="3037840" cy="466196"/>
          </a:xfrm>
          <a:prstGeom prst="rect">
            <a:avLst/>
          </a:prstGeom>
        </p:spPr>
        <p:txBody>
          <a:bodyPr vert="horz" lIns="93322" tIns="46661" rIns="93322" bIns="46661" rtlCol="0" anchor="b"/>
          <a:lstStyle>
            <a:lvl1pPr algn="r">
              <a:defRPr sz="1200"/>
            </a:lvl1pPr>
          </a:lstStyle>
          <a:p>
            <a:fld id="{ECA0E52D-C893-4669-8519-01A0035CD767}" type="slidenum">
              <a:rPr lang="en-US" smtClean="0"/>
              <a:t>‹#›</a:t>
            </a:fld>
            <a:endParaRPr lang="en-US"/>
          </a:p>
        </p:txBody>
      </p:sp>
    </p:spTree>
    <p:extLst>
      <p:ext uri="{BB962C8B-B14F-4D97-AF65-F5344CB8AC3E}">
        <p14:creationId xmlns:p14="http://schemas.microsoft.com/office/powerpoint/2010/main" val="18715575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7A73AF0F-6DC3-4561-B3B6-C88A4746B0EE}" type="slidenum">
              <a:rPr lang="en-US" smtClean="0"/>
              <a:pPr/>
              <a:t>8</a:t>
            </a:fld>
            <a:endParaRPr lang="en-US" dirty="0"/>
          </a:p>
        </p:txBody>
      </p:sp>
    </p:spTree>
    <p:extLst>
      <p:ext uri="{BB962C8B-B14F-4D97-AF65-F5344CB8AC3E}">
        <p14:creationId xmlns:p14="http://schemas.microsoft.com/office/powerpoint/2010/main" val="20764652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7A73AF0F-6DC3-4561-B3B6-C88A4746B0EE}" type="slidenum">
              <a:rPr lang="en-US" smtClean="0"/>
              <a:pPr/>
              <a:t>18</a:t>
            </a:fld>
            <a:endParaRPr lang="en-US" dirty="0"/>
          </a:p>
        </p:txBody>
      </p:sp>
    </p:spTree>
    <p:extLst>
      <p:ext uri="{BB962C8B-B14F-4D97-AF65-F5344CB8AC3E}">
        <p14:creationId xmlns:p14="http://schemas.microsoft.com/office/powerpoint/2010/main" val="3182518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7A73AF0F-6DC3-4561-B3B6-C88A4746B0EE}" type="slidenum">
              <a:rPr lang="en-US" smtClean="0"/>
              <a:pPr/>
              <a:t>39</a:t>
            </a:fld>
            <a:endParaRPr lang="en-US" dirty="0"/>
          </a:p>
        </p:txBody>
      </p:sp>
    </p:spTree>
    <p:extLst>
      <p:ext uri="{BB962C8B-B14F-4D97-AF65-F5344CB8AC3E}">
        <p14:creationId xmlns:p14="http://schemas.microsoft.com/office/powerpoint/2010/main" val="8535366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7A73AF0F-6DC3-4561-B3B6-C88A4746B0EE}" type="slidenum">
              <a:rPr lang="en-US" smtClean="0"/>
              <a:pPr/>
              <a:t>40</a:t>
            </a:fld>
            <a:endParaRPr lang="en-US" dirty="0"/>
          </a:p>
        </p:txBody>
      </p:sp>
    </p:spTree>
    <p:extLst>
      <p:ext uri="{BB962C8B-B14F-4D97-AF65-F5344CB8AC3E}">
        <p14:creationId xmlns:p14="http://schemas.microsoft.com/office/powerpoint/2010/main" val="3199408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7A73AF0F-6DC3-4561-B3B6-C88A4746B0EE}" type="slidenum">
              <a:rPr lang="en-US" smtClean="0"/>
              <a:pPr/>
              <a:t>41</a:t>
            </a:fld>
            <a:endParaRPr lang="en-US" dirty="0"/>
          </a:p>
        </p:txBody>
      </p:sp>
    </p:spTree>
    <p:extLst>
      <p:ext uri="{BB962C8B-B14F-4D97-AF65-F5344CB8AC3E}">
        <p14:creationId xmlns:p14="http://schemas.microsoft.com/office/powerpoint/2010/main" val="378409868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7A73AF0F-6DC3-4561-B3B6-C88A4746B0EE}" type="slidenum">
              <a:rPr lang="en-US" smtClean="0"/>
              <a:pPr/>
              <a:t>45</a:t>
            </a:fld>
            <a:endParaRPr lang="en-US" dirty="0"/>
          </a:p>
        </p:txBody>
      </p:sp>
    </p:spTree>
    <p:extLst>
      <p:ext uri="{BB962C8B-B14F-4D97-AF65-F5344CB8AC3E}">
        <p14:creationId xmlns:p14="http://schemas.microsoft.com/office/powerpoint/2010/main" val="34818963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2FA60A6-413A-47EC-87FC-FE6E1BEABC0E}" type="slidenum">
              <a:rPr lang="en-US" altLang="en-US"/>
              <a:pPr/>
              <a:t>‹#›</a:t>
            </a:fld>
            <a:endParaRPr lang="en-US" altLang="en-US"/>
          </a:p>
        </p:txBody>
      </p:sp>
    </p:spTree>
    <p:extLst>
      <p:ext uri="{BB962C8B-B14F-4D97-AF65-F5344CB8AC3E}">
        <p14:creationId xmlns:p14="http://schemas.microsoft.com/office/powerpoint/2010/main" val="26281833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2CBF7633-EB11-4201-A824-CECFF35893D5}" type="slidenum">
              <a:rPr lang="en-US" altLang="en-US"/>
              <a:pPr/>
              <a:t>‹#›</a:t>
            </a:fld>
            <a:endParaRPr lang="en-US" altLang="en-US"/>
          </a:p>
        </p:txBody>
      </p:sp>
    </p:spTree>
    <p:extLst>
      <p:ext uri="{BB962C8B-B14F-4D97-AF65-F5344CB8AC3E}">
        <p14:creationId xmlns:p14="http://schemas.microsoft.com/office/powerpoint/2010/main" val="30588401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C79D482F-BDED-42BF-A572-C117F8217A49}" type="slidenum">
              <a:rPr lang="en-US" altLang="en-US"/>
              <a:pPr/>
              <a:t>‹#›</a:t>
            </a:fld>
            <a:endParaRPr lang="en-US" altLang="en-US"/>
          </a:p>
        </p:txBody>
      </p:sp>
    </p:spTree>
    <p:extLst>
      <p:ext uri="{BB962C8B-B14F-4D97-AF65-F5344CB8AC3E}">
        <p14:creationId xmlns:p14="http://schemas.microsoft.com/office/powerpoint/2010/main" val="10536990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A2F6AFFF-9A66-492A-9784-583DBFA30291}" type="slidenum">
              <a:rPr lang="en-US" altLang="en-US"/>
              <a:pPr/>
              <a:t>‹#›</a:t>
            </a:fld>
            <a:endParaRPr lang="en-US" altLang="en-US"/>
          </a:p>
        </p:txBody>
      </p:sp>
    </p:spTree>
    <p:extLst>
      <p:ext uri="{BB962C8B-B14F-4D97-AF65-F5344CB8AC3E}">
        <p14:creationId xmlns:p14="http://schemas.microsoft.com/office/powerpoint/2010/main" val="109377607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E80C5E96-E74A-4460-998E-5A494B272653}" type="slidenum">
              <a:rPr lang="en-US" altLang="en-US"/>
              <a:pPr/>
              <a:t>‹#›</a:t>
            </a:fld>
            <a:endParaRPr lang="en-US" altLang="en-US"/>
          </a:p>
        </p:txBody>
      </p:sp>
    </p:spTree>
    <p:extLst>
      <p:ext uri="{BB962C8B-B14F-4D97-AF65-F5344CB8AC3E}">
        <p14:creationId xmlns:p14="http://schemas.microsoft.com/office/powerpoint/2010/main" val="333580064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F852108E-098E-4F91-81C6-9BD964F422D2}" type="slidenum">
              <a:rPr lang="en-US" altLang="en-US"/>
              <a:pPr/>
              <a:t>‹#›</a:t>
            </a:fld>
            <a:endParaRPr lang="en-US" altLang="en-US"/>
          </a:p>
        </p:txBody>
      </p:sp>
    </p:spTree>
    <p:extLst>
      <p:ext uri="{BB962C8B-B14F-4D97-AF65-F5344CB8AC3E}">
        <p14:creationId xmlns:p14="http://schemas.microsoft.com/office/powerpoint/2010/main" val="16460004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F44D92FD-ABC7-486A-8063-BA728DEFF01A}" type="slidenum">
              <a:rPr lang="en-US" altLang="en-US"/>
              <a:pPr/>
              <a:t>‹#›</a:t>
            </a:fld>
            <a:endParaRPr lang="en-US" altLang="en-US"/>
          </a:p>
        </p:txBody>
      </p:sp>
    </p:spTree>
    <p:extLst>
      <p:ext uri="{BB962C8B-B14F-4D97-AF65-F5344CB8AC3E}">
        <p14:creationId xmlns:p14="http://schemas.microsoft.com/office/powerpoint/2010/main" val="37761486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A1D81228-9772-4863-AF58-25542E67BCBD}" type="slidenum">
              <a:rPr lang="en-US" altLang="en-US"/>
              <a:pPr/>
              <a:t>‹#›</a:t>
            </a:fld>
            <a:endParaRPr lang="en-US" altLang="en-US"/>
          </a:p>
        </p:txBody>
      </p:sp>
    </p:spTree>
    <p:extLst>
      <p:ext uri="{BB962C8B-B14F-4D97-AF65-F5344CB8AC3E}">
        <p14:creationId xmlns:p14="http://schemas.microsoft.com/office/powerpoint/2010/main" val="16573017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CF06B4DC-9633-4980-93B8-230C5F7783B2}" type="slidenum">
              <a:rPr lang="en-US" altLang="en-US"/>
              <a:pPr/>
              <a:t>‹#›</a:t>
            </a:fld>
            <a:endParaRPr lang="en-US" altLang="en-US"/>
          </a:p>
        </p:txBody>
      </p:sp>
    </p:spTree>
    <p:extLst>
      <p:ext uri="{BB962C8B-B14F-4D97-AF65-F5344CB8AC3E}">
        <p14:creationId xmlns:p14="http://schemas.microsoft.com/office/powerpoint/2010/main" val="173592657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B4DE37AC-B414-4A27-A334-A2D4878F77D1}" type="slidenum">
              <a:rPr lang="en-US" altLang="en-US"/>
              <a:pPr/>
              <a:t>‹#›</a:t>
            </a:fld>
            <a:endParaRPr lang="en-US" altLang="en-US"/>
          </a:p>
        </p:txBody>
      </p:sp>
    </p:spTree>
    <p:extLst>
      <p:ext uri="{BB962C8B-B14F-4D97-AF65-F5344CB8AC3E}">
        <p14:creationId xmlns:p14="http://schemas.microsoft.com/office/powerpoint/2010/main" val="37668622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BE2EDAC1-347C-405E-AF5F-389395E609A8}" type="slidenum">
              <a:rPr lang="en-US" altLang="en-US"/>
              <a:pPr/>
              <a:t>‹#›</a:t>
            </a:fld>
            <a:endParaRPr lang="en-US" altLang="en-US"/>
          </a:p>
        </p:txBody>
      </p:sp>
    </p:spTree>
    <p:extLst>
      <p:ext uri="{BB962C8B-B14F-4D97-AF65-F5344CB8AC3E}">
        <p14:creationId xmlns:p14="http://schemas.microsoft.com/office/powerpoint/2010/main" val="206677390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Times New Roman"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Times New Roman"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1A8B24F9-39C9-4C8E-A5C9-21F6D0667348}"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p:titleStyle>
    <p:bodyStyle>
      <a:lvl1pPr marL="342900" indent="-342900" algn="l" rtl="0" eaLnBrk="1" fontAlgn="base" hangingPunct="1">
        <a:spcBef>
          <a:spcPct val="20000"/>
        </a:spcBef>
        <a:spcAft>
          <a:spcPct val="0"/>
        </a:spcAft>
        <a:buChar char="•"/>
        <a:defRPr sz="32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800">
          <a:solidFill>
            <a:schemeClr val="tx1"/>
          </a:solidFill>
          <a:latin typeface="+mn-lt"/>
        </a:defRPr>
      </a:lvl2pPr>
      <a:lvl3pPr marL="1143000" indent="-228600" algn="l" rtl="0" eaLnBrk="1" fontAlgn="base" hangingPunct="1">
        <a:spcBef>
          <a:spcPct val="20000"/>
        </a:spcBef>
        <a:spcAft>
          <a:spcPct val="0"/>
        </a:spcAft>
        <a:buChar char="•"/>
        <a:defRPr sz="2400">
          <a:solidFill>
            <a:schemeClr val="tx1"/>
          </a:solidFill>
          <a:latin typeface="+mn-lt"/>
        </a:defRPr>
      </a:lvl3pPr>
      <a:lvl4pPr marL="1600200" indent="-228600" algn="l" rtl="0" eaLnBrk="1" fontAlgn="base" hangingPunct="1">
        <a:spcBef>
          <a:spcPct val="20000"/>
        </a:spcBef>
        <a:spcAft>
          <a:spcPct val="0"/>
        </a:spcAft>
        <a:buChar char="–"/>
        <a:defRPr sz="2000">
          <a:solidFill>
            <a:schemeClr val="tx1"/>
          </a:solidFill>
          <a:latin typeface="+mn-lt"/>
        </a:defRPr>
      </a:lvl4pPr>
      <a:lvl5pPr marL="2057400" indent="-228600" algn="l" rtl="0" eaLnBrk="1" fontAlgn="base" hangingPunct="1">
        <a:spcBef>
          <a:spcPct val="20000"/>
        </a:spcBef>
        <a:spcAft>
          <a:spcPct val="0"/>
        </a:spcAft>
        <a:buChar char="»"/>
        <a:defRPr sz="2000">
          <a:solidFill>
            <a:schemeClr val="tx1"/>
          </a:solidFill>
          <a:latin typeface="+mn-lt"/>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2.jpeg"/><Relationship Id="rId7" Type="http://schemas.openxmlformats.org/officeDocument/2006/relationships/diagramColors" Target="../diagrams/colors6.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13.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2.jpeg"/><Relationship Id="rId7" Type="http://schemas.openxmlformats.org/officeDocument/2006/relationships/diagramColors" Target="../diagrams/colors7.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14.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2.jpeg"/><Relationship Id="rId7" Type="http://schemas.openxmlformats.org/officeDocument/2006/relationships/diagramColors" Target="../diagrams/colors8.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1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diagramColors" Target="../diagrams/colors9.xml"/><Relationship Id="rId3" Type="http://schemas.openxmlformats.org/officeDocument/2006/relationships/image" Target="../media/image1.png"/><Relationship Id="rId7" Type="http://schemas.openxmlformats.org/officeDocument/2006/relationships/diagramQuickStyle" Target="../diagrams/quickStyle9.xml"/><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diagramLayout" Target="../diagrams/layout9.xml"/><Relationship Id="rId5" Type="http://schemas.openxmlformats.org/officeDocument/2006/relationships/diagramData" Target="../diagrams/data9.xml"/><Relationship Id="rId4" Type="http://schemas.openxmlformats.org/officeDocument/2006/relationships/image" Target="../media/image2.jpeg"/><Relationship Id="rId9" Type="http://schemas.microsoft.com/office/2007/relationships/diagramDrawing" Target="../diagrams/drawing9.xml"/></Relationships>
</file>

<file path=ppt/slides/_rels/slide19.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2.jpeg"/><Relationship Id="rId7" Type="http://schemas.openxmlformats.org/officeDocument/2006/relationships/diagramColors" Target="../diagrams/colors10.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 Id="rId9" Type="http://schemas.openxmlformats.org/officeDocument/2006/relationships/chart" Target="../charts/chart1.xml"/></Relationships>
</file>

<file path=ppt/slides/_rels/slide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2.jpeg"/><Relationship Id="rId7" Type="http://schemas.openxmlformats.org/officeDocument/2006/relationships/diagramColors" Target="../diagrams/colors1.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2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2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2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2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6.xml"/></Relationships>
</file>

<file path=ppt/slides/_rels/slide2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7.xml"/></Relationships>
</file>

<file path=ppt/slides/_rels/slide2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8.xml"/></Relationships>
</file>

<file path=ppt/slides/_rels/slide2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9.xml"/></Relationships>
</file>

<file path=ppt/slides/_rels/slide2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chart" Target="../charts/chart10.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2.jpeg"/><Relationship Id="rId7" Type="http://schemas.openxmlformats.org/officeDocument/2006/relationships/diagramColors" Target="../diagrams/colors11.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3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13.xml"/></Relationships>
</file>

<file path=ppt/slides/_rels/slide3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14.xml"/></Relationships>
</file>

<file path=ppt/slides/_rels/slide3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5" Type="http://schemas.openxmlformats.org/officeDocument/2006/relationships/chart" Target="../charts/chart16.xml"/><Relationship Id="rId4" Type="http://schemas.openxmlformats.org/officeDocument/2006/relationships/chart" Target="../charts/chart15.xml"/></Relationships>
</file>

<file path=ppt/slides/_rels/slide3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5" Type="http://schemas.openxmlformats.org/officeDocument/2006/relationships/chart" Target="../charts/chart18.xml"/><Relationship Id="rId4" Type="http://schemas.openxmlformats.org/officeDocument/2006/relationships/chart" Target="../charts/chart17.xml"/></Relationships>
</file>

<file path=ppt/slides/_rels/slide35.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2.jpeg"/><Relationship Id="rId7" Type="http://schemas.openxmlformats.org/officeDocument/2006/relationships/diagramColors" Target="../diagrams/colors12.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36.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2.jpeg"/><Relationship Id="rId7" Type="http://schemas.openxmlformats.org/officeDocument/2006/relationships/diagramColors" Target="../diagrams/colors13.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3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8" Type="http://schemas.microsoft.com/office/2007/relationships/diagramDrawing" Target="../diagrams/drawing14.xml"/><Relationship Id="rId3" Type="http://schemas.openxmlformats.org/officeDocument/2006/relationships/image" Target="../media/image2.jpeg"/><Relationship Id="rId7" Type="http://schemas.openxmlformats.org/officeDocument/2006/relationships/diagramColors" Target="../diagrams/colors14.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14.xml"/><Relationship Id="rId5" Type="http://schemas.openxmlformats.org/officeDocument/2006/relationships/diagramLayout" Target="../diagrams/layout14.xml"/><Relationship Id="rId4" Type="http://schemas.openxmlformats.org/officeDocument/2006/relationships/diagramData" Target="../diagrams/data14.xml"/></Relationships>
</file>

<file path=ppt/slides/_rels/slide39.xml.rels><?xml version="1.0" encoding="UTF-8" standalone="yes"?>
<Relationships xmlns="http://schemas.openxmlformats.org/package/2006/relationships"><Relationship Id="rId8" Type="http://schemas.openxmlformats.org/officeDocument/2006/relationships/diagramColors" Target="../diagrams/colors15.xml"/><Relationship Id="rId3" Type="http://schemas.openxmlformats.org/officeDocument/2006/relationships/image" Target="../media/image1.png"/><Relationship Id="rId7" Type="http://schemas.openxmlformats.org/officeDocument/2006/relationships/diagramQuickStyle" Target="../diagrams/quickStyle15.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diagramLayout" Target="../diagrams/layout15.xml"/><Relationship Id="rId5" Type="http://schemas.openxmlformats.org/officeDocument/2006/relationships/diagramData" Target="../diagrams/data15.xml"/><Relationship Id="rId4" Type="http://schemas.openxmlformats.org/officeDocument/2006/relationships/image" Target="../media/image2.jpeg"/><Relationship Id="rId9" Type="http://schemas.microsoft.com/office/2007/relationships/diagramDrawing" Target="../diagrams/drawing15.xml"/></Relationships>
</file>

<file path=ppt/slides/_rels/slide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2.jpeg"/><Relationship Id="rId7" Type="http://schemas.openxmlformats.org/officeDocument/2006/relationships/diagramColors" Target="../diagrams/colors2.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40.xml.rels><?xml version="1.0" encoding="UTF-8" standalone="yes"?>
<Relationships xmlns="http://schemas.openxmlformats.org/package/2006/relationships"><Relationship Id="rId8" Type="http://schemas.openxmlformats.org/officeDocument/2006/relationships/diagramColors" Target="../diagrams/colors16.xml"/><Relationship Id="rId3" Type="http://schemas.openxmlformats.org/officeDocument/2006/relationships/image" Target="../media/image1.png"/><Relationship Id="rId7" Type="http://schemas.openxmlformats.org/officeDocument/2006/relationships/diagramQuickStyle" Target="../diagrams/quickStyle16.xml"/><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diagramLayout" Target="../diagrams/layout16.xml"/><Relationship Id="rId5" Type="http://schemas.openxmlformats.org/officeDocument/2006/relationships/diagramData" Target="../diagrams/data16.xml"/><Relationship Id="rId4" Type="http://schemas.openxmlformats.org/officeDocument/2006/relationships/image" Target="../media/image2.jpeg"/><Relationship Id="rId9" Type="http://schemas.microsoft.com/office/2007/relationships/diagramDrawing" Target="../diagrams/drawing16.xml"/></Relationships>
</file>

<file path=ppt/slides/_rels/slide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2.jpeg"/></Relationships>
</file>

<file path=ppt/slides/_rels/slide42.xml.rels><?xml version="1.0" encoding="UTF-8" standalone="yes"?>
<Relationships xmlns="http://schemas.openxmlformats.org/package/2006/relationships"><Relationship Id="rId8" Type="http://schemas.microsoft.com/office/2007/relationships/diagramDrawing" Target="../diagrams/drawing17.xml"/><Relationship Id="rId3" Type="http://schemas.openxmlformats.org/officeDocument/2006/relationships/image" Target="../media/image2.jpeg"/><Relationship Id="rId7" Type="http://schemas.openxmlformats.org/officeDocument/2006/relationships/diagramColors" Target="../diagrams/colors17.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17.xml"/><Relationship Id="rId5" Type="http://schemas.openxmlformats.org/officeDocument/2006/relationships/diagramLayout" Target="../diagrams/layout17.xml"/><Relationship Id="rId4" Type="http://schemas.openxmlformats.org/officeDocument/2006/relationships/diagramData" Target="../diagrams/data17.xml"/></Relationships>
</file>

<file path=ppt/slides/_rels/slide4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19.xml"/></Relationships>
</file>

<file path=ppt/slides/_rels/slide44.xml.rels><?xml version="1.0" encoding="UTF-8" standalone="yes"?>
<Relationships xmlns="http://schemas.openxmlformats.org/package/2006/relationships"><Relationship Id="rId8" Type="http://schemas.microsoft.com/office/2007/relationships/diagramDrawing" Target="../diagrams/drawing18.xml"/><Relationship Id="rId13" Type="http://schemas.microsoft.com/office/2007/relationships/diagramDrawing" Target="../diagrams/drawing19.xml"/><Relationship Id="rId3" Type="http://schemas.openxmlformats.org/officeDocument/2006/relationships/image" Target="../media/image2.jpeg"/><Relationship Id="rId7" Type="http://schemas.openxmlformats.org/officeDocument/2006/relationships/diagramColors" Target="../diagrams/colors18.xml"/><Relationship Id="rId12" Type="http://schemas.openxmlformats.org/officeDocument/2006/relationships/diagramColors" Target="../diagrams/colors19.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18.xml"/><Relationship Id="rId11" Type="http://schemas.openxmlformats.org/officeDocument/2006/relationships/diagramQuickStyle" Target="../diagrams/quickStyle19.xml"/><Relationship Id="rId5" Type="http://schemas.openxmlformats.org/officeDocument/2006/relationships/diagramLayout" Target="../diagrams/layout18.xml"/><Relationship Id="rId10" Type="http://schemas.openxmlformats.org/officeDocument/2006/relationships/diagramLayout" Target="../diagrams/layout19.xml"/><Relationship Id="rId4" Type="http://schemas.openxmlformats.org/officeDocument/2006/relationships/diagramData" Target="../diagrams/data18.xml"/><Relationship Id="rId9" Type="http://schemas.openxmlformats.org/officeDocument/2006/relationships/diagramData" Target="../diagrams/data19.xml"/></Relationships>
</file>

<file path=ppt/slides/_rels/slide45.xml.rels><?xml version="1.0" encoding="UTF-8" standalone="yes"?>
<Relationships xmlns="http://schemas.openxmlformats.org/package/2006/relationships"><Relationship Id="rId8" Type="http://schemas.openxmlformats.org/officeDocument/2006/relationships/diagramColors" Target="../diagrams/colors20.xml"/><Relationship Id="rId3" Type="http://schemas.openxmlformats.org/officeDocument/2006/relationships/image" Target="../media/image1.png"/><Relationship Id="rId7" Type="http://schemas.openxmlformats.org/officeDocument/2006/relationships/diagramQuickStyle" Target="../diagrams/quickStyle20.xml"/><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diagramLayout" Target="../diagrams/layout20.xml"/><Relationship Id="rId5" Type="http://schemas.openxmlformats.org/officeDocument/2006/relationships/diagramData" Target="../diagrams/data20.xml"/><Relationship Id="rId4" Type="http://schemas.openxmlformats.org/officeDocument/2006/relationships/image" Target="../media/image2.jpeg"/><Relationship Id="rId9" Type="http://schemas.microsoft.com/office/2007/relationships/diagramDrawing" Target="../diagrams/drawing20.xml"/></Relationships>
</file>

<file path=ppt/slides/_rels/slide46.xml.rels><?xml version="1.0" encoding="UTF-8" standalone="yes"?>
<Relationships xmlns="http://schemas.openxmlformats.org/package/2006/relationships"><Relationship Id="rId8" Type="http://schemas.microsoft.com/office/2007/relationships/diagramDrawing" Target="../diagrams/drawing21.xml"/><Relationship Id="rId3" Type="http://schemas.openxmlformats.org/officeDocument/2006/relationships/image" Target="../media/image2.jpeg"/><Relationship Id="rId7" Type="http://schemas.openxmlformats.org/officeDocument/2006/relationships/diagramColors" Target="../diagrams/colors21.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21.xml"/><Relationship Id="rId5" Type="http://schemas.openxmlformats.org/officeDocument/2006/relationships/diagramLayout" Target="../diagrams/layout21.xml"/><Relationship Id="rId4" Type="http://schemas.openxmlformats.org/officeDocument/2006/relationships/diagramData" Target="../diagrams/data21.xml"/></Relationships>
</file>

<file path=ppt/slides/_rels/slide4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20.xml"/></Relationships>
</file>

<file path=ppt/slides/_rels/slide4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2.jpeg"/><Relationship Id="rId7" Type="http://schemas.openxmlformats.org/officeDocument/2006/relationships/diagramColors" Target="../diagrams/colors3.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5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5" Type="http://schemas.openxmlformats.org/officeDocument/2006/relationships/chart" Target="../charts/chart22.xml"/><Relationship Id="rId4" Type="http://schemas.openxmlformats.org/officeDocument/2006/relationships/chart" Target="../charts/chart21.xml"/></Relationships>
</file>

<file path=ppt/slides/_rels/slide5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23.xml"/></Relationships>
</file>

<file path=ppt/slides/_rels/slide5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24.xml"/></Relationships>
</file>

<file path=ppt/slides/_rels/slide5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25.xml"/></Relationships>
</file>

<file path=ppt/slides/_rels/slide5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chart" Target="../charts/chart26.xml"/></Relationships>
</file>

<file path=ppt/slides/_rels/slide5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8" Type="http://schemas.microsoft.com/office/2007/relationships/diagramDrawing" Target="../diagrams/drawing22.xml"/><Relationship Id="rId3" Type="http://schemas.openxmlformats.org/officeDocument/2006/relationships/image" Target="../media/image2.jpeg"/><Relationship Id="rId7" Type="http://schemas.openxmlformats.org/officeDocument/2006/relationships/diagramColors" Target="../diagrams/colors22.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22.xml"/><Relationship Id="rId5" Type="http://schemas.openxmlformats.org/officeDocument/2006/relationships/diagramLayout" Target="../diagrams/layout22.xml"/><Relationship Id="rId4" Type="http://schemas.openxmlformats.org/officeDocument/2006/relationships/diagramData" Target="../diagrams/data22.xml"/></Relationships>
</file>

<file path=ppt/slides/_rels/slide59.xml.rels><?xml version="1.0" encoding="UTF-8" standalone="yes"?>
<Relationships xmlns="http://schemas.openxmlformats.org/package/2006/relationships"><Relationship Id="rId8" Type="http://schemas.microsoft.com/office/2007/relationships/diagramDrawing" Target="../diagrams/drawing23.xml"/><Relationship Id="rId3" Type="http://schemas.openxmlformats.org/officeDocument/2006/relationships/image" Target="../media/image2.jpeg"/><Relationship Id="rId7" Type="http://schemas.openxmlformats.org/officeDocument/2006/relationships/diagramColors" Target="../diagrams/colors23.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23.xml"/><Relationship Id="rId5" Type="http://schemas.openxmlformats.org/officeDocument/2006/relationships/diagramLayout" Target="../diagrams/layout23.xml"/><Relationship Id="rId4" Type="http://schemas.openxmlformats.org/officeDocument/2006/relationships/diagramData" Target="../diagrams/data23.xml"/></Relationships>
</file>

<file path=ppt/slides/_rels/slide6.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2.jpeg"/><Relationship Id="rId7" Type="http://schemas.openxmlformats.org/officeDocument/2006/relationships/diagramColors" Target="../diagrams/colors4.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6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8" Type="http://schemas.microsoft.com/office/2007/relationships/diagramDrawing" Target="../diagrams/drawing24.xml"/><Relationship Id="rId3" Type="http://schemas.openxmlformats.org/officeDocument/2006/relationships/image" Target="../media/image2.jpeg"/><Relationship Id="rId7" Type="http://schemas.openxmlformats.org/officeDocument/2006/relationships/diagramColors" Target="../diagrams/colors24.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24.xml"/><Relationship Id="rId5" Type="http://schemas.openxmlformats.org/officeDocument/2006/relationships/diagramLayout" Target="../diagrams/layout24.xml"/><Relationship Id="rId4" Type="http://schemas.openxmlformats.org/officeDocument/2006/relationships/diagramData" Target="../diagrams/data24.xml"/></Relationships>
</file>

<file path=ppt/slides/_rels/slide6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8" Type="http://schemas.microsoft.com/office/2007/relationships/diagramDrawing" Target="../diagrams/drawing25.xml"/><Relationship Id="rId3" Type="http://schemas.openxmlformats.org/officeDocument/2006/relationships/image" Target="../media/image2.jpeg"/><Relationship Id="rId7" Type="http://schemas.openxmlformats.org/officeDocument/2006/relationships/diagramColors" Target="../diagrams/colors25.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25.xml"/><Relationship Id="rId5" Type="http://schemas.openxmlformats.org/officeDocument/2006/relationships/diagramLayout" Target="../diagrams/layout25.xml"/><Relationship Id="rId4" Type="http://schemas.openxmlformats.org/officeDocument/2006/relationships/diagramData" Target="../diagrams/data25.xml"/></Relationships>
</file>

<file path=ppt/slides/_rels/slide6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8" Type="http://schemas.microsoft.com/office/2007/relationships/diagramDrawing" Target="../diagrams/drawing26.xml"/><Relationship Id="rId13" Type="http://schemas.microsoft.com/office/2007/relationships/diagramDrawing" Target="../diagrams/drawing27.xml"/><Relationship Id="rId3" Type="http://schemas.openxmlformats.org/officeDocument/2006/relationships/image" Target="../media/image2.jpeg"/><Relationship Id="rId7" Type="http://schemas.openxmlformats.org/officeDocument/2006/relationships/diagramColors" Target="../diagrams/colors26.xml"/><Relationship Id="rId12" Type="http://schemas.openxmlformats.org/officeDocument/2006/relationships/diagramColors" Target="../diagrams/colors27.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26.xml"/><Relationship Id="rId11" Type="http://schemas.openxmlformats.org/officeDocument/2006/relationships/diagramQuickStyle" Target="../diagrams/quickStyle27.xml"/><Relationship Id="rId5" Type="http://schemas.openxmlformats.org/officeDocument/2006/relationships/diagramLayout" Target="../diagrams/layout26.xml"/><Relationship Id="rId10" Type="http://schemas.openxmlformats.org/officeDocument/2006/relationships/diagramLayout" Target="../diagrams/layout27.xml"/><Relationship Id="rId4" Type="http://schemas.openxmlformats.org/officeDocument/2006/relationships/diagramData" Target="../diagrams/data26.xml"/><Relationship Id="rId9" Type="http://schemas.openxmlformats.org/officeDocument/2006/relationships/diagramData" Target="../diagrams/data27.xml"/></Relationships>
</file>

<file path=ppt/slides/_rels/slide7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8" Type="http://schemas.microsoft.com/office/2007/relationships/diagramDrawing" Target="../diagrams/drawing28.xml"/><Relationship Id="rId3" Type="http://schemas.openxmlformats.org/officeDocument/2006/relationships/image" Target="../media/image2.jpeg"/><Relationship Id="rId7" Type="http://schemas.openxmlformats.org/officeDocument/2006/relationships/diagramColors" Target="../diagrams/colors28.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28.xml"/><Relationship Id="rId5" Type="http://schemas.openxmlformats.org/officeDocument/2006/relationships/diagramLayout" Target="../diagrams/layout28.xml"/><Relationship Id="rId4" Type="http://schemas.openxmlformats.org/officeDocument/2006/relationships/diagramData" Target="../diagrams/data28.xml"/></Relationships>
</file>

<file path=ppt/slides/_rels/slide74.xml.rels><?xml version="1.0" encoding="UTF-8" standalone="yes"?>
<Relationships xmlns="http://schemas.openxmlformats.org/package/2006/relationships"><Relationship Id="rId8" Type="http://schemas.microsoft.com/office/2007/relationships/diagramDrawing" Target="../diagrams/drawing29.xml"/><Relationship Id="rId3" Type="http://schemas.openxmlformats.org/officeDocument/2006/relationships/image" Target="../media/image2.jpeg"/><Relationship Id="rId7" Type="http://schemas.openxmlformats.org/officeDocument/2006/relationships/diagramColors" Target="../diagrams/colors29.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29.xml"/><Relationship Id="rId5" Type="http://schemas.openxmlformats.org/officeDocument/2006/relationships/diagramLayout" Target="../diagrams/layout29.xml"/><Relationship Id="rId4" Type="http://schemas.openxmlformats.org/officeDocument/2006/relationships/diagramData" Target="../diagrams/data29.xml"/></Relationships>
</file>

<file path=ppt/slides/_rels/slide75.xml.rels><?xml version="1.0" encoding="UTF-8" standalone="yes"?>
<Relationships xmlns="http://schemas.openxmlformats.org/package/2006/relationships"><Relationship Id="rId8" Type="http://schemas.microsoft.com/office/2007/relationships/diagramDrawing" Target="../diagrams/drawing30.xml"/><Relationship Id="rId3" Type="http://schemas.openxmlformats.org/officeDocument/2006/relationships/image" Target="../media/image2.jpeg"/><Relationship Id="rId7" Type="http://schemas.openxmlformats.org/officeDocument/2006/relationships/diagramColors" Target="../diagrams/colors30.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30.xml"/><Relationship Id="rId5" Type="http://schemas.openxmlformats.org/officeDocument/2006/relationships/diagramLayout" Target="../diagrams/layout30.xml"/><Relationship Id="rId4" Type="http://schemas.openxmlformats.org/officeDocument/2006/relationships/diagramData" Target="../diagrams/data30.xml"/></Relationships>
</file>

<file path=ppt/slides/_rels/slide76.xml.rels><?xml version="1.0" encoding="UTF-8" standalone="yes"?>
<Relationships xmlns="http://schemas.openxmlformats.org/package/2006/relationships"><Relationship Id="rId8" Type="http://schemas.microsoft.com/office/2007/relationships/diagramDrawing" Target="../diagrams/drawing31.xml"/><Relationship Id="rId3" Type="http://schemas.openxmlformats.org/officeDocument/2006/relationships/image" Target="../media/image2.jpeg"/><Relationship Id="rId7" Type="http://schemas.openxmlformats.org/officeDocument/2006/relationships/diagramColors" Target="../diagrams/colors31.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31.xml"/><Relationship Id="rId5" Type="http://schemas.openxmlformats.org/officeDocument/2006/relationships/diagramLayout" Target="../diagrams/layout31.xml"/><Relationship Id="rId4" Type="http://schemas.openxmlformats.org/officeDocument/2006/relationships/diagramData" Target="../diagrams/data31.xml"/></Relationships>
</file>

<file path=ppt/slides/_rels/slide77.xml.rels><?xml version="1.0" encoding="UTF-8" standalone="yes"?>
<Relationships xmlns="http://schemas.openxmlformats.org/package/2006/relationships"><Relationship Id="rId8" Type="http://schemas.microsoft.com/office/2007/relationships/diagramDrawing" Target="../diagrams/drawing32.xml"/><Relationship Id="rId3" Type="http://schemas.openxmlformats.org/officeDocument/2006/relationships/image" Target="../media/image2.jpeg"/><Relationship Id="rId7" Type="http://schemas.openxmlformats.org/officeDocument/2006/relationships/diagramColors" Target="../diagrams/colors32.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32.xml"/><Relationship Id="rId5" Type="http://schemas.openxmlformats.org/officeDocument/2006/relationships/diagramLayout" Target="../diagrams/layout32.xml"/><Relationship Id="rId4" Type="http://schemas.openxmlformats.org/officeDocument/2006/relationships/diagramData" Target="../diagrams/data32.xml"/></Relationships>
</file>

<file path=ppt/slides/_rels/slide78.xml.rels><?xml version="1.0" encoding="UTF-8" standalone="yes"?>
<Relationships xmlns="http://schemas.openxmlformats.org/package/2006/relationships"><Relationship Id="rId8" Type="http://schemas.microsoft.com/office/2007/relationships/diagramDrawing" Target="../diagrams/drawing33.xml"/><Relationship Id="rId3" Type="http://schemas.openxmlformats.org/officeDocument/2006/relationships/image" Target="../media/image2.jpeg"/><Relationship Id="rId7" Type="http://schemas.openxmlformats.org/officeDocument/2006/relationships/diagramColors" Target="../diagrams/colors33.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33.xml"/><Relationship Id="rId5" Type="http://schemas.openxmlformats.org/officeDocument/2006/relationships/diagramLayout" Target="../diagrams/layout33.xml"/><Relationship Id="rId4" Type="http://schemas.openxmlformats.org/officeDocument/2006/relationships/diagramData" Target="../diagrams/data33.xml"/></Relationships>
</file>

<file path=ppt/slides/_rels/slide79.xml.rels><?xml version="1.0" encoding="UTF-8" standalone="yes"?>
<Relationships xmlns="http://schemas.openxmlformats.org/package/2006/relationships"><Relationship Id="rId8" Type="http://schemas.microsoft.com/office/2007/relationships/diagramDrawing" Target="../diagrams/drawing34.xml"/><Relationship Id="rId3" Type="http://schemas.openxmlformats.org/officeDocument/2006/relationships/image" Target="../media/image2.jpeg"/><Relationship Id="rId7" Type="http://schemas.openxmlformats.org/officeDocument/2006/relationships/diagramColors" Target="../diagrams/colors34.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34.xml"/><Relationship Id="rId5" Type="http://schemas.openxmlformats.org/officeDocument/2006/relationships/diagramLayout" Target="../diagrams/layout34.xml"/><Relationship Id="rId4" Type="http://schemas.openxmlformats.org/officeDocument/2006/relationships/diagramData" Target="../diagrams/data34.xml"/></Relationships>
</file>

<file path=ppt/slides/_rels/slide8.xml.rels><?xml version="1.0" encoding="UTF-8" standalone="yes"?>
<Relationships xmlns="http://schemas.openxmlformats.org/package/2006/relationships"><Relationship Id="rId8" Type="http://schemas.openxmlformats.org/officeDocument/2006/relationships/diagramColors" Target="../diagrams/colors5.xml"/><Relationship Id="rId3" Type="http://schemas.openxmlformats.org/officeDocument/2006/relationships/image" Target="../media/image1.png"/><Relationship Id="rId7" Type="http://schemas.openxmlformats.org/officeDocument/2006/relationships/diagramQuickStyle" Target="../diagrams/quickStyle5.xml"/><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diagramLayout" Target="../diagrams/layout5.xml"/><Relationship Id="rId5" Type="http://schemas.openxmlformats.org/officeDocument/2006/relationships/diagramData" Target="../diagrams/data5.xml"/><Relationship Id="rId4" Type="http://schemas.openxmlformats.org/officeDocument/2006/relationships/image" Target="../media/image2.jpeg"/><Relationship Id="rId9" Type="http://schemas.microsoft.com/office/2007/relationships/diagramDrawing" Target="../diagrams/drawing5.xml"/></Relationships>
</file>

<file path=ppt/slides/_rels/slide80.xml.rels><?xml version="1.0" encoding="UTF-8" standalone="yes"?>
<Relationships xmlns="http://schemas.openxmlformats.org/package/2006/relationships"><Relationship Id="rId8" Type="http://schemas.microsoft.com/office/2007/relationships/diagramDrawing" Target="../diagrams/drawing35.xml"/><Relationship Id="rId3" Type="http://schemas.openxmlformats.org/officeDocument/2006/relationships/image" Target="../media/image2.jpeg"/><Relationship Id="rId7" Type="http://schemas.openxmlformats.org/officeDocument/2006/relationships/diagramColors" Target="../diagrams/colors35.xml"/><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diagramQuickStyle" Target="../diagrams/quickStyle35.xml"/><Relationship Id="rId5" Type="http://schemas.openxmlformats.org/officeDocument/2006/relationships/diagramLayout" Target="../diagrams/layout35.xml"/><Relationship Id="rId4" Type="http://schemas.openxmlformats.org/officeDocument/2006/relationships/diagramData" Target="../diagrams/data35.xml"/></Relationships>
</file>

<file path=ppt/slides/_rels/slide8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Freeform 206"/>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 name="Freeform 207"/>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 name="Freeform 208"/>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 name="Freeform 209"/>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 name="Freeform 210"/>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 name="Freeform 211"/>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 name="Freeform 212"/>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 name="Freeform 213"/>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 name="Freeform 214"/>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 name="Freeform 215"/>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 name="Freeform 216"/>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 name="Freeform 217"/>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 name="Freeform 218"/>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 name="Freeform 219"/>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 name="Freeform 220"/>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 name="Freeform 221"/>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 name="Freeform 222"/>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 name="Freeform 223"/>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8" name="Freeform 224"/>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 name="Freeform 225"/>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 name="Freeform 226"/>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1" name="Freeform 227"/>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2" name="Freeform 228"/>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3" name="Freeform 229"/>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4" name="Freeform 230"/>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5" name="Freeform 231"/>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6" name="Freeform 232"/>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7" name="Freeform 233"/>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8" name="Freeform 234"/>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9" name="Freeform 235"/>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80" name="Freeform 236"/>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81" name="Freeform 237"/>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82" name="Freeform 238"/>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83" name="Freeform 239"/>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84" name="Freeform 240"/>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85" name="Freeform 241"/>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86" name="Freeform 242"/>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87" name="Freeform 243"/>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88" name="Freeform 244"/>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2089" name="Picture 248"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0" name="Rectangle 250"/>
          <p:cNvSpPr>
            <a:spLocks noGrp="1" noChangeArrowheads="1"/>
          </p:cNvSpPr>
          <p:nvPr>
            <p:ph type="ctrTitle"/>
          </p:nvPr>
        </p:nvSpPr>
        <p:spPr>
          <a:xfrm>
            <a:off x="76200" y="2286000"/>
            <a:ext cx="8915400" cy="1143000"/>
          </a:xfrm>
        </p:spPr>
        <p:txBody>
          <a:bodyPr/>
          <a:lstStyle/>
          <a:p>
            <a:r>
              <a:rPr lang="en-US" altLang="en-US" dirty="0" smtClean="0"/>
              <a:t>South Jersey Gas </a:t>
            </a:r>
            <a:br>
              <a:rPr lang="en-US" altLang="en-US" dirty="0" smtClean="0"/>
            </a:br>
            <a:r>
              <a:rPr lang="en-US" altLang="en-US" dirty="0" smtClean="0"/>
              <a:t>Energy Efficiency Program Evaluation</a:t>
            </a:r>
          </a:p>
        </p:txBody>
      </p:sp>
      <p:sp>
        <p:nvSpPr>
          <p:cNvPr id="2091" name="Rectangle 251"/>
          <p:cNvSpPr>
            <a:spLocks noGrp="1" noChangeArrowheads="1"/>
          </p:cNvSpPr>
          <p:nvPr>
            <p:ph type="subTitle" idx="1"/>
          </p:nvPr>
        </p:nvSpPr>
        <p:spPr/>
        <p:txBody>
          <a:bodyPr/>
          <a:lstStyle/>
          <a:p>
            <a:endParaRPr lang="en-US" altLang="en-US" dirty="0" smtClean="0"/>
          </a:p>
          <a:p>
            <a:r>
              <a:rPr lang="en-US" altLang="en-US" dirty="0" smtClean="0"/>
              <a:t>October 17, 2016</a:t>
            </a:r>
          </a:p>
        </p:txBody>
      </p:sp>
      <p:pic>
        <p:nvPicPr>
          <p:cNvPr id="2092" name="Picture 25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0" y="76200"/>
            <a:ext cx="2743200" cy="148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3" name="Picture 246"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4" name="Picture 249"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382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3179507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12706" y="104775"/>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85725" y="-37616"/>
            <a:ext cx="7772400" cy="1143000"/>
          </a:xfrm>
        </p:spPr>
        <p:txBody>
          <a:bodyPr/>
          <a:lstStyle/>
          <a:p>
            <a:pPr algn="l"/>
            <a:r>
              <a:rPr lang="en-US" altLang="en-US" dirty="0" smtClean="0"/>
              <a:t>SJG Program Participation</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10</a:t>
            </a:fld>
            <a:endParaRPr lang="en-US" altLang="en-US" sz="1000"/>
          </a:p>
        </p:txBody>
      </p:sp>
      <p:graphicFrame>
        <p:nvGraphicFramePr>
          <p:cNvPr id="3" name="Table 2"/>
          <p:cNvGraphicFramePr>
            <a:graphicFrameLocks noGrp="1"/>
          </p:cNvGraphicFramePr>
          <p:nvPr>
            <p:extLst>
              <p:ext uri="{D42A27DB-BD31-4B8C-83A1-F6EECF244321}">
                <p14:modId xmlns:p14="http://schemas.microsoft.com/office/powerpoint/2010/main" val="4009857978"/>
              </p:ext>
            </p:extLst>
          </p:nvPr>
        </p:nvGraphicFramePr>
        <p:xfrm>
          <a:off x="887413" y="2053281"/>
          <a:ext cx="7154862" cy="4571998"/>
        </p:xfrm>
        <a:graphic>
          <a:graphicData uri="http://schemas.openxmlformats.org/drawingml/2006/table">
            <a:tbl>
              <a:tblPr>
                <a:tableStyleId>{5C22544A-7EE6-4342-B048-85BDC9FD1C3A}</a:tableStyleId>
              </a:tblPr>
              <a:tblGrid>
                <a:gridCol w="1516062"/>
                <a:gridCol w="1066800"/>
                <a:gridCol w="1066800"/>
                <a:gridCol w="1219200"/>
                <a:gridCol w="1143000"/>
                <a:gridCol w="1143000"/>
              </a:tblGrid>
              <a:tr h="757912">
                <a:tc rowSpan="2">
                  <a:txBody>
                    <a:bodyPr/>
                    <a:lstStyle/>
                    <a:p>
                      <a:pPr marL="0" marR="0">
                        <a:spcBef>
                          <a:spcPts val="0"/>
                        </a:spcBef>
                        <a:spcAft>
                          <a:spcPts val="0"/>
                        </a:spcAft>
                      </a:pPr>
                      <a:r>
                        <a:rPr lang="en-US" sz="2000" b="1" dirty="0">
                          <a:solidFill>
                            <a:schemeClr val="bg1"/>
                          </a:solidFill>
                          <a:effectLst/>
                          <a:latin typeface="+mn-lt"/>
                        </a:rPr>
                        <a:t>Year</a:t>
                      </a:r>
                      <a:endParaRPr lang="en-US" sz="2000" b="1" dirty="0">
                        <a:solidFill>
                          <a:schemeClr val="bg1"/>
                        </a:solidFill>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solidFill>
                      <a:schemeClr val="accent1"/>
                    </a:solidFill>
                  </a:tcPr>
                </a:tc>
                <a:tc gridSpan="3">
                  <a:txBody>
                    <a:bodyPr/>
                    <a:lstStyle/>
                    <a:p>
                      <a:pPr marL="0" marR="0" algn="ctr">
                        <a:spcBef>
                          <a:spcPts val="0"/>
                        </a:spcBef>
                        <a:spcAft>
                          <a:spcPts val="0"/>
                        </a:spcAft>
                      </a:pPr>
                      <a:r>
                        <a:rPr lang="en-US" sz="2000" b="1" dirty="0">
                          <a:solidFill>
                            <a:schemeClr val="bg1"/>
                          </a:solidFill>
                          <a:effectLst/>
                          <a:latin typeface="+mn-lt"/>
                        </a:rPr>
                        <a:t>Residential</a:t>
                      </a:r>
                      <a:endParaRPr lang="en-US" sz="2000" b="1" dirty="0">
                        <a:solidFill>
                          <a:schemeClr val="bg1"/>
                        </a:solidFill>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solidFill>
                      <a:schemeClr val="accent1"/>
                    </a:solidFill>
                  </a:tcPr>
                </a:tc>
                <a:tc hMerge="1">
                  <a:txBody>
                    <a:bodyPr/>
                    <a:lstStyle/>
                    <a:p>
                      <a:endParaRPr lang="en-US"/>
                    </a:p>
                  </a:txBody>
                  <a:tcPr/>
                </a:tc>
                <a:tc hMerge="1">
                  <a:txBody>
                    <a:bodyPr/>
                    <a:lstStyle/>
                    <a:p>
                      <a:endParaRPr lang="en-US"/>
                    </a:p>
                  </a:txBody>
                  <a:tcPr/>
                </a:tc>
                <a:tc gridSpan="2">
                  <a:txBody>
                    <a:bodyPr/>
                    <a:lstStyle/>
                    <a:p>
                      <a:pPr marL="0" marR="0" algn="ctr">
                        <a:spcBef>
                          <a:spcPts val="0"/>
                        </a:spcBef>
                        <a:spcAft>
                          <a:spcPts val="0"/>
                        </a:spcAft>
                      </a:pPr>
                      <a:r>
                        <a:rPr lang="en-US" sz="2000" b="1" dirty="0" smtClean="0">
                          <a:solidFill>
                            <a:schemeClr val="bg1"/>
                          </a:solidFill>
                          <a:effectLst/>
                          <a:latin typeface="+mn-lt"/>
                        </a:rPr>
                        <a:t>Commercial &amp; Industrial</a:t>
                      </a:r>
                      <a:endParaRPr lang="en-US" sz="2000" b="1" dirty="0">
                        <a:solidFill>
                          <a:schemeClr val="bg1"/>
                        </a:solidFill>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solidFill>
                      <a:schemeClr val="accent1"/>
                    </a:solidFill>
                  </a:tcPr>
                </a:tc>
                <a:tc hMerge="1">
                  <a:txBody>
                    <a:bodyPr/>
                    <a:lstStyle/>
                    <a:p>
                      <a:pPr marL="0" marR="0" algn="ctr">
                        <a:spcBef>
                          <a:spcPts val="0"/>
                        </a:spcBef>
                        <a:spcAft>
                          <a:spcPts val="0"/>
                        </a:spcAft>
                      </a:pPr>
                      <a:endParaRPr lang="en-US" sz="2000" b="1" dirty="0">
                        <a:solidFill>
                          <a:schemeClr val="bg1"/>
                        </a:solidFill>
                        <a:effectLst/>
                        <a:latin typeface="Garamond" panose="02020404030301010803" pitchFamily="18" charset="0"/>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solidFill>
                      <a:schemeClr val="accent1"/>
                    </a:solidFill>
                  </a:tcPr>
                </a:tc>
              </a:tr>
              <a:tr h="757912">
                <a:tc vMerge="1">
                  <a:txBody>
                    <a:bodyPr/>
                    <a:lstStyle/>
                    <a:p>
                      <a:endParaRPr lang="en-US"/>
                    </a:p>
                  </a:txBody>
                  <a:tcPr/>
                </a:tc>
                <a:tc>
                  <a:txBody>
                    <a:bodyPr/>
                    <a:lstStyle/>
                    <a:p>
                      <a:pPr marL="0" marR="0" algn="ctr">
                        <a:spcBef>
                          <a:spcPts val="0"/>
                        </a:spcBef>
                        <a:spcAft>
                          <a:spcPts val="0"/>
                        </a:spcAft>
                      </a:pPr>
                      <a:r>
                        <a:rPr lang="en-US" sz="2000" b="1" dirty="0" smtClean="0">
                          <a:solidFill>
                            <a:schemeClr val="bg1"/>
                          </a:solidFill>
                          <a:effectLst/>
                          <a:latin typeface="+mn-lt"/>
                        </a:rPr>
                        <a:t>HVAC Rebate</a:t>
                      </a:r>
                      <a:endParaRPr lang="en-US" sz="2000" b="1" dirty="0">
                        <a:solidFill>
                          <a:schemeClr val="bg1"/>
                        </a:solidFill>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2000" b="1" dirty="0" smtClean="0">
                          <a:solidFill>
                            <a:schemeClr val="bg1"/>
                          </a:solidFill>
                          <a:effectLst/>
                          <a:latin typeface="+mn-lt"/>
                          <a:ea typeface="+mn-ea"/>
                        </a:rPr>
                        <a:t>HVAC</a:t>
                      </a:r>
                      <a:r>
                        <a:rPr lang="en-US" sz="2000" b="1" baseline="0" dirty="0" smtClean="0">
                          <a:solidFill>
                            <a:schemeClr val="bg1"/>
                          </a:solidFill>
                          <a:effectLst/>
                          <a:latin typeface="+mn-lt"/>
                          <a:ea typeface="+mn-ea"/>
                        </a:rPr>
                        <a:t> Loan</a:t>
                      </a:r>
                      <a:endParaRPr lang="en-US" sz="2000" b="1" dirty="0">
                        <a:solidFill>
                          <a:schemeClr val="bg1"/>
                        </a:solidFill>
                        <a:effectLst/>
                        <a:latin typeface="+mn-lt"/>
                        <a:ea typeface="Times New Roman" panose="02020603050405020304" pitchFamily="18" charset="0"/>
                      </a:endParaRPr>
                    </a:p>
                  </a:txBody>
                  <a:tcPr marL="68580" marR="68580" marT="0" marB="0" anchor="ctr">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2000" b="1" dirty="0" err="1" smtClean="0">
                          <a:solidFill>
                            <a:schemeClr val="bg1"/>
                          </a:solidFill>
                          <a:effectLst/>
                          <a:latin typeface="+mn-lt"/>
                        </a:rPr>
                        <a:t>HPwES</a:t>
                      </a:r>
                      <a:r>
                        <a:rPr lang="en-US" sz="2000" b="1" dirty="0" smtClean="0">
                          <a:solidFill>
                            <a:schemeClr val="bg1"/>
                          </a:solidFill>
                          <a:effectLst/>
                          <a:latin typeface="+mn-lt"/>
                        </a:rPr>
                        <a:t> Loan</a:t>
                      </a:r>
                      <a:endParaRPr lang="en-US" sz="2000" b="1" dirty="0">
                        <a:solidFill>
                          <a:schemeClr val="bg1"/>
                        </a:solidFill>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2000" b="1" dirty="0">
                          <a:solidFill>
                            <a:schemeClr val="bg1"/>
                          </a:solidFill>
                          <a:effectLst/>
                          <a:latin typeface="+mn-lt"/>
                        </a:rPr>
                        <a:t>Direct Install</a:t>
                      </a:r>
                      <a:endParaRPr lang="en-US" sz="2000" b="1" dirty="0">
                        <a:solidFill>
                          <a:schemeClr val="bg1"/>
                        </a:solidFill>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2000" b="1" dirty="0" smtClean="0">
                          <a:solidFill>
                            <a:schemeClr val="bg1"/>
                          </a:solidFill>
                          <a:effectLst/>
                          <a:latin typeface="+mn-lt"/>
                          <a:ea typeface="Times New Roman" panose="02020603050405020304" pitchFamily="18" charset="0"/>
                        </a:rPr>
                        <a:t>Smart Start</a:t>
                      </a:r>
                      <a:endParaRPr lang="en-US" sz="2000" b="1" dirty="0">
                        <a:solidFill>
                          <a:schemeClr val="bg1"/>
                        </a:solidFill>
                        <a:effectLst/>
                        <a:latin typeface="+mn-lt"/>
                        <a:ea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B w="38100" cap="flat" cmpd="sng" algn="ctr">
                      <a:solidFill>
                        <a:schemeClr val="bg1"/>
                      </a:solidFill>
                      <a:prstDash val="solid"/>
                      <a:round/>
                      <a:headEnd type="none" w="med" len="med"/>
                      <a:tailEnd type="none" w="med" len="med"/>
                    </a:lnB>
                    <a:solidFill>
                      <a:schemeClr val="accent1"/>
                    </a:solidFill>
                  </a:tcPr>
                </a:tc>
              </a:tr>
              <a:tr h="385675">
                <a:tc>
                  <a:txBody>
                    <a:bodyPr/>
                    <a:lstStyle/>
                    <a:p>
                      <a:pPr marL="0" marR="0">
                        <a:spcBef>
                          <a:spcPts val="0"/>
                        </a:spcBef>
                        <a:spcAft>
                          <a:spcPts val="0"/>
                        </a:spcAft>
                      </a:pPr>
                      <a:r>
                        <a:rPr lang="en-US" sz="2400" dirty="0" smtClean="0">
                          <a:effectLst/>
                          <a:latin typeface="+mn-lt"/>
                        </a:rPr>
                        <a:t>2010</a:t>
                      </a:r>
                      <a:endParaRPr lang="en-US" sz="2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solidFill>
                      <a:schemeClr val="accent5">
                        <a:lumMod val="20000"/>
                        <a:lumOff val="80000"/>
                      </a:schemeClr>
                    </a:solidFill>
                  </a:tcPr>
                </a:tc>
                <a:tc>
                  <a:txBody>
                    <a:bodyPr/>
                    <a:lstStyle/>
                    <a:p>
                      <a:pPr algn="ctr"/>
                      <a:r>
                        <a:rPr lang="en-US" sz="2400" dirty="0" smtClean="0">
                          <a:latin typeface="+mn-lt"/>
                        </a:rPr>
                        <a:t>1,148</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lnT w="38100" cap="flat" cmpd="sng" algn="ctr">
                      <a:solidFill>
                        <a:schemeClr val="bg1"/>
                      </a:solidFill>
                      <a:prstDash val="solid"/>
                      <a:round/>
                      <a:headEnd type="none" w="med" len="med"/>
                      <a:tailEnd type="none" w="med" len="med"/>
                    </a:lnT>
                    <a:solidFill>
                      <a:schemeClr val="accent5">
                        <a:lumMod val="20000"/>
                        <a:lumOff val="80000"/>
                      </a:schemeClr>
                    </a:solidFill>
                  </a:tcPr>
                </a:tc>
                <a:tc>
                  <a:txBody>
                    <a:bodyPr/>
                    <a:lstStyle/>
                    <a:p>
                      <a:pPr algn="ctr"/>
                      <a:r>
                        <a:rPr lang="en-US" sz="2400" dirty="0" smtClean="0">
                          <a:latin typeface="+mn-lt"/>
                        </a:rPr>
                        <a:t>0</a:t>
                      </a:r>
                      <a:endParaRPr lang="en-US" sz="2400" dirty="0">
                        <a:latin typeface="+mn-lt"/>
                      </a:endParaRPr>
                    </a:p>
                  </a:txBody>
                  <a:tcPr marL="68580" marR="68580" marT="0" marB="0" anchor="ctr">
                    <a:lnT w="38100" cap="flat" cmpd="sng" algn="ctr">
                      <a:solidFill>
                        <a:schemeClr val="bg1"/>
                      </a:solidFill>
                      <a:prstDash val="solid"/>
                      <a:round/>
                      <a:headEnd type="none" w="med" len="med"/>
                      <a:tailEnd type="none" w="med" len="med"/>
                    </a:lnT>
                    <a:solidFill>
                      <a:schemeClr val="accent5">
                        <a:lumMod val="20000"/>
                        <a:lumOff val="80000"/>
                      </a:schemeClr>
                    </a:solidFill>
                  </a:tcPr>
                </a:tc>
                <a:tc>
                  <a:txBody>
                    <a:bodyPr/>
                    <a:lstStyle/>
                    <a:p>
                      <a:pPr algn="ctr"/>
                      <a:r>
                        <a:rPr lang="en-US" sz="2400" dirty="0" smtClean="0">
                          <a:latin typeface="+mn-lt"/>
                        </a:rPr>
                        <a:t>585</a:t>
                      </a:r>
                      <a:endParaRPr lang="en-US" sz="2400" dirty="0">
                        <a:latin typeface="+mn-lt"/>
                      </a:endParaRPr>
                    </a:p>
                  </a:txBody>
                  <a:tcPr marL="68580" marR="68580" marT="0" marB="0"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solidFill>
                      <a:schemeClr val="accent5">
                        <a:lumMod val="20000"/>
                        <a:lumOff val="80000"/>
                      </a:schemeClr>
                    </a:solidFill>
                  </a:tcPr>
                </a:tc>
                <a:tc>
                  <a:txBody>
                    <a:bodyPr/>
                    <a:lstStyle/>
                    <a:p>
                      <a:pPr algn="ctr"/>
                      <a:r>
                        <a:rPr lang="en-US" sz="2400" dirty="0" smtClean="0">
                          <a:latin typeface="+mn-lt"/>
                        </a:rPr>
                        <a:t>0</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solidFill>
                      <a:schemeClr val="accent5">
                        <a:lumMod val="20000"/>
                        <a:lumOff val="80000"/>
                      </a:schemeClr>
                    </a:solidFill>
                  </a:tcPr>
                </a:tc>
                <a:tc>
                  <a:txBody>
                    <a:bodyPr/>
                    <a:lstStyle/>
                    <a:p>
                      <a:pPr algn="ctr"/>
                      <a:r>
                        <a:rPr lang="en-US" sz="2400" dirty="0" smtClean="0">
                          <a:latin typeface="+mn-lt"/>
                        </a:rPr>
                        <a:t>10</a:t>
                      </a:r>
                      <a:endParaRPr lang="en-US" sz="2400" dirty="0">
                        <a:latin typeface="+mn-lt"/>
                      </a:endParaRPr>
                    </a:p>
                  </a:txBody>
                  <a:tcPr marL="68580" marR="68580" marT="0" marB="0" anchor="ctr">
                    <a:lnL w="12700" cap="flat" cmpd="sng" algn="ctr">
                      <a:solidFill>
                        <a:schemeClr val="bg1"/>
                      </a:solidFill>
                      <a:prstDash val="solid"/>
                      <a:round/>
                      <a:headEnd type="none" w="med" len="med"/>
                      <a:tailEnd type="none" w="med" len="med"/>
                    </a:lnL>
                    <a:lnT w="38100" cap="flat" cmpd="sng" algn="ctr">
                      <a:solidFill>
                        <a:schemeClr val="bg1"/>
                      </a:solidFill>
                      <a:prstDash val="solid"/>
                      <a:round/>
                      <a:headEnd type="none" w="med" len="med"/>
                      <a:tailEnd type="none" w="med" len="med"/>
                    </a:lnT>
                    <a:solidFill>
                      <a:schemeClr val="accent5">
                        <a:lumMod val="20000"/>
                        <a:lumOff val="80000"/>
                      </a:schemeClr>
                    </a:solidFill>
                  </a:tcPr>
                </a:tc>
              </a:tr>
              <a:tr h="385675">
                <a:tc>
                  <a:txBody>
                    <a:bodyPr/>
                    <a:lstStyle/>
                    <a:p>
                      <a:pPr marL="0" marR="0">
                        <a:spcBef>
                          <a:spcPts val="0"/>
                        </a:spcBef>
                        <a:spcAft>
                          <a:spcPts val="0"/>
                        </a:spcAft>
                      </a:pPr>
                      <a:r>
                        <a:rPr lang="en-US" sz="2400" dirty="0" smtClean="0">
                          <a:effectLst/>
                          <a:latin typeface="+mn-lt"/>
                        </a:rPr>
                        <a:t>2011</a:t>
                      </a:r>
                      <a:endParaRPr lang="en-US" sz="2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solidFill>
                      <a:schemeClr val="accent5">
                        <a:lumMod val="60000"/>
                        <a:lumOff val="40000"/>
                      </a:schemeClr>
                    </a:solidFill>
                  </a:tcPr>
                </a:tc>
                <a:tc>
                  <a:txBody>
                    <a:bodyPr/>
                    <a:lstStyle/>
                    <a:p>
                      <a:pPr algn="ctr"/>
                      <a:r>
                        <a:rPr lang="en-US" sz="2400" dirty="0" smtClean="0">
                          <a:latin typeface="+mn-lt"/>
                        </a:rPr>
                        <a:t>3,026</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solidFill>
                      <a:schemeClr val="accent5">
                        <a:lumMod val="60000"/>
                        <a:lumOff val="40000"/>
                      </a:schemeClr>
                    </a:solidFill>
                  </a:tcPr>
                </a:tc>
                <a:tc>
                  <a:txBody>
                    <a:bodyPr/>
                    <a:lstStyle/>
                    <a:p>
                      <a:pPr algn="ctr"/>
                      <a:r>
                        <a:rPr lang="en-US" sz="2400" dirty="0" smtClean="0">
                          <a:latin typeface="+mn-lt"/>
                        </a:rPr>
                        <a:t>0</a:t>
                      </a:r>
                      <a:endParaRPr lang="en-US" sz="2400" dirty="0">
                        <a:latin typeface="+mn-lt"/>
                      </a:endParaRPr>
                    </a:p>
                  </a:txBody>
                  <a:tcPr marL="68580" marR="68580" marT="0" marB="0" anchor="ctr">
                    <a:solidFill>
                      <a:schemeClr val="accent5">
                        <a:lumMod val="60000"/>
                        <a:lumOff val="40000"/>
                      </a:schemeClr>
                    </a:solidFill>
                  </a:tcPr>
                </a:tc>
                <a:tc>
                  <a:txBody>
                    <a:bodyPr/>
                    <a:lstStyle/>
                    <a:p>
                      <a:pPr algn="ctr"/>
                      <a:r>
                        <a:rPr lang="en-US" sz="2400" dirty="0" smtClean="0">
                          <a:latin typeface="+mn-lt"/>
                        </a:rPr>
                        <a:t>321</a:t>
                      </a:r>
                      <a:endParaRPr lang="en-US" sz="2400" dirty="0">
                        <a:latin typeface="+mn-lt"/>
                      </a:endParaRPr>
                    </a:p>
                  </a:txBody>
                  <a:tcPr marL="68580" marR="68580" marT="0" marB="0" anchor="ctr">
                    <a:lnR w="38100" cap="flat" cmpd="sng" algn="ctr">
                      <a:solidFill>
                        <a:schemeClr val="bg1"/>
                      </a:solidFill>
                      <a:prstDash val="solid"/>
                      <a:round/>
                      <a:headEnd type="none" w="med" len="med"/>
                      <a:tailEnd type="none" w="med" len="med"/>
                    </a:lnR>
                    <a:solidFill>
                      <a:schemeClr val="accent5">
                        <a:lumMod val="60000"/>
                        <a:lumOff val="40000"/>
                      </a:schemeClr>
                    </a:solidFill>
                  </a:tcPr>
                </a:tc>
                <a:tc>
                  <a:txBody>
                    <a:bodyPr/>
                    <a:lstStyle/>
                    <a:p>
                      <a:pPr algn="ctr"/>
                      <a:r>
                        <a:rPr lang="en-US" sz="2400" dirty="0" smtClean="0">
                          <a:latin typeface="+mn-lt"/>
                        </a:rPr>
                        <a:t>0</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chemeClr val="accent5">
                        <a:lumMod val="60000"/>
                        <a:lumOff val="40000"/>
                      </a:schemeClr>
                    </a:solidFill>
                  </a:tcPr>
                </a:tc>
                <a:tc>
                  <a:txBody>
                    <a:bodyPr/>
                    <a:lstStyle/>
                    <a:p>
                      <a:pPr algn="ctr"/>
                      <a:r>
                        <a:rPr lang="en-US" sz="2400" dirty="0" smtClean="0">
                          <a:latin typeface="+mn-lt"/>
                        </a:rPr>
                        <a:t>13</a:t>
                      </a:r>
                      <a:endParaRPr lang="en-US" sz="2400" dirty="0">
                        <a:latin typeface="+mn-lt"/>
                      </a:endParaRPr>
                    </a:p>
                  </a:txBody>
                  <a:tcPr marL="68580" marR="68580" marT="0" marB="0" anchor="ctr">
                    <a:lnL w="12700" cap="flat" cmpd="sng" algn="ctr">
                      <a:solidFill>
                        <a:schemeClr val="bg1"/>
                      </a:solidFill>
                      <a:prstDash val="solid"/>
                      <a:round/>
                      <a:headEnd type="none" w="med" len="med"/>
                      <a:tailEnd type="none" w="med" len="med"/>
                    </a:lnL>
                    <a:solidFill>
                      <a:schemeClr val="accent5">
                        <a:lumMod val="60000"/>
                        <a:lumOff val="40000"/>
                      </a:schemeClr>
                    </a:solidFill>
                  </a:tcPr>
                </a:tc>
              </a:tr>
              <a:tr h="385675">
                <a:tc>
                  <a:txBody>
                    <a:bodyPr/>
                    <a:lstStyle/>
                    <a:p>
                      <a:pPr marL="0" marR="0">
                        <a:spcBef>
                          <a:spcPts val="0"/>
                        </a:spcBef>
                        <a:spcAft>
                          <a:spcPts val="0"/>
                        </a:spcAft>
                      </a:pPr>
                      <a:r>
                        <a:rPr lang="en-US" sz="2400" dirty="0" smtClean="0">
                          <a:effectLst/>
                          <a:latin typeface="+mn-lt"/>
                        </a:rPr>
                        <a:t>2012</a:t>
                      </a:r>
                      <a:endParaRPr lang="en-US" sz="2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solidFill>
                      <a:schemeClr val="accent5">
                        <a:lumMod val="20000"/>
                        <a:lumOff val="80000"/>
                      </a:schemeClr>
                    </a:solidFill>
                  </a:tcPr>
                </a:tc>
                <a:tc>
                  <a:txBody>
                    <a:bodyPr/>
                    <a:lstStyle/>
                    <a:p>
                      <a:pPr algn="ctr"/>
                      <a:r>
                        <a:rPr lang="en-US" sz="2400" dirty="0" smtClean="0">
                          <a:latin typeface="+mn-lt"/>
                        </a:rPr>
                        <a:t>1,138</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solidFill>
                      <a:schemeClr val="accent5">
                        <a:lumMod val="20000"/>
                        <a:lumOff val="80000"/>
                      </a:schemeClr>
                    </a:solidFill>
                  </a:tcPr>
                </a:tc>
                <a:tc>
                  <a:txBody>
                    <a:bodyPr/>
                    <a:lstStyle/>
                    <a:p>
                      <a:pPr algn="ctr"/>
                      <a:r>
                        <a:rPr lang="en-US" sz="2400" dirty="0" smtClean="0">
                          <a:latin typeface="+mn-lt"/>
                        </a:rPr>
                        <a:t>0</a:t>
                      </a:r>
                      <a:endParaRPr lang="en-US" sz="2400" dirty="0">
                        <a:latin typeface="+mn-lt"/>
                      </a:endParaRPr>
                    </a:p>
                  </a:txBody>
                  <a:tcPr marL="68580" marR="68580" marT="0" marB="0" anchor="ctr">
                    <a:solidFill>
                      <a:schemeClr val="accent5">
                        <a:lumMod val="20000"/>
                        <a:lumOff val="80000"/>
                      </a:schemeClr>
                    </a:solidFill>
                  </a:tcPr>
                </a:tc>
                <a:tc>
                  <a:txBody>
                    <a:bodyPr/>
                    <a:lstStyle/>
                    <a:p>
                      <a:pPr algn="ctr"/>
                      <a:r>
                        <a:rPr lang="en-US" sz="2400" dirty="0" smtClean="0">
                          <a:latin typeface="+mn-lt"/>
                        </a:rPr>
                        <a:t>390</a:t>
                      </a:r>
                      <a:endParaRPr lang="en-US" sz="2400" dirty="0">
                        <a:latin typeface="+mn-lt"/>
                      </a:endParaRPr>
                    </a:p>
                  </a:txBody>
                  <a:tcPr marL="68580" marR="68580" marT="0" marB="0" anchor="ctr">
                    <a:lnR w="38100" cap="flat" cmpd="sng" algn="ctr">
                      <a:solidFill>
                        <a:schemeClr val="bg1"/>
                      </a:solidFill>
                      <a:prstDash val="solid"/>
                      <a:round/>
                      <a:headEnd type="none" w="med" len="med"/>
                      <a:tailEnd type="none" w="med" len="med"/>
                    </a:lnR>
                    <a:solidFill>
                      <a:schemeClr val="accent5">
                        <a:lumMod val="20000"/>
                        <a:lumOff val="80000"/>
                      </a:schemeClr>
                    </a:solidFill>
                  </a:tcPr>
                </a:tc>
                <a:tc>
                  <a:txBody>
                    <a:bodyPr/>
                    <a:lstStyle/>
                    <a:p>
                      <a:pPr algn="ctr"/>
                      <a:r>
                        <a:rPr lang="en-US" sz="2400" dirty="0" smtClean="0">
                          <a:latin typeface="+mn-lt"/>
                        </a:rPr>
                        <a:t>0</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chemeClr val="accent5">
                        <a:lumMod val="20000"/>
                        <a:lumOff val="80000"/>
                      </a:schemeClr>
                    </a:solidFill>
                  </a:tcPr>
                </a:tc>
                <a:tc>
                  <a:txBody>
                    <a:bodyPr/>
                    <a:lstStyle/>
                    <a:p>
                      <a:pPr algn="ctr"/>
                      <a:r>
                        <a:rPr lang="en-US" sz="2400" dirty="0" smtClean="0">
                          <a:latin typeface="+mn-lt"/>
                        </a:rPr>
                        <a:t>46</a:t>
                      </a:r>
                      <a:endParaRPr lang="en-US" sz="2400" dirty="0">
                        <a:latin typeface="+mn-lt"/>
                      </a:endParaRPr>
                    </a:p>
                  </a:txBody>
                  <a:tcPr marL="68580" marR="68580" marT="0" marB="0" anchor="ctr">
                    <a:lnL w="12700" cap="flat" cmpd="sng" algn="ctr">
                      <a:solidFill>
                        <a:schemeClr val="bg1"/>
                      </a:solidFill>
                      <a:prstDash val="solid"/>
                      <a:round/>
                      <a:headEnd type="none" w="med" len="med"/>
                      <a:tailEnd type="none" w="med" len="med"/>
                    </a:lnL>
                    <a:solidFill>
                      <a:schemeClr val="accent5">
                        <a:lumMod val="20000"/>
                        <a:lumOff val="80000"/>
                      </a:schemeClr>
                    </a:solidFill>
                  </a:tcPr>
                </a:tc>
              </a:tr>
              <a:tr h="385675">
                <a:tc>
                  <a:txBody>
                    <a:bodyPr/>
                    <a:lstStyle/>
                    <a:p>
                      <a:pPr marL="0" marR="0">
                        <a:spcBef>
                          <a:spcPts val="0"/>
                        </a:spcBef>
                        <a:spcAft>
                          <a:spcPts val="0"/>
                        </a:spcAft>
                      </a:pPr>
                      <a:r>
                        <a:rPr lang="en-US" sz="2400" dirty="0" smtClean="0">
                          <a:effectLst/>
                          <a:latin typeface="+mn-lt"/>
                        </a:rPr>
                        <a:t>2013</a:t>
                      </a:r>
                      <a:endParaRPr lang="en-US" sz="2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solidFill>
                      <a:schemeClr val="accent5">
                        <a:lumMod val="60000"/>
                        <a:lumOff val="40000"/>
                      </a:schemeClr>
                    </a:solidFill>
                  </a:tcPr>
                </a:tc>
                <a:tc>
                  <a:txBody>
                    <a:bodyPr/>
                    <a:lstStyle/>
                    <a:p>
                      <a:pPr algn="ctr"/>
                      <a:r>
                        <a:rPr lang="en-US" sz="2400" dirty="0" smtClean="0">
                          <a:latin typeface="+mn-lt"/>
                        </a:rPr>
                        <a:t>936</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solidFill>
                      <a:schemeClr val="accent5">
                        <a:lumMod val="60000"/>
                        <a:lumOff val="40000"/>
                      </a:schemeClr>
                    </a:solidFill>
                  </a:tcPr>
                </a:tc>
                <a:tc>
                  <a:txBody>
                    <a:bodyPr/>
                    <a:lstStyle/>
                    <a:p>
                      <a:pPr algn="ctr"/>
                      <a:r>
                        <a:rPr lang="en-US" sz="2400" dirty="0" smtClean="0">
                          <a:latin typeface="+mn-lt"/>
                        </a:rPr>
                        <a:t>0</a:t>
                      </a:r>
                      <a:endParaRPr lang="en-US" sz="2400" dirty="0">
                        <a:latin typeface="+mn-lt"/>
                      </a:endParaRPr>
                    </a:p>
                  </a:txBody>
                  <a:tcPr marL="68580" marR="68580" marT="0" marB="0" anchor="ctr">
                    <a:solidFill>
                      <a:schemeClr val="accent5">
                        <a:lumMod val="60000"/>
                        <a:lumOff val="40000"/>
                      </a:schemeClr>
                    </a:solidFill>
                  </a:tcPr>
                </a:tc>
                <a:tc>
                  <a:txBody>
                    <a:bodyPr/>
                    <a:lstStyle/>
                    <a:p>
                      <a:pPr algn="ctr"/>
                      <a:r>
                        <a:rPr lang="en-US" sz="2400" dirty="0" smtClean="0">
                          <a:latin typeface="+mn-lt"/>
                        </a:rPr>
                        <a:t>267</a:t>
                      </a:r>
                      <a:endParaRPr lang="en-US" sz="2400" dirty="0">
                        <a:latin typeface="+mn-lt"/>
                      </a:endParaRPr>
                    </a:p>
                  </a:txBody>
                  <a:tcPr marL="68580" marR="68580" marT="0" marB="0" anchor="ctr">
                    <a:lnR w="38100" cap="flat" cmpd="sng" algn="ctr">
                      <a:solidFill>
                        <a:schemeClr val="bg1"/>
                      </a:solidFill>
                      <a:prstDash val="solid"/>
                      <a:round/>
                      <a:headEnd type="none" w="med" len="med"/>
                      <a:tailEnd type="none" w="med" len="med"/>
                    </a:lnR>
                    <a:solidFill>
                      <a:schemeClr val="accent5">
                        <a:lumMod val="60000"/>
                        <a:lumOff val="40000"/>
                      </a:schemeClr>
                    </a:solidFill>
                  </a:tcPr>
                </a:tc>
                <a:tc>
                  <a:txBody>
                    <a:bodyPr/>
                    <a:lstStyle/>
                    <a:p>
                      <a:pPr algn="ctr"/>
                      <a:r>
                        <a:rPr lang="en-US" sz="2400" dirty="0" smtClean="0">
                          <a:latin typeface="+mn-lt"/>
                        </a:rPr>
                        <a:t>0</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chemeClr val="accent5">
                        <a:lumMod val="60000"/>
                        <a:lumOff val="40000"/>
                      </a:schemeClr>
                    </a:solidFill>
                  </a:tcPr>
                </a:tc>
                <a:tc>
                  <a:txBody>
                    <a:bodyPr/>
                    <a:lstStyle/>
                    <a:p>
                      <a:pPr algn="ctr"/>
                      <a:r>
                        <a:rPr lang="en-US" sz="2400" dirty="0" smtClean="0">
                          <a:latin typeface="+mn-lt"/>
                        </a:rPr>
                        <a:t>14</a:t>
                      </a:r>
                      <a:endParaRPr lang="en-US" sz="2400" dirty="0">
                        <a:latin typeface="+mn-lt"/>
                      </a:endParaRPr>
                    </a:p>
                  </a:txBody>
                  <a:tcPr marL="68580" marR="68580" marT="0" marB="0" anchor="ctr">
                    <a:lnL w="12700" cap="flat" cmpd="sng" algn="ctr">
                      <a:solidFill>
                        <a:schemeClr val="bg1"/>
                      </a:solidFill>
                      <a:prstDash val="solid"/>
                      <a:round/>
                      <a:headEnd type="none" w="med" len="med"/>
                      <a:tailEnd type="none" w="med" len="med"/>
                    </a:lnL>
                    <a:solidFill>
                      <a:schemeClr val="accent5">
                        <a:lumMod val="60000"/>
                        <a:lumOff val="40000"/>
                      </a:schemeClr>
                    </a:solidFill>
                  </a:tcPr>
                </a:tc>
              </a:tr>
              <a:tr h="385675">
                <a:tc>
                  <a:txBody>
                    <a:bodyPr/>
                    <a:lstStyle/>
                    <a:p>
                      <a:pPr marL="0" marR="0">
                        <a:spcBef>
                          <a:spcPts val="0"/>
                        </a:spcBef>
                        <a:spcAft>
                          <a:spcPts val="0"/>
                        </a:spcAft>
                      </a:pPr>
                      <a:r>
                        <a:rPr lang="en-US" sz="2400" dirty="0" smtClean="0">
                          <a:effectLst/>
                          <a:latin typeface="+mn-lt"/>
                        </a:rPr>
                        <a:t>2014</a:t>
                      </a:r>
                      <a:endParaRPr lang="en-US" sz="2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solidFill>
                      <a:schemeClr val="accent5">
                        <a:lumMod val="20000"/>
                        <a:lumOff val="80000"/>
                      </a:schemeClr>
                    </a:solidFill>
                  </a:tcPr>
                </a:tc>
                <a:tc>
                  <a:txBody>
                    <a:bodyPr/>
                    <a:lstStyle/>
                    <a:p>
                      <a:pPr algn="ctr"/>
                      <a:r>
                        <a:rPr lang="en-US" sz="2400" dirty="0" smtClean="0">
                          <a:latin typeface="+mn-lt"/>
                        </a:rPr>
                        <a:t>527</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solidFill>
                      <a:schemeClr val="accent5">
                        <a:lumMod val="20000"/>
                        <a:lumOff val="80000"/>
                      </a:schemeClr>
                    </a:solidFill>
                  </a:tcPr>
                </a:tc>
                <a:tc>
                  <a:txBody>
                    <a:bodyPr/>
                    <a:lstStyle/>
                    <a:p>
                      <a:pPr algn="ctr"/>
                      <a:r>
                        <a:rPr lang="en-US" sz="2400" dirty="0" smtClean="0">
                          <a:latin typeface="+mn-lt"/>
                        </a:rPr>
                        <a:t>95</a:t>
                      </a:r>
                      <a:endParaRPr lang="en-US" sz="2400" dirty="0">
                        <a:latin typeface="+mn-lt"/>
                      </a:endParaRPr>
                    </a:p>
                  </a:txBody>
                  <a:tcPr marL="68580" marR="68580" marT="0" marB="0" anchor="ctr">
                    <a:solidFill>
                      <a:schemeClr val="accent5">
                        <a:lumMod val="20000"/>
                        <a:lumOff val="80000"/>
                      </a:schemeClr>
                    </a:solidFill>
                  </a:tcPr>
                </a:tc>
                <a:tc>
                  <a:txBody>
                    <a:bodyPr/>
                    <a:lstStyle/>
                    <a:p>
                      <a:pPr algn="ctr"/>
                      <a:r>
                        <a:rPr lang="en-US" sz="2400" dirty="0" smtClean="0">
                          <a:latin typeface="+mn-lt"/>
                        </a:rPr>
                        <a:t>640</a:t>
                      </a:r>
                      <a:endParaRPr lang="en-US" sz="2400" dirty="0">
                        <a:latin typeface="+mn-lt"/>
                      </a:endParaRPr>
                    </a:p>
                  </a:txBody>
                  <a:tcPr marL="68580" marR="68580" marT="0" marB="0" anchor="ctr">
                    <a:lnR w="38100" cap="flat" cmpd="sng" algn="ctr">
                      <a:solidFill>
                        <a:schemeClr val="bg1"/>
                      </a:solidFill>
                      <a:prstDash val="solid"/>
                      <a:round/>
                      <a:headEnd type="none" w="med" len="med"/>
                      <a:tailEnd type="none" w="med" len="med"/>
                    </a:lnR>
                    <a:solidFill>
                      <a:schemeClr val="accent5">
                        <a:lumMod val="20000"/>
                        <a:lumOff val="80000"/>
                      </a:schemeClr>
                    </a:solidFill>
                  </a:tcPr>
                </a:tc>
                <a:tc>
                  <a:txBody>
                    <a:bodyPr/>
                    <a:lstStyle/>
                    <a:p>
                      <a:pPr algn="ctr"/>
                      <a:r>
                        <a:rPr lang="en-US" sz="2400" dirty="0" smtClean="0">
                          <a:latin typeface="+mn-lt"/>
                        </a:rPr>
                        <a:t>0</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solidFill>
                      <a:schemeClr val="accent5">
                        <a:lumMod val="20000"/>
                        <a:lumOff val="80000"/>
                      </a:schemeClr>
                    </a:solidFill>
                  </a:tcPr>
                </a:tc>
                <a:tc>
                  <a:txBody>
                    <a:bodyPr/>
                    <a:lstStyle/>
                    <a:p>
                      <a:pPr algn="ctr"/>
                      <a:r>
                        <a:rPr lang="en-US" sz="2400" dirty="0" smtClean="0">
                          <a:latin typeface="+mn-lt"/>
                        </a:rPr>
                        <a:t>0</a:t>
                      </a:r>
                      <a:endParaRPr lang="en-US" sz="2400" dirty="0">
                        <a:latin typeface="+mn-lt"/>
                      </a:endParaRPr>
                    </a:p>
                  </a:txBody>
                  <a:tcPr marL="68580" marR="68580" marT="0" marB="0" anchor="ctr">
                    <a:lnL w="12700" cap="flat" cmpd="sng" algn="ctr">
                      <a:solidFill>
                        <a:schemeClr val="bg1"/>
                      </a:solidFill>
                      <a:prstDash val="solid"/>
                      <a:round/>
                      <a:headEnd type="none" w="med" len="med"/>
                      <a:tailEnd type="none" w="med" len="med"/>
                    </a:lnL>
                    <a:solidFill>
                      <a:schemeClr val="accent5">
                        <a:lumMod val="20000"/>
                        <a:lumOff val="80000"/>
                      </a:schemeClr>
                    </a:solidFill>
                  </a:tcPr>
                </a:tc>
              </a:tr>
              <a:tr h="385675">
                <a:tc>
                  <a:txBody>
                    <a:bodyPr/>
                    <a:lstStyle/>
                    <a:p>
                      <a:pPr marL="0" marR="0">
                        <a:spcBef>
                          <a:spcPts val="0"/>
                        </a:spcBef>
                        <a:spcAft>
                          <a:spcPts val="0"/>
                        </a:spcAft>
                      </a:pPr>
                      <a:r>
                        <a:rPr lang="en-US" sz="2400" dirty="0" smtClean="0">
                          <a:effectLst/>
                          <a:latin typeface="+mn-lt"/>
                        </a:rPr>
                        <a:t>2015</a:t>
                      </a:r>
                      <a:endParaRPr lang="en-US" sz="2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lang="en-US" sz="2400" dirty="0" smtClean="0">
                          <a:latin typeface="+mn-lt"/>
                        </a:rPr>
                        <a:t>692</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lang="en-US" sz="2400" dirty="0" smtClean="0">
                          <a:latin typeface="+mn-lt"/>
                        </a:rPr>
                        <a:t>336</a:t>
                      </a:r>
                      <a:endParaRPr lang="en-US" sz="2400" dirty="0">
                        <a:latin typeface="+mn-lt"/>
                      </a:endParaRPr>
                    </a:p>
                  </a:txBody>
                  <a:tcPr marL="68580" marR="68580" marT="0" marB="0" anchor="ctr">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lang="en-US" sz="2400" dirty="0" smtClean="0">
                          <a:latin typeface="+mn-lt"/>
                        </a:rPr>
                        <a:t>1,168</a:t>
                      </a:r>
                      <a:endParaRPr lang="en-US" sz="2400" dirty="0">
                        <a:latin typeface="+mn-lt"/>
                      </a:endParaRPr>
                    </a:p>
                  </a:txBody>
                  <a:tcPr marL="68580" marR="68580" marT="0" marB="0" anchor="ctr">
                    <a:lnR w="3810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lang="en-US" sz="2400" dirty="0" smtClean="0">
                          <a:latin typeface="+mn-lt"/>
                        </a:rPr>
                        <a:t>20</a:t>
                      </a:r>
                      <a:endParaRPr lang="en-US" sz="2400" dirty="0">
                        <a:latin typeface="+mn-lt"/>
                      </a:endParaRPr>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lang="en-US" sz="2400" dirty="0" smtClean="0">
                          <a:latin typeface="+mn-lt"/>
                        </a:rPr>
                        <a:t>9</a:t>
                      </a:r>
                      <a:endParaRPr lang="en-US" sz="2400" dirty="0">
                        <a:latin typeface="+mn-lt"/>
                      </a:endParaRPr>
                    </a:p>
                  </a:txBody>
                  <a:tcPr marL="68580" marR="68580" marT="0" marB="0" anchor="ctr">
                    <a:lnL w="12700" cap="flat" cmpd="sng" algn="ctr">
                      <a:solidFill>
                        <a:schemeClr val="bg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60000"/>
                        <a:lumOff val="40000"/>
                      </a:schemeClr>
                    </a:solidFill>
                  </a:tcPr>
                </a:tc>
              </a:tr>
              <a:tr h="742124">
                <a:tc>
                  <a:txBody>
                    <a:bodyPr/>
                    <a:lstStyle/>
                    <a:p>
                      <a:pPr marL="0" marR="0">
                        <a:spcBef>
                          <a:spcPts val="0"/>
                        </a:spcBef>
                        <a:spcAft>
                          <a:spcPts val="0"/>
                        </a:spcAft>
                      </a:pPr>
                      <a:r>
                        <a:rPr lang="en-US" sz="2400" b="1" dirty="0" smtClean="0">
                          <a:effectLst/>
                          <a:latin typeface="+mn-lt"/>
                        </a:rPr>
                        <a:t>2010-2015 </a:t>
                      </a:r>
                      <a:endParaRPr lang="en-US" sz="2400" b="1"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5">
                        <a:lumMod val="20000"/>
                        <a:lumOff val="80000"/>
                      </a:schemeClr>
                    </a:solidFill>
                  </a:tcPr>
                </a:tc>
                <a:tc>
                  <a:txBody>
                    <a:bodyPr/>
                    <a:lstStyle/>
                    <a:p>
                      <a:pPr algn="ctr"/>
                      <a:r>
                        <a:rPr lang="en-US" sz="2400" b="1" dirty="0" smtClean="0">
                          <a:latin typeface="+mn-lt"/>
                        </a:rPr>
                        <a:t>7,467</a:t>
                      </a:r>
                      <a:endParaRPr lang="en-US" sz="2400" b="1" dirty="0">
                        <a:latin typeface="+mn-lt"/>
                      </a:endParaRPr>
                    </a:p>
                  </a:txBody>
                  <a:tcPr marL="68580" marR="68580" marT="0" marB="0" anchor="ctr">
                    <a:lnL w="38100" cap="flat" cmpd="sng" algn="ctr">
                      <a:solidFill>
                        <a:schemeClr val="bg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20000"/>
                        <a:lumOff val="80000"/>
                      </a:schemeClr>
                    </a:solidFill>
                  </a:tcPr>
                </a:tc>
                <a:tc>
                  <a:txBody>
                    <a:bodyPr/>
                    <a:lstStyle/>
                    <a:p>
                      <a:pPr algn="ctr"/>
                      <a:r>
                        <a:rPr lang="en-US" sz="2400" b="1" dirty="0" smtClean="0">
                          <a:latin typeface="+mn-lt"/>
                        </a:rPr>
                        <a:t>431</a:t>
                      </a:r>
                      <a:endParaRPr lang="en-US" sz="2400" b="1" dirty="0">
                        <a:latin typeface="+mn-lt"/>
                      </a:endParaRPr>
                    </a:p>
                  </a:txBody>
                  <a:tcPr marL="68580" marR="68580" marT="0" marB="0" anchor="ctr">
                    <a:lnT w="12700" cap="flat" cmpd="sng" algn="ctr">
                      <a:solidFill>
                        <a:schemeClr val="tx1"/>
                      </a:solidFill>
                      <a:prstDash val="solid"/>
                      <a:round/>
                      <a:headEnd type="none" w="med" len="med"/>
                      <a:tailEnd type="none" w="med" len="med"/>
                    </a:lnT>
                    <a:solidFill>
                      <a:schemeClr val="accent5">
                        <a:lumMod val="20000"/>
                        <a:lumOff val="80000"/>
                      </a:schemeClr>
                    </a:solidFill>
                  </a:tcPr>
                </a:tc>
                <a:tc>
                  <a:txBody>
                    <a:bodyPr/>
                    <a:lstStyle/>
                    <a:p>
                      <a:pPr algn="ctr"/>
                      <a:r>
                        <a:rPr lang="en-US" sz="2400" b="1" dirty="0" smtClean="0">
                          <a:latin typeface="+mn-lt"/>
                        </a:rPr>
                        <a:t>3,371</a:t>
                      </a:r>
                      <a:endParaRPr lang="en-US" sz="2400" b="1" dirty="0">
                        <a:latin typeface="+mn-lt"/>
                      </a:endParaRPr>
                    </a:p>
                  </a:txBody>
                  <a:tcPr marL="68580" marR="68580" marT="0" marB="0" anchor="ctr">
                    <a:lnR w="381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5">
                        <a:lumMod val="20000"/>
                        <a:lumOff val="80000"/>
                      </a:schemeClr>
                    </a:solidFill>
                  </a:tcPr>
                </a:tc>
                <a:tc>
                  <a:txBody>
                    <a:bodyPr/>
                    <a:lstStyle/>
                    <a:p>
                      <a:pPr algn="ctr"/>
                      <a:r>
                        <a:rPr lang="en-US" sz="2400" b="1" dirty="0" smtClean="0">
                          <a:latin typeface="+mn-lt"/>
                        </a:rPr>
                        <a:t>20</a:t>
                      </a:r>
                      <a:endParaRPr lang="en-US" sz="2400" b="1" dirty="0">
                        <a:latin typeface="+mn-lt"/>
                      </a:endParaRPr>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accent5">
                        <a:lumMod val="20000"/>
                        <a:lumOff val="80000"/>
                      </a:schemeClr>
                    </a:solidFill>
                  </a:tcPr>
                </a:tc>
                <a:tc>
                  <a:txBody>
                    <a:bodyPr/>
                    <a:lstStyle/>
                    <a:p>
                      <a:pPr algn="ctr"/>
                      <a:r>
                        <a:rPr lang="en-US" sz="2400" b="1" dirty="0" smtClean="0">
                          <a:latin typeface="+mn-lt"/>
                        </a:rPr>
                        <a:t>92</a:t>
                      </a:r>
                      <a:endParaRPr lang="en-US" sz="2400" b="1" dirty="0">
                        <a:latin typeface="+mn-lt"/>
                      </a:endParaRPr>
                    </a:p>
                  </a:txBody>
                  <a:tcPr marL="68580" marR="68580" marT="0" marB="0" anchor="ctr">
                    <a:lnL w="12700" cap="flat" cmpd="sng" algn="ctr">
                      <a:solidFill>
                        <a:schemeClr val="bg1"/>
                      </a:solid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20000"/>
                        <a:lumOff val="80000"/>
                      </a:schemeClr>
                    </a:solidFill>
                  </a:tcPr>
                </a:tc>
              </a:tr>
            </a:tbl>
          </a:graphicData>
        </a:graphic>
      </p:graphicFrame>
      <p:sp>
        <p:nvSpPr>
          <p:cNvPr id="2" name="TextBox 1"/>
          <p:cNvSpPr txBox="1"/>
          <p:nvPr/>
        </p:nvSpPr>
        <p:spPr>
          <a:xfrm>
            <a:off x="2635564" y="1542404"/>
            <a:ext cx="3920497" cy="461665"/>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b="1" dirty="0" smtClean="0"/>
              <a:t>SJG Program Participation</a:t>
            </a:r>
            <a:endParaRPr lang="en-US" b="1" dirty="0"/>
          </a:p>
        </p:txBody>
      </p:sp>
    </p:spTree>
    <p:extLst>
      <p:ext uri="{BB962C8B-B14F-4D97-AF65-F5344CB8AC3E}">
        <p14:creationId xmlns:p14="http://schemas.microsoft.com/office/powerpoint/2010/main" val="192151705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54029"/>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12706" y="104775"/>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85725" y="-37616"/>
            <a:ext cx="7772400" cy="1143000"/>
          </a:xfrm>
        </p:spPr>
        <p:txBody>
          <a:bodyPr/>
          <a:lstStyle/>
          <a:p>
            <a:pPr algn="l"/>
            <a:r>
              <a:rPr lang="en-US" altLang="en-US" dirty="0" smtClean="0"/>
              <a:t>SJG </a:t>
            </a:r>
            <a:r>
              <a:rPr lang="en-US" altLang="en-US" dirty="0" err="1" smtClean="0"/>
              <a:t>HPwES</a:t>
            </a:r>
            <a:r>
              <a:rPr lang="en-US" altLang="en-US" dirty="0" smtClean="0"/>
              <a:t> Measures</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11</a:t>
            </a:fld>
            <a:endParaRPr lang="en-US" altLang="en-US" sz="1000"/>
          </a:p>
        </p:txBody>
      </p:sp>
      <p:sp>
        <p:nvSpPr>
          <p:cNvPr id="2" name="TextBox 1"/>
          <p:cNvSpPr txBox="1"/>
          <p:nvPr/>
        </p:nvSpPr>
        <p:spPr>
          <a:xfrm>
            <a:off x="2728913" y="1188306"/>
            <a:ext cx="3769815" cy="461665"/>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b="1" dirty="0" err="1" smtClean="0"/>
              <a:t>HPwES</a:t>
            </a:r>
            <a:r>
              <a:rPr lang="en-US" b="1" dirty="0" smtClean="0"/>
              <a:t> Measures Installed</a:t>
            </a:r>
            <a:endParaRPr lang="en-US" b="1" dirty="0"/>
          </a:p>
        </p:txBody>
      </p:sp>
      <p:graphicFrame>
        <p:nvGraphicFramePr>
          <p:cNvPr id="4" name="Table 3"/>
          <p:cNvGraphicFramePr>
            <a:graphicFrameLocks noGrp="1"/>
          </p:cNvGraphicFramePr>
          <p:nvPr>
            <p:extLst>
              <p:ext uri="{D42A27DB-BD31-4B8C-83A1-F6EECF244321}">
                <p14:modId xmlns:p14="http://schemas.microsoft.com/office/powerpoint/2010/main" val="2570717470"/>
              </p:ext>
            </p:extLst>
          </p:nvPr>
        </p:nvGraphicFramePr>
        <p:xfrm>
          <a:off x="1120511" y="1698307"/>
          <a:ext cx="7352792" cy="4632960"/>
        </p:xfrm>
        <a:graphic>
          <a:graphicData uri="http://schemas.openxmlformats.org/drawingml/2006/table">
            <a:tbl>
              <a:tblPr firstRow="1" firstCol="1" bandRow="1">
                <a:tableStyleId>{5C22544A-7EE6-4342-B048-85BDC9FD1C3A}</a:tableStyleId>
              </a:tblPr>
              <a:tblGrid>
                <a:gridCol w="2958559"/>
                <a:gridCol w="708526"/>
                <a:gridCol w="707546"/>
                <a:gridCol w="707546"/>
                <a:gridCol w="707546"/>
                <a:gridCol w="775165"/>
                <a:gridCol w="787904"/>
              </a:tblGrid>
              <a:tr h="195943">
                <a:tc>
                  <a:txBody>
                    <a:bodyPr/>
                    <a:lstStyle/>
                    <a:p>
                      <a:pPr marL="0" marR="0">
                        <a:spcBef>
                          <a:spcPts val="0"/>
                        </a:spcBef>
                        <a:spcAft>
                          <a:spcPts val="0"/>
                        </a:spcAft>
                      </a:pPr>
                      <a:r>
                        <a:rPr lang="en-US" sz="1600" dirty="0">
                          <a:effectLst/>
                        </a:rPr>
                        <a:t>Year</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2010</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2011</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2012</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2013</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2014</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2015</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dirty="0">
                          <a:effectLst/>
                        </a:rPr>
                        <a:t>Number of Jobs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585</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321</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390</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267</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640</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1,168</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dirty="0">
                          <a:effectLst/>
                        </a:rPr>
                        <a:t>Gas Furnace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89%</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90%</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92%</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81%</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91%</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91%</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dirty="0">
                          <a:effectLst/>
                        </a:rPr>
                        <a:t>Gas Boiler</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8%</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13%</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dirty="0">
                          <a:effectLst/>
                        </a:rPr>
                        <a:t>Central A/C Unit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62%</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69%</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77%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68%</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70%</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71%</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dirty="0">
                          <a:effectLst/>
                        </a:rPr>
                        <a:t>Gas Domestic Hot Water Heater</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85%</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87%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78%</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85%</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83%</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dirty="0">
                          <a:effectLst/>
                        </a:rPr>
                        <a:t>Air Sealing</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17%</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89%</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99%</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99%</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100%</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100%</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dirty="0">
                          <a:effectLst/>
                        </a:rPr>
                        <a:t>Attic/Floor Insulation</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58%</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75%</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70%</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85%</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83%</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dirty="0">
                          <a:effectLst/>
                        </a:rPr>
                        <a:t>Attic/Wall Insulation</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14%</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21%</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19%</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27%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20%</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16%</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dirty="0">
                          <a:effectLst/>
                        </a:rPr>
                        <a:t>Basement/Wall Insulation</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6%</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5%</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6%</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9%</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4%</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a:effectLst/>
                        </a:rPr>
                        <a:t>Ceiling Insulation</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2%</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2%</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1%</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1%</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6%</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11%</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dirty="0">
                          <a:effectLst/>
                        </a:rPr>
                        <a:t>Custom Insulation</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7%</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3%</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5%</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4%</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3%</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a:effectLst/>
                        </a:rPr>
                        <a:t>6%</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r h="195943">
                <a:tc>
                  <a:txBody>
                    <a:bodyPr/>
                    <a:lstStyle/>
                    <a:p>
                      <a:pPr marL="0" marR="0">
                        <a:spcBef>
                          <a:spcPts val="0"/>
                        </a:spcBef>
                        <a:spcAft>
                          <a:spcPts val="0"/>
                        </a:spcAft>
                      </a:pPr>
                      <a:r>
                        <a:rPr lang="en-US" sz="1600" dirty="0">
                          <a:effectLst/>
                        </a:rPr>
                        <a:t>Custom Safety Measure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17%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28%</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27%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37%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64%</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c>
                  <a:txBody>
                    <a:bodyPr/>
                    <a:lstStyle/>
                    <a:p>
                      <a:pPr marL="0" marR="0" algn="ctr">
                        <a:spcBef>
                          <a:spcPts val="0"/>
                        </a:spcBef>
                        <a:spcAft>
                          <a:spcPts val="0"/>
                        </a:spcAft>
                      </a:pPr>
                      <a:r>
                        <a:rPr lang="en-US" sz="1600" dirty="0">
                          <a:effectLst/>
                        </a:rPr>
                        <a:t>58%</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6757" marR="66757" marT="0" marB="0" anchor="ctr"/>
                </a:tc>
              </a:tr>
            </a:tbl>
          </a:graphicData>
        </a:graphic>
      </p:graphicFrame>
    </p:spTree>
    <p:extLst>
      <p:ext uri="{BB962C8B-B14F-4D97-AF65-F5344CB8AC3E}">
        <p14:creationId xmlns:p14="http://schemas.microsoft.com/office/powerpoint/2010/main" val="98964598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1" name="Content Placeholder 10"/>
          <p:cNvGraphicFramePr>
            <a:graphicFrameLocks noGrp="1"/>
          </p:cNvGraphicFramePr>
          <p:nvPr>
            <p:ph idx="1"/>
            <p:extLst>
              <p:ext uri="{D42A27DB-BD31-4B8C-83A1-F6EECF244321}">
                <p14:modId xmlns:p14="http://schemas.microsoft.com/office/powerpoint/2010/main" val="3315069082"/>
              </p:ext>
            </p:extLst>
          </p:nvPr>
        </p:nvGraphicFramePr>
        <p:xfrm>
          <a:off x="217489" y="1645554"/>
          <a:ext cx="8507411" cy="504666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12</a:t>
            </a:fld>
            <a:endParaRPr lang="en-US" altLang="en-US" sz="1000"/>
          </a:p>
        </p:txBody>
      </p:sp>
      <p:sp>
        <p:nvSpPr>
          <p:cNvPr id="48" name="Rectangle 44"/>
          <p:cNvSpPr txBox="1">
            <a:spLocks noChangeArrowheads="1"/>
          </p:cNvSpPr>
          <p:nvPr/>
        </p:nvSpPr>
        <p:spPr bwMode="auto">
          <a:xfrm>
            <a:off x="56648" y="-12539"/>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SJG Program Challenges</a:t>
            </a:r>
          </a:p>
        </p:txBody>
      </p:sp>
    </p:spTree>
    <p:extLst>
      <p:ext uri="{BB962C8B-B14F-4D97-AF65-F5344CB8AC3E}">
        <p14:creationId xmlns:p14="http://schemas.microsoft.com/office/powerpoint/2010/main" val="388249508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87313" y="152400"/>
            <a:ext cx="7772400" cy="1143000"/>
          </a:xfrm>
        </p:spPr>
        <p:txBody>
          <a:bodyPr/>
          <a:lstStyle/>
          <a:p>
            <a:pPr algn="l"/>
            <a:r>
              <a:rPr lang="en-US" altLang="en-US" dirty="0" smtClean="0"/>
              <a:t>SJG Program </a:t>
            </a:r>
            <a:br>
              <a:rPr lang="en-US" altLang="en-US" dirty="0" smtClean="0"/>
            </a:br>
            <a:r>
              <a:rPr lang="en-US" altLang="en-US" dirty="0" smtClean="0"/>
              <a:t>Accomplishments</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13</a:t>
            </a:fld>
            <a:endParaRPr lang="en-US" altLang="en-US" sz="100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781506866"/>
              </p:ext>
            </p:extLst>
          </p:nvPr>
        </p:nvGraphicFramePr>
        <p:xfrm>
          <a:off x="133284" y="1676400"/>
          <a:ext cx="8858316" cy="50313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58169659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1" name="Content Placeholder 10"/>
          <p:cNvGraphicFramePr>
            <a:graphicFrameLocks noGrp="1"/>
          </p:cNvGraphicFramePr>
          <p:nvPr>
            <p:ph idx="1"/>
            <p:extLst>
              <p:ext uri="{D42A27DB-BD31-4B8C-83A1-F6EECF244321}">
                <p14:modId xmlns:p14="http://schemas.microsoft.com/office/powerpoint/2010/main" val="812288513"/>
              </p:ext>
            </p:extLst>
          </p:nvPr>
        </p:nvGraphicFramePr>
        <p:xfrm>
          <a:off x="307735" y="1662896"/>
          <a:ext cx="8687529" cy="511900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14</a:t>
            </a:fld>
            <a:endParaRPr lang="en-US" altLang="en-US" sz="1000"/>
          </a:p>
        </p:txBody>
      </p:sp>
      <p:sp>
        <p:nvSpPr>
          <p:cNvPr id="48" name="Rectangle 44"/>
          <p:cNvSpPr txBox="1">
            <a:spLocks noChangeArrowheads="1"/>
          </p:cNvSpPr>
          <p:nvPr/>
        </p:nvSpPr>
        <p:spPr bwMode="auto">
          <a:xfrm>
            <a:off x="104775" y="-1156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SJG Program Modifications</a:t>
            </a:r>
          </a:p>
        </p:txBody>
      </p:sp>
    </p:spTree>
    <p:extLst>
      <p:ext uri="{BB962C8B-B14F-4D97-AF65-F5344CB8AC3E}">
        <p14:creationId xmlns:p14="http://schemas.microsoft.com/office/powerpoint/2010/main" val="3096021848"/>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97857" y="2514600"/>
            <a:ext cx="7772400" cy="1362075"/>
          </a:xfrm>
        </p:spPr>
        <p:txBody>
          <a:bodyPr/>
          <a:lstStyle/>
          <a:p>
            <a:pPr algn="ctr"/>
            <a:r>
              <a:rPr lang="en-US" dirty="0" smtClean="0"/>
              <a:t>PARTICIPANT FEEDBACK</a:t>
            </a:r>
            <a:endParaRPr lang="en-US" dirty="0"/>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15</a:t>
            </a:fld>
            <a:endParaRPr lang="en-US" altLang="en-US" sz="1000"/>
          </a:p>
        </p:txBody>
      </p:sp>
    </p:spTree>
    <p:extLst>
      <p:ext uri="{BB962C8B-B14F-4D97-AF65-F5344CB8AC3E}">
        <p14:creationId xmlns:p14="http://schemas.microsoft.com/office/powerpoint/2010/main" val="45758789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87313" y="199791"/>
            <a:ext cx="7772400" cy="1143000"/>
          </a:xfrm>
        </p:spPr>
        <p:txBody>
          <a:bodyPr/>
          <a:lstStyle/>
          <a:p>
            <a:pPr algn="l"/>
            <a:r>
              <a:rPr lang="en-US" altLang="en-US" dirty="0" smtClean="0"/>
              <a:t>Participant Feedback</a:t>
            </a:r>
            <a:br>
              <a:rPr lang="en-US" altLang="en-US" dirty="0" smtClean="0"/>
            </a:br>
            <a:r>
              <a:rPr lang="en-US" altLang="en-US" dirty="0" smtClean="0"/>
              <a:t>In-Depth Interviews</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16</a:t>
            </a:fld>
            <a:endParaRPr lang="en-US" altLang="en-US" sz="1000"/>
          </a:p>
        </p:txBody>
      </p:sp>
      <p:graphicFrame>
        <p:nvGraphicFramePr>
          <p:cNvPr id="3" name="Table 2"/>
          <p:cNvGraphicFramePr>
            <a:graphicFrameLocks noGrp="1"/>
          </p:cNvGraphicFramePr>
          <p:nvPr>
            <p:extLst>
              <p:ext uri="{D42A27DB-BD31-4B8C-83A1-F6EECF244321}">
                <p14:modId xmlns:p14="http://schemas.microsoft.com/office/powerpoint/2010/main" val="2123547813"/>
              </p:ext>
            </p:extLst>
          </p:nvPr>
        </p:nvGraphicFramePr>
        <p:xfrm>
          <a:off x="304799" y="1593382"/>
          <a:ext cx="8534400" cy="5145012"/>
        </p:xfrm>
        <a:graphic>
          <a:graphicData uri="http://schemas.openxmlformats.org/drawingml/2006/table">
            <a:tbl>
              <a:tblPr firstRow="1" bandRow="1">
                <a:tableStyleId>{5C22544A-7EE6-4342-B048-85BDC9FD1C3A}</a:tableStyleId>
              </a:tblPr>
              <a:tblGrid>
                <a:gridCol w="2057400"/>
                <a:gridCol w="1295400"/>
                <a:gridCol w="1371600"/>
                <a:gridCol w="1371600"/>
                <a:gridCol w="1069183"/>
                <a:gridCol w="1369217"/>
              </a:tblGrid>
              <a:tr h="328809">
                <a:tc gridSpan="6">
                  <a:txBody>
                    <a:bodyPr/>
                    <a:lstStyle/>
                    <a:p>
                      <a:pPr algn="ctr"/>
                      <a:r>
                        <a:rPr lang="en-US" sz="2400" b="1" dirty="0" smtClean="0">
                          <a:solidFill>
                            <a:schemeClr val="bg1"/>
                          </a:solidFill>
                        </a:rPr>
                        <a:t>In-Depth</a:t>
                      </a:r>
                      <a:r>
                        <a:rPr lang="en-US" sz="2400" b="1" baseline="0" dirty="0" smtClean="0">
                          <a:solidFill>
                            <a:schemeClr val="bg1"/>
                          </a:solidFill>
                        </a:rPr>
                        <a:t> Interviews</a:t>
                      </a:r>
                      <a:endParaRPr lang="en-US" sz="2400" b="1" dirty="0" smtClean="0">
                        <a:solidFill>
                          <a:schemeClr val="bg1"/>
                        </a:solidFill>
                      </a:endParaRPr>
                    </a:p>
                  </a:txBody>
                  <a:tcPr anchor="ctr">
                    <a:lnB w="28575" cap="flat" cmpd="sng" algn="ctr">
                      <a:solidFill>
                        <a:schemeClr val="bg1"/>
                      </a:solidFill>
                      <a:prstDash val="solid"/>
                      <a:round/>
                      <a:headEnd type="none" w="med" len="med"/>
                      <a:tailEnd type="none" w="med" len="med"/>
                    </a:lnB>
                    <a:solidFill>
                      <a:srgbClr val="00CC99"/>
                    </a:solidFill>
                  </a:tcPr>
                </a:tc>
                <a:tc hMerge="1">
                  <a:txBody>
                    <a:bodyPr/>
                    <a:lstStyle/>
                    <a:p>
                      <a:pPr algn="ctr"/>
                      <a:endParaRPr lang="en-US" sz="1200" dirty="0"/>
                    </a:p>
                  </a:txBody>
                  <a:tcPr anchor="ctr">
                    <a:solidFill>
                      <a:srgbClr val="00CC99"/>
                    </a:solidFill>
                  </a:tcPr>
                </a:tc>
                <a:tc hMerge="1">
                  <a:txBody>
                    <a:bodyPr/>
                    <a:lstStyle/>
                    <a:p>
                      <a:pPr algn="ctr"/>
                      <a:endParaRPr lang="en-US" sz="1200" dirty="0"/>
                    </a:p>
                  </a:txBody>
                  <a:tcPr anchor="ctr">
                    <a:solidFill>
                      <a:srgbClr val="00CC99"/>
                    </a:solidFill>
                  </a:tcPr>
                </a:tc>
                <a:tc hMerge="1">
                  <a:txBody>
                    <a:bodyPr/>
                    <a:lstStyle/>
                    <a:p>
                      <a:pPr algn="ctr"/>
                      <a:endParaRPr lang="en-US" sz="1200" dirty="0"/>
                    </a:p>
                  </a:txBody>
                  <a:tcPr anchor="ctr">
                    <a:solidFill>
                      <a:srgbClr val="00CC99"/>
                    </a:solidFill>
                  </a:tcPr>
                </a:tc>
                <a:tc hMerge="1">
                  <a:txBody>
                    <a:bodyPr/>
                    <a:lstStyle/>
                    <a:p>
                      <a:pPr algn="ctr"/>
                      <a:endParaRPr lang="en-US" sz="1200" dirty="0"/>
                    </a:p>
                  </a:txBody>
                  <a:tcPr anchor="ctr">
                    <a:solidFill>
                      <a:srgbClr val="00CC99"/>
                    </a:solidFill>
                  </a:tcPr>
                </a:tc>
                <a:tc hMerge="1">
                  <a:txBody>
                    <a:bodyPr/>
                    <a:lstStyle/>
                    <a:p>
                      <a:pPr algn="ctr"/>
                      <a:endParaRPr lang="en-US" sz="1200" dirty="0"/>
                    </a:p>
                  </a:txBody>
                  <a:tcPr anchor="ctr">
                    <a:solidFill>
                      <a:srgbClr val="00CC99"/>
                    </a:solidFill>
                  </a:tcPr>
                </a:tc>
              </a:tr>
              <a:tr h="501317">
                <a:tc>
                  <a:txBody>
                    <a:bodyPr/>
                    <a:lstStyle/>
                    <a:p>
                      <a:pPr algn="ctr"/>
                      <a:endParaRPr lang="en-US" sz="1600" b="1" dirty="0" smtClean="0">
                        <a:solidFill>
                          <a:schemeClr val="bg1"/>
                        </a:solidFill>
                      </a:endParaRPr>
                    </a:p>
                  </a:txBody>
                  <a:tcPr anchor="ctr">
                    <a:lnR w="12700" cap="flat" cmpd="sng" algn="ctr">
                      <a:solidFill>
                        <a:schemeClr val="tx1"/>
                      </a:solidFill>
                      <a:prstDash val="solid"/>
                      <a:round/>
                      <a:headEnd type="none" w="med" len="med"/>
                      <a:tailEnd type="none" w="med" len="med"/>
                    </a:lnR>
                    <a:lnT w="28575" cap="flat" cmpd="sng" algn="ctr">
                      <a:solidFill>
                        <a:schemeClr val="bg1"/>
                      </a:solidFill>
                      <a:prstDash val="solid"/>
                      <a:round/>
                      <a:headEnd type="none" w="med" len="med"/>
                      <a:tailEnd type="none" w="med" len="med"/>
                    </a:lnT>
                    <a:solidFill>
                      <a:srgbClr val="00CC99"/>
                    </a:solidFill>
                  </a:tcPr>
                </a:tc>
                <a:tc>
                  <a:txBody>
                    <a:bodyPr/>
                    <a:lstStyle/>
                    <a:p>
                      <a:pPr algn="ctr"/>
                      <a:r>
                        <a:rPr lang="en-US" sz="2000" b="1" dirty="0" smtClean="0">
                          <a:solidFill>
                            <a:schemeClr val="bg1"/>
                          </a:solidFill>
                        </a:rPr>
                        <a:t>HVAC</a:t>
                      </a:r>
                      <a:endParaRPr lang="en-US" sz="2000" b="1" dirty="0">
                        <a:solidFill>
                          <a:schemeClr val="bg1"/>
                        </a:solidFill>
                      </a:endParaRPr>
                    </a:p>
                  </a:txBody>
                  <a:tcPr anchor="ctr">
                    <a:lnL w="12700" cap="flat" cmpd="sng" algn="ctr">
                      <a:solidFill>
                        <a:schemeClr val="tx1"/>
                      </a:solidFill>
                      <a:prstDash val="solid"/>
                      <a:round/>
                      <a:headEnd type="none" w="med" len="med"/>
                      <a:tailEnd type="none" w="med" len="med"/>
                    </a:lnL>
                    <a:lnT w="28575" cap="flat" cmpd="sng" algn="ctr">
                      <a:solidFill>
                        <a:schemeClr val="bg1"/>
                      </a:solidFill>
                      <a:prstDash val="solid"/>
                      <a:round/>
                      <a:headEnd type="none" w="med" len="med"/>
                      <a:tailEnd type="none" w="med" len="med"/>
                    </a:lnT>
                    <a:solidFill>
                      <a:srgbClr val="00CC99"/>
                    </a:solidFill>
                  </a:tcPr>
                </a:tc>
                <a:tc>
                  <a:txBody>
                    <a:bodyPr/>
                    <a:lstStyle/>
                    <a:p>
                      <a:pPr algn="ctr"/>
                      <a:r>
                        <a:rPr lang="en-US" sz="2000" b="1" dirty="0" err="1" smtClean="0">
                          <a:solidFill>
                            <a:schemeClr val="bg1"/>
                          </a:solidFill>
                        </a:rPr>
                        <a:t>HPwES</a:t>
                      </a:r>
                      <a:endParaRPr lang="en-US" sz="2000" b="1" dirty="0">
                        <a:solidFill>
                          <a:schemeClr val="bg1"/>
                        </a:solidFill>
                      </a:endParaRPr>
                    </a:p>
                  </a:txBody>
                  <a:tcPr anchor="ctr">
                    <a:lnT w="28575" cap="flat" cmpd="sng" algn="ctr">
                      <a:solidFill>
                        <a:schemeClr val="bg1"/>
                      </a:solidFill>
                      <a:prstDash val="solid"/>
                      <a:round/>
                      <a:headEnd type="none" w="med" len="med"/>
                      <a:tailEnd type="none" w="med" len="med"/>
                    </a:lnT>
                    <a:solidFill>
                      <a:srgbClr val="00CC99"/>
                    </a:solidFill>
                  </a:tcPr>
                </a:tc>
                <a:tc>
                  <a:txBody>
                    <a:bodyPr/>
                    <a:lstStyle/>
                    <a:p>
                      <a:pPr algn="ctr"/>
                      <a:r>
                        <a:rPr lang="en-US" sz="2000" b="1" dirty="0" err="1" smtClean="0">
                          <a:solidFill>
                            <a:schemeClr val="bg1"/>
                          </a:solidFill>
                        </a:rPr>
                        <a:t>OPower</a:t>
                      </a:r>
                      <a:endParaRPr lang="en-US" sz="2000" b="1" dirty="0">
                        <a:solidFill>
                          <a:schemeClr val="bg1"/>
                        </a:solidFill>
                      </a:endParaRPr>
                    </a:p>
                  </a:txBody>
                  <a:tcPr anchor="ctr">
                    <a:lnR w="12700" cap="flat" cmpd="sng" algn="ctr">
                      <a:solidFill>
                        <a:schemeClr val="tx1"/>
                      </a:solidFill>
                      <a:prstDash val="solid"/>
                      <a:round/>
                      <a:headEnd type="none" w="med" len="med"/>
                      <a:tailEnd type="none" w="med" len="med"/>
                    </a:lnR>
                    <a:lnT w="28575" cap="flat" cmpd="sng" algn="ctr">
                      <a:solidFill>
                        <a:schemeClr val="bg1"/>
                      </a:solidFill>
                      <a:prstDash val="solid"/>
                      <a:round/>
                      <a:headEnd type="none" w="med" len="med"/>
                      <a:tailEnd type="none" w="med" len="med"/>
                    </a:lnT>
                    <a:solidFill>
                      <a:srgbClr val="00CC99"/>
                    </a:solidFill>
                  </a:tcPr>
                </a:tc>
                <a:tc>
                  <a:txBody>
                    <a:bodyPr/>
                    <a:lstStyle/>
                    <a:p>
                      <a:pPr algn="ctr"/>
                      <a:r>
                        <a:rPr lang="en-US" sz="2000" b="1" dirty="0" smtClean="0">
                          <a:solidFill>
                            <a:schemeClr val="bg1"/>
                          </a:solidFill>
                        </a:rPr>
                        <a:t>Direct Install</a:t>
                      </a:r>
                      <a:endParaRPr lang="en-US" sz="2000" b="1" dirty="0">
                        <a:solidFill>
                          <a:schemeClr val="bg1"/>
                        </a:solidFill>
                      </a:endParaRPr>
                    </a:p>
                  </a:txBody>
                  <a:tcPr anchor="ctr">
                    <a:lnL w="12700" cap="flat" cmpd="sng" algn="ctr">
                      <a:solidFill>
                        <a:schemeClr val="tx1"/>
                      </a:solidFill>
                      <a:prstDash val="solid"/>
                      <a:round/>
                      <a:headEnd type="none" w="med" len="med"/>
                      <a:tailEnd type="none" w="med" len="med"/>
                    </a:lnL>
                    <a:lnT w="28575" cap="flat" cmpd="sng" algn="ctr">
                      <a:solidFill>
                        <a:schemeClr val="bg1"/>
                      </a:solidFill>
                      <a:prstDash val="solid"/>
                      <a:round/>
                      <a:headEnd type="none" w="med" len="med"/>
                      <a:tailEnd type="none" w="med" len="med"/>
                    </a:lnT>
                    <a:solidFill>
                      <a:srgbClr val="00CC99"/>
                    </a:solidFill>
                  </a:tcPr>
                </a:tc>
                <a:tc>
                  <a:txBody>
                    <a:bodyPr/>
                    <a:lstStyle/>
                    <a:p>
                      <a:pPr algn="ctr"/>
                      <a:r>
                        <a:rPr lang="en-US" sz="2000" b="1" dirty="0" smtClean="0">
                          <a:solidFill>
                            <a:schemeClr val="bg1"/>
                          </a:solidFill>
                        </a:rPr>
                        <a:t>Smart</a:t>
                      </a:r>
                      <a:r>
                        <a:rPr lang="en-US" sz="2000" b="1" baseline="0" dirty="0" smtClean="0">
                          <a:solidFill>
                            <a:schemeClr val="bg1"/>
                          </a:solidFill>
                        </a:rPr>
                        <a:t> Start</a:t>
                      </a:r>
                      <a:endParaRPr lang="en-US" sz="2000" b="1" dirty="0">
                        <a:solidFill>
                          <a:schemeClr val="bg1"/>
                        </a:solidFill>
                      </a:endParaRPr>
                    </a:p>
                  </a:txBody>
                  <a:tcPr anchor="ctr">
                    <a:lnT w="28575" cap="flat" cmpd="sng" algn="ctr">
                      <a:solidFill>
                        <a:schemeClr val="bg1"/>
                      </a:solidFill>
                      <a:prstDash val="solid"/>
                      <a:round/>
                      <a:headEnd type="none" w="med" len="med"/>
                      <a:tailEnd type="none" w="med" len="med"/>
                    </a:lnT>
                    <a:solidFill>
                      <a:srgbClr val="00CC99"/>
                    </a:solidFill>
                  </a:tcPr>
                </a:tc>
              </a:tr>
              <a:tr h="567942">
                <a:tc>
                  <a:txBody>
                    <a:bodyPr/>
                    <a:lstStyle/>
                    <a:p>
                      <a:pPr algn="l"/>
                      <a:r>
                        <a:rPr lang="en-US" sz="1600" dirty="0" smtClean="0"/>
                        <a:t>Program Participation</a:t>
                      </a:r>
                    </a:p>
                  </a:txBody>
                  <a:tcPr anchor="ctr">
                    <a:lnR w="12700" cap="flat" cmpd="sng" algn="ctr">
                      <a:solidFill>
                        <a:schemeClr val="tx1"/>
                      </a:solidFill>
                      <a:prstDash val="solid"/>
                      <a:round/>
                      <a:headEnd type="none" w="med" len="med"/>
                      <a:tailEnd type="none" w="med" len="med"/>
                    </a:lnR>
                  </a:tcPr>
                </a:tc>
                <a:tc>
                  <a:txBody>
                    <a:bodyPr/>
                    <a:lstStyle/>
                    <a:p>
                      <a:pPr algn="ctr"/>
                      <a:r>
                        <a:rPr lang="en-US" sz="1600" dirty="0" smtClean="0"/>
                        <a:t>4/15</a:t>
                      </a:r>
                      <a:r>
                        <a:rPr lang="en-US" sz="1600" baseline="0" dirty="0" smtClean="0"/>
                        <a:t>-12/15</a:t>
                      </a:r>
                      <a:endParaRPr lang="en-US" sz="1600" dirty="0"/>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9/15-12/15</a:t>
                      </a:r>
                      <a:endParaRPr lang="en-US" sz="1600" dirty="0"/>
                    </a:p>
                  </a:txBody>
                  <a:tcPr anchor="ctr"/>
                </a:tc>
                <a:tc>
                  <a:txBody>
                    <a:bodyPr/>
                    <a:lstStyle/>
                    <a:p>
                      <a:pPr algn="ctr"/>
                      <a:r>
                        <a:rPr lang="en-US" sz="1600" dirty="0" smtClean="0"/>
                        <a:t>3/16-5/16</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algn="ctr"/>
                      <a:r>
                        <a:rPr lang="en-US" sz="1600" dirty="0" smtClean="0"/>
                        <a:t>2015</a:t>
                      </a:r>
                      <a:endParaRPr lang="en-US" sz="1600" dirty="0"/>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2015</a:t>
                      </a:r>
                      <a:r>
                        <a:rPr lang="en-US" sz="1600" baseline="0" dirty="0" smtClean="0"/>
                        <a:t> &amp; 2016</a:t>
                      </a:r>
                      <a:endParaRPr lang="en-US" sz="1600" dirty="0"/>
                    </a:p>
                  </a:txBody>
                  <a:tcPr anchor="ctr"/>
                </a:tc>
              </a:tr>
              <a:tr h="567942">
                <a:tc>
                  <a:txBody>
                    <a:bodyPr/>
                    <a:lstStyle/>
                    <a:p>
                      <a:pPr algn="l"/>
                      <a:r>
                        <a:rPr lang="en-US" sz="1600" dirty="0" smtClean="0"/>
                        <a:t>Selected</a:t>
                      </a:r>
                      <a:r>
                        <a:rPr lang="en-US" sz="1600" baseline="0" dirty="0" smtClean="0"/>
                        <a:t> Sample</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algn="ctr"/>
                      <a:r>
                        <a:rPr lang="en-US" sz="1600" dirty="0" smtClean="0"/>
                        <a:t>100</a:t>
                      </a:r>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50</a:t>
                      </a:r>
                      <a:endParaRPr lang="en-US" sz="1600" dirty="0"/>
                    </a:p>
                  </a:txBody>
                  <a:tcPr anchor="ctr"/>
                </a:tc>
                <a:tc>
                  <a:txBody>
                    <a:bodyPr/>
                    <a:lstStyle/>
                    <a:p>
                      <a:pPr algn="ctr"/>
                      <a:r>
                        <a:rPr lang="en-US" sz="1600" dirty="0" smtClean="0"/>
                        <a:t>100</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algn="ctr"/>
                      <a:r>
                        <a:rPr lang="en-US" sz="1600" dirty="0" smtClean="0"/>
                        <a:t>20</a:t>
                      </a:r>
                      <a:endParaRPr lang="en-US" sz="1600" dirty="0"/>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14</a:t>
                      </a:r>
                      <a:endParaRPr lang="en-US" sz="1600" dirty="0"/>
                    </a:p>
                  </a:txBody>
                  <a:tcPr anchor="ctr"/>
                </a:tc>
              </a:tr>
              <a:tr h="567942">
                <a:tc>
                  <a:txBody>
                    <a:bodyPr/>
                    <a:lstStyle/>
                    <a:p>
                      <a:pPr algn="l"/>
                      <a:r>
                        <a:rPr lang="en-US" sz="1600" dirty="0" smtClean="0"/>
                        <a:t>Sample</a:t>
                      </a:r>
                      <a:r>
                        <a:rPr lang="en-US" sz="1600" baseline="0" dirty="0" smtClean="0"/>
                        <a:t> Stratification</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600" dirty="0" smtClean="0"/>
                        <a:t>50 rebate</a:t>
                      </a:r>
                    </a:p>
                    <a:p>
                      <a:pPr marL="0" marR="0" indent="0" algn="ctr" defTabSz="914400" rtl="0" eaLnBrk="1" fontAlgn="auto" latinLnBrk="0" hangingPunct="1">
                        <a:lnSpc>
                          <a:spcPct val="100000"/>
                        </a:lnSpc>
                        <a:spcBef>
                          <a:spcPts val="0"/>
                        </a:spcBef>
                        <a:spcAft>
                          <a:spcPts val="0"/>
                        </a:spcAft>
                        <a:buClrTx/>
                        <a:buSzTx/>
                        <a:buFontTx/>
                        <a:buNone/>
                        <a:tabLst/>
                        <a:defRPr/>
                      </a:pPr>
                      <a:r>
                        <a:rPr lang="en-US" sz="1600" dirty="0" smtClean="0"/>
                        <a:t>50 loan</a:t>
                      </a:r>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None</a:t>
                      </a:r>
                      <a:endParaRPr lang="en-US" sz="1600" dirty="0"/>
                    </a:p>
                  </a:txBody>
                  <a:tcPr anchor="ctr"/>
                </a:tc>
                <a:tc>
                  <a:txBody>
                    <a:bodyPr/>
                    <a:lstStyle/>
                    <a:p>
                      <a:pPr algn="ctr"/>
                      <a:r>
                        <a:rPr lang="en-US" sz="1600" dirty="0" smtClean="0"/>
                        <a:t>50: 2 contacts</a:t>
                      </a:r>
                    </a:p>
                    <a:p>
                      <a:pPr algn="ctr"/>
                      <a:r>
                        <a:rPr lang="en-US" sz="1600" dirty="0" smtClean="0"/>
                        <a:t>50: 4 contacts</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algn="ctr"/>
                      <a:r>
                        <a:rPr lang="en-US" sz="1600" dirty="0" smtClean="0"/>
                        <a:t>None</a:t>
                      </a:r>
                      <a:endParaRPr lang="en-US" sz="1600" dirty="0"/>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None</a:t>
                      </a:r>
                      <a:endParaRPr lang="en-US" sz="1600" dirty="0"/>
                    </a:p>
                  </a:txBody>
                  <a:tcPr anchor="ctr"/>
                </a:tc>
              </a:tr>
              <a:tr h="567942">
                <a:tc>
                  <a:txBody>
                    <a:bodyPr/>
                    <a:lstStyle/>
                    <a:p>
                      <a:pPr algn="l"/>
                      <a:r>
                        <a:rPr lang="en-US" sz="1600" dirty="0" smtClean="0"/>
                        <a:t>Completed</a:t>
                      </a:r>
                      <a:r>
                        <a:rPr lang="en-US" sz="1600" baseline="0" dirty="0" smtClean="0"/>
                        <a:t> Interviews</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600" dirty="0" smtClean="0"/>
                        <a:t>51</a:t>
                      </a:r>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24</a:t>
                      </a:r>
                      <a:endParaRPr lang="en-US" sz="1600" dirty="0"/>
                    </a:p>
                  </a:txBody>
                  <a:tcPr anchor="ctr"/>
                </a:tc>
                <a:tc>
                  <a:txBody>
                    <a:bodyPr/>
                    <a:lstStyle/>
                    <a:p>
                      <a:pPr algn="ctr"/>
                      <a:r>
                        <a:rPr lang="en-US" sz="1600" dirty="0" smtClean="0"/>
                        <a:t>21</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algn="ctr"/>
                      <a:r>
                        <a:rPr lang="en-US" sz="1600" dirty="0" smtClean="0"/>
                        <a:t>10</a:t>
                      </a:r>
                      <a:endParaRPr lang="en-US" sz="1600" dirty="0"/>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6</a:t>
                      </a:r>
                      <a:endParaRPr lang="en-US" sz="1600" dirty="0"/>
                    </a:p>
                  </a:txBody>
                  <a:tcPr anchor="ctr"/>
                </a:tc>
              </a:tr>
              <a:tr h="567942">
                <a:tc>
                  <a:txBody>
                    <a:bodyPr/>
                    <a:lstStyle/>
                    <a:p>
                      <a:pPr algn="l"/>
                      <a:r>
                        <a:rPr lang="en-US" sz="1600" dirty="0" smtClean="0"/>
                        <a:t>Interview</a:t>
                      </a:r>
                      <a:r>
                        <a:rPr lang="en-US" sz="1600" baseline="0" dirty="0" smtClean="0"/>
                        <a:t> Length</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algn="ctr"/>
                      <a:r>
                        <a:rPr lang="en-US" sz="1600" dirty="0" smtClean="0"/>
                        <a:t>9</a:t>
                      </a:r>
                      <a:r>
                        <a:rPr lang="en-US" sz="1600" baseline="0" dirty="0" smtClean="0"/>
                        <a:t>-</a:t>
                      </a:r>
                      <a:r>
                        <a:rPr lang="en-US" sz="1600" dirty="0" smtClean="0"/>
                        <a:t>35 minutes</a:t>
                      </a:r>
                      <a:endParaRPr lang="en-US" sz="1600" dirty="0"/>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10-25 minutes</a:t>
                      </a:r>
                      <a:endParaRPr lang="en-US" sz="1600" dirty="0"/>
                    </a:p>
                  </a:txBody>
                  <a:tcPr anchor="ctr"/>
                </a:tc>
                <a:tc>
                  <a:txBody>
                    <a:bodyPr/>
                    <a:lstStyle/>
                    <a:p>
                      <a:pPr algn="ctr"/>
                      <a:r>
                        <a:rPr lang="en-US" sz="1600" dirty="0" smtClean="0"/>
                        <a:t>4-8 minutes</a:t>
                      </a:r>
                      <a:endParaRPr lang="en-US" sz="1600" dirty="0"/>
                    </a:p>
                  </a:txBody>
                  <a:tcPr anchor="ctr">
                    <a:lnR w="12700" cap="flat" cmpd="sng" algn="ctr">
                      <a:solidFill>
                        <a:schemeClr val="tx1"/>
                      </a:solidFill>
                      <a:prstDash val="solid"/>
                      <a:round/>
                      <a:headEnd type="none" w="med" len="med"/>
                      <a:tailEnd type="none" w="med" len="med"/>
                    </a:lnR>
                  </a:tcPr>
                </a:tc>
                <a:tc gridSpan="2">
                  <a:txBody>
                    <a:bodyPr/>
                    <a:lstStyle/>
                    <a:p>
                      <a:pPr algn="ctr"/>
                      <a:r>
                        <a:rPr lang="en-US" sz="1600" dirty="0" smtClean="0"/>
                        <a:t>8</a:t>
                      </a:r>
                      <a:r>
                        <a:rPr lang="en-US" sz="1600" baseline="0" dirty="0" smtClean="0"/>
                        <a:t>-17 minutes </a:t>
                      </a:r>
                      <a:endParaRPr lang="en-US" sz="1600" dirty="0"/>
                    </a:p>
                  </a:txBody>
                  <a:tcPr anchor="ctr">
                    <a:lnL w="12700" cap="flat" cmpd="sng" algn="ctr">
                      <a:solidFill>
                        <a:schemeClr val="tx1"/>
                      </a:solidFill>
                      <a:prstDash val="solid"/>
                      <a:round/>
                      <a:headEnd type="none" w="med" len="med"/>
                      <a:tailEnd type="none" w="med" len="med"/>
                    </a:lnL>
                  </a:tcPr>
                </a:tc>
                <a:tc hMerge="1">
                  <a:txBody>
                    <a:bodyPr/>
                    <a:lstStyle/>
                    <a:p>
                      <a:pPr algn="ctr"/>
                      <a:endParaRPr lang="en-US" sz="1200" dirty="0"/>
                    </a:p>
                  </a:txBody>
                  <a:tcPr anchor="ctr"/>
                </a:tc>
              </a:tr>
              <a:tr h="567942">
                <a:tc>
                  <a:txBody>
                    <a:bodyPr/>
                    <a:lstStyle/>
                    <a:p>
                      <a:pPr algn="l"/>
                      <a:r>
                        <a:rPr lang="en-US" sz="1600" dirty="0" smtClean="0"/>
                        <a:t>Response Rate</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algn="ctr"/>
                      <a:r>
                        <a:rPr lang="en-US" sz="1600" dirty="0" smtClean="0"/>
                        <a:t>54%</a:t>
                      </a:r>
                      <a:endParaRPr lang="en-US" sz="1600" dirty="0"/>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52%</a:t>
                      </a:r>
                      <a:endParaRPr lang="en-US" sz="1600" dirty="0"/>
                    </a:p>
                  </a:txBody>
                  <a:tcPr anchor="ctr"/>
                </a:tc>
                <a:tc>
                  <a:txBody>
                    <a:bodyPr/>
                    <a:lstStyle/>
                    <a:p>
                      <a:pPr algn="ctr"/>
                      <a:r>
                        <a:rPr lang="en-US" sz="1600" dirty="0" smtClean="0"/>
                        <a:t>30%</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algn="ctr"/>
                      <a:r>
                        <a:rPr lang="en-US" sz="1600" dirty="0" smtClean="0"/>
                        <a:t>58%</a:t>
                      </a:r>
                      <a:endParaRPr lang="en-US" sz="1600" dirty="0"/>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52%</a:t>
                      </a:r>
                      <a:endParaRPr lang="en-US" sz="1600" dirty="0"/>
                    </a:p>
                  </a:txBody>
                  <a:tcPr anchor="ctr"/>
                </a:tc>
              </a:tr>
              <a:tr h="567942">
                <a:tc>
                  <a:txBody>
                    <a:bodyPr/>
                    <a:lstStyle/>
                    <a:p>
                      <a:pPr algn="l"/>
                      <a:r>
                        <a:rPr lang="en-US" sz="1600" dirty="0" smtClean="0"/>
                        <a:t>Cooperation Rate </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algn="ctr"/>
                      <a:r>
                        <a:rPr lang="en-US" sz="1600" dirty="0" smtClean="0"/>
                        <a:t>77%</a:t>
                      </a:r>
                      <a:endParaRPr lang="en-US" sz="1600" dirty="0"/>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83%</a:t>
                      </a:r>
                      <a:endParaRPr lang="en-US" sz="1600" dirty="0"/>
                    </a:p>
                  </a:txBody>
                  <a:tcPr anchor="ctr"/>
                </a:tc>
                <a:tc>
                  <a:txBody>
                    <a:bodyPr/>
                    <a:lstStyle/>
                    <a:p>
                      <a:pPr algn="ctr"/>
                      <a:r>
                        <a:rPr lang="en-US" sz="1600" dirty="0" smtClean="0"/>
                        <a:t>48%</a:t>
                      </a:r>
                      <a:endParaRPr lang="en-US" sz="1600" dirty="0"/>
                    </a:p>
                  </a:txBody>
                  <a:tcPr anchor="ctr">
                    <a:lnR w="12700" cap="flat" cmpd="sng" algn="ctr">
                      <a:solidFill>
                        <a:schemeClr val="tx1"/>
                      </a:solidFill>
                      <a:prstDash val="solid"/>
                      <a:round/>
                      <a:headEnd type="none" w="med" len="med"/>
                      <a:tailEnd type="none" w="med" len="med"/>
                    </a:lnR>
                  </a:tcPr>
                </a:tc>
                <a:tc>
                  <a:txBody>
                    <a:bodyPr/>
                    <a:lstStyle/>
                    <a:p>
                      <a:pPr algn="ctr"/>
                      <a:r>
                        <a:rPr lang="en-US" sz="1600" dirty="0" smtClean="0"/>
                        <a:t>91%</a:t>
                      </a:r>
                      <a:endParaRPr lang="en-US" sz="1600" dirty="0"/>
                    </a:p>
                  </a:txBody>
                  <a:tcPr anchor="ctr">
                    <a:lnL w="12700" cap="flat" cmpd="sng" algn="ctr">
                      <a:solidFill>
                        <a:schemeClr val="tx1"/>
                      </a:solidFill>
                      <a:prstDash val="solid"/>
                      <a:round/>
                      <a:headEnd type="none" w="med" len="med"/>
                      <a:tailEnd type="none" w="med" len="med"/>
                    </a:lnL>
                  </a:tcPr>
                </a:tc>
                <a:tc>
                  <a:txBody>
                    <a:bodyPr/>
                    <a:lstStyle/>
                    <a:p>
                      <a:pPr algn="ctr"/>
                      <a:r>
                        <a:rPr lang="en-US" sz="1600" dirty="0" smtClean="0"/>
                        <a:t>100%</a:t>
                      </a:r>
                      <a:endParaRPr lang="en-US" sz="1600" dirty="0"/>
                    </a:p>
                  </a:txBody>
                  <a:tcPr anchor="ctr"/>
                </a:tc>
              </a:tr>
            </a:tbl>
          </a:graphicData>
        </a:graphic>
      </p:graphicFrame>
    </p:spTree>
    <p:extLst>
      <p:ext uri="{BB962C8B-B14F-4D97-AF65-F5344CB8AC3E}">
        <p14:creationId xmlns:p14="http://schemas.microsoft.com/office/powerpoint/2010/main" val="87297018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147638" y="339725"/>
            <a:ext cx="7772400" cy="1143000"/>
          </a:xfrm>
        </p:spPr>
        <p:txBody>
          <a:bodyPr/>
          <a:lstStyle/>
          <a:p>
            <a:pPr algn="l"/>
            <a:r>
              <a:rPr lang="en-US" altLang="en-US" dirty="0" smtClean="0"/>
              <a:t>Participant Feedback</a:t>
            </a:r>
            <a:br>
              <a:rPr lang="en-US" altLang="en-US" dirty="0" smtClean="0"/>
            </a:br>
            <a:r>
              <a:rPr lang="en-US" altLang="en-US" dirty="0" smtClean="0"/>
              <a:t>Quantitative Surveys</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17</a:t>
            </a:fld>
            <a:endParaRPr lang="en-US" altLang="en-US" sz="1000"/>
          </a:p>
        </p:txBody>
      </p:sp>
      <p:graphicFrame>
        <p:nvGraphicFramePr>
          <p:cNvPr id="3" name="Table 2"/>
          <p:cNvGraphicFramePr>
            <a:graphicFrameLocks noGrp="1"/>
          </p:cNvGraphicFramePr>
          <p:nvPr>
            <p:extLst>
              <p:ext uri="{D42A27DB-BD31-4B8C-83A1-F6EECF244321}">
                <p14:modId xmlns:p14="http://schemas.microsoft.com/office/powerpoint/2010/main" val="3759554353"/>
              </p:ext>
            </p:extLst>
          </p:nvPr>
        </p:nvGraphicFramePr>
        <p:xfrm>
          <a:off x="480470" y="2133601"/>
          <a:ext cx="8295370" cy="3898694"/>
        </p:xfrm>
        <a:graphic>
          <a:graphicData uri="http://schemas.openxmlformats.org/drawingml/2006/table">
            <a:tbl>
              <a:tblPr firstRow="1" bandRow="1">
                <a:tableStyleId>{5C22544A-7EE6-4342-B048-85BDC9FD1C3A}</a:tableStyleId>
              </a:tblPr>
              <a:tblGrid>
                <a:gridCol w="2481376"/>
                <a:gridCol w="1812154"/>
                <a:gridCol w="2038673"/>
                <a:gridCol w="1963167"/>
              </a:tblGrid>
              <a:tr h="542539">
                <a:tc gridSpan="4">
                  <a:txBody>
                    <a:bodyPr/>
                    <a:lstStyle/>
                    <a:p>
                      <a:pPr algn="ctr"/>
                      <a:r>
                        <a:rPr lang="en-US" sz="2400" b="1" dirty="0" smtClean="0">
                          <a:solidFill>
                            <a:schemeClr val="bg1"/>
                          </a:solidFill>
                        </a:rPr>
                        <a:t>Quantitative Participant</a:t>
                      </a:r>
                      <a:r>
                        <a:rPr lang="en-US" sz="2400" b="1" baseline="0" dirty="0" smtClean="0">
                          <a:solidFill>
                            <a:schemeClr val="bg1"/>
                          </a:solidFill>
                        </a:rPr>
                        <a:t> Surveys</a:t>
                      </a:r>
                      <a:endParaRPr lang="en-US" sz="2400" b="1" dirty="0" smtClean="0">
                        <a:solidFill>
                          <a:schemeClr val="bg1"/>
                        </a:solidFill>
                      </a:endParaRPr>
                    </a:p>
                  </a:txBody>
                  <a:tcPr anchor="ctr">
                    <a:lnB w="28575" cap="flat" cmpd="sng" algn="ctr">
                      <a:solidFill>
                        <a:schemeClr val="bg1"/>
                      </a:solidFill>
                      <a:prstDash val="solid"/>
                      <a:round/>
                      <a:headEnd type="none" w="med" len="med"/>
                      <a:tailEnd type="none" w="med" len="med"/>
                    </a:lnB>
                  </a:tcPr>
                </a:tc>
                <a:tc hMerge="1">
                  <a:txBody>
                    <a:bodyPr/>
                    <a:lstStyle/>
                    <a:p>
                      <a:pPr algn="ctr"/>
                      <a:endParaRPr lang="en-US" b="0" dirty="0"/>
                    </a:p>
                  </a:txBody>
                  <a:tcPr anchor="ctr"/>
                </a:tc>
                <a:tc hMerge="1">
                  <a:txBody>
                    <a:bodyPr/>
                    <a:lstStyle/>
                    <a:p>
                      <a:pPr algn="ctr"/>
                      <a:endParaRPr lang="en-US" b="0" dirty="0"/>
                    </a:p>
                  </a:txBody>
                  <a:tcPr anchor="ctr"/>
                </a:tc>
                <a:tc hMerge="1">
                  <a:txBody>
                    <a:bodyPr/>
                    <a:lstStyle/>
                    <a:p>
                      <a:pPr algn="ctr"/>
                      <a:endParaRPr lang="en-US" b="0" dirty="0"/>
                    </a:p>
                  </a:txBody>
                  <a:tcPr anchor="ctr"/>
                </a:tc>
              </a:tr>
              <a:tr h="542539">
                <a:tc>
                  <a:txBody>
                    <a:bodyPr/>
                    <a:lstStyle/>
                    <a:p>
                      <a:pPr algn="l"/>
                      <a:endParaRPr lang="en-US" sz="2000" b="1" dirty="0" smtClean="0">
                        <a:solidFill>
                          <a:schemeClr val="bg1"/>
                        </a:solidFill>
                      </a:endParaRPr>
                    </a:p>
                  </a:txBody>
                  <a:tcPr anchor="ctr">
                    <a:lnT w="28575" cap="flat" cmpd="sng" algn="ctr">
                      <a:solidFill>
                        <a:schemeClr val="bg1"/>
                      </a:solidFill>
                      <a:prstDash val="solid"/>
                      <a:round/>
                      <a:headEnd type="none" w="med" len="med"/>
                      <a:tailEnd type="none" w="med" len="med"/>
                    </a:lnT>
                    <a:solidFill>
                      <a:srgbClr val="00CC99"/>
                    </a:solidFill>
                  </a:tcPr>
                </a:tc>
                <a:tc>
                  <a:txBody>
                    <a:bodyPr/>
                    <a:lstStyle/>
                    <a:p>
                      <a:pPr algn="ctr"/>
                      <a:r>
                        <a:rPr lang="en-US" sz="2000" b="1" dirty="0" smtClean="0">
                          <a:solidFill>
                            <a:schemeClr val="bg1"/>
                          </a:solidFill>
                        </a:rPr>
                        <a:t>HVAC</a:t>
                      </a:r>
                      <a:endParaRPr lang="en-US" sz="2000" b="1" dirty="0">
                        <a:solidFill>
                          <a:schemeClr val="bg1"/>
                        </a:solidFill>
                      </a:endParaRPr>
                    </a:p>
                  </a:txBody>
                  <a:tcPr anchor="ctr">
                    <a:lnT w="28575" cap="flat" cmpd="sng" algn="ctr">
                      <a:solidFill>
                        <a:schemeClr val="bg1"/>
                      </a:solidFill>
                      <a:prstDash val="solid"/>
                      <a:round/>
                      <a:headEnd type="none" w="med" len="med"/>
                      <a:tailEnd type="none" w="med" len="med"/>
                    </a:lnT>
                    <a:solidFill>
                      <a:srgbClr val="00CC99"/>
                    </a:solidFill>
                  </a:tcPr>
                </a:tc>
                <a:tc>
                  <a:txBody>
                    <a:bodyPr/>
                    <a:lstStyle/>
                    <a:p>
                      <a:pPr algn="ctr"/>
                      <a:r>
                        <a:rPr lang="en-US" sz="2000" b="1" dirty="0" err="1" smtClean="0">
                          <a:solidFill>
                            <a:schemeClr val="bg1"/>
                          </a:solidFill>
                        </a:rPr>
                        <a:t>HPwES</a:t>
                      </a:r>
                      <a:endParaRPr lang="en-US" sz="2000" b="1" dirty="0">
                        <a:solidFill>
                          <a:schemeClr val="bg1"/>
                        </a:solidFill>
                      </a:endParaRPr>
                    </a:p>
                  </a:txBody>
                  <a:tcPr anchor="ctr">
                    <a:lnT w="28575" cap="flat" cmpd="sng" algn="ctr">
                      <a:solidFill>
                        <a:schemeClr val="bg1"/>
                      </a:solidFill>
                      <a:prstDash val="solid"/>
                      <a:round/>
                      <a:headEnd type="none" w="med" len="med"/>
                      <a:tailEnd type="none" w="med" len="med"/>
                    </a:lnT>
                    <a:solidFill>
                      <a:srgbClr val="00CC99"/>
                    </a:solidFill>
                  </a:tcPr>
                </a:tc>
                <a:tc>
                  <a:txBody>
                    <a:bodyPr/>
                    <a:lstStyle/>
                    <a:p>
                      <a:pPr algn="ctr"/>
                      <a:r>
                        <a:rPr lang="en-US" sz="2000" b="1" dirty="0" err="1" smtClean="0">
                          <a:solidFill>
                            <a:schemeClr val="bg1"/>
                          </a:solidFill>
                        </a:rPr>
                        <a:t>OPower</a:t>
                      </a:r>
                      <a:endParaRPr lang="en-US" sz="2000" b="1" dirty="0">
                        <a:solidFill>
                          <a:schemeClr val="bg1"/>
                        </a:solidFill>
                      </a:endParaRPr>
                    </a:p>
                  </a:txBody>
                  <a:tcPr anchor="ctr">
                    <a:lnT w="28575" cap="flat" cmpd="sng" algn="ctr">
                      <a:solidFill>
                        <a:schemeClr val="bg1"/>
                      </a:solidFill>
                      <a:prstDash val="solid"/>
                      <a:round/>
                      <a:headEnd type="none" w="med" len="med"/>
                      <a:tailEnd type="none" w="med" len="med"/>
                    </a:lnT>
                    <a:solidFill>
                      <a:srgbClr val="00CC99"/>
                    </a:solidFill>
                  </a:tcPr>
                </a:tc>
              </a:tr>
              <a:tr h="624604">
                <a:tc>
                  <a:txBody>
                    <a:bodyPr/>
                    <a:lstStyle/>
                    <a:p>
                      <a:pPr algn="l"/>
                      <a:r>
                        <a:rPr lang="en-US" sz="2000" dirty="0" smtClean="0"/>
                        <a:t>Program Participation</a:t>
                      </a:r>
                      <a:endParaRPr lang="en-US" sz="2000" dirty="0"/>
                    </a:p>
                  </a:txBody>
                  <a:tcPr anchor="ctr"/>
                </a:tc>
                <a:tc>
                  <a:txBody>
                    <a:bodyPr/>
                    <a:lstStyle/>
                    <a:p>
                      <a:pPr algn="ctr"/>
                      <a:r>
                        <a:rPr lang="en-US" sz="2000" dirty="0" smtClean="0"/>
                        <a:t>4/2015</a:t>
                      </a:r>
                      <a:r>
                        <a:rPr lang="en-US" sz="2000" baseline="0" dirty="0" smtClean="0"/>
                        <a:t>-12/2015 </a:t>
                      </a:r>
                      <a:endParaRPr lang="en-US" sz="2000" dirty="0"/>
                    </a:p>
                  </a:txBody>
                  <a:tcPr anchor="ctr"/>
                </a:tc>
                <a:tc>
                  <a:txBody>
                    <a:bodyPr/>
                    <a:lstStyle/>
                    <a:p>
                      <a:pPr algn="ctr"/>
                      <a:r>
                        <a:rPr lang="en-US" sz="2000" dirty="0" smtClean="0"/>
                        <a:t>9/2015-</a:t>
                      </a:r>
                      <a:r>
                        <a:rPr lang="en-US" sz="2000" baseline="0" dirty="0" smtClean="0"/>
                        <a:t>12/2015</a:t>
                      </a:r>
                      <a:endParaRPr lang="en-US" sz="2000" dirty="0"/>
                    </a:p>
                  </a:txBody>
                  <a:tcPr anchor="ctr"/>
                </a:tc>
                <a:tc>
                  <a:txBody>
                    <a:bodyPr/>
                    <a:lstStyle/>
                    <a:p>
                      <a:pPr algn="ctr"/>
                      <a:r>
                        <a:rPr lang="en-US" sz="2000" dirty="0" smtClean="0"/>
                        <a:t>3/2016-5/2016</a:t>
                      </a:r>
                      <a:endParaRPr lang="en-US" sz="2000" dirty="0"/>
                    </a:p>
                  </a:txBody>
                  <a:tcPr anchor="ctr"/>
                </a:tc>
              </a:tr>
              <a:tr h="542539">
                <a:tc>
                  <a:txBody>
                    <a:bodyPr/>
                    <a:lstStyle/>
                    <a:p>
                      <a:pPr algn="l"/>
                      <a:r>
                        <a:rPr lang="en-US" sz="2000" dirty="0" smtClean="0"/>
                        <a:t>Selected Sample</a:t>
                      </a:r>
                      <a:endParaRPr lang="en-US" sz="2000" dirty="0"/>
                    </a:p>
                  </a:txBody>
                  <a:tcPr anchor="ctr"/>
                </a:tc>
                <a:tc>
                  <a:txBody>
                    <a:bodyPr/>
                    <a:lstStyle/>
                    <a:p>
                      <a:pPr algn="ctr"/>
                      <a:r>
                        <a:rPr lang="en-US" sz="2000" dirty="0" smtClean="0"/>
                        <a:t>300</a:t>
                      </a:r>
                      <a:endParaRPr lang="en-US" sz="2000" dirty="0"/>
                    </a:p>
                  </a:txBody>
                  <a:tcPr anchor="ctr"/>
                </a:tc>
                <a:tc>
                  <a:txBody>
                    <a:bodyPr/>
                    <a:lstStyle/>
                    <a:p>
                      <a:pPr algn="ctr"/>
                      <a:r>
                        <a:rPr lang="en-US" sz="2000" dirty="0" smtClean="0"/>
                        <a:t>300</a:t>
                      </a:r>
                      <a:endParaRPr lang="en-US" sz="2000" dirty="0"/>
                    </a:p>
                  </a:txBody>
                  <a:tcPr anchor="ctr"/>
                </a:tc>
                <a:tc>
                  <a:txBody>
                    <a:bodyPr/>
                    <a:lstStyle/>
                    <a:p>
                      <a:pPr algn="ctr"/>
                      <a:r>
                        <a:rPr lang="en-US" sz="2000" dirty="0" smtClean="0"/>
                        <a:t>800</a:t>
                      </a:r>
                      <a:endParaRPr lang="en-US" sz="2000" dirty="0"/>
                    </a:p>
                  </a:txBody>
                  <a:tcPr anchor="ctr"/>
                </a:tc>
              </a:tr>
              <a:tr h="561395">
                <a:tc>
                  <a:txBody>
                    <a:bodyPr/>
                    <a:lstStyle/>
                    <a:p>
                      <a:pPr algn="l"/>
                      <a:r>
                        <a:rPr lang="en-US" sz="2000" dirty="0" smtClean="0"/>
                        <a:t>Completed Interviews</a:t>
                      </a:r>
                      <a:endParaRPr lang="en-US" sz="2000" dirty="0"/>
                    </a:p>
                  </a:txBody>
                  <a:tcPr anchor="ctr"/>
                </a:tc>
                <a:tc>
                  <a:txBody>
                    <a:bodyPr/>
                    <a:lstStyle/>
                    <a:p>
                      <a:pPr algn="ctr"/>
                      <a:r>
                        <a:rPr lang="en-US" sz="2000" dirty="0" smtClean="0"/>
                        <a:t>160</a:t>
                      </a:r>
                      <a:endParaRPr lang="en-US" sz="2000" dirty="0"/>
                    </a:p>
                  </a:txBody>
                  <a:tcPr anchor="ctr"/>
                </a:tc>
                <a:tc>
                  <a:txBody>
                    <a:bodyPr/>
                    <a:lstStyle/>
                    <a:p>
                      <a:pPr algn="ctr"/>
                      <a:r>
                        <a:rPr lang="en-US" sz="2000" dirty="0" smtClean="0"/>
                        <a:t>156</a:t>
                      </a:r>
                      <a:endParaRPr lang="en-US" sz="2000" dirty="0"/>
                    </a:p>
                  </a:txBody>
                  <a:tcPr anchor="ctr"/>
                </a:tc>
                <a:tc>
                  <a:txBody>
                    <a:bodyPr/>
                    <a:lstStyle/>
                    <a:p>
                      <a:pPr algn="ctr"/>
                      <a:r>
                        <a:rPr lang="en-US" sz="2000" dirty="0" smtClean="0"/>
                        <a:t>126</a:t>
                      </a:r>
                      <a:endParaRPr lang="en-US" sz="2000" dirty="0"/>
                    </a:p>
                  </a:txBody>
                  <a:tcPr anchor="ctr"/>
                </a:tc>
              </a:tr>
              <a:tr h="542539">
                <a:tc>
                  <a:txBody>
                    <a:bodyPr/>
                    <a:lstStyle/>
                    <a:p>
                      <a:pPr algn="l"/>
                      <a:r>
                        <a:rPr lang="en-US" sz="2000" dirty="0" smtClean="0"/>
                        <a:t>Response Rate</a:t>
                      </a:r>
                      <a:endParaRPr lang="en-US" sz="2000" dirty="0"/>
                    </a:p>
                  </a:txBody>
                  <a:tcPr anchor="ctr"/>
                </a:tc>
                <a:tc>
                  <a:txBody>
                    <a:bodyPr/>
                    <a:lstStyle/>
                    <a:p>
                      <a:pPr algn="ctr"/>
                      <a:r>
                        <a:rPr lang="en-US" sz="2000" dirty="0" smtClean="0"/>
                        <a:t>62%</a:t>
                      </a:r>
                      <a:endParaRPr lang="en-US" sz="2000" dirty="0"/>
                    </a:p>
                  </a:txBody>
                  <a:tcPr anchor="ctr"/>
                </a:tc>
                <a:tc>
                  <a:txBody>
                    <a:bodyPr/>
                    <a:lstStyle/>
                    <a:p>
                      <a:pPr algn="ctr"/>
                      <a:r>
                        <a:rPr lang="en-US" sz="2000" dirty="0" smtClean="0"/>
                        <a:t>57%</a:t>
                      </a:r>
                      <a:endParaRPr lang="en-US" sz="2000" dirty="0"/>
                    </a:p>
                  </a:txBody>
                  <a:tcPr anchor="ctr"/>
                </a:tc>
                <a:tc>
                  <a:txBody>
                    <a:bodyPr/>
                    <a:lstStyle/>
                    <a:p>
                      <a:pPr algn="ctr"/>
                      <a:r>
                        <a:rPr lang="en-US" sz="2000" dirty="0" smtClean="0"/>
                        <a:t>28%</a:t>
                      </a:r>
                      <a:endParaRPr lang="en-US" sz="2000" dirty="0"/>
                    </a:p>
                  </a:txBody>
                  <a:tcPr anchor="ctr"/>
                </a:tc>
              </a:tr>
              <a:tr h="542539">
                <a:tc>
                  <a:txBody>
                    <a:bodyPr/>
                    <a:lstStyle/>
                    <a:p>
                      <a:pPr algn="l"/>
                      <a:r>
                        <a:rPr lang="en-US" sz="2000" dirty="0" smtClean="0"/>
                        <a:t>Cooperation Rate</a:t>
                      </a:r>
                      <a:endParaRPr lang="en-US" sz="2000" dirty="0"/>
                    </a:p>
                  </a:txBody>
                  <a:tcPr anchor="ctr"/>
                </a:tc>
                <a:tc>
                  <a:txBody>
                    <a:bodyPr/>
                    <a:lstStyle/>
                    <a:p>
                      <a:pPr algn="ctr"/>
                      <a:r>
                        <a:rPr lang="en-US" sz="2000" dirty="0" smtClean="0"/>
                        <a:t>89%</a:t>
                      </a:r>
                      <a:endParaRPr lang="en-US" sz="2000" dirty="0"/>
                    </a:p>
                  </a:txBody>
                  <a:tcPr anchor="ctr"/>
                </a:tc>
                <a:tc>
                  <a:txBody>
                    <a:bodyPr/>
                    <a:lstStyle/>
                    <a:p>
                      <a:pPr algn="ctr"/>
                      <a:r>
                        <a:rPr lang="en-US" sz="2000" dirty="0" smtClean="0"/>
                        <a:t>91%</a:t>
                      </a:r>
                      <a:endParaRPr lang="en-US" sz="2000" dirty="0"/>
                    </a:p>
                  </a:txBody>
                  <a:tcPr anchor="ctr"/>
                </a:tc>
                <a:tc>
                  <a:txBody>
                    <a:bodyPr/>
                    <a:lstStyle/>
                    <a:p>
                      <a:pPr algn="ctr"/>
                      <a:r>
                        <a:rPr lang="en-US" sz="2000" dirty="0" smtClean="0"/>
                        <a:t>44%</a:t>
                      </a:r>
                      <a:endParaRPr lang="en-US" sz="2000" dirty="0"/>
                    </a:p>
                  </a:txBody>
                  <a:tcPr anchor="ctr"/>
                </a:tc>
              </a:tr>
            </a:tbl>
          </a:graphicData>
        </a:graphic>
      </p:graphicFrame>
    </p:spTree>
    <p:extLst>
      <p:ext uri="{BB962C8B-B14F-4D97-AF65-F5344CB8AC3E}">
        <p14:creationId xmlns:p14="http://schemas.microsoft.com/office/powerpoint/2010/main" val="380449810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w="9525">
            <a:noFill/>
            <a:round/>
            <a:headEnd/>
            <a:tailEnd/>
          </a:ln>
        </p:spPr>
        <p:txBody>
          <a:bodyPr/>
          <a:lstStyle/>
          <a:p>
            <a:endParaRPr lang="en-US" dirty="0"/>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pic>
        <p:nvPicPr>
          <p:cNvPr id="3113" name="Picture 41" descr="BD14742_"/>
          <p:cNvPicPr>
            <a:picLocks noChangeAspect="1" noChangeArrowheads="1"/>
          </p:cNvPicPr>
          <p:nvPr/>
        </p:nvPicPr>
        <p:blipFill>
          <a:blip r:embed="rId3" cstate="print"/>
          <a:srcRect/>
          <a:stretch>
            <a:fillRect/>
          </a:stretch>
        </p:blipFill>
        <p:spPr bwMode="auto">
          <a:xfrm>
            <a:off x="0" y="6696075"/>
            <a:ext cx="9144000" cy="161925"/>
          </a:xfrm>
          <a:prstGeom prst="rect">
            <a:avLst/>
          </a:prstGeom>
          <a:noFill/>
          <a:ln w="9525">
            <a:noFill/>
            <a:miter lim="800000"/>
            <a:headEnd/>
            <a:tailEnd/>
          </a:ln>
        </p:spPr>
      </p:pic>
      <p:pic>
        <p:nvPicPr>
          <p:cNvPr id="3114" name="Picture 42" descr="Logo"/>
          <p:cNvPicPr>
            <a:picLocks noChangeAspect="1" noChangeArrowheads="1"/>
          </p:cNvPicPr>
          <p:nvPr/>
        </p:nvPicPr>
        <p:blipFill>
          <a:blip r:embed="rId4" cstate="print"/>
          <a:srcRect/>
          <a:stretch>
            <a:fillRect/>
          </a:stretch>
        </p:blipFill>
        <p:spPr bwMode="auto">
          <a:xfrm>
            <a:off x="6400800" y="152400"/>
            <a:ext cx="2743200" cy="1524000"/>
          </a:xfrm>
          <a:prstGeom prst="rect">
            <a:avLst/>
          </a:prstGeom>
          <a:noFill/>
          <a:ln w="9525">
            <a:noFill/>
            <a:miter lim="800000"/>
            <a:headEnd/>
            <a:tailEnd/>
          </a:ln>
        </p:spPr>
      </p:pic>
      <p:pic>
        <p:nvPicPr>
          <p:cNvPr id="3115" name="Picture 43" descr="BD14742_"/>
          <p:cNvPicPr>
            <a:picLocks noChangeAspect="1" noChangeArrowheads="1"/>
          </p:cNvPicPr>
          <p:nvPr/>
        </p:nvPicPr>
        <p:blipFill>
          <a:blip r:embed="rId3" cstate="print"/>
          <a:srcRect/>
          <a:stretch>
            <a:fillRect/>
          </a:stretch>
        </p:blipFill>
        <p:spPr bwMode="auto">
          <a:xfrm>
            <a:off x="0" y="0"/>
            <a:ext cx="9144000" cy="161925"/>
          </a:xfrm>
          <a:prstGeom prst="rect">
            <a:avLst/>
          </a:prstGeom>
          <a:noFill/>
          <a:ln w="9525">
            <a:noFill/>
            <a:miter lim="800000"/>
            <a:headEnd/>
            <a:tailEnd/>
          </a:ln>
        </p:spPr>
      </p:pic>
      <p:sp>
        <p:nvSpPr>
          <p:cNvPr id="3118" name="Text Box 46"/>
          <p:cNvSpPr txBox="1">
            <a:spLocks noChangeArrowheads="1"/>
          </p:cNvSpPr>
          <p:nvPr/>
        </p:nvSpPr>
        <p:spPr bwMode="auto">
          <a:xfrm>
            <a:off x="8534400" y="6400800"/>
            <a:ext cx="381000" cy="246063"/>
          </a:xfrm>
          <a:prstGeom prst="rect">
            <a:avLst/>
          </a:prstGeom>
          <a:noFill/>
          <a:ln w="9525">
            <a:noFill/>
            <a:miter lim="800000"/>
            <a:headEnd/>
            <a:tailEnd/>
          </a:ln>
        </p:spPr>
        <p:txBody>
          <a:bodyPr>
            <a:spAutoFit/>
          </a:bodyPr>
          <a:lstStyle/>
          <a:p>
            <a:pPr>
              <a:spcBef>
                <a:spcPct val="50000"/>
              </a:spcBef>
            </a:pPr>
            <a:fld id="{868C6A03-1BD3-4802-8264-3DE04EDE4E61}" type="slidenum">
              <a:rPr lang="en-US" sz="1000"/>
              <a:pPr>
                <a:spcBef>
                  <a:spcPct val="50000"/>
                </a:spcBef>
              </a:pPr>
              <a:t>18</a:t>
            </a:fld>
            <a:endParaRPr lang="en-US" sz="1000" dirty="0"/>
          </a:p>
        </p:txBody>
      </p:sp>
      <p:sp>
        <p:nvSpPr>
          <p:cNvPr id="48" name="Rectangle 44"/>
          <p:cNvSpPr txBox="1">
            <a:spLocks noChangeArrowheads="1"/>
          </p:cNvSpPr>
          <p:nvPr/>
        </p:nvSpPr>
        <p:spPr bwMode="auto">
          <a:xfrm>
            <a:off x="87313" y="170657"/>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Participant Feedback</a:t>
            </a:r>
          </a:p>
          <a:p>
            <a:pPr algn="l"/>
            <a:r>
              <a:rPr lang="en-US" altLang="en-US" kern="0" dirty="0" smtClean="0"/>
              <a:t>Information Goals</a:t>
            </a: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1815956319"/>
              </p:ext>
            </p:extLst>
          </p:nvPr>
        </p:nvGraphicFramePr>
        <p:xfrm>
          <a:off x="211138" y="1562101"/>
          <a:ext cx="8507412" cy="5084762"/>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1222402430"/>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85725" y="222710"/>
            <a:ext cx="7772400" cy="1143000"/>
          </a:xfrm>
        </p:spPr>
        <p:txBody>
          <a:bodyPr/>
          <a:lstStyle/>
          <a:p>
            <a:pPr algn="l"/>
            <a:r>
              <a:rPr lang="en-US" altLang="en-US" dirty="0" smtClean="0"/>
              <a:t>Participant Feedback</a:t>
            </a:r>
            <a:br>
              <a:rPr lang="en-US" altLang="en-US" dirty="0" smtClean="0"/>
            </a:br>
            <a:r>
              <a:rPr lang="en-US" altLang="en-US" dirty="0" smtClean="0"/>
              <a:t>Information Source</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19</a:t>
            </a:fld>
            <a:endParaRPr lang="en-US" altLang="en-US" sz="1000"/>
          </a:p>
        </p:txBody>
      </p:sp>
      <p:graphicFrame>
        <p:nvGraphicFramePr>
          <p:cNvPr id="9" name="Diagram 8"/>
          <p:cNvGraphicFramePr/>
          <p:nvPr/>
        </p:nvGraphicFramePr>
        <p:xfrm>
          <a:off x="304800" y="1676399"/>
          <a:ext cx="8839200" cy="408757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4" name="Chart 3"/>
          <p:cNvGraphicFramePr/>
          <p:nvPr>
            <p:extLst>
              <p:ext uri="{D42A27DB-BD31-4B8C-83A1-F6EECF244321}">
                <p14:modId xmlns:p14="http://schemas.microsoft.com/office/powerpoint/2010/main" val="1703960810"/>
              </p:ext>
            </p:extLst>
          </p:nvPr>
        </p:nvGraphicFramePr>
        <p:xfrm>
          <a:off x="916525" y="1703426"/>
          <a:ext cx="7323138" cy="4011574"/>
        </p:xfrm>
        <a:graphic>
          <a:graphicData uri="http://schemas.openxmlformats.org/drawingml/2006/chart">
            <c:chart xmlns:c="http://schemas.openxmlformats.org/drawingml/2006/chart" xmlns:r="http://schemas.openxmlformats.org/officeDocument/2006/relationships" r:id="rId9"/>
          </a:graphicData>
        </a:graphic>
      </p:graphicFrame>
      <p:sp>
        <p:nvSpPr>
          <p:cNvPr id="5" name="Rectangle 4"/>
          <p:cNvSpPr/>
          <p:nvPr/>
        </p:nvSpPr>
        <p:spPr>
          <a:xfrm>
            <a:off x="2148988" y="5944111"/>
            <a:ext cx="5042873" cy="400110"/>
          </a:xfrm>
          <a:prstGeom prst="rect">
            <a:avLst/>
          </a:prstGeom>
          <a:gradFill>
            <a:gsLst>
              <a:gs pos="0">
                <a:schemeClr val="accent1">
                  <a:tint val="50000"/>
                  <a:satMod val="300000"/>
                </a:schemeClr>
              </a:gs>
              <a:gs pos="35000">
                <a:schemeClr val="accent1">
                  <a:tint val="37000"/>
                  <a:satMod val="300000"/>
                </a:schemeClr>
              </a:gs>
              <a:gs pos="100000">
                <a:schemeClr val="accent1">
                  <a:tint val="15000"/>
                  <a:satMod val="350000"/>
                </a:schemeClr>
              </a:gs>
            </a:gsLst>
            <a:lin ang="16200000" scaled="1"/>
          </a:gradFill>
        </p:spPr>
        <p:txBody>
          <a:bodyPr wrap="square">
            <a:spAutoFit/>
          </a:bodyPr>
          <a:lstStyle/>
          <a:p>
            <a:r>
              <a:rPr lang="en-US" sz="2000" dirty="0" smtClean="0"/>
              <a:t>C&amp;I Direct Install Program Information Source</a:t>
            </a:r>
            <a:endParaRPr lang="en-US" sz="2000" dirty="0"/>
          </a:p>
        </p:txBody>
      </p:sp>
      <p:graphicFrame>
        <p:nvGraphicFramePr>
          <p:cNvPr id="6" name="Table 5"/>
          <p:cNvGraphicFramePr>
            <a:graphicFrameLocks noGrp="1"/>
          </p:cNvGraphicFramePr>
          <p:nvPr>
            <p:extLst>
              <p:ext uri="{D42A27DB-BD31-4B8C-83A1-F6EECF244321}">
                <p14:modId xmlns:p14="http://schemas.microsoft.com/office/powerpoint/2010/main" val="1961325241"/>
              </p:ext>
            </p:extLst>
          </p:nvPr>
        </p:nvGraphicFramePr>
        <p:xfrm>
          <a:off x="939800" y="6331864"/>
          <a:ext cx="7288212" cy="373857"/>
        </p:xfrm>
        <a:graphic>
          <a:graphicData uri="http://schemas.openxmlformats.org/drawingml/2006/table">
            <a:tbl>
              <a:tblPr firstRow="1" bandRow="1">
                <a:tableStyleId>{5C22544A-7EE6-4342-B048-85BDC9FD1C3A}</a:tableStyleId>
              </a:tblPr>
              <a:tblGrid>
                <a:gridCol w="2429404"/>
                <a:gridCol w="2429404"/>
                <a:gridCol w="2429404"/>
              </a:tblGrid>
              <a:tr h="373857">
                <a:tc>
                  <a:txBody>
                    <a:bodyPr/>
                    <a:lstStyle/>
                    <a:p>
                      <a:pPr algn="ctr"/>
                      <a:r>
                        <a:rPr lang="en-US" sz="1600" dirty="0" smtClean="0"/>
                        <a:t>Contractor: 8</a:t>
                      </a:r>
                      <a:endParaRPr lang="en-US" sz="1600" dirty="0"/>
                    </a:p>
                  </a:txBody>
                  <a:tcPr/>
                </a:tc>
                <a:tc>
                  <a:txBody>
                    <a:bodyPr/>
                    <a:lstStyle/>
                    <a:p>
                      <a:pPr algn="ctr"/>
                      <a:r>
                        <a:rPr lang="en-US" sz="1600" dirty="0" smtClean="0"/>
                        <a:t>SJG Representative: 4</a:t>
                      </a:r>
                      <a:endParaRPr lang="en-US" sz="1600" dirty="0"/>
                    </a:p>
                  </a:txBody>
                  <a:tcPr/>
                </a:tc>
                <a:tc>
                  <a:txBody>
                    <a:bodyPr/>
                    <a:lstStyle/>
                    <a:p>
                      <a:pPr algn="ctr"/>
                      <a:r>
                        <a:rPr lang="en-US" sz="1600" dirty="0" smtClean="0"/>
                        <a:t>SJG Advertisement: 3 </a:t>
                      </a:r>
                      <a:endParaRPr lang="en-US" sz="1600" dirty="0"/>
                    </a:p>
                  </a:txBody>
                  <a:tcPr/>
                </a:tc>
              </a:tr>
            </a:tbl>
          </a:graphicData>
        </a:graphic>
      </p:graphicFrame>
    </p:spTree>
    <p:extLst>
      <p:ext uri="{BB962C8B-B14F-4D97-AF65-F5344CB8AC3E}">
        <p14:creationId xmlns:p14="http://schemas.microsoft.com/office/powerpoint/2010/main" val="149772843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155575" y="320676"/>
            <a:ext cx="7772400" cy="492124"/>
          </a:xfrm>
        </p:spPr>
        <p:txBody>
          <a:bodyPr/>
          <a:lstStyle/>
          <a:p>
            <a:pPr algn="l"/>
            <a:r>
              <a:rPr lang="en-US" altLang="en-US" dirty="0" smtClean="0"/>
              <a:t>Presentation Overview</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2</a:t>
            </a:fld>
            <a:endParaRPr lang="en-US" altLang="en-US" sz="100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226353813"/>
              </p:ext>
            </p:extLst>
          </p:nvPr>
        </p:nvGraphicFramePr>
        <p:xfrm>
          <a:off x="253206" y="1579868"/>
          <a:ext cx="8685214" cy="491746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414167902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87313" y="242286"/>
            <a:ext cx="7772400" cy="1143000"/>
          </a:xfrm>
        </p:spPr>
        <p:txBody>
          <a:bodyPr/>
          <a:lstStyle/>
          <a:p>
            <a:pPr algn="l"/>
            <a:r>
              <a:rPr lang="en-US" altLang="en-US" dirty="0" smtClean="0"/>
              <a:t>Participant Feedback</a:t>
            </a:r>
            <a:br>
              <a:rPr lang="en-US" altLang="en-US" dirty="0" smtClean="0"/>
            </a:br>
            <a:r>
              <a:rPr lang="en-US" altLang="en-US" dirty="0" err="1" smtClean="0"/>
              <a:t>HPwES</a:t>
            </a:r>
            <a:r>
              <a:rPr lang="en-US" altLang="en-US" dirty="0" smtClean="0"/>
              <a:t> Participation</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20</a:t>
            </a:fld>
            <a:endParaRPr lang="en-US" altLang="en-US" sz="1000"/>
          </a:p>
        </p:txBody>
      </p:sp>
      <p:sp>
        <p:nvSpPr>
          <p:cNvPr id="48" name="TextBox 47"/>
          <p:cNvSpPr txBox="1"/>
          <p:nvPr/>
        </p:nvSpPr>
        <p:spPr>
          <a:xfrm>
            <a:off x="3102212" y="5936792"/>
            <a:ext cx="2872902" cy="400110"/>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sz="2000" dirty="0" smtClean="0"/>
              <a:t>*Other reasons mentioned</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006590817"/>
              </p:ext>
            </p:extLst>
          </p:nvPr>
        </p:nvGraphicFramePr>
        <p:xfrm>
          <a:off x="147638" y="1644049"/>
          <a:ext cx="8843962" cy="391855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9" name="Table 48"/>
          <p:cNvGraphicFramePr>
            <a:graphicFrameLocks noGrp="1"/>
          </p:cNvGraphicFramePr>
          <p:nvPr>
            <p:extLst>
              <p:ext uri="{D42A27DB-BD31-4B8C-83A1-F6EECF244321}">
                <p14:modId xmlns:p14="http://schemas.microsoft.com/office/powerpoint/2010/main" val="2196663537"/>
              </p:ext>
            </p:extLst>
          </p:nvPr>
        </p:nvGraphicFramePr>
        <p:xfrm>
          <a:off x="985838" y="6336902"/>
          <a:ext cx="7288212" cy="373857"/>
        </p:xfrm>
        <a:graphic>
          <a:graphicData uri="http://schemas.openxmlformats.org/drawingml/2006/table">
            <a:tbl>
              <a:tblPr firstRow="1" bandRow="1">
                <a:tableStyleId>{5C22544A-7EE6-4342-B048-85BDC9FD1C3A}</a:tableStyleId>
              </a:tblPr>
              <a:tblGrid>
                <a:gridCol w="2429404"/>
                <a:gridCol w="2429404"/>
                <a:gridCol w="2429404"/>
              </a:tblGrid>
              <a:tr h="373857">
                <a:tc>
                  <a:txBody>
                    <a:bodyPr/>
                    <a:lstStyle/>
                    <a:p>
                      <a:pPr algn="ctr"/>
                      <a:r>
                        <a:rPr lang="en-US" sz="1600" dirty="0" smtClean="0"/>
                        <a:t>NJCEP Rebate</a:t>
                      </a:r>
                      <a:endParaRPr lang="en-US" sz="1600" dirty="0"/>
                    </a:p>
                  </a:txBody>
                  <a:tcPr/>
                </a:tc>
                <a:tc>
                  <a:txBody>
                    <a:bodyPr/>
                    <a:lstStyle/>
                    <a:p>
                      <a:pPr algn="ctr"/>
                      <a:r>
                        <a:rPr lang="en-US" sz="1600" dirty="0" smtClean="0"/>
                        <a:t>Home Value</a:t>
                      </a:r>
                      <a:endParaRPr lang="en-US" sz="1600" dirty="0"/>
                    </a:p>
                  </a:txBody>
                  <a:tcPr/>
                </a:tc>
                <a:tc>
                  <a:txBody>
                    <a:bodyPr/>
                    <a:lstStyle/>
                    <a:p>
                      <a:pPr algn="ctr"/>
                      <a:r>
                        <a:rPr lang="en-US" sz="1600" dirty="0" smtClean="0"/>
                        <a:t>Increase Comfort</a:t>
                      </a:r>
                      <a:endParaRPr lang="en-US" sz="1600" dirty="0"/>
                    </a:p>
                  </a:txBody>
                  <a:tcPr/>
                </a:tc>
              </a:tr>
            </a:tbl>
          </a:graphicData>
        </a:graphic>
      </p:graphicFrame>
    </p:spTree>
    <p:extLst>
      <p:ext uri="{BB962C8B-B14F-4D97-AF65-F5344CB8AC3E}">
        <p14:creationId xmlns:p14="http://schemas.microsoft.com/office/powerpoint/2010/main" val="34407787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147638" y="339725"/>
            <a:ext cx="7772400" cy="1143000"/>
          </a:xfrm>
        </p:spPr>
        <p:txBody>
          <a:bodyPr/>
          <a:lstStyle/>
          <a:p>
            <a:pPr algn="l"/>
            <a:r>
              <a:rPr lang="en-US" altLang="en-US" dirty="0" smtClean="0"/>
              <a:t>Participant Feedback</a:t>
            </a:r>
            <a:br>
              <a:rPr lang="en-US" altLang="en-US" dirty="0" smtClean="0"/>
            </a:br>
            <a:r>
              <a:rPr lang="en-US" altLang="en-US" dirty="0" smtClean="0"/>
              <a:t>C&amp;I Participation</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21</a:t>
            </a:fld>
            <a:endParaRPr lang="en-US" altLang="en-US" sz="1000"/>
          </a:p>
        </p:txBody>
      </p:sp>
      <p:graphicFrame>
        <p:nvGraphicFramePr>
          <p:cNvPr id="49" name="Content Placeholder 2"/>
          <p:cNvGraphicFramePr>
            <a:graphicFrameLocks noGrp="1"/>
          </p:cNvGraphicFramePr>
          <p:nvPr>
            <p:ph idx="1"/>
            <p:extLst>
              <p:ext uri="{D42A27DB-BD31-4B8C-83A1-F6EECF244321}">
                <p14:modId xmlns:p14="http://schemas.microsoft.com/office/powerpoint/2010/main" val="110387845"/>
              </p:ext>
            </p:extLst>
          </p:nvPr>
        </p:nvGraphicFramePr>
        <p:xfrm>
          <a:off x="1220530" y="2547759"/>
          <a:ext cx="6507162" cy="2909669"/>
        </p:xfrm>
        <a:graphic>
          <a:graphicData uri="http://schemas.openxmlformats.org/drawingml/2006/table">
            <a:tbl>
              <a:tblPr firstRow="1" firstCol="1" bandRow="1">
                <a:tableStyleId>{5C22544A-7EE6-4342-B048-85BDC9FD1C3A}</a:tableStyleId>
              </a:tblPr>
              <a:tblGrid>
                <a:gridCol w="3503870"/>
                <a:gridCol w="3003292"/>
              </a:tblGrid>
              <a:tr h="415667">
                <a:tc>
                  <a:txBody>
                    <a:bodyPr/>
                    <a:lstStyle/>
                    <a:p>
                      <a:pPr marL="0" marR="0">
                        <a:spcBef>
                          <a:spcPts val="0"/>
                        </a:spcBef>
                        <a:spcAft>
                          <a:spcPts val="0"/>
                        </a:spcAft>
                      </a:pPr>
                      <a:r>
                        <a:rPr lang="en-US" sz="1600" b="1" dirty="0">
                          <a:effectLst/>
                          <a:latin typeface="+mn-lt"/>
                        </a:rPr>
                        <a:t>Participation Reason</a:t>
                      </a:r>
                      <a:endParaRPr lang="en-US" sz="1600" b="1" dirty="0">
                        <a:effectLst/>
                        <a:latin typeface="+mn-lt"/>
                        <a:ea typeface="Times New Roman" panose="02020603050405020304" pitchFamily="18" charset="0"/>
                        <a:cs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mn-ea"/>
                          <a:cs typeface="+mn-cs"/>
                        </a:rPr>
                        <a:t>Direct</a:t>
                      </a:r>
                      <a:r>
                        <a:rPr lang="en-US" sz="1600" baseline="0" dirty="0" smtClean="0">
                          <a:effectLst/>
                          <a:latin typeface="+mn-lt"/>
                          <a:ea typeface="+mn-ea"/>
                          <a:cs typeface="+mn-cs"/>
                        </a:rPr>
                        <a:t> Install and Smart Start</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B w="38100" cap="flat" cmpd="sng" algn="ctr">
                      <a:solidFill>
                        <a:schemeClr val="bg1"/>
                      </a:solidFill>
                      <a:prstDash val="solid"/>
                      <a:round/>
                      <a:headEnd type="none" w="med" len="med"/>
                      <a:tailEnd type="none" w="med" len="med"/>
                    </a:lnB>
                  </a:tcPr>
                </a:tc>
              </a:tr>
              <a:tr h="415667">
                <a:tc>
                  <a:txBody>
                    <a:bodyPr/>
                    <a:lstStyle/>
                    <a:p>
                      <a:pPr marL="0" marR="0">
                        <a:spcBef>
                          <a:spcPts val="0"/>
                        </a:spcBef>
                        <a:spcAft>
                          <a:spcPts val="0"/>
                        </a:spcAft>
                      </a:pPr>
                      <a:r>
                        <a:rPr lang="en-US" sz="1600" b="0" dirty="0" smtClean="0">
                          <a:solidFill>
                            <a:schemeClr val="tx1"/>
                          </a:solidFill>
                          <a:effectLst/>
                          <a:latin typeface="+mn-lt"/>
                        </a:rPr>
                        <a:t>Save Money on Energy Bills</a:t>
                      </a:r>
                      <a:endParaRPr lang="en-US" sz="1600" b="0" dirty="0">
                        <a:solidFill>
                          <a:schemeClr val="tx1"/>
                        </a:solidFill>
                        <a:effectLst/>
                        <a:latin typeface="+mn-lt"/>
                        <a:ea typeface="Times New Roman" panose="02020603050405020304" pitchFamily="18" charset="0"/>
                        <a:cs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solidFill>
                      <a:schemeClr val="accent2">
                        <a:lumMod val="20000"/>
                        <a:lumOff val="80000"/>
                      </a:schemeClr>
                    </a:solidFill>
                  </a:tcPr>
                </a:tc>
                <a:tc>
                  <a:txBody>
                    <a:bodyPr/>
                    <a:lstStyle/>
                    <a:p>
                      <a:pPr marL="0" marR="0" algn="ctr">
                        <a:spcBef>
                          <a:spcPts val="0"/>
                        </a:spcBef>
                        <a:spcAft>
                          <a:spcPts val="0"/>
                        </a:spcAft>
                      </a:pPr>
                      <a:r>
                        <a:rPr lang="en-US" sz="1600" b="0" dirty="0" smtClean="0">
                          <a:solidFill>
                            <a:schemeClr val="tx1"/>
                          </a:solidFill>
                          <a:effectLst/>
                          <a:latin typeface="+mn-lt"/>
                          <a:ea typeface="+mn-ea"/>
                          <a:cs typeface="+mn-cs"/>
                        </a:rPr>
                        <a:t>6</a:t>
                      </a:r>
                      <a:endParaRPr lang="en-US" sz="1600" b="0" dirty="0">
                        <a:solidFill>
                          <a:schemeClr val="tx1"/>
                        </a:solidFill>
                        <a:effectLst/>
                        <a:latin typeface="+mn-lt"/>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T w="38100" cap="flat" cmpd="sng" algn="ctr">
                      <a:solidFill>
                        <a:schemeClr val="bg1"/>
                      </a:solidFill>
                      <a:prstDash val="solid"/>
                      <a:round/>
                      <a:headEnd type="none" w="med" len="med"/>
                      <a:tailEnd type="none" w="med" len="med"/>
                    </a:lnT>
                    <a:solidFill>
                      <a:schemeClr val="accent2">
                        <a:lumMod val="20000"/>
                        <a:lumOff val="80000"/>
                      </a:schemeClr>
                    </a:solidFill>
                  </a:tcPr>
                </a:tc>
              </a:tr>
              <a:tr h="415667">
                <a:tc>
                  <a:txBody>
                    <a:bodyPr/>
                    <a:lstStyle/>
                    <a:p>
                      <a:pPr marL="0" marR="0">
                        <a:spcBef>
                          <a:spcPts val="0"/>
                        </a:spcBef>
                        <a:spcAft>
                          <a:spcPts val="0"/>
                        </a:spcAft>
                      </a:pPr>
                      <a:r>
                        <a:rPr lang="en-US" sz="1600" b="0" baseline="0" dirty="0" smtClean="0">
                          <a:solidFill>
                            <a:schemeClr val="tx1"/>
                          </a:solidFill>
                          <a:effectLst/>
                          <a:latin typeface="+mn-lt"/>
                          <a:ea typeface="+mn-ea"/>
                          <a:cs typeface="+mn-cs"/>
                        </a:rPr>
                        <a:t>Rebates and 0% Financing</a:t>
                      </a:r>
                      <a:endParaRPr lang="en-US" sz="1600" b="0" dirty="0">
                        <a:solidFill>
                          <a:schemeClr val="tx1"/>
                        </a:solidFill>
                        <a:effectLst/>
                        <a:latin typeface="+mn-lt"/>
                        <a:ea typeface="Times New Roman" panose="02020603050405020304" pitchFamily="18" charset="0"/>
                        <a:cs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solidFill>
                      <a:schemeClr val="accent2">
                        <a:lumMod val="20000"/>
                        <a:lumOff val="80000"/>
                      </a:schemeClr>
                    </a:solidFill>
                  </a:tcPr>
                </a:tc>
                <a:tc>
                  <a:txBody>
                    <a:bodyPr/>
                    <a:lstStyle/>
                    <a:p>
                      <a:pPr marL="0" marR="0" algn="ctr">
                        <a:spcBef>
                          <a:spcPts val="0"/>
                        </a:spcBef>
                        <a:spcAft>
                          <a:spcPts val="0"/>
                        </a:spcAft>
                      </a:pPr>
                      <a:r>
                        <a:rPr lang="en-US" sz="1600" b="0" dirty="0" smtClean="0">
                          <a:solidFill>
                            <a:schemeClr val="tx1"/>
                          </a:solidFill>
                          <a:effectLst/>
                          <a:latin typeface="+mn-lt"/>
                          <a:ea typeface="Times New Roman" panose="02020603050405020304" pitchFamily="18" charset="0"/>
                          <a:cs typeface="Times New Roman" panose="02020603050405020304" pitchFamily="18" charset="0"/>
                        </a:rPr>
                        <a:t>6</a:t>
                      </a:r>
                      <a:endParaRPr lang="en-US" sz="1600" b="0" dirty="0">
                        <a:solidFill>
                          <a:schemeClr val="tx1"/>
                        </a:solidFill>
                        <a:effectLst/>
                        <a:latin typeface="+mn-lt"/>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solidFill>
                      <a:schemeClr val="accent2">
                        <a:lumMod val="20000"/>
                        <a:lumOff val="80000"/>
                      </a:schemeClr>
                    </a:solidFill>
                  </a:tcPr>
                </a:tc>
              </a:tr>
              <a:tr h="415667">
                <a:tc>
                  <a:txBody>
                    <a:bodyPr/>
                    <a:lstStyle/>
                    <a:p>
                      <a:pPr marL="0" marR="0">
                        <a:spcBef>
                          <a:spcPts val="0"/>
                        </a:spcBef>
                        <a:spcAft>
                          <a:spcPts val="0"/>
                        </a:spcAft>
                      </a:pPr>
                      <a:r>
                        <a:rPr lang="en-US" sz="1600" b="0" dirty="0" smtClean="0">
                          <a:solidFill>
                            <a:schemeClr val="tx1"/>
                          </a:solidFill>
                          <a:effectLst/>
                          <a:latin typeface="+mn-lt"/>
                          <a:ea typeface="Times New Roman" panose="02020603050405020304" pitchFamily="18" charset="0"/>
                          <a:cs typeface="Times New Roman" panose="02020603050405020304" pitchFamily="18" charset="0"/>
                        </a:rPr>
                        <a:t>New</a:t>
                      </a:r>
                      <a:r>
                        <a:rPr lang="en-US" sz="1600" b="0" baseline="0" dirty="0" smtClean="0">
                          <a:solidFill>
                            <a:schemeClr val="tx1"/>
                          </a:solidFill>
                          <a:effectLst/>
                          <a:latin typeface="+mn-lt"/>
                          <a:ea typeface="Times New Roman" panose="02020603050405020304" pitchFamily="18" charset="0"/>
                          <a:cs typeface="Times New Roman" panose="02020603050405020304" pitchFamily="18" charset="0"/>
                        </a:rPr>
                        <a:t> Equipment</a:t>
                      </a:r>
                      <a:endParaRPr lang="en-US" sz="1600" b="0" dirty="0">
                        <a:solidFill>
                          <a:schemeClr val="tx1"/>
                        </a:solidFill>
                        <a:effectLst/>
                        <a:latin typeface="+mn-lt"/>
                        <a:ea typeface="Times New Roman" panose="02020603050405020304" pitchFamily="18" charset="0"/>
                        <a:cs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solidFill>
                      <a:schemeClr val="accent2">
                        <a:lumMod val="20000"/>
                        <a:lumOff val="80000"/>
                      </a:schemeClr>
                    </a:solidFill>
                  </a:tcPr>
                </a:tc>
                <a:tc>
                  <a:txBody>
                    <a:bodyPr/>
                    <a:lstStyle/>
                    <a:p>
                      <a:pPr marL="0" marR="0" algn="ctr">
                        <a:spcBef>
                          <a:spcPts val="0"/>
                        </a:spcBef>
                        <a:spcAft>
                          <a:spcPts val="0"/>
                        </a:spcAft>
                      </a:pPr>
                      <a:r>
                        <a:rPr lang="en-US" sz="1600" b="0" dirty="0" smtClean="0">
                          <a:solidFill>
                            <a:schemeClr val="tx1"/>
                          </a:solidFill>
                          <a:effectLst/>
                          <a:latin typeface="+mn-lt"/>
                          <a:ea typeface="Times New Roman" panose="02020603050405020304" pitchFamily="18" charset="0"/>
                          <a:cs typeface="Times New Roman" panose="02020603050405020304" pitchFamily="18" charset="0"/>
                        </a:rPr>
                        <a:t>5</a:t>
                      </a:r>
                      <a:endParaRPr lang="en-US" sz="1600" b="0" dirty="0">
                        <a:solidFill>
                          <a:schemeClr val="tx1"/>
                        </a:solidFill>
                        <a:effectLst/>
                        <a:latin typeface="+mn-lt"/>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solidFill>
                      <a:schemeClr val="accent2">
                        <a:lumMod val="20000"/>
                        <a:lumOff val="80000"/>
                      </a:schemeClr>
                    </a:solidFill>
                  </a:tcPr>
                </a:tc>
              </a:tr>
              <a:tr h="415667">
                <a:tc>
                  <a:txBody>
                    <a:bodyPr/>
                    <a:lstStyle/>
                    <a:p>
                      <a:r>
                        <a:rPr lang="en-US" sz="1600" b="0" dirty="0" smtClean="0">
                          <a:solidFill>
                            <a:schemeClr val="tx1"/>
                          </a:solidFill>
                        </a:rPr>
                        <a:t>Increase</a:t>
                      </a:r>
                      <a:r>
                        <a:rPr lang="en-US" sz="1600" b="0" baseline="0" dirty="0" smtClean="0">
                          <a:solidFill>
                            <a:schemeClr val="tx1"/>
                          </a:solidFill>
                        </a:rPr>
                        <a:t> Energy Efficiency</a:t>
                      </a:r>
                      <a:endParaRPr lang="en-US" sz="1600" b="0" dirty="0">
                        <a:solidFill>
                          <a:schemeClr val="tx1"/>
                        </a:solidFill>
                      </a:endParaRPr>
                    </a:p>
                  </a:txBody>
                  <a:tcPr marL="68580" marR="68580" marT="0" marB="0" anchor="ctr">
                    <a:lnR w="38100" cap="flat" cmpd="sng" algn="ctr">
                      <a:solidFill>
                        <a:schemeClr val="bg1"/>
                      </a:solidFill>
                      <a:prstDash val="solid"/>
                      <a:round/>
                      <a:headEnd type="none" w="med" len="med"/>
                      <a:tailEnd type="none" w="med" len="med"/>
                    </a:lnR>
                    <a:solidFill>
                      <a:schemeClr val="accent5">
                        <a:lumMod val="20000"/>
                        <a:lumOff val="80000"/>
                      </a:schemeClr>
                    </a:solidFill>
                  </a:tcPr>
                </a:tc>
                <a:tc>
                  <a:txBody>
                    <a:bodyPr/>
                    <a:lstStyle/>
                    <a:p>
                      <a:pPr marL="0" marR="0" algn="ctr">
                        <a:spcBef>
                          <a:spcPts val="0"/>
                        </a:spcBef>
                        <a:spcAft>
                          <a:spcPts val="0"/>
                        </a:spcAft>
                      </a:pPr>
                      <a:r>
                        <a:rPr lang="en-US" sz="1600" b="0" dirty="0" smtClean="0">
                          <a:solidFill>
                            <a:schemeClr val="tx1"/>
                          </a:solidFill>
                          <a:effectLst/>
                          <a:latin typeface="+mn-lt"/>
                          <a:ea typeface="Times New Roman" panose="02020603050405020304" pitchFamily="18" charset="0"/>
                          <a:cs typeface="Times New Roman" panose="02020603050405020304" pitchFamily="18" charset="0"/>
                        </a:rPr>
                        <a:t>2</a:t>
                      </a:r>
                      <a:endParaRPr lang="en-US" sz="1600" b="0" dirty="0">
                        <a:solidFill>
                          <a:schemeClr val="tx1"/>
                        </a:solidFill>
                        <a:effectLst/>
                        <a:latin typeface="+mn-lt"/>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solidFill>
                      <a:schemeClr val="accent5">
                        <a:lumMod val="20000"/>
                        <a:lumOff val="80000"/>
                      </a:schemeClr>
                    </a:solidFill>
                  </a:tcPr>
                </a:tc>
              </a:tr>
              <a:tr h="415667">
                <a:tc>
                  <a:txBody>
                    <a:bodyPr/>
                    <a:lstStyle/>
                    <a:p>
                      <a:r>
                        <a:rPr lang="en-US" sz="1600" b="0" dirty="0" smtClean="0">
                          <a:solidFill>
                            <a:schemeClr val="tx1"/>
                          </a:solidFill>
                        </a:rPr>
                        <a:t>Interested in Converting to Gas</a:t>
                      </a:r>
                      <a:endParaRPr lang="en-US" sz="1600" b="0" dirty="0">
                        <a:solidFill>
                          <a:schemeClr val="tx1"/>
                        </a:solidFill>
                      </a:endParaRPr>
                    </a:p>
                  </a:txBody>
                  <a:tcPr marL="68580" marR="68580" marT="0" marB="0" anchor="ctr">
                    <a:lnR w="38100" cap="flat" cmpd="sng" algn="ctr">
                      <a:solidFill>
                        <a:schemeClr val="bg1"/>
                      </a:solidFill>
                      <a:prstDash val="solid"/>
                      <a:round/>
                      <a:headEnd type="none" w="med" len="med"/>
                      <a:tailEnd type="none" w="med" len="med"/>
                    </a:lnR>
                    <a:solidFill>
                      <a:srgbClr val="E7F6EF"/>
                    </a:solidFill>
                  </a:tcPr>
                </a:tc>
                <a:tc>
                  <a:txBody>
                    <a:bodyPr/>
                    <a:lstStyle/>
                    <a:p>
                      <a:pPr marL="0" marR="0" algn="ctr">
                        <a:spcBef>
                          <a:spcPts val="0"/>
                        </a:spcBef>
                        <a:spcAft>
                          <a:spcPts val="0"/>
                        </a:spcAft>
                      </a:pPr>
                      <a:r>
                        <a:rPr lang="en-US" sz="1600" b="0" dirty="0" smtClean="0">
                          <a:solidFill>
                            <a:schemeClr val="tx1"/>
                          </a:solidFill>
                          <a:effectLst/>
                          <a:latin typeface="+mn-lt"/>
                          <a:ea typeface="Times New Roman" panose="02020603050405020304" pitchFamily="18" charset="0"/>
                          <a:cs typeface="Times New Roman" panose="02020603050405020304" pitchFamily="18" charset="0"/>
                        </a:rPr>
                        <a:t>2</a:t>
                      </a:r>
                      <a:endParaRPr lang="en-US" sz="1600" b="0" dirty="0">
                        <a:solidFill>
                          <a:schemeClr val="tx1"/>
                        </a:solidFill>
                        <a:effectLst/>
                        <a:latin typeface="+mn-lt"/>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7F6EF"/>
                    </a:solidFill>
                  </a:tcPr>
                </a:tc>
              </a:tr>
              <a:tr h="415667">
                <a:tc>
                  <a:txBody>
                    <a:bodyPr/>
                    <a:lstStyle/>
                    <a:p>
                      <a:r>
                        <a:rPr lang="en-US" sz="1600" b="0" dirty="0" smtClean="0">
                          <a:solidFill>
                            <a:schemeClr val="tx1"/>
                          </a:solidFill>
                        </a:rPr>
                        <a:t>Flexibility of Loan Payments</a:t>
                      </a:r>
                      <a:endParaRPr lang="en-US" sz="1600" b="0" dirty="0">
                        <a:solidFill>
                          <a:schemeClr val="tx1"/>
                        </a:solidFill>
                      </a:endParaRPr>
                    </a:p>
                  </a:txBody>
                  <a:tcPr marL="68580" marR="68580" marT="0" marB="0" anchor="ctr">
                    <a:lnR w="38100" cap="flat" cmpd="sng" algn="ctr">
                      <a:solidFill>
                        <a:schemeClr val="bg1"/>
                      </a:solidFill>
                      <a:prstDash val="solid"/>
                      <a:round/>
                      <a:headEnd type="none" w="med" len="med"/>
                      <a:tailEnd type="none" w="med" len="med"/>
                    </a:lnR>
                    <a:solidFill>
                      <a:schemeClr val="accent5">
                        <a:lumMod val="20000"/>
                        <a:lumOff val="80000"/>
                      </a:schemeClr>
                    </a:solidFill>
                  </a:tcPr>
                </a:tc>
                <a:tc>
                  <a:txBody>
                    <a:bodyPr/>
                    <a:lstStyle/>
                    <a:p>
                      <a:pPr marL="0" marR="0" algn="ctr">
                        <a:spcBef>
                          <a:spcPts val="0"/>
                        </a:spcBef>
                        <a:spcAft>
                          <a:spcPts val="0"/>
                        </a:spcAft>
                      </a:pPr>
                      <a:r>
                        <a:rPr lang="en-US" sz="1600" b="0" dirty="0" smtClean="0">
                          <a:solidFill>
                            <a:schemeClr val="tx1"/>
                          </a:solidFill>
                          <a:effectLst/>
                          <a:latin typeface="+mn-lt"/>
                          <a:ea typeface="Times New Roman" panose="02020603050405020304" pitchFamily="18" charset="0"/>
                          <a:cs typeface="Times New Roman" panose="02020603050405020304" pitchFamily="18" charset="0"/>
                        </a:rPr>
                        <a:t>1</a:t>
                      </a:r>
                      <a:endParaRPr lang="en-US" sz="1600" b="0" dirty="0">
                        <a:solidFill>
                          <a:schemeClr val="tx1"/>
                        </a:solidFill>
                        <a:effectLst/>
                        <a:latin typeface="+mn-lt"/>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chemeClr val="accent5">
                        <a:lumMod val="20000"/>
                        <a:lumOff val="80000"/>
                      </a:schemeClr>
                    </a:solidFill>
                  </a:tcPr>
                </a:tc>
              </a:tr>
            </a:tbl>
          </a:graphicData>
        </a:graphic>
      </p:graphicFrame>
      <p:sp>
        <p:nvSpPr>
          <p:cNvPr id="50" name="TextBox 49"/>
          <p:cNvSpPr txBox="1"/>
          <p:nvPr/>
        </p:nvSpPr>
        <p:spPr>
          <a:xfrm>
            <a:off x="1220530" y="5447848"/>
            <a:ext cx="3478727" cy="261610"/>
          </a:xfrm>
          <a:prstGeom prst="rect">
            <a:avLst/>
          </a:prstGeom>
          <a:noFill/>
        </p:spPr>
        <p:txBody>
          <a:bodyPr wrap="square" rtlCol="0">
            <a:spAutoFit/>
          </a:bodyPr>
          <a:lstStyle/>
          <a:p>
            <a:r>
              <a:rPr lang="en-US" sz="1100" dirty="0" smtClean="0"/>
              <a:t>*Some participants provided more than one response</a:t>
            </a:r>
            <a:endParaRPr lang="en-US" sz="1100" dirty="0"/>
          </a:p>
        </p:txBody>
      </p:sp>
    </p:spTree>
    <p:extLst>
      <p:ext uri="{BB962C8B-B14F-4D97-AF65-F5344CB8AC3E}">
        <p14:creationId xmlns:p14="http://schemas.microsoft.com/office/powerpoint/2010/main" val="74125896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87313" y="241300"/>
            <a:ext cx="7772400" cy="1143000"/>
          </a:xfrm>
        </p:spPr>
        <p:txBody>
          <a:bodyPr/>
          <a:lstStyle/>
          <a:p>
            <a:pPr algn="l"/>
            <a:r>
              <a:rPr lang="en-US" altLang="en-US" dirty="0" smtClean="0"/>
              <a:t>Participant Feedback</a:t>
            </a:r>
            <a:br>
              <a:rPr lang="en-US" altLang="en-US" dirty="0" smtClean="0"/>
            </a:br>
            <a:r>
              <a:rPr lang="en-US" altLang="en-US" dirty="0" smtClean="0"/>
              <a:t>HVAC Rebate vs Loan</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22</a:t>
            </a:fld>
            <a:endParaRPr lang="en-US" altLang="en-US" sz="1000"/>
          </a:p>
        </p:txBody>
      </p:sp>
      <p:graphicFrame>
        <p:nvGraphicFramePr>
          <p:cNvPr id="52" name="Chart 51"/>
          <p:cNvGraphicFramePr/>
          <p:nvPr>
            <p:extLst>
              <p:ext uri="{D42A27DB-BD31-4B8C-83A1-F6EECF244321}">
                <p14:modId xmlns:p14="http://schemas.microsoft.com/office/powerpoint/2010/main" val="1632572083"/>
              </p:ext>
            </p:extLst>
          </p:nvPr>
        </p:nvGraphicFramePr>
        <p:xfrm>
          <a:off x="422275" y="1818142"/>
          <a:ext cx="8302625" cy="3512053"/>
        </p:xfrm>
        <a:graphic>
          <a:graphicData uri="http://schemas.openxmlformats.org/drawingml/2006/chart">
            <c:chart xmlns:c="http://schemas.openxmlformats.org/drawingml/2006/chart" xmlns:r="http://schemas.openxmlformats.org/officeDocument/2006/relationships" r:id="rId4"/>
          </a:graphicData>
        </a:graphic>
      </p:graphicFrame>
      <p:sp>
        <p:nvSpPr>
          <p:cNvPr id="53" name="Rectangle 52"/>
          <p:cNvSpPr/>
          <p:nvPr/>
        </p:nvSpPr>
        <p:spPr>
          <a:xfrm>
            <a:off x="3009900" y="5667633"/>
            <a:ext cx="2872902" cy="400110"/>
          </a:xfrm>
          <a:prstGeom prst="rect">
            <a:avLst/>
          </a:prstGeom>
          <a:gradFill>
            <a:gsLst>
              <a:gs pos="0">
                <a:schemeClr val="accent1">
                  <a:tint val="50000"/>
                  <a:satMod val="300000"/>
                </a:schemeClr>
              </a:gs>
              <a:gs pos="35000">
                <a:schemeClr val="accent1">
                  <a:tint val="37000"/>
                  <a:satMod val="300000"/>
                </a:schemeClr>
              </a:gs>
              <a:gs pos="100000">
                <a:schemeClr val="accent1">
                  <a:tint val="15000"/>
                  <a:satMod val="350000"/>
                </a:schemeClr>
              </a:gs>
            </a:gsLst>
            <a:lin ang="16200000" scaled="1"/>
          </a:gradFill>
        </p:spPr>
        <p:txBody>
          <a:bodyPr wrap="none">
            <a:spAutoFit/>
          </a:bodyPr>
          <a:lstStyle/>
          <a:p>
            <a:r>
              <a:rPr lang="en-US" sz="2000" dirty="0"/>
              <a:t>*</a:t>
            </a:r>
            <a:r>
              <a:rPr lang="en-US" sz="2000" dirty="0" smtClean="0"/>
              <a:t>Other </a:t>
            </a:r>
            <a:r>
              <a:rPr lang="en-US" sz="2000" dirty="0"/>
              <a:t>reasons mentioned</a:t>
            </a:r>
          </a:p>
        </p:txBody>
      </p:sp>
      <p:graphicFrame>
        <p:nvGraphicFramePr>
          <p:cNvPr id="54" name="Table 53"/>
          <p:cNvGraphicFramePr>
            <a:graphicFrameLocks noGrp="1"/>
          </p:cNvGraphicFramePr>
          <p:nvPr>
            <p:extLst>
              <p:ext uri="{D42A27DB-BD31-4B8C-83A1-F6EECF244321}">
                <p14:modId xmlns:p14="http://schemas.microsoft.com/office/powerpoint/2010/main" val="285770849"/>
              </p:ext>
            </p:extLst>
          </p:nvPr>
        </p:nvGraphicFramePr>
        <p:xfrm>
          <a:off x="1407445" y="6092349"/>
          <a:ext cx="6244305" cy="579120"/>
        </p:xfrm>
        <a:graphic>
          <a:graphicData uri="http://schemas.openxmlformats.org/drawingml/2006/table">
            <a:tbl>
              <a:tblPr firstRow="1" bandRow="1">
                <a:tableStyleId>{5C22544A-7EE6-4342-B048-85BDC9FD1C3A}</a:tableStyleId>
              </a:tblPr>
              <a:tblGrid>
                <a:gridCol w="1987093"/>
                <a:gridCol w="2175020"/>
                <a:gridCol w="2082192"/>
              </a:tblGrid>
              <a:tr h="152400">
                <a:tc>
                  <a:txBody>
                    <a:bodyPr/>
                    <a:lstStyle/>
                    <a:p>
                      <a:pPr algn="ctr"/>
                      <a:r>
                        <a:rPr lang="en-US" sz="1600" dirty="0" smtClean="0"/>
                        <a:t>Loan</a:t>
                      </a:r>
                      <a:r>
                        <a:rPr lang="en-US" sz="1600" baseline="0" dirty="0" smtClean="0"/>
                        <a:t> Application Denied</a:t>
                      </a:r>
                      <a:endParaRPr lang="en-US" sz="1600" dirty="0"/>
                    </a:p>
                  </a:txBody>
                  <a:tcPr anchor="ctr"/>
                </a:tc>
                <a:tc>
                  <a:txBody>
                    <a:bodyPr/>
                    <a:lstStyle/>
                    <a:p>
                      <a:pPr algn="ctr"/>
                      <a:r>
                        <a:rPr lang="en-US" sz="1600" dirty="0" smtClean="0"/>
                        <a:t>Received Another </a:t>
                      </a:r>
                      <a:r>
                        <a:rPr lang="en-US" sz="1600" baseline="0" dirty="0" smtClean="0"/>
                        <a:t>Loan</a:t>
                      </a:r>
                      <a:endParaRPr lang="en-US" sz="1600" dirty="0"/>
                    </a:p>
                  </a:txBody>
                  <a:tcPr anchor="ctr"/>
                </a:tc>
                <a:tc>
                  <a:txBody>
                    <a:bodyPr/>
                    <a:lstStyle/>
                    <a:p>
                      <a:pPr algn="ctr"/>
                      <a:r>
                        <a:rPr lang="en-US" sz="1600" dirty="0" smtClean="0"/>
                        <a:t>Contractor Not</a:t>
                      </a:r>
                      <a:r>
                        <a:rPr lang="en-US" sz="1600" baseline="0" dirty="0" smtClean="0"/>
                        <a:t> Eligible</a:t>
                      </a:r>
                      <a:endParaRPr lang="en-US" sz="1600" dirty="0"/>
                    </a:p>
                  </a:txBody>
                  <a:tcPr anchor="ctr"/>
                </a:tc>
              </a:tr>
            </a:tbl>
          </a:graphicData>
        </a:graphic>
      </p:graphicFrame>
    </p:spTree>
    <p:extLst>
      <p:ext uri="{BB962C8B-B14F-4D97-AF65-F5344CB8AC3E}">
        <p14:creationId xmlns:p14="http://schemas.microsoft.com/office/powerpoint/2010/main" val="3913979837"/>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83322" y="203173"/>
            <a:ext cx="7772400" cy="1143000"/>
          </a:xfrm>
        </p:spPr>
        <p:txBody>
          <a:bodyPr/>
          <a:lstStyle/>
          <a:p>
            <a:pPr algn="l"/>
            <a:r>
              <a:rPr lang="en-US" altLang="en-US" dirty="0" smtClean="0"/>
              <a:t>Participant Feedback</a:t>
            </a:r>
            <a:br>
              <a:rPr lang="en-US" altLang="en-US" dirty="0" smtClean="0"/>
            </a:br>
            <a:r>
              <a:rPr lang="en-US" altLang="en-US" dirty="0" smtClean="0"/>
              <a:t>Energy Finance Solutions</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23</a:t>
            </a:fld>
            <a:endParaRPr lang="en-US" altLang="en-US" sz="1000"/>
          </a:p>
        </p:txBody>
      </p:sp>
      <p:graphicFrame>
        <p:nvGraphicFramePr>
          <p:cNvPr id="5" name="Chart 4"/>
          <p:cNvGraphicFramePr/>
          <p:nvPr>
            <p:extLst>
              <p:ext uri="{D42A27DB-BD31-4B8C-83A1-F6EECF244321}">
                <p14:modId xmlns:p14="http://schemas.microsoft.com/office/powerpoint/2010/main" val="1704627829"/>
              </p:ext>
            </p:extLst>
          </p:nvPr>
        </p:nvGraphicFramePr>
        <p:xfrm>
          <a:off x="319475" y="1953798"/>
          <a:ext cx="8507412" cy="439779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3725140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85725" y="188672"/>
            <a:ext cx="7772400" cy="1143000"/>
          </a:xfrm>
        </p:spPr>
        <p:txBody>
          <a:bodyPr/>
          <a:lstStyle/>
          <a:p>
            <a:pPr algn="l"/>
            <a:r>
              <a:rPr lang="en-US" altLang="en-US" dirty="0" smtClean="0"/>
              <a:t>Participant Feedback</a:t>
            </a:r>
            <a:br>
              <a:rPr lang="en-US" altLang="en-US" dirty="0" smtClean="0"/>
            </a:br>
            <a:r>
              <a:rPr lang="en-US" altLang="en-US" dirty="0" err="1" smtClean="0"/>
              <a:t>HPwES</a:t>
            </a:r>
            <a:r>
              <a:rPr lang="en-US" altLang="en-US" dirty="0" smtClean="0"/>
              <a:t> Measures Installed</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24</a:t>
            </a:fld>
            <a:endParaRPr lang="en-US" altLang="en-US" sz="1000"/>
          </a:p>
        </p:txBody>
      </p:sp>
      <p:graphicFrame>
        <p:nvGraphicFramePr>
          <p:cNvPr id="51" name="Chart 50"/>
          <p:cNvGraphicFramePr/>
          <p:nvPr>
            <p:extLst>
              <p:ext uri="{D42A27DB-BD31-4B8C-83A1-F6EECF244321}">
                <p14:modId xmlns:p14="http://schemas.microsoft.com/office/powerpoint/2010/main" val="3879664964"/>
              </p:ext>
            </p:extLst>
          </p:nvPr>
        </p:nvGraphicFramePr>
        <p:xfrm>
          <a:off x="1428750" y="1981200"/>
          <a:ext cx="6073775" cy="39624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77860173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147638" y="339725"/>
            <a:ext cx="7772400" cy="1143000"/>
          </a:xfrm>
        </p:spPr>
        <p:txBody>
          <a:bodyPr/>
          <a:lstStyle/>
          <a:p>
            <a:pPr algn="l"/>
            <a:r>
              <a:rPr lang="en-US" altLang="en-US" dirty="0" smtClean="0"/>
              <a:t>Participant Feedback</a:t>
            </a:r>
            <a:br>
              <a:rPr lang="en-US" altLang="en-US" dirty="0" smtClean="0"/>
            </a:br>
            <a:r>
              <a:rPr lang="en-US" altLang="en-US" dirty="0" err="1" smtClean="0"/>
              <a:t>HPwES</a:t>
            </a:r>
            <a:r>
              <a:rPr lang="en-US" altLang="en-US" dirty="0" smtClean="0"/>
              <a:t> Program Impact</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25</a:t>
            </a:fld>
            <a:endParaRPr lang="en-US" altLang="en-US" sz="1000"/>
          </a:p>
        </p:txBody>
      </p:sp>
      <p:graphicFrame>
        <p:nvGraphicFramePr>
          <p:cNvPr id="4" name="Chart 3"/>
          <p:cNvGraphicFramePr/>
          <p:nvPr>
            <p:extLst>
              <p:ext uri="{D42A27DB-BD31-4B8C-83A1-F6EECF244321}">
                <p14:modId xmlns:p14="http://schemas.microsoft.com/office/powerpoint/2010/main" val="3741311947"/>
              </p:ext>
            </p:extLst>
          </p:nvPr>
        </p:nvGraphicFramePr>
        <p:xfrm>
          <a:off x="919163" y="2044700"/>
          <a:ext cx="7239000" cy="40894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297556234"/>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147638" y="241300"/>
            <a:ext cx="7772400" cy="1143000"/>
          </a:xfrm>
        </p:spPr>
        <p:txBody>
          <a:bodyPr/>
          <a:lstStyle/>
          <a:p>
            <a:pPr algn="l"/>
            <a:r>
              <a:rPr lang="en-US" altLang="en-US" dirty="0" smtClean="0"/>
              <a:t>Participant Feedback</a:t>
            </a:r>
            <a:br>
              <a:rPr lang="en-US" altLang="en-US" dirty="0" smtClean="0"/>
            </a:br>
            <a:r>
              <a:rPr lang="en-US" altLang="en-US" dirty="0" err="1" smtClean="0"/>
              <a:t>HPwES</a:t>
            </a:r>
            <a:r>
              <a:rPr lang="en-US" altLang="en-US" dirty="0" smtClean="0"/>
              <a:t> Loan Impact</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26</a:t>
            </a:fld>
            <a:endParaRPr lang="en-US" altLang="en-US" sz="1000"/>
          </a:p>
        </p:txBody>
      </p:sp>
      <p:graphicFrame>
        <p:nvGraphicFramePr>
          <p:cNvPr id="56" name="Chart 55"/>
          <p:cNvGraphicFramePr/>
          <p:nvPr>
            <p:extLst>
              <p:ext uri="{D42A27DB-BD31-4B8C-83A1-F6EECF244321}">
                <p14:modId xmlns:p14="http://schemas.microsoft.com/office/powerpoint/2010/main" val="4082733441"/>
              </p:ext>
            </p:extLst>
          </p:nvPr>
        </p:nvGraphicFramePr>
        <p:xfrm>
          <a:off x="1014413" y="1780477"/>
          <a:ext cx="6905625" cy="454311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2420132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112498" y="248465"/>
            <a:ext cx="7772400" cy="1143000"/>
          </a:xfrm>
        </p:spPr>
        <p:txBody>
          <a:bodyPr/>
          <a:lstStyle/>
          <a:p>
            <a:pPr algn="l"/>
            <a:r>
              <a:rPr lang="en-US" altLang="en-US" dirty="0" smtClean="0"/>
              <a:t>Participant Feedback</a:t>
            </a:r>
            <a:br>
              <a:rPr lang="en-US" altLang="en-US" dirty="0" smtClean="0"/>
            </a:br>
            <a:r>
              <a:rPr lang="en-US" altLang="en-US" dirty="0" smtClean="0"/>
              <a:t>Program Impact</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27</a:t>
            </a:fld>
            <a:endParaRPr lang="en-US" altLang="en-US" sz="1000"/>
          </a:p>
        </p:txBody>
      </p:sp>
      <p:graphicFrame>
        <p:nvGraphicFramePr>
          <p:cNvPr id="6" name="Chart 5"/>
          <p:cNvGraphicFramePr/>
          <p:nvPr>
            <p:extLst>
              <p:ext uri="{D42A27DB-BD31-4B8C-83A1-F6EECF244321}">
                <p14:modId xmlns:p14="http://schemas.microsoft.com/office/powerpoint/2010/main" val="2131658547"/>
              </p:ext>
            </p:extLst>
          </p:nvPr>
        </p:nvGraphicFramePr>
        <p:xfrm>
          <a:off x="260351" y="1764892"/>
          <a:ext cx="5948362" cy="4824821"/>
        </p:xfrm>
        <a:graphic>
          <a:graphicData uri="http://schemas.openxmlformats.org/drawingml/2006/chart">
            <c:chart xmlns:c="http://schemas.openxmlformats.org/drawingml/2006/chart" xmlns:r="http://schemas.openxmlformats.org/officeDocument/2006/relationships" r:id="rId4"/>
          </a:graphicData>
        </a:graphic>
      </p:graphicFrame>
      <p:sp>
        <p:nvSpPr>
          <p:cNvPr id="47" name="Rectangle 46"/>
          <p:cNvSpPr/>
          <p:nvPr/>
        </p:nvSpPr>
        <p:spPr>
          <a:xfrm>
            <a:off x="6490386" y="2855000"/>
            <a:ext cx="2425014" cy="2585323"/>
          </a:xfrm>
          <a:prstGeom prst="rect">
            <a:avLst/>
          </a:prstGeom>
        </p:spPr>
        <p:style>
          <a:lnRef idx="1">
            <a:schemeClr val="accent1"/>
          </a:lnRef>
          <a:fillRef idx="2">
            <a:schemeClr val="accent1"/>
          </a:fillRef>
          <a:effectRef idx="1">
            <a:schemeClr val="accent1"/>
          </a:effectRef>
          <a:fontRef idx="minor">
            <a:schemeClr val="dk1"/>
          </a:fontRef>
        </p:style>
        <p:txBody>
          <a:bodyPr wrap="square">
            <a:spAutoFit/>
          </a:bodyPr>
          <a:lstStyle/>
          <a:p>
            <a:pPr algn="ctr">
              <a:spcBef>
                <a:spcPts val="0"/>
              </a:spcBef>
              <a:spcAft>
                <a:spcPts val="0"/>
              </a:spcAft>
              <a:tabLst>
                <a:tab pos="457200" algn="l"/>
              </a:tabLst>
            </a:pPr>
            <a:r>
              <a:rPr lang="en-US" sz="1800" b="1" u="sng" dirty="0" smtClean="0"/>
              <a:t>C&amp;I Impact</a:t>
            </a:r>
          </a:p>
          <a:p>
            <a:pPr marL="285750" indent="-285750">
              <a:spcBef>
                <a:spcPts val="0"/>
              </a:spcBef>
              <a:spcAft>
                <a:spcPts val="0"/>
              </a:spcAft>
              <a:buFont typeface="Arial" panose="020B0604020202020204" pitchFamily="34" charset="0"/>
              <a:buChar char="•"/>
              <a:tabLst>
                <a:tab pos="457200" algn="l"/>
              </a:tabLst>
            </a:pPr>
            <a:r>
              <a:rPr lang="en-US" sz="1800" dirty="0" smtClean="0"/>
              <a:t>7 </a:t>
            </a:r>
            <a:r>
              <a:rPr lang="en-US" sz="1800" dirty="0"/>
              <a:t>of </a:t>
            </a:r>
            <a:r>
              <a:rPr lang="en-US" sz="1800" dirty="0" smtClean="0"/>
              <a:t>10 </a:t>
            </a:r>
            <a:r>
              <a:rPr lang="en-US" sz="1800" dirty="0"/>
              <a:t>Direct Install </a:t>
            </a:r>
            <a:r>
              <a:rPr lang="en-US" sz="1800" dirty="0" smtClean="0"/>
              <a:t>participants</a:t>
            </a:r>
          </a:p>
          <a:p>
            <a:pPr marL="285750" indent="-285750">
              <a:spcBef>
                <a:spcPts val="0"/>
              </a:spcBef>
              <a:spcAft>
                <a:spcPts val="0"/>
              </a:spcAft>
              <a:buFont typeface="Arial" panose="020B0604020202020204" pitchFamily="34" charset="0"/>
              <a:buChar char="•"/>
              <a:tabLst>
                <a:tab pos="457200" algn="l"/>
              </a:tabLst>
            </a:pPr>
            <a:r>
              <a:rPr lang="en-US" sz="1800" dirty="0" smtClean="0"/>
              <a:t>4 </a:t>
            </a:r>
            <a:r>
              <a:rPr lang="en-US" sz="1800" dirty="0"/>
              <a:t>of 6 Smart Start participants </a:t>
            </a:r>
          </a:p>
          <a:p>
            <a:pPr marL="285750" indent="-285750">
              <a:spcBef>
                <a:spcPts val="0"/>
              </a:spcBef>
              <a:spcAft>
                <a:spcPts val="0"/>
              </a:spcAft>
              <a:buFont typeface="Arial" panose="020B0604020202020204" pitchFamily="34" charset="0"/>
              <a:buChar char="•"/>
              <a:tabLst>
                <a:tab pos="457200" algn="l"/>
              </a:tabLst>
            </a:pPr>
            <a:r>
              <a:rPr lang="en-US" sz="1800" dirty="0"/>
              <a:t>Would not have implemented improvements without </a:t>
            </a:r>
            <a:r>
              <a:rPr lang="en-US" sz="1800" dirty="0" smtClean="0"/>
              <a:t>SJG </a:t>
            </a:r>
            <a:r>
              <a:rPr lang="en-US" sz="1800" dirty="0"/>
              <a:t>Loan</a:t>
            </a:r>
          </a:p>
        </p:txBody>
      </p:sp>
    </p:spTree>
    <p:extLst>
      <p:ext uri="{BB962C8B-B14F-4D97-AF65-F5344CB8AC3E}">
        <p14:creationId xmlns:p14="http://schemas.microsoft.com/office/powerpoint/2010/main" val="339485084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28</a:t>
            </a:fld>
            <a:endParaRPr lang="en-US" altLang="en-US" sz="1000"/>
          </a:p>
        </p:txBody>
      </p:sp>
      <p:sp>
        <p:nvSpPr>
          <p:cNvPr id="49" name="Rectangle 48"/>
          <p:cNvSpPr/>
          <p:nvPr/>
        </p:nvSpPr>
        <p:spPr>
          <a:xfrm>
            <a:off x="970719" y="6275472"/>
            <a:ext cx="7157281" cy="369332"/>
          </a:xfrm>
          <a:prstGeom prst="rect">
            <a:avLst/>
          </a:prstGeom>
        </p:spPr>
        <p:style>
          <a:lnRef idx="1">
            <a:schemeClr val="accent1"/>
          </a:lnRef>
          <a:fillRef idx="2">
            <a:schemeClr val="accent1"/>
          </a:fillRef>
          <a:effectRef idx="1">
            <a:schemeClr val="accent1"/>
          </a:effectRef>
          <a:fontRef idx="minor">
            <a:schemeClr val="dk1"/>
          </a:fontRef>
        </p:style>
        <p:txBody>
          <a:bodyPr wrap="square">
            <a:spAutoFit/>
          </a:bodyPr>
          <a:lstStyle/>
          <a:p>
            <a:pPr algn="ctr">
              <a:spcBef>
                <a:spcPts val="0"/>
              </a:spcBef>
              <a:spcAft>
                <a:spcPts val="0"/>
              </a:spcAft>
              <a:tabLst>
                <a:tab pos="457200" algn="l"/>
              </a:tabLst>
            </a:pPr>
            <a:r>
              <a:rPr lang="en-US" sz="1800" dirty="0" smtClean="0">
                <a:ea typeface="Times New Roman" panose="02020603050405020304" pitchFamily="18" charset="0"/>
                <a:cs typeface="Times New Roman" panose="02020603050405020304" pitchFamily="18" charset="0"/>
              </a:rPr>
              <a:t>13 out of 16 C&amp;I participants said their energy bills were lower.</a:t>
            </a:r>
            <a:endParaRPr lang="en-US" sz="1800" dirty="0">
              <a:effectLst/>
              <a:ea typeface="Times New Roman" panose="02020603050405020304" pitchFamily="18" charset="0"/>
              <a:cs typeface="Times New Roman" panose="02020603050405020304" pitchFamily="18" charset="0"/>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958644594"/>
              </p:ext>
            </p:extLst>
          </p:nvPr>
        </p:nvGraphicFramePr>
        <p:xfrm>
          <a:off x="387747" y="1772915"/>
          <a:ext cx="8301832" cy="4236096"/>
        </p:xfrm>
        <a:graphic>
          <a:graphicData uri="http://schemas.openxmlformats.org/drawingml/2006/chart">
            <c:chart xmlns:c="http://schemas.openxmlformats.org/drawingml/2006/chart" xmlns:r="http://schemas.openxmlformats.org/officeDocument/2006/relationships" r:id="rId4"/>
          </a:graphicData>
        </a:graphic>
      </p:graphicFrame>
      <p:sp>
        <p:nvSpPr>
          <p:cNvPr id="50" name="Rectangle 44"/>
          <p:cNvSpPr txBox="1">
            <a:spLocks noChangeArrowheads="1"/>
          </p:cNvSpPr>
          <p:nvPr/>
        </p:nvSpPr>
        <p:spPr bwMode="auto">
          <a:xfrm>
            <a:off x="73927" y="207963"/>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Participant Feedback</a:t>
            </a:r>
            <a:br>
              <a:rPr lang="en-US" altLang="en-US" kern="0" dirty="0" smtClean="0"/>
            </a:br>
            <a:r>
              <a:rPr lang="en-US" altLang="en-US" kern="0" dirty="0" smtClean="0"/>
              <a:t>Bill Impact</a:t>
            </a:r>
          </a:p>
        </p:txBody>
      </p:sp>
    </p:spTree>
    <p:extLst>
      <p:ext uri="{BB962C8B-B14F-4D97-AF65-F5344CB8AC3E}">
        <p14:creationId xmlns:p14="http://schemas.microsoft.com/office/powerpoint/2010/main" val="899027711"/>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42302" y="172866"/>
            <a:ext cx="7772400" cy="1143000"/>
          </a:xfrm>
        </p:spPr>
        <p:txBody>
          <a:bodyPr/>
          <a:lstStyle/>
          <a:p>
            <a:pPr algn="l"/>
            <a:r>
              <a:rPr lang="en-US" altLang="en-US" dirty="0" smtClean="0"/>
              <a:t>Participant Feedback</a:t>
            </a:r>
            <a:br>
              <a:rPr lang="en-US" altLang="en-US" dirty="0" smtClean="0"/>
            </a:br>
            <a:r>
              <a:rPr lang="en-US" altLang="en-US" dirty="0" err="1" smtClean="0"/>
              <a:t>OPower</a:t>
            </a:r>
            <a:r>
              <a:rPr lang="en-US" altLang="en-US" dirty="0" smtClean="0"/>
              <a:t> Program Impacts</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29</a:t>
            </a:fld>
            <a:endParaRPr lang="en-US" altLang="en-US" sz="1000"/>
          </a:p>
        </p:txBody>
      </p:sp>
      <p:graphicFrame>
        <p:nvGraphicFramePr>
          <p:cNvPr id="51" name="Chart 50"/>
          <p:cNvGraphicFramePr/>
          <p:nvPr>
            <p:extLst>
              <p:ext uri="{D42A27DB-BD31-4B8C-83A1-F6EECF244321}">
                <p14:modId xmlns:p14="http://schemas.microsoft.com/office/powerpoint/2010/main" val="2957642911"/>
              </p:ext>
            </p:extLst>
          </p:nvPr>
        </p:nvGraphicFramePr>
        <p:xfrm>
          <a:off x="182562" y="1606367"/>
          <a:ext cx="2816352" cy="40599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p:cNvGraphicFramePr/>
          <p:nvPr>
            <p:extLst>
              <p:ext uri="{D42A27DB-BD31-4B8C-83A1-F6EECF244321}">
                <p14:modId xmlns:p14="http://schemas.microsoft.com/office/powerpoint/2010/main" val="974641076"/>
              </p:ext>
            </p:extLst>
          </p:nvPr>
        </p:nvGraphicFramePr>
        <p:xfrm>
          <a:off x="3144838" y="1606367"/>
          <a:ext cx="2816352" cy="40599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Chart 10"/>
          <p:cNvGraphicFramePr/>
          <p:nvPr>
            <p:extLst>
              <p:ext uri="{D42A27DB-BD31-4B8C-83A1-F6EECF244321}">
                <p14:modId xmlns:p14="http://schemas.microsoft.com/office/powerpoint/2010/main" val="2414461675"/>
              </p:ext>
            </p:extLst>
          </p:nvPr>
        </p:nvGraphicFramePr>
        <p:xfrm>
          <a:off x="6107115" y="1606367"/>
          <a:ext cx="2816352" cy="4059936"/>
        </p:xfrm>
        <a:graphic>
          <a:graphicData uri="http://schemas.openxmlformats.org/drawingml/2006/chart">
            <c:chart xmlns:c="http://schemas.openxmlformats.org/drawingml/2006/chart" xmlns:r="http://schemas.openxmlformats.org/officeDocument/2006/relationships" r:id="rId6"/>
          </a:graphicData>
        </a:graphic>
      </p:graphicFrame>
      <p:sp>
        <p:nvSpPr>
          <p:cNvPr id="2" name="TextBox 1"/>
          <p:cNvSpPr txBox="1"/>
          <p:nvPr/>
        </p:nvSpPr>
        <p:spPr>
          <a:xfrm>
            <a:off x="201239" y="5765690"/>
            <a:ext cx="2808661" cy="830997"/>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r>
              <a:rPr lang="en-US" sz="1200" dirty="0" smtClean="0"/>
              <a:t>What tips were provided in the letters/emails about how to reduce your energy usage?  Did you take any of these actions?</a:t>
            </a:r>
            <a:endParaRPr lang="en-US" sz="1200" dirty="0"/>
          </a:p>
        </p:txBody>
      </p:sp>
      <p:sp>
        <p:nvSpPr>
          <p:cNvPr id="50" name="TextBox 49"/>
          <p:cNvSpPr txBox="1"/>
          <p:nvPr/>
        </p:nvSpPr>
        <p:spPr>
          <a:xfrm>
            <a:off x="3152529" y="5758716"/>
            <a:ext cx="2808661" cy="830997"/>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r>
              <a:rPr lang="en-US" sz="1200" dirty="0"/>
              <a:t>Have you visited the website referenced in the letter/email </a:t>
            </a:r>
            <a:r>
              <a:rPr lang="en-US" sz="1200" dirty="0" smtClean="0"/>
              <a:t>after </a:t>
            </a:r>
            <a:r>
              <a:rPr lang="en-US" sz="1200" dirty="0"/>
              <a:t>receiving the report?</a:t>
            </a:r>
          </a:p>
          <a:p>
            <a:r>
              <a:rPr lang="en-US" sz="1200" dirty="0"/>
              <a:t>Have you visited </a:t>
            </a:r>
            <a:r>
              <a:rPr lang="en-US" sz="1200" dirty="0" smtClean="0"/>
              <a:t>SJG’s </a:t>
            </a:r>
            <a:r>
              <a:rPr lang="en-US" sz="1200" dirty="0"/>
              <a:t>website </a:t>
            </a:r>
            <a:r>
              <a:rPr lang="en-US" sz="1200" dirty="0" smtClean="0"/>
              <a:t>actions </a:t>
            </a:r>
            <a:r>
              <a:rPr lang="en-US" sz="1200" dirty="0"/>
              <a:t>after receiving the report?</a:t>
            </a:r>
          </a:p>
        </p:txBody>
      </p:sp>
      <p:sp>
        <p:nvSpPr>
          <p:cNvPr id="52" name="TextBox 51"/>
          <p:cNvSpPr txBox="1"/>
          <p:nvPr/>
        </p:nvSpPr>
        <p:spPr>
          <a:xfrm>
            <a:off x="6114806" y="5754522"/>
            <a:ext cx="2808661" cy="830997"/>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r>
              <a:rPr lang="en-US" sz="1200" dirty="0"/>
              <a:t>Did you learn about SJG’s </a:t>
            </a:r>
            <a:r>
              <a:rPr lang="en-US" sz="1200" dirty="0" smtClean="0"/>
              <a:t>HVAC/</a:t>
            </a:r>
            <a:r>
              <a:rPr lang="en-US" sz="1200" dirty="0" err="1" smtClean="0"/>
              <a:t>HPwES</a:t>
            </a:r>
            <a:r>
              <a:rPr lang="en-US" sz="1200" dirty="0" smtClean="0"/>
              <a:t> </a:t>
            </a:r>
            <a:r>
              <a:rPr lang="en-US" sz="1200" dirty="0"/>
              <a:t>program from these recent letters/emails that compared your natural gas usage to your </a:t>
            </a:r>
            <a:r>
              <a:rPr lang="en-US" sz="1200" dirty="0" smtClean="0"/>
              <a:t>neighbor?</a:t>
            </a:r>
            <a:endParaRPr lang="en-US" sz="1200" dirty="0"/>
          </a:p>
        </p:txBody>
      </p:sp>
    </p:spTree>
    <p:extLst>
      <p:ext uri="{BB962C8B-B14F-4D97-AF65-F5344CB8AC3E}">
        <p14:creationId xmlns:p14="http://schemas.microsoft.com/office/powerpoint/2010/main" val="46842254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685800" y="2438400"/>
            <a:ext cx="7772400" cy="1362075"/>
          </a:xfrm>
        </p:spPr>
        <p:txBody>
          <a:bodyPr/>
          <a:lstStyle/>
          <a:p>
            <a:pPr algn="ctr"/>
            <a:r>
              <a:rPr lang="en-US" dirty="0" smtClean="0"/>
              <a:t>SJG Energy Efficiency PROGRAMs overview</a:t>
            </a:r>
            <a:endParaRPr lang="en-US" dirty="0"/>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3</a:t>
            </a:fld>
            <a:endParaRPr lang="en-US" altLang="en-US" sz="1000"/>
          </a:p>
        </p:txBody>
      </p:sp>
    </p:spTree>
    <p:extLst>
      <p:ext uri="{BB962C8B-B14F-4D97-AF65-F5344CB8AC3E}">
        <p14:creationId xmlns:p14="http://schemas.microsoft.com/office/powerpoint/2010/main" val="5806756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30</a:t>
            </a:fld>
            <a:endParaRPr lang="en-US" altLang="en-US" sz="100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978870269"/>
              </p:ext>
            </p:extLst>
          </p:nvPr>
        </p:nvGraphicFramePr>
        <p:xfrm>
          <a:off x="147639" y="1628217"/>
          <a:ext cx="8843962" cy="487418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7" name="Rectangle 44"/>
          <p:cNvSpPr txBox="1">
            <a:spLocks noChangeArrowheads="1"/>
          </p:cNvSpPr>
          <p:nvPr/>
        </p:nvSpPr>
        <p:spPr bwMode="auto">
          <a:xfrm>
            <a:off x="33059" y="178401"/>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Participant Feedback </a:t>
            </a:r>
          </a:p>
          <a:p>
            <a:pPr algn="l"/>
            <a:r>
              <a:rPr lang="en-US" altLang="en-US" kern="0" dirty="0" smtClean="0"/>
              <a:t>Other Impacts</a:t>
            </a:r>
          </a:p>
        </p:txBody>
      </p:sp>
    </p:spTree>
    <p:extLst>
      <p:ext uri="{BB962C8B-B14F-4D97-AF65-F5344CB8AC3E}">
        <p14:creationId xmlns:p14="http://schemas.microsoft.com/office/powerpoint/2010/main" val="145821959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85725" y="206171"/>
            <a:ext cx="7772400" cy="1143000"/>
          </a:xfrm>
        </p:spPr>
        <p:txBody>
          <a:bodyPr/>
          <a:lstStyle/>
          <a:p>
            <a:pPr algn="l"/>
            <a:r>
              <a:rPr lang="en-US" altLang="en-US" dirty="0" smtClean="0"/>
              <a:t>Participant Feedback</a:t>
            </a:r>
            <a:br>
              <a:rPr lang="en-US" altLang="en-US" dirty="0" smtClean="0"/>
            </a:br>
            <a:r>
              <a:rPr lang="en-US" altLang="en-US" dirty="0" smtClean="0"/>
              <a:t>HVAC Satisfaction</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31</a:t>
            </a:fld>
            <a:endParaRPr lang="en-US" altLang="en-US" sz="1000"/>
          </a:p>
        </p:txBody>
      </p:sp>
      <p:graphicFrame>
        <p:nvGraphicFramePr>
          <p:cNvPr id="6" name="Chart 5"/>
          <p:cNvGraphicFramePr/>
          <p:nvPr>
            <p:extLst>
              <p:ext uri="{D42A27DB-BD31-4B8C-83A1-F6EECF244321}">
                <p14:modId xmlns:p14="http://schemas.microsoft.com/office/powerpoint/2010/main" val="316961498"/>
              </p:ext>
            </p:extLst>
          </p:nvPr>
        </p:nvGraphicFramePr>
        <p:xfrm>
          <a:off x="400051" y="1720646"/>
          <a:ext cx="8291512" cy="473750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3582416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122624" y="222062"/>
            <a:ext cx="7772400" cy="1143000"/>
          </a:xfrm>
        </p:spPr>
        <p:txBody>
          <a:bodyPr/>
          <a:lstStyle/>
          <a:p>
            <a:pPr algn="l"/>
            <a:r>
              <a:rPr lang="en-US" altLang="en-US" dirty="0" smtClean="0"/>
              <a:t>Participant Feedback</a:t>
            </a:r>
            <a:br>
              <a:rPr lang="en-US" altLang="en-US" dirty="0" smtClean="0"/>
            </a:br>
            <a:r>
              <a:rPr lang="en-US" altLang="en-US" dirty="0" err="1" smtClean="0"/>
              <a:t>HPwES</a:t>
            </a:r>
            <a:r>
              <a:rPr lang="en-US" altLang="en-US" dirty="0" smtClean="0"/>
              <a:t> Satisfaction</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32</a:t>
            </a:fld>
            <a:endParaRPr lang="en-US" altLang="en-US" sz="1000"/>
          </a:p>
        </p:txBody>
      </p:sp>
      <p:graphicFrame>
        <p:nvGraphicFramePr>
          <p:cNvPr id="48" name="Chart 47"/>
          <p:cNvGraphicFramePr/>
          <p:nvPr>
            <p:extLst>
              <p:ext uri="{D42A27DB-BD31-4B8C-83A1-F6EECF244321}">
                <p14:modId xmlns:p14="http://schemas.microsoft.com/office/powerpoint/2010/main" val="4043727037"/>
              </p:ext>
            </p:extLst>
          </p:nvPr>
        </p:nvGraphicFramePr>
        <p:xfrm>
          <a:off x="424335" y="1707946"/>
          <a:ext cx="8291512" cy="473750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906192125"/>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12706" y="27781"/>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33</a:t>
            </a:fld>
            <a:endParaRPr lang="en-US" altLang="en-US" sz="1000"/>
          </a:p>
        </p:txBody>
      </p:sp>
      <p:sp>
        <p:nvSpPr>
          <p:cNvPr id="52" name="TextBox 51"/>
          <p:cNvSpPr txBox="1"/>
          <p:nvPr/>
        </p:nvSpPr>
        <p:spPr>
          <a:xfrm>
            <a:off x="221456" y="5288309"/>
            <a:ext cx="4243388" cy="1323439"/>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en-US" sz="1600" dirty="0" smtClean="0"/>
              <a:t>Those who did not feel the neighbor comparison was “Very Helpful” were most likely to state this was because their neighbors are different, their neighbors’ homes are different sizes, or their neighbors are not home year-round.</a:t>
            </a:r>
            <a:endParaRPr lang="en-US" sz="1600" dirty="0"/>
          </a:p>
        </p:txBody>
      </p:sp>
      <p:sp>
        <p:nvSpPr>
          <p:cNvPr id="56" name="Rectangle 44"/>
          <p:cNvSpPr txBox="1">
            <a:spLocks noChangeArrowheads="1"/>
          </p:cNvSpPr>
          <p:nvPr/>
        </p:nvSpPr>
        <p:spPr bwMode="auto">
          <a:xfrm>
            <a:off x="85725" y="185351"/>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Participant Feedback </a:t>
            </a:r>
          </a:p>
          <a:p>
            <a:pPr algn="l"/>
            <a:r>
              <a:rPr lang="en-US" altLang="en-US" kern="0" dirty="0" err="1" smtClean="0"/>
              <a:t>OPower</a:t>
            </a:r>
            <a:r>
              <a:rPr lang="en-US" altLang="en-US" kern="0" dirty="0" smtClean="0"/>
              <a:t> Comparison</a:t>
            </a:r>
          </a:p>
        </p:txBody>
      </p:sp>
      <p:graphicFrame>
        <p:nvGraphicFramePr>
          <p:cNvPr id="48" name="Content Placeholder 5"/>
          <p:cNvGraphicFramePr>
            <a:graphicFrameLocks/>
          </p:cNvGraphicFramePr>
          <p:nvPr>
            <p:extLst>
              <p:ext uri="{D42A27DB-BD31-4B8C-83A1-F6EECF244321}">
                <p14:modId xmlns:p14="http://schemas.microsoft.com/office/powerpoint/2010/main" val="624792857"/>
              </p:ext>
            </p:extLst>
          </p:nvPr>
        </p:nvGraphicFramePr>
        <p:xfrm>
          <a:off x="4766229" y="1438974"/>
          <a:ext cx="3986784" cy="376732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9" name="Content Placeholder 5"/>
          <p:cNvGraphicFramePr>
            <a:graphicFrameLocks noGrp="1"/>
          </p:cNvGraphicFramePr>
          <p:nvPr>
            <p:ph idx="1"/>
            <p:extLst>
              <p:ext uri="{D42A27DB-BD31-4B8C-83A1-F6EECF244321}">
                <p14:modId xmlns:p14="http://schemas.microsoft.com/office/powerpoint/2010/main" val="124091661"/>
              </p:ext>
            </p:extLst>
          </p:nvPr>
        </p:nvGraphicFramePr>
        <p:xfrm>
          <a:off x="332923" y="1438974"/>
          <a:ext cx="3984164" cy="376732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79088091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34</a:t>
            </a:fld>
            <a:endParaRPr lang="en-US" altLang="en-US" sz="1000"/>
          </a:p>
        </p:txBody>
      </p:sp>
      <p:sp>
        <p:nvSpPr>
          <p:cNvPr id="56" name="Rectangle 44"/>
          <p:cNvSpPr txBox="1">
            <a:spLocks noChangeArrowheads="1"/>
          </p:cNvSpPr>
          <p:nvPr/>
        </p:nvSpPr>
        <p:spPr bwMode="auto">
          <a:xfrm>
            <a:off x="147638" y="33972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Participant Feedback </a:t>
            </a:r>
          </a:p>
          <a:p>
            <a:pPr algn="l"/>
            <a:r>
              <a:rPr lang="en-US" altLang="en-US" kern="0" dirty="0" err="1" smtClean="0"/>
              <a:t>OPower</a:t>
            </a:r>
            <a:r>
              <a:rPr lang="en-US" altLang="en-US" kern="0" dirty="0" smtClean="0"/>
              <a:t> Reports</a:t>
            </a:r>
          </a:p>
        </p:txBody>
      </p:sp>
      <p:graphicFrame>
        <p:nvGraphicFramePr>
          <p:cNvPr id="49" name="Content Placeholder 5"/>
          <p:cNvGraphicFramePr>
            <a:graphicFrameLocks/>
          </p:cNvGraphicFramePr>
          <p:nvPr>
            <p:extLst>
              <p:ext uri="{D42A27DB-BD31-4B8C-83A1-F6EECF244321}">
                <p14:modId xmlns:p14="http://schemas.microsoft.com/office/powerpoint/2010/main" val="3143722136"/>
              </p:ext>
            </p:extLst>
          </p:nvPr>
        </p:nvGraphicFramePr>
        <p:xfrm>
          <a:off x="236696" y="1993900"/>
          <a:ext cx="4228148" cy="4191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1" name="Chart 50"/>
          <p:cNvGraphicFramePr/>
          <p:nvPr>
            <p:extLst>
              <p:ext uri="{D42A27DB-BD31-4B8C-83A1-F6EECF244321}">
                <p14:modId xmlns:p14="http://schemas.microsoft.com/office/powerpoint/2010/main" val="2329039237"/>
              </p:ext>
            </p:extLst>
          </p:nvPr>
        </p:nvGraphicFramePr>
        <p:xfrm>
          <a:off x="4702874" y="1993900"/>
          <a:ext cx="4224528" cy="419100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9287608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35</a:t>
            </a:fld>
            <a:endParaRPr lang="en-US" altLang="en-US" sz="100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486990684"/>
              </p:ext>
            </p:extLst>
          </p:nvPr>
        </p:nvGraphicFramePr>
        <p:xfrm>
          <a:off x="63500" y="1532929"/>
          <a:ext cx="8759825" cy="477678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7" name="Rectangle 44"/>
          <p:cNvSpPr txBox="1">
            <a:spLocks noChangeArrowheads="1"/>
          </p:cNvSpPr>
          <p:nvPr/>
        </p:nvSpPr>
        <p:spPr bwMode="auto">
          <a:xfrm>
            <a:off x="147638" y="33972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Participant Feedback </a:t>
            </a:r>
          </a:p>
          <a:p>
            <a:pPr algn="l"/>
            <a:r>
              <a:rPr lang="en-US" altLang="en-US" kern="0" dirty="0" smtClean="0"/>
              <a:t>C&amp;I Satisfaction</a:t>
            </a:r>
          </a:p>
        </p:txBody>
      </p:sp>
    </p:spTree>
    <p:extLst>
      <p:ext uri="{BB962C8B-B14F-4D97-AF65-F5344CB8AC3E}">
        <p14:creationId xmlns:p14="http://schemas.microsoft.com/office/powerpoint/2010/main" val="1254607189"/>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36</a:t>
            </a:fld>
            <a:endParaRPr lang="en-US" altLang="en-US" sz="1000"/>
          </a:p>
        </p:txBody>
      </p:sp>
      <p:sp>
        <p:nvSpPr>
          <p:cNvPr id="47" name="Rectangle 44"/>
          <p:cNvSpPr txBox="1">
            <a:spLocks noChangeArrowheads="1"/>
          </p:cNvSpPr>
          <p:nvPr/>
        </p:nvSpPr>
        <p:spPr bwMode="auto">
          <a:xfrm>
            <a:off x="147638" y="33972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Participant Feedback </a:t>
            </a:r>
          </a:p>
          <a:p>
            <a:pPr algn="l"/>
            <a:r>
              <a:rPr lang="en-US" altLang="en-US" kern="0" dirty="0" smtClean="0"/>
              <a:t>Recommendations</a:t>
            </a:r>
          </a:p>
        </p:txBody>
      </p:sp>
      <p:graphicFrame>
        <p:nvGraphicFramePr>
          <p:cNvPr id="53" name="Content Placeholder 2"/>
          <p:cNvGraphicFramePr>
            <a:graphicFrameLocks noGrp="1"/>
          </p:cNvGraphicFramePr>
          <p:nvPr>
            <p:ph idx="1"/>
            <p:extLst>
              <p:ext uri="{D42A27DB-BD31-4B8C-83A1-F6EECF244321}">
                <p14:modId xmlns:p14="http://schemas.microsoft.com/office/powerpoint/2010/main" val="1567225986"/>
              </p:ext>
            </p:extLst>
          </p:nvPr>
        </p:nvGraphicFramePr>
        <p:xfrm>
          <a:off x="225425" y="2116545"/>
          <a:ext cx="8653463" cy="413938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4156839212"/>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84225" y="2528887"/>
            <a:ext cx="7772400" cy="1362075"/>
          </a:xfrm>
        </p:spPr>
        <p:txBody>
          <a:bodyPr/>
          <a:lstStyle/>
          <a:p>
            <a:pPr algn="ctr"/>
            <a:r>
              <a:rPr lang="en-US" dirty="0" smtClean="0"/>
              <a:t>CONTRACTOR FEEDBACK</a:t>
            </a:r>
            <a:endParaRPr lang="en-US" dirty="0"/>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37</a:t>
            </a:fld>
            <a:endParaRPr lang="en-US" altLang="en-US" sz="1000"/>
          </a:p>
        </p:txBody>
      </p:sp>
    </p:spTree>
    <p:extLst>
      <p:ext uri="{BB962C8B-B14F-4D97-AF65-F5344CB8AC3E}">
        <p14:creationId xmlns:p14="http://schemas.microsoft.com/office/powerpoint/2010/main" val="60128752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161925" y="314325"/>
            <a:ext cx="7772400" cy="1143000"/>
          </a:xfrm>
        </p:spPr>
        <p:txBody>
          <a:bodyPr/>
          <a:lstStyle/>
          <a:p>
            <a:pPr algn="l"/>
            <a:r>
              <a:rPr lang="en-US" altLang="en-US" dirty="0" smtClean="0"/>
              <a:t>Contractor Feedback</a:t>
            </a:r>
            <a:br>
              <a:rPr lang="en-US" altLang="en-US" dirty="0" smtClean="0"/>
            </a:br>
            <a:r>
              <a:rPr lang="en-US" altLang="en-US" dirty="0" smtClean="0"/>
              <a:t>Methodology</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38</a:t>
            </a:fld>
            <a:endParaRPr lang="en-US" altLang="en-US" sz="1000"/>
          </a:p>
        </p:txBody>
      </p:sp>
      <p:sp>
        <p:nvSpPr>
          <p:cNvPr id="12" name="TextBox 11"/>
          <p:cNvSpPr txBox="1"/>
          <p:nvPr/>
        </p:nvSpPr>
        <p:spPr>
          <a:xfrm>
            <a:off x="2245197" y="2438400"/>
            <a:ext cx="4676280" cy="584775"/>
          </a:xfrm>
          <a:prstGeom prst="rect">
            <a:avLst/>
          </a:prstGeom>
        </p:spPr>
        <p:style>
          <a:lnRef idx="1">
            <a:schemeClr val="accent1"/>
          </a:lnRef>
          <a:fillRef idx="2">
            <a:schemeClr val="accent1"/>
          </a:fillRef>
          <a:effectRef idx="1">
            <a:schemeClr val="accent1"/>
          </a:effectRef>
          <a:fontRef idx="minor">
            <a:schemeClr val="dk1"/>
          </a:fontRef>
        </p:style>
        <p:txBody>
          <a:bodyPr wrap="none" rtlCol="0">
            <a:spAutoFit/>
          </a:bodyPr>
          <a:lstStyle/>
          <a:p>
            <a:r>
              <a:rPr lang="en-US" sz="3200" dirty="0" smtClean="0"/>
              <a:t>25 Contractors Interviewed</a:t>
            </a:r>
            <a:endParaRPr lang="en-US" sz="3200" dirty="0"/>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3967738868"/>
              </p:ext>
            </p:extLst>
          </p:nvPr>
        </p:nvGraphicFramePr>
        <p:xfrm>
          <a:off x="161924" y="2438400"/>
          <a:ext cx="8829675" cy="391318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88548363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w="9525">
            <a:noFill/>
            <a:round/>
            <a:headEnd/>
            <a:tailEnd/>
          </a:ln>
        </p:spPr>
        <p:txBody>
          <a:bodyPr/>
          <a:lstStyle/>
          <a:p>
            <a:endParaRPr lang="en-US" dirty="0"/>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pic>
        <p:nvPicPr>
          <p:cNvPr id="3113" name="Picture 41" descr="BD14742_"/>
          <p:cNvPicPr>
            <a:picLocks noChangeAspect="1" noChangeArrowheads="1"/>
          </p:cNvPicPr>
          <p:nvPr/>
        </p:nvPicPr>
        <p:blipFill>
          <a:blip r:embed="rId3" cstate="print"/>
          <a:srcRect/>
          <a:stretch>
            <a:fillRect/>
          </a:stretch>
        </p:blipFill>
        <p:spPr bwMode="auto">
          <a:xfrm>
            <a:off x="0" y="6696075"/>
            <a:ext cx="9144000" cy="161925"/>
          </a:xfrm>
          <a:prstGeom prst="rect">
            <a:avLst/>
          </a:prstGeom>
          <a:noFill/>
          <a:ln w="9525">
            <a:noFill/>
            <a:miter lim="800000"/>
            <a:headEnd/>
            <a:tailEnd/>
          </a:ln>
        </p:spPr>
      </p:pic>
      <p:pic>
        <p:nvPicPr>
          <p:cNvPr id="3114" name="Picture 42" descr="Logo"/>
          <p:cNvPicPr>
            <a:picLocks noChangeAspect="1" noChangeArrowheads="1"/>
          </p:cNvPicPr>
          <p:nvPr/>
        </p:nvPicPr>
        <p:blipFill>
          <a:blip r:embed="rId4" cstate="print"/>
          <a:srcRect/>
          <a:stretch>
            <a:fillRect/>
          </a:stretch>
        </p:blipFill>
        <p:spPr bwMode="auto">
          <a:xfrm>
            <a:off x="6400800" y="152400"/>
            <a:ext cx="2743200" cy="1524000"/>
          </a:xfrm>
          <a:prstGeom prst="rect">
            <a:avLst/>
          </a:prstGeom>
          <a:noFill/>
          <a:ln w="9525">
            <a:noFill/>
            <a:miter lim="800000"/>
            <a:headEnd/>
            <a:tailEnd/>
          </a:ln>
        </p:spPr>
      </p:pic>
      <p:pic>
        <p:nvPicPr>
          <p:cNvPr id="3115" name="Picture 43" descr="BD14742_"/>
          <p:cNvPicPr>
            <a:picLocks noChangeAspect="1" noChangeArrowheads="1"/>
          </p:cNvPicPr>
          <p:nvPr/>
        </p:nvPicPr>
        <p:blipFill>
          <a:blip r:embed="rId3" cstate="print"/>
          <a:srcRect/>
          <a:stretch>
            <a:fillRect/>
          </a:stretch>
        </p:blipFill>
        <p:spPr bwMode="auto">
          <a:xfrm>
            <a:off x="0" y="0"/>
            <a:ext cx="9144000" cy="161925"/>
          </a:xfrm>
          <a:prstGeom prst="rect">
            <a:avLst/>
          </a:prstGeom>
          <a:noFill/>
          <a:ln w="9525">
            <a:noFill/>
            <a:miter lim="800000"/>
            <a:headEnd/>
            <a:tailEnd/>
          </a:ln>
        </p:spPr>
      </p:pic>
      <p:sp>
        <p:nvSpPr>
          <p:cNvPr id="3118" name="Text Box 46"/>
          <p:cNvSpPr txBox="1">
            <a:spLocks noChangeArrowheads="1"/>
          </p:cNvSpPr>
          <p:nvPr/>
        </p:nvSpPr>
        <p:spPr bwMode="auto">
          <a:xfrm>
            <a:off x="8534400" y="6400800"/>
            <a:ext cx="381000" cy="246063"/>
          </a:xfrm>
          <a:prstGeom prst="rect">
            <a:avLst/>
          </a:prstGeom>
          <a:noFill/>
          <a:ln w="9525">
            <a:noFill/>
            <a:miter lim="800000"/>
            <a:headEnd/>
            <a:tailEnd/>
          </a:ln>
        </p:spPr>
        <p:txBody>
          <a:bodyPr>
            <a:spAutoFit/>
          </a:bodyPr>
          <a:lstStyle/>
          <a:p>
            <a:pPr>
              <a:spcBef>
                <a:spcPct val="50000"/>
              </a:spcBef>
            </a:pPr>
            <a:fld id="{868C6A03-1BD3-4802-8264-3DE04EDE4E61}" type="slidenum">
              <a:rPr lang="en-US" sz="1000"/>
              <a:pPr>
                <a:spcBef>
                  <a:spcPct val="50000"/>
                </a:spcBef>
              </a:pPr>
              <a:t>39</a:t>
            </a:fld>
            <a:endParaRPr lang="en-US" sz="100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624986372"/>
              </p:ext>
            </p:extLst>
          </p:nvPr>
        </p:nvGraphicFramePr>
        <p:xfrm>
          <a:off x="263037" y="1365864"/>
          <a:ext cx="8617926" cy="512064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50" name="Rectangle 44"/>
          <p:cNvSpPr>
            <a:spLocks noGrp="1" noChangeArrowheads="1"/>
          </p:cNvSpPr>
          <p:nvPr>
            <p:ph type="title"/>
          </p:nvPr>
        </p:nvSpPr>
        <p:spPr>
          <a:xfrm>
            <a:off x="161925" y="314325"/>
            <a:ext cx="7772400" cy="1143000"/>
          </a:xfrm>
        </p:spPr>
        <p:txBody>
          <a:bodyPr/>
          <a:lstStyle/>
          <a:p>
            <a:pPr algn="l"/>
            <a:r>
              <a:rPr lang="en-US" altLang="en-US" dirty="0" smtClean="0"/>
              <a:t>Contractor Feedback</a:t>
            </a:r>
            <a:br>
              <a:rPr lang="en-US" altLang="en-US" dirty="0" smtClean="0"/>
            </a:br>
            <a:r>
              <a:rPr lang="en-US" altLang="en-US" dirty="0" smtClean="0"/>
              <a:t>Information Goals</a:t>
            </a:r>
          </a:p>
        </p:txBody>
      </p:sp>
    </p:spTree>
    <p:extLst>
      <p:ext uri="{BB962C8B-B14F-4D97-AF65-F5344CB8AC3E}">
        <p14:creationId xmlns:p14="http://schemas.microsoft.com/office/powerpoint/2010/main" val="626363989"/>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147638" y="339725"/>
            <a:ext cx="7772400" cy="1143000"/>
          </a:xfrm>
        </p:spPr>
        <p:txBody>
          <a:bodyPr/>
          <a:lstStyle/>
          <a:p>
            <a:pPr algn="l"/>
            <a:r>
              <a:rPr lang="en-US" altLang="en-US" dirty="0" smtClean="0"/>
              <a:t>SJG Energy Efficiency</a:t>
            </a:r>
            <a:br>
              <a:rPr lang="en-US" altLang="en-US" dirty="0" smtClean="0"/>
            </a:br>
            <a:r>
              <a:rPr lang="en-US" altLang="en-US" dirty="0" smtClean="0"/>
              <a:t>Program Goals</a:t>
            </a:r>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4</a:t>
            </a:fld>
            <a:endParaRPr lang="en-US" altLang="en-US" sz="100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541882004"/>
              </p:ext>
            </p:extLst>
          </p:nvPr>
        </p:nvGraphicFramePr>
        <p:xfrm>
          <a:off x="230186" y="1854200"/>
          <a:ext cx="8520113" cy="472379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824419393"/>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w="9525">
            <a:noFill/>
            <a:round/>
            <a:headEnd/>
            <a:tailEnd/>
          </a:ln>
        </p:spPr>
        <p:txBody>
          <a:bodyPr/>
          <a:lstStyle/>
          <a:p>
            <a:endParaRPr lang="en-US" dirty="0"/>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pic>
        <p:nvPicPr>
          <p:cNvPr id="3113" name="Picture 41" descr="BD14742_"/>
          <p:cNvPicPr>
            <a:picLocks noChangeAspect="1" noChangeArrowheads="1"/>
          </p:cNvPicPr>
          <p:nvPr/>
        </p:nvPicPr>
        <p:blipFill>
          <a:blip r:embed="rId3" cstate="print"/>
          <a:srcRect/>
          <a:stretch>
            <a:fillRect/>
          </a:stretch>
        </p:blipFill>
        <p:spPr bwMode="auto">
          <a:xfrm>
            <a:off x="0" y="6696075"/>
            <a:ext cx="9144000" cy="161925"/>
          </a:xfrm>
          <a:prstGeom prst="rect">
            <a:avLst/>
          </a:prstGeom>
          <a:noFill/>
          <a:ln w="9525">
            <a:noFill/>
            <a:miter lim="800000"/>
            <a:headEnd/>
            <a:tailEnd/>
          </a:ln>
        </p:spPr>
      </p:pic>
      <p:pic>
        <p:nvPicPr>
          <p:cNvPr id="3114" name="Picture 42" descr="Logo"/>
          <p:cNvPicPr>
            <a:picLocks noChangeAspect="1" noChangeArrowheads="1"/>
          </p:cNvPicPr>
          <p:nvPr/>
        </p:nvPicPr>
        <p:blipFill>
          <a:blip r:embed="rId4" cstate="print"/>
          <a:srcRect/>
          <a:stretch>
            <a:fillRect/>
          </a:stretch>
        </p:blipFill>
        <p:spPr bwMode="auto">
          <a:xfrm>
            <a:off x="6400800" y="152400"/>
            <a:ext cx="2743200" cy="1524000"/>
          </a:xfrm>
          <a:prstGeom prst="rect">
            <a:avLst/>
          </a:prstGeom>
          <a:noFill/>
          <a:ln w="9525">
            <a:noFill/>
            <a:miter lim="800000"/>
            <a:headEnd/>
            <a:tailEnd/>
          </a:ln>
        </p:spPr>
      </p:pic>
      <p:pic>
        <p:nvPicPr>
          <p:cNvPr id="3115" name="Picture 43" descr="BD14742_"/>
          <p:cNvPicPr>
            <a:picLocks noChangeAspect="1" noChangeArrowheads="1"/>
          </p:cNvPicPr>
          <p:nvPr/>
        </p:nvPicPr>
        <p:blipFill>
          <a:blip r:embed="rId3" cstate="print"/>
          <a:srcRect/>
          <a:stretch>
            <a:fillRect/>
          </a:stretch>
        </p:blipFill>
        <p:spPr bwMode="auto">
          <a:xfrm>
            <a:off x="0" y="0"/>
            <a:ext cx="9144000" cy="161925"/>
          </a:xfrm>
          <a:prstGeom prst="rect">
            <a:avLst/>
          </a:prstGeom>
          <a:noFill/>
          <a:ln w="9525">
            <a:noFill/>
            <a:miter lim="800000"/>
            <a:headEnd/>
            <a:tailEnd/>
          </a:ln>
        </p:spPr>
      </p:pic>
      <p:sp>
        <p:nvSpPr>
          <p:cNvPr id="3118" name="Text Box 46"/>
          <p:cNvSpPr txBox="1">
            <a:spLocks noChangeArrowheads="1"/>
          </p:cNvSpPr>
          <p:nvPr/>
        </p:nvSpPr>
        <p:spPr bwMode="auto">
          <a:xfrm>
            <a:off x="8534400" y="6400800"/>
            <a:ext cx="381000" cy="246063"/>
          </a:xfrm>
          <a:prstGeom prst="rect">
            <a:avLst/>
          </a:prstGeom>
          <a:noFill/>
          <a:ln w="9525">
            <a:noFill/>
            <a:miter lim="800000"/>
            <a:headEnd/>
            <a:tailEnd/>
          </a:ln>
        </p:spPr>
        <p:txBody>
          <a:bodyPr>
            <a:spAutoFit/>
          </a:bodyPr>
          <a:lstStyle/>
          <a:p>
            <a:pPr>
              <a:spcBef>
                <a:spcPct val="50000"/>
              </a:spcBef>
            </a:pPr>
            <a:fld id="{868C6A03-1BD3-4802-8264-3DE04EDE4E61}" type="slidenum">
              <a:rPr lang="en-US" sz="1000"/>
              <a:pPr>
                <a:spcBef>
                  <a:spcPct val="50000"/>
                </a:spcBef>
              </a:pPr>
              <a:t>40</a:t>
            </a:fld>
            <a:endParaRPr lang="en-US" sz="1000" dirty="0"/>
          </a:p>
        </p:txBody>
      </p:sp>
      <p:sp>
        <p:nvSpPr>
          <p:cNvPr id="50" name="Rectangle 44"/>
          <p:cNvSpPr>
            <a:spLocks noGrp="1" noChangeArrowheads="1"/>
          </p:cNvSpPr>
          <p:nvPr>
            <p:ph type="title"/>
          </p:nvPr>
        </p:nvSpPr>
        <p:spPr>
          <a:xfrm>
            <a:off x="161925" y="314325"/>
            <a:ext cx="7772400" cy="1143000"/>
          </a:xfrm>
        </p:spPr>
        <p:txBody>
          <a:bodyPr/>
          <a:lstStyle/>
          <a:p>
            <a:pPr algn="l"/>
            <a:r>
              <a:rPr lang="en-US" altLang="en-US" dirty="0" smtClean="0"/>
              <a:t>Contractor Feedback</a:t>
            </a:r>
            <a:br>
              <a:rPr lang="en-US" altLang="en-US" dirty="0" smtClean="0"/>
            </a:br>
            <a:r>
              <a:rPr lang="en-US" altLang="en-US" dirty="0" smtClean="0"/>
              <a:t>Information Source</a:t>
            </a:r>
          </a:p>
        </p:txBody>
      </p:sp>
      <p:graphicFrame>
        <p:nvGraphicFramePr>
          <p:cNvPr id="49" name="Content Placeholder 3"/>
          <p:cNvGraphicFramePr>
            <a:graphicFrameLocks/>
          </p:cNvGraphicFramePr>
          <p:nvPr>
            <p:extLst>
              <p:ext uri="{D42A27DB-BD31-4B8C-83A1-F6EECF244321}">
                <p14:modId xmlns:p14="http://schemas.microsoft.com/office/powerpoint/2010/main" val="2754836866"/>
              </p:ext>
            </p:extLst>
          </p:nvPr>
        </p:nvGraphicFramePr>
        <p:xfrm>
          <a:off x="784225" y="2128837"/>
          <a:ext cx="7772400" cy="41148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2936411881"/>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w="9525">
            <a:noFill/>
            <a:round/>
            <a:headEnd/>
            <a:tailEnd/>
          </a:ln>
        </p:spPr>
        <p:txBody>
          <a:bodyPr/>
          <a:lstStyle/>
          <a:p>
            <a:endParaRPr lang="en-US" dirty="0"/>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pic>
        <p:nvPicPr>
          <p:cNvPr id="3113" name="Picture 41" descr="BD14742_"/>
          <p:cNvPicPr>
            <a:picLocks noChangeAspect="1" noChangeArrowheads="1"/>
          </p:cNvPicPr>
          <p:nvPr/>
        </p:nvPicPr>
        <p:blipFill>
          <a:blip r:embed="rId3" cstate="print"/>
          <a:srcRect/>
          <a:stretch>
            <a:fillRect/>
          </a:stretch>
        </p:blipFill>
        <p:spPr bwMode="auto">
          <a:xfrm>
            <a:off x="0" y="6696075"/>
            <a:ext cx="9144000" cy="161925"/>
          </a:xfrm>
          <a:prstGeom prst="rect">
            <a:avLst/>
          </a:prstGeom>
          <a:noFill/>
          <a:ln w="9525">
            <a:noFill/>
            <a:miter lim="800000"/>
            <a:headEnd/>
            <a:tailEnd/>
          </a:ln>
        </p:spPr>
      </p:pic>
      <p:pic>
        <p:nvPicPr>
          <p:cNvPr id="3114" name="Picture 42" descr="Logo"/>
          <p:cNvPicPr>
            <a:picLocks noChangeAspect="1" noChangeArrowheads="1"/>
          </p:cNvPicPr>
          <p:nvPr/>
        </p:nvPicPr>
        <p:blipFill>
          <a:blip r:embed="rId4" cstate="print"/>
          <a:srcRect/>
          <a:stretch>
            <a:fillRect/>
          </a:stretch>
        </p:blipFill>
        <p:spPr bwMode="auto">
          <a:xfrm>
            <a:off x="6400800" y="152400"/>
            <a:ext cx="2743200" cy="1524000"/>
          </a:xfrm>
          <a:prstGeom prst="rect">
            <a:avLst/>
          </a:prstGeom>
          <a:noFill/>
          <a:ln w="9525">
            <a:noFill/>
            <a:miter lim="800000"/>
            <a:headEnd/>
            <a:tailEnd/>
          </a:ln>
        </p:spPr>
      </p:pic>
      <p:pic>
        <p:nvPicPr>
          <p:cNvPr id="3115" name="Picture 43" descr="BD14742_"/>
          <p:cNvPicPr>
            <a:picLocks noChangeAspect="1" noChangeArrowheads="1"/>
          </p:cNvPicPr>
          <p:nvPr/>
        </p:nvPicPr>
        <p:blipFill>
          <a:blip r:embed="rId3" cstate="print"/>
          <a:srcRect/>
          <a:stretch>
            <a:fillRect/>
          </a:stretch>
        </p:blipFill>
        <p:spPr bwMode="auto">
          <a:xfrm>
            <a:off x="0" y="0"/>
            <a:ext cx="9144000" cy="161925"/>
          </a:xfrm>
          <a:prstGeom prst="rect">
            <a:avLst/>
          </a:prstGeom>
          <a:noFill/>
          <a:ln w="9525">
            <a:noFill/>
            <a:miter lim="800000"/>
            <a:headEnd/>
            <a:tailEnd/>
          </a:ln>
        </p:spPr>
      </p:pic>
      <p:sp>
        <p:nvSpPr>
          <p:cNvPr id="3118" name="Text Box 46"/>
          <p:cNvSpPr txBox="1">
            <a:spLocks noChangeArrowheads="1"/>
          </p:cNvSpPr>
          <p:nvPr/>
        </p:nvSpPr>
        <p:spPr bwMode="auto">
          <a:xfrm>
            <a:off x="8534400" y="6400800"/>
            <a:ext cx="381000" cy="246063"/>
          </a:xfrm>
          <a:prstGeom prst="rect">
            <a:avLst/>
          </a:prstGeom>
          <a:noFill/>
          <a:ln w="9525">
            <a:noFill/>
            <a:miter lim="800000"/>
            <a:headEnd/>
            <a:tailEnd/>
          </a:ln>
        </p:spPr>
        <p:txBody>
          <a:bodyPr>
            <a:spAutoFit/>
          </a:bodyPr>
          <a:lstStyle/>
          <a:p>
            <a:pPr>
              <a:spcBef>
                <a:spcPct val="50000"/>
              </a:spcBef>
            </a:pPr>
            <a:fld id="{868C6A03-1BD3-4802-8264-3DE04EDE4E61}" type="slidenum">
              <a:rPr lang="en-US" sz="1000"/>
              <a:pPr>
                <a:spcBef>
                  <a:spcPct val="50000"/>
                </a:spcBef>
              </a:pPr>
              <a:t>41</a:t>
            </a:fld>
            <a:endParaRPr lang="en-US" sz="1000" dirty="0"/>
          </a:p>
        </p:txBody>
      </p:sp>
      <p:sp>
        <p:nvSpPr>
          <p:cNvPr id="50" name="Rectangle 44"/>
          <p:cNvSpPr>
            <a:spLocks noGrp="1" noChangeArrowheads="1"/>
          </p:cNvSpPr>
          <p:nvPr>
            <p:ph type="title"/>
          </p:nvPr>
        </p:nvSpPr>
        <p:spPr>
          <a:xfrm>
            <a:off x="161925" y="314325"/>
            <a:ext cx="7772400" cy="1143000"/>
          </a:xfrm>
        </p:spPr>
        <p:txBody>
          <a:bodyPr/>
          <a:lstStyle/>
          <a:p>
            <a:pPr algn="l"/>
            <a:r>
              <a:rPr lang="en-US" altLang="en-US" dirty="0" smtClean="0"/>
              <a:t>Contractor Feedback</a:t>
            </a:r>
            <a:br>
              <a:rPr lang="en-US" altLang="en-US" dirty="0" smtClean="0"/>
            </a:br>
            <a:r>
              <a:rPr lang="en-US" altLang="en-US" dirty="0" smtClean="0"/>
              <a:t>Program Incentives</a:t>
            </a:r>
          </a:p>
        </p:txBody>
      </p:sp>
      <p:sp>
        <p:nvSpPr>
          <p:cNvPr id="51" name="TextBox 50"/>
          <p:cNvSpPr txBox="1"/>
          <p:nvPr/>
        </p:nvSpPr>
        <p:spPr>
          <a:xfrm>
            <a:off x="152400" y="1916261"/>
            <a:ext cx="8839200" cy="584775"/>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en-US" sz="1600" b="1" dirty="0"/>
              <a:t>Do you feel that customers would install the high-efficiency option without the SJG </a:t>
            </a:r>
            <a:r>
              <a:rPr lang="en-US" sz="1600" b="1" dirty="0" smtClean="0"/>
              <a:t>Loan</a:t>
            </a:r>
            <a:r>
              <a:rPr lang="en-US" sz="1600" b="1" dirty="0"/>
              <a:t>? </a:t>
            </a:r>
            <a:endParaRPr lang="en-US" sz="1600" b="1" dirty="0" smtClean="0"/>
          </a:p>
          <a:p>
            <a:pPr algn="ctr"/>
            <a:r>
              <a:rPr lang="en-US" sz="1600" b="1" dirty="0" smtClean="0"/>
              <a:t>Do </a:t>
            </a:r>
            <a:r>
              <a:rPr lang="en-US" sz="1600" b="1" dirty="0"/>
              <a:t>you think customers would move forward with </a:t>
            </a:r>
            <a:r>
              <a:rPr lang="en-US" sz="1600" b="1" dirty="0" err="1" smtClean="0"/>
              <a:t>HPwES</a:t>
            </a:r>
            <a:r>
              <a:rPr lang="en-US" sz="1600" b="1" dirty="0" smtClean="0"/>
              <a:t> if </a:t>
            </a:r>
            <a:r>
              <a:rPr lang="en-US" sz="1600" b="1" dirty="0"/>
              <a:t>the SJG </a:t>
            </a:r>
            <a:r>
              <a:rPr lang="en-US" sz="1600" b="1" dirty="0" smtClean="0"/>
              <a:t>Loan </a:t>
            </a:r>
            <a:r>
              <a:rPr lang="en-US" sz="1600" b="1" dirty="0"/>
              <a:t>had not been available? </a:t>
            </a:r>
            <a:endParaRPr lang="en-US" sz="1600" dirty="0"/>
          </a:p>
        </p:txBody>
      </p:sp>
      <p:graphicFrame>
        <p:nvGraphicFramePr>
          <p:cNvPr id="52" name="Content Placeholder 4"/>
          <p:cNvGraphicFramePr>
            <a:graphicFrameLocks noGrp="1"/>
          </p:cNvGraphicFramePr>
          <p:nvPr>
            <p:ph idx="1"/>
            <p:extLst>
              <p:ext uri="{D42A27DB-BD31-4B8C-83A1-F6EECF244321}">
                <p14:modId xmlns:p14="http://schemas.microsoft.com/office/powerpoint/2010/main" val="1430330080"/>
              </p:ext>
            </p:extLst>
          </p:nvPr>
        </p:nvGraphicFramePr>
        <p:xfrm>
          <a:off x="336752" y="2740895"/>
          <a:ext cx="8559600" cy="3719709"/>
        </p:xfrm>
        <a:graphic>
          <a:graphicData uri="http://schemas.openxmlformats.org/drawingml/2006/table">
            <a:tbl>
              <a:tblPr firstRow="1" bandRow="1">
                <a:tableStyleId>{5C22544A-7EE6-4342-B048-85BDC9FD1C3A}</a:tableStyleId>
              </a:tblPr>
              <a:tblGrid>
                <a:gridCol w="1949248"/>
                <a:gridCol w="1474592"/>
                <a:gridCol w="1711920"/>
                <a:gridCol w="1711920"/>
                <a:gridCol w="1711920"/>
              </a:tblGrid>
              <a:tr h="495961">
                <a:tc rowSpan="2">
                  <a:txBody>
                    <a:bodyPr/>
                    <a:lstStyle/>
                    <a:p>
                      <a:pPr algn="l"/>
                      <a:r>
                        <a:rPr lang="en-US" sz="2000" dirty="0" smtClean="0"/>
                        <a:t>Upgrade</a:t>
                      </a:r>
                      <a:r>
                        <a:rPr lang="en-US" sz="2000" baseline="0" dirty="0" smtClean="0"/>
                        <a:t> Without Incentives</a:t>
                      </a:r>
                      <a:endParaRPr lang="en-US" sz="2000" dirty="0"/>
                    </a:p>
                  </a:txBody>
                  <a:tcPr anchor="ctr">
                    <a:lnR w="28575" cap="flat" cmpd="sng" algn="ctr">
                      <a:solidFill>
                        <a:schemeClr val="bg1"/>
                      </a:solidFill>
                      <a:prstDash val="solid"/>
                      <a:round/>
                      <a:headEnd type="none" w="med" len="med"/>
                      <a:tailEnd type="none" w="med" len="med"/>
                    </a:lnR>
                  </a:tcPr>
                </a:tc>
                <a:tc gridSpan="2">
                  <a:txBody>
                    <a:bodyPr/>
                    <a:lstStyle/>
                    <a:p>
                      <a:pPr algn="ctr"/>
                      <a:r>
                        <a:rPr lang="en-US" sz="2000" b="1" dirty="0" smtClean="0"/>
                        <a:t>HVAC Contractors</a:t>
                      </a:r>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dirty="0"/>
                    </a:p>
                  </a:txBody>
                  <a:tcPr/>
                </a:tc>
                <a:tc rowSpan="2">
                  <a:txBody>
                    <a:bodyPr/>
                    <a:lstStyle/>
                    <a:p>
                      <a:pPr algn="ctr"/>
                      <a:r>
                        <a:rPr lang="en-US" sz="2000" b="1" dirty="0" err="1" smtClean="0"/>
                        <a:t>HPwES</a:t>
                      </a:r>
                      <a:r>
                        <a:rPr lang="en-US" sz="2000" b="1" dirty="0" smtClean="0"/>
                        <a:t> Contractors</a:t>
                      </a:r>
                      <a:endParaRPr lang="en-US" sz="2000" b="1" dirty="0"/>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rowSpan="2">
                  <a:txBody>
                    <a:bodyPr/>
                    <a:lstStyle/>
                    <a:p>
                      <a:pPr algn="ctr"/>
                      <a:r>
                        <a:rPr lang="en-US" sz="2000" b="1" dirty="0" smtClean="0"/>
                        <a:t>Total</a:t>
                      </a:r>
                      <a:endParaRPr lang="en-US" sz="2000" b="1" dirty="0"/>
                    </a:p>
                  </a:txBody>
                  <a:tcPr anchor="ctr">
                    <a:lnL w="28575" cap="flat" cmpd="sng" algn="ctr">
                      <a:solidFill>
                        <a:schemeClr val="bg1"/>
                      </a:solidFill>
                      <a:prstDash val="solid"/>
                      <a:round/>
                      <a:headEnd type="none" w="med" len="med"/>
                      <a:tailEnd type="none" w="med" len="med"/>
                    </a:lnL>
                  </a:tcPr>
                </a:tc>
              </a:tr>
              <a:tr h="743942">
                <a:tc vMerge="1">
                  <a:txBody>
                    <a:bodyPr/>
                    <a:lstStyle/>
                    <a:p>
                      <a:endParaRPr lang="en-US"/>
                    </a:p>
                  </a:txBody>
                  <a:tcPr/>
                </a:tc>
                <a:tc>
                  <a:txBody>
                    <a:bodyPr/>
                    <a:lstStyle/>
                    <a:p>
                      <a:pPr algn="ctr"/>
                      <a:r>
                        <a:rPr lang="en-US" sz="2000" b="1" dirty="0" smtClean="0">
                          <a:solidFill>
                            <a:schemeClr val="bg1"/>
                          </a:solidFill>
                        </a:rPr>
                        <a:t>SJG Loan</a:t>
                      </a:r>
                    </a:p>
                  </a:txBody>
                  <a:tcPr anchor="ctr">
                    <a:lnL w="28575"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a:txBody>
                    <a:bodyPr/>
                    <a:lstStyle/>
                    <a:p>
                      <a:pPr algn="ctr"/>
                      <a:r>
                        <a:rPr lang="en-US" sz="2000" b="1" dirty="0" smtClean="0">
                          <a:solidFill>
                            <a:schemeClr val="bg1"/>
                          </a:solidFill>
                        </a:rPr>
                        <a:t>SJG Rebate</a:t>
                      </a:r>
                      <a:endParaRPr lang="en-US" sz="2000" b="1" dirty="0">
                        <a:solidFill>
                          <a:schemeClr val="bg1"/>
                        </a:solidFill>
                      </a:endParaRPr>
                    </a:p>
                  </a:txBody>
                  <a:tcPr anchor="ctr">
                    <a:lnR w="28575"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solidFill>
                  </a:tcPr>
                </a:tc>
                <a:tc vMerge="1">
                  <a:txBody>
                    <a:bodyPr/>
                    <a:lstStyle/>
                    <a:p>
                      <a:endParaRPr lang="en-US"/>
                    </a:p>
                  </a:txBody>
                  <a:tcPr/>
                </a:tc>
                <a:tc vMerge="1">
                  <a:txBody>
                    <a:bodyPr/>
                    <a:lstStyle/>
                    <a:p>
                      <a:endParaRPr lang="en-US"/>
                    </a:p>
                  </a:txBody>
                  <a:tcPr/>
                </a:tc>
              </a:tr>
              <a:tr h="413301">
                <a:tc>
                  <a:txBody>
                    <a:bodyPr/>
                    <a:lstStyle/>
                    <a:p>
                      <a:pPr algn="l"/>
                      <a:r>
                        <a:rPr lang="en-US" sz="1800" dirty="0" smtClean="0"/>
                        <a:t>Yes</a:t>
                      </a:r>
                      <a:endParaRPr lang="en-US" sz="1800" dirty="0"/>
                    </a:p>
                  </a:txBody>
                  <a:tcPr anchor="ctr">
                    <a:lnR w="28575" cap="flat" cmpd="sng" algn="ctr">
                      <a:solidFill>
                        <a:schemeClr val="bg1"/>
                      </a:solidFill>
                      <a:prstDash val="solid"/>
                      <a:round/>
                      <a:headEnd type="none" w="med" len="med"/>
                      <a:tailEnd type="none" w="med" len="med"/>
                    </a:lnR>
                  </a:tcPr>
                </a:tc>
                <a:tc>
                  <a:txBody>
                    <a:bodyPr/>
                    <a:lstStyle/>
                    <a:p>
                      <a:pPr algn="ctr"/>
                      <a:r>
                        <a:rPr lang="en-US" sz="1800" dirty="0" smtClean="0"/>
                        <a:t>1</a:t>
                      </a:r>
                      <a:endParaRPr lang="en-US" sz="1800" dirty="0"/>
                    </a:p>
                  </a:txBody>
                  <a:tcPr anchor="ct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a:txBody>
                    <a:bodyPr/>
                    <a:lstStyle/>
                    <a:p>
                      <a:pPr algn="ctr"/>
                      <a:r>
                        <a:rPr lang="en-US" sz="1800" dirty="0" smtClean="0"/>
                        <a:t>2</a:t>
                      </a:r>
                      <a:endParaRPr lang="en-US" sz="1800" dirty="0"/>
                    </a:p>
                  </a:txBody>
                  <a:tcPr anchor="ct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tcPr>
                </a:tc>
                <a:tc>
                  <a:txBody>
                    <a:bodyPr/>
                    <a:lstStyle/>
                    <a:p>
                      <a:pPr algn="ctr"/>
                      <a:r>
                        <a:rPr lang="en-US" sz="1800" dirty="0" smtClean="0"/>
                        <a:t>1</a:t>
                      </a:r>
                      <a:endParaRPr lang="en-US" sz="1800" dirty="0"/>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ctr"/>
                      <a:r>
                        <a:rPr lang="en-US" sz="1800" dirty="0" smtClean="0"/>
                        <a:t>4</a:t>
                      </a:r>
                      <a:endParaRPr lang="en-US" sz="1800" dirty="0"/>
                    </a:p>
                  </a:txBody>
                  <a:tcPr anchor="ctr">
                    <a:lnL w="28575" cap="flat" cmpd="sng" algn="ctr">
                      <a:solidFill>
                        <a:schemeClr val="bg1"/>
                      </a:solidFill>
                      <a:prstDash val="solid"/>
                      <a:round/>
                      <a:headEnd type="none" w="med" len="med"/>
                      <a:tailEnd type="none" w="med" len="med"/>
                    </a:lnL>
                  </a:tcPr>
                </a:tc>
              </a:tr>
              <a:tr h="413301">
                <a:tc>
                  <a:txBody>
                    <a:bodyPr/>
                    <a:lstStyle/>
                    <a:p>
                      <a:pPr algn="l"/>
                      <a:r>
                        <a:rPr lang="en-US" sz="1800" dirty="0" smtClean="0"/>
                        <a:t>No</a:t>
                      </a:r>
                      <a:endParaRPr lang="en-US" sz="1800" dirty="0"/>
                    </a:p>
                  </a:txBody>
                  <a:tcPr anchor="ctr">
                    <a:lnR w="28575" cap="flat" cmpd="sng" algn="ctr">
                      <a:solidFill>
                        <a:schemeClr val="bg1"/>
                      </a:solidFill>
                      <a:prstDash val="solid"/>
                      <a:round/>
                      <a:headEnd type="none" w="med" len="med"/>
                      <a:tailEnd type="none" w="med" len="med"/>
                    </a:lnR>
                    <a:solidFill>
                      <a:schemeClr val="accent2">
                        <a:lumMod val="20000"/>
                        <a:lumOff val="80000"/>
                      </a:schemeClr>
                    </a:solidFill>
                  </a:tcPr>
                </a:tc>
                <a:tc>
                  <a:txBody>
                    <a:bodyPr/>
                    <a:lstStyle/>
                    <a:p>
                      <a:pPr algn="ctr"/>
                      <a:r>
                        <a:rPr lang="en-US" sz="1800" dirty="0" smtClean="0"/>
                        <a:t>8</a:t>
                      </a:r>
                      <a:endParaRPr lang="en-US" sz="1800" dirty="0"/>
                    </a:p>
                  </a:txBody>
                  <a:tcPr anchor="ctr">
                    <a:lnL w="28575" cap="flat" cmpd="sng" algn="ctr">
                      <a:solidFill>
                        <a:schemeClr val="bg1"/>
                      </a:solidFill>
                      <a:prstDash val="solid"/>
                      <a:round/>
                      <a:headEnd type="none" w="med" len="med"/>
                      <a:tailEnd type="none" w="med" len="med"/>
                    </a:lnL>
                    <a:solidFill>
                      <a:schemeClr val="accent2">
                        <a:lumMod val="20000"/>
                        <a:lumOff val="80000"/>
                      </a:schemeClr>
                    </a:solidFill>
                  </a:tcPr>
                </a:tc>
                <a:tc>
                  <a:txBody>
                    <a:bodyPr/>
                    <a:lstStyle/>
                    <a:p>
                      <a:pPr algn="ctr"/>
                      <a:r>
                        <a:rPr lang="en-US" sz="1800" dirty="0" smtClean="0"/>
                        <a:t>5</a:t>
                      </a:r>
                      <a:endParaRPr lang="en-US" sz="1800" dirty="0"/>
                    </a:p>
                  </a:txBody>
                  <a:tcPr anchor="ctr">
                    <a:lnR w="28575" cap="flat" cmpd="sng" algn="ctr">
                      <a:solidFill>
                        <a:schemeClr val="bg1"/>
                      </a:solidFill>
                      <a:prstDash val="solid"/>
                      <a:round/>
                      <a:headEnd type="none" w="med" len="med"/>
                      <a:tailEnd type="none" w="med" len="med"/>
                    </a:lnR>
                    <a:solidFill>
                      <a:schemeClr val="accent2">
                        <a:lumMod val="20000"/>
                        <a:lumOff val="80000"/>
                      </a:schemeClr>
                    </a:solidFill>
                  </a:tcPr>
                </a:tc>
                <a:tc>
                  <a:txBody>
                    <a:bodyPr/>
                    <a:lstStyle/>
                    <a:p>
                      <a:pPr algn="ctr"/>
                      <a:r>
                        <a:rPr lang="en-US" sz="1800" dirty="0" smtClean="0"/>
                        <a:t>5</a:t>
                      </a:r>
                      <a:endParaRPr lang="en-US" sz="1800" dirty="0"/>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solidFill>
                      <a:schemeClr val="accent2">
                        <a:lumMod val="20000"/>
                        <a:lumOff val="80000"/>
                      </a:schemeClr>
                    </a:solidFill>
                  </a:tcPr>
                </a:tc>
                <a:tc>
                  <a:txBody>
                    <a:bodyPr/>
                    <a:lstStyle/>
                    <a:p>
                      <a:pPr algn="ctr"/>
                      <a:r>
                        <a:rPr lang="en-US" sz="1800" dirty="0" smtClean="0"/>
                        <a:t>18</a:t>
                      </a:r>
                      <a:endParaRPr lang="en-US" sz="1800" dirty="0"/>
                    </a:p>
                  </a:txBody>
                  <a:tcPr anchor="ctr">
                    <a:lnL w="28575" cap="flat" cmpd="sng" algn="ctr">
                      <a:solidFill>
                        <a:schemeClr val="bg1"/>
                      </a:solidFill>
                      <a:prstDash val="solid"/>
                      <a:round/>
                      <a:headEnd type="none" w="med" len="med"/>
                      <a:tailEnd type="none" w="med" len="med"/>
                    </a:lnL>
                    <a:solidFill>
                      <a:schemeClr val="accent2">
                        <a:lumMod val="20000"/>
                        <a:lumOff val="80000"/>
                      </a:schemeClr>
                    </a:solidFill>
                  </a:tcPr>
                </a:tc>
              </a:tr>
              <a:tr h="413301">
                <a:tc>
                  <a:txBody>
                    <a:bodyPr/>
                    <a:lstStyle/>
                    <a:p>
                      <a:pPr algn="l"/>
                      <a:r>
                        <a:rPr lang="en-US" sz="1800" dirty="0" smtClean="0"/>
                        <a:t>Not as Frequently</a:t>
                      </a:r>
                      <a:endParaRPr lang="en-US" sz="1800" dirty="0"/>
                    </a:p>
                  </a:txBody>
                  <a:tcPr anchor="ctr">
                    <a:lnR w="28575" cap="flat" cmpd="sng" algn="ctr">
                      <a:solidFill>
                        <a:schemeClr val="bg1"/>
                      </a:solidFill>
                      <a:prstDash val="solid"/>
                      <a:round/>
                      <a:headEnd type="none" w="med" len="med"/>
                      <a:tailEnd type="none" w="med" len="med"/>
                    </a:lnR>
                    <a:solidFill>
                      <a:schemeClr val="accent2">
                        <a:lumMod val="20000"/>
                        <a:lumOff val="80000"/>
                      </a:schemeClr>
                    </a:solidFill>
                  </a:tcPr>
                </a:tc>
                <a:tc>
                  <a:txBody>
                    <a:bodyPr/>
                    <a:lstStyle/>
                    <a:p>
                      <a:pPr algn="ctr"/>
                      <a:r>
                        <a:rPr lang="en-US" sz="1800" dirty="0" smtClean="0"/>
                        <a:t>2</a:t>
                      </a:r>
                      <a:endParaRPr lang="en-US" sz="1800" dirty="0"/>
                    </a:p>
                  </a:txBody>
                  <a:tcPr anchor="ctr">
                    <a:lnL w="28575" cap="flat" cmpd="sng" algn="ctr">
                      <a:solidFill>
                        <a:schemeClr val="bg1"/>
                      </a:solidFill>
                      <a:prstDash val="solid"/>
                      <a:round/>
                      <a:headEnd type="none" w="med" len="med"/>
                      <a:tailEnd type="none" w="med" len="med"/>
                    </a:lnL>
                    <a:solidFill>
                      <a:schemeClr val="accent2">
                        <a:lumMod val="20000"/>
                        <a:lumOff val="80000"/>
                      </a:schemeClr>
                    </a:solidFill>
                  </a:tcPr>
                </a:tc>
                <a:tc>
                  <a:txBody>
                    <a:bodyPr/>
                    <a:lstStyle/>
                    <a:p>
                      <a:pPr algn="ctr"/>
                      <a:r>
                        <a:rPr lang="en-US" sz="1800" dirty="0" smtClean="0"/>
                        <a:t>3</a:t>
                      </a:r>
                      <a:endParaRPr lang="en-US" sz="1800" dirty="0"/>
                    </a:p>
                  </a:txBody>
                  <a:tcPr anchor="ctr">
                    <a:lnR w="28575" cap="flat" cmpd="sng" algn="ctr">
                      <a:solidFill>
                        <a:schemeClr val="bg1"/>
                      </a:solidFill>
                      <a:prstDash val="solid"/>
                      <a:round/>
                      <a:headEnd type="none" w="med" len="med"/>
                      <a:tailEnd type="none" w="med" len="med"/>
                    </a:lnR>
                    <a:solidFill>
                      <a:schemeClr val="accent2">
                        <a:lumMod val="20000"/>
                        <a:lumOff val="80000"/>
                      </a:schemeClr>
                    </a:solidFill>
                  </a:tcPr>
                </a:tc>
                <a:tc>
                  <a:txBody>
                    <a:bodyPr/>
                    <a:lstStyle/>
                    <a:p>
                      <a:pPr algn="ctr"/>
                      <a:r>
                        <a:rPr lang="en-US" sz="1800" dirty="0" smtClean="0"/>
                        <a:t>0</a:t>
                      </a:r>
                      <a:endParaRPr lang="en-US" sz="1800" dirty="0"/>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solidFill>
                      <a:schemeClr val="accent2">
                        <a:lumMod val="20000"/>
                        <a:lumOff val="80000"/>
                      </a:schemeClr>
                    </a:solidFill>
                  </a:tcPr>
                </a:tc>
                <a:tc>
                  <a:txBody>
                    <a:bodyPr/>
                    <a:lstStyle/>
                    <a:p>
                      <a:pPr algn="ctr"/>
                      <a:r>
                        <a:rPr lang="en-US" sz="1800" dirty="0" smtClean="0"/>
                        <a:t>5</a:t>
                      </a:r>
                      <a:endParaRPr lang="en-US" sz="1800" dirty="0"/>
                    </a:p>
                  </a:txBody>
                  <a:tcPr anchor="ctr">
                    <a:lnL w="28575" cap="flat" cmpd="sng" algn="ctr">
                      <a:solidFill>
                        <a:schemeClr val="bg1"/>
                      </a:solidFill>
                      <a:prstDash val="solid"/>
                      <a:round/>
                      <a:headEnd type="none" w="med" len="med"/>
                      <a:tailEnd type="none" w="med" len="med"/>
                    </a:lnL>
                    <a:solidFill>
                      <a:schemeClr val="accent2">
                        <a:lumMod val="20000"/>
                        <a:lumOff val="80000"/>
                      </a:schemeClr>
                    </a:solidFill>
                  </a:tcPr>
                </a:tc>
              </a:tr>
              <a:tr h="413301">
                <a:tc>
                  <a:txBody>
                    <a:bodyPr/>
                    <a:lstStyle/>
                    <a:p>
                      <a:pPr algn="l"/>
                      <a:r>
                        <a:rPr lang="en-US" sz="1800" dirty="0" smtClean="0"/>
                        <a:t>Maybe</a:t>
                      </a:r>
                      <a:endParaRPr lang="en-US" sz="1800" dirty="0"/>
                    </a:p>
                  </a:txBody>
                  <a:tcPr anchor="ctr">
                    <a:lnR w="28575" cap="flat" cmpd="sng" algn="ctr">
                      <a:solidFill>
                        <a:schemeClr val="bg1"/>
                      </a:solidFill>
                      <a:prstDash val="solid"/>
                      <a:round/>
                      <a:headEnd type="none" w="med" len="med"/>
                      <a:tailEnd type="none" w="med" len="med"/>
                    </a:lnR>
                  </a:tcPr>
                </a:tc>
                <a:tc>
                  <a:txBody>
                    <a:bodyPr/>
                    <a:lstStyle/>
                    <a:p>
                      <a:pPr algn="ctr"/>
                      <a:r>
                        <a:rPr lang="en-US" sz="1800" dirty="0" smtClean="0"/>
                        <a:t>0</a:t>
                      </a:r>
                      <a:endParaRPr lang="en-US" sz="1800" dirty="0"/>
                    </a:p>
                  </a:txBody>
                  <a:tcPr anchor="ctr">
                    <a:lnL w="28575" cap="flat" cmpd="sng" algn="ctr">
                      <a:solidFill>
                        <a:schemeClr val="bg1"/>
                      </a:solidFill>
                      <a:prstDash val="solid"/>
                      <a:round/>
                      <a:headEnd type="none" w="med" len="med"/>
                      <a:tailEnd type="none" w="med" len="med"/>
                    </a:lnL>
                  </a:tcPr>
                </a:tc>
                <a:tc>
                  <a:txBody>
                    <a:bodyPr/>
                    <a:lstStyle/>
                    <a:p>
                      <a:pPr algn="ctr"/>
                      <a:r>
                        <a:rPr lang="en-US" sz="1800" dirty="0" smtClean="0"/>
                        <a:t>0</a:t>
                      </a:r>
                      <a:endParaRPr lang="en-US" sz="1800" dirty="0"/>
                    </a:p>
                  </a:txBody>
                  <a:tcPr anchor="ctr">
                    <a:lnR w="28575" cap="flat" cmpd="sng" algn="ctr">
                      <a:solidFill>
                        <a:schemeClr val="bg1"/>
                      </a:solidFill>
                      <a:prstDash val="solid"/>
                      <a:round/>
                      <a:headEnd type="none" w="med" len="med"/>
                      <a:tailEnd type="none" w="med" len="med"/>
                    </a:lnR>
                  </a:tcPr>
                </a:tc>
                <a:tc>
                  <a:txBody>
                    <a:bodyPr/>
                    <a:lstStyle/>
                    <a:p>
                      <a:pPr algn="ctr"/>
                      <a:r>
                        <a:rPr lang="en-US" sz="1800" dirty="0" smtClean="0"/>
                        <a:t>6</a:t>
                      </a:r>
                      <a:endParaRPr lang="en-US" sz="1800" dirty="0"/>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tcPr>
                </a:tc>
                <a:tc>
                  <a:txBody>
                    <a:bodyPr/>
                    <a:lstStyle/>
                    <a:p>
                      <a:pPr algn="ctr"/>
                      <a:r>
                        <a:rPr lang="en-US" sz="1800" dirty="0" smtClean="0"/>
                        <a:t>6</a:t>
                      </a:r>
                      <a:endParaRPr lang="en-US" sz="1800" dirty="0"/>
                    </a:p>
                  </a:txBody>
                  <a:tcPr anchor="ctr">
                    <a:lnL w="28575" cap="flat" cmpd="sng" algn="ctr">
                      <a:solidFill>
                        <a:schemeClr val="bg1"/>
                      </a:solidFill>
                      <a:prstDash val="solid"/>
                      <a:round/>
                      <a:headEnd type="none" w="med" len="med"/>
                      <a:tailEnd type="none" w="med" len="med"/>
                    </a:lnL>
                  </a:tcPr>
                </a:tc>
              </a:tr>
              <a:tr h="413301">
                <a:tc>
                  <a:txBody>
                    <a:bodyPr/>
                    <a:lstStyle/>
                    <a:p>
                      <a:pPr algn="l"/>
                      <a:r>
                        <a:rPr lang="en-US" sz="1800" dirty="0" smtClean="0"/>
                        <a:t>Don’t Know</a:t>
                      </a:r>
                      <a:endParaRPr lang="en-US" sz="1800" dirty="0"/>
                    </a:p>
                  </a:txBody>
                  <a:tcPr anchor="ctr">
                    <a:lnR w="28575"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a:txBody>
                    <a:bodyPr/>
                    <a:lstStyle/>
                    <a:p>
                      <a:pPr algn="ctr"/>
                      <a:r>
                        <a:rPr lang="en-US" sz="1800" dirty="0" smtClean="0"/>
                        <a:t>0</a:t>
                      </a:r>
                      <a:endParaRPr lang="en-US" sz="1800" dirty="0"/>
                    </a:p>
                  </a:txBody>
                  <a:tcPr anchor="ctr">
                    <a:lnL w="28575"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tcPr>
                </a:tc>
                <a:tc>
                  <a:txBody>
                    <a:bodyPr/>
                    <a:lstStyle/>
                    <a:p>
                      <a:pPr algn="ctr"/>
                      <a:r>
                        <a:rPr lang="en-US" sz="1800" dirty="0" smtClean="0"/>
                        <a:t>1</a:t>
                      </a:r>
                      <a:endParaRPr lang="en-US" sz="1800" dirty="0"/>
                    </a:p>
                  </a:txBody>
                  <a:tcPr anchor="ctr">
                    <a:lnR w="28575"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a:txBody>
                    <a:bodyPr/>
                    <a:lstStyle/>
                    <a:p>
                      <a:pPr algn="ctr"/>
                      <a:r>
                        <a:rPr lang="en-US" sz="1800" dirty="0" smtClean="0"/>
                        <a:t>0</a:t>
                      </a:r>
                      <a:endParaRPr lang="en-US" sz="1800" dirty="0"/>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a:txBody>
                    <a:bodyPr/>
                    <a:lstStyle/>
                    <a:p>
                      <a:pPr algn="ctr"/>
                      <a:r>
                        <a:rPr lang="en-US" sz="1800" dirty="0" smtClean="0"/>
                        <a:t>1</a:t>
                      </a:r>
                      <a:endParaRPr lang="en-US" sz="1800" dirty="0"/>
                    </a:p>
                  </a:txBody>
                  <a:tcPr anchor="ctr">
                    <a:lnL w="28575"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tcPr>
                </a:tc>
              </a:tr>
              <a:tr h="413301">
                <a:tc>
                  <a:txBody>
                    <a:bodyPr/>
                    <a:lstStyle/>
                    <a:p>
                      <a:pPr algn="l"/>
                      <a:r>
                        <a:rPr lang="en-US" sz="1800" b="1" dirty="0" smtClean="0"/>
                        <a:t>Total</a:t>
                      </a:r>
                      <a:endParaRPr lang="en-US" sz="1800" b="1" dirty="0"/>
                    </a:p>
                  </a:txBody>
                  <a:tcPr anchor="ct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tcPr>
                </a:tc>
                <a:tc>
                  <a:txBody>
                    <a:bodyPr/>
                    <a:lstStyle/>
                    <a:p>
                      <a:pPr algn="ctr"/>
                      <a:r>
                        <a:rPr lang="en-US" sz="1800" b="1" dirty="0" smtClean="0"/>
                        <a:t>11</a:t>
                      </a:r>
                      <a:endParaRPr lang="en-US" sz="1800" b="1" dirty="0"/>
                    </a:p>
                  </a:txBody>
                  <a:tcPr anchor="ct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c>
                  <a:txBody>
                    <a:bodyPr/>
                    <a:lstStyle/>
                    <a:p>
                      <a:pPr algn="ctr"/>
                      <a:r>
                        <a:rPr lang="en-US" sz="1800" b="1" dirty="0" smtClean="0"/>
                        <a:t>11</a:t>
                      </a:r>
                      <a:endParaRPr lang="en-US" sz="1800" b="1" dirty="0"/>
                    </a:p>
                  </a:txBody>
                  <a:tcPr anchor="ct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tcPr>
                </a:tc>
                <a:tc>
                  <a:txBody>
                    <a:bodyPr/>
                    <a:lstStyle/>
                    <a:p>
                      <a:pPr algn="ctr"/>
                      <a:r>
                        <a:rPr lang="en-US" sz="1800" b="1" dirty="0" smtClean="0"/>
                        <a:t>12</a:t>
                      </a:r>
                      <a:endParaRPr lang="en-US" sz="1800" b="1" dirty="0"/>
                    </a:p>
                  </a:txBody>
                  <a:tcPr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tcPr>
                </a:tc>
                <a:tc>
                  <a:txBody>
                    <a:bodyPr/>
                    <a:lstStyle/>
                    <a:p>
                      <a:pPr algn="ctr"/>
                      <a:r>
                        <a:rPr lang="en-US" sz="1800" b="1" dirty="0" smtClean="0"/>
                        <a:t>34</a:t>
                      </a:r>
                      <a:endParaRPr lang="en-US" sz="1800" b="1" dirty="0"/>
                    </a:p>
                  </a:txBody>
                  <a:tcPr anchor="ct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tcPr>
                </a:tc>
              </a:tr>
            </a:tbl>
          </a:graphicData>
        </a:graphic>
      </p:graphicFrame>
    </p:spTree>
    <p:extLst>
      <p:ext uri="{BB962C8B-B14F-4D97-AF65-F5344CB8AC3E}">
        <p14:creationId xmlns:p14="http://schemas.microsoft.com/office/powerpoint/2010/main" val="3707799058"/>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42</a:t>
            </a:fld>
            <a:endParaRPr lang="en-US" altLang="en-US" sz="100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528262351"/>
              </p:ext>
            </p:extLst>
          </p:nvPr>
        </p:nvGraphicFramePr>
        <p:xfrm>
          <a:off x="3661141" y="1839139"/>
          <a:ext cx="4949093" cy="48323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p:cNvSpPr txBox="1"/>
          <p:nvPr/>
        </p:nvSpPr>
        <p:spPr>
          <a:xfrm>
            <a:off x="315913" y="2109915"/>
            <a:ext cx="2950530" cy="3785652"/>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r>
              <a:rPr lang="en-US" dirty="0"/>
              <a:t>W</a:t>
            </a:r>
            <a:r>
              <a:rPr lang="en-US" dirty="0" smtClean="0"/>
              <a:t>hat </a:t>
            </a:r>
            <a:r>
              <a:rPr lang="en-US" dirty="0"/>
              <a:t>other factors in addition to the program incentives influenced customers’ decision to purchase high efficiency equipment or to move forward with the home performance </a:t>
            </a:r>
            <a:r>
              <a:rPr lang="en-US" dirty="0" smtClean="0"/>
              <a:t>project?</a:t>
            </a:r>
            <a:endParaRPr lang="en-US" dirty="0"/>
          </a:p>
        </p:txBody>
      </p:sp>
      <p:sp>
        <p:nvSpPr>
          <p:cNvPr id="51" name="Rectangle 44"/>
          <p:cNvSpPr txBox="1">
            <a:spLocks noChangeArrowheads="1"/>
          </p:cNvSpPr>
          <p:nvPr/>
        </p:nvSpPr>
        <p:spPr bwMode="auto">
          <a:xfrm>
            <a:off x="63681" y="207963"/>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Contractor Feedback</a:t>
            </a:r>
            <a:br>
              <a:rPr lang="en-US" altLang="en-US" kern="0" dirty="0" smtClean="0"/>
            </a:br>
            <a:r>
              <a:rPr lang="en-US" altLang="en-US" kern="0" dirty="0" smtClean="0"/>
              <a:t>Other Influential Factors</a:t>
            </a:r>
          </a:p>
        </p:txBody>
      </p:sp>
    </p:spTree>
    <p:extLst>
      <p:ext uri="{BB962C8B-B14F-4D97-AF65-F5344CB8AC3E}">
        <p14:creationId xmlns:p14="http://schemas.microsoft.com/office/powerpoint/2010/main" val="3831891153"/>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43</a:t>
            </a:fld>
            <a:endParaRPr lang="en-US" altLang="en-US" sz="1000"/>
          </a:p>
        </p:txBody>
      </p:sp>
      <p:sp>
        <p:nvSpPr>
          <p:cNvPr id="49" name="Rectangle 44"/>
          <p:cNvSpPr txBox="1">
            <a:spLocks noChangeArrowheads="1"/>
          </p:cNvSpPr>
          <p:nvPr/>
        </p:nvSpPr>
        <p:spPr bwMode="auto">
          <a:xfrm>
            <a:off x="161925" y="31432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Contractor Feedback</a:t>
            </a:r>
            <a:br>
              <a:rPr lang="en-US" altLang="en-US" kern="0" dirty="0" smtClean="0"/>
            </a:br>
            <a:r>
              <a:rPr lang="en-US" altLang="en-US" kern="0" dirty="0" smtClean="0"/>
              <a:t>Whole House Work</a:t>
            </a:r>
          </a:p>
        </p:txBody>
      </p:sp>
      <p:graphicFrame>
        <p:nvGraphicFramePr>
          <p:cNvPr id="5" name="Chart 4"/>
          <p:cNvGraphicFramePr/>
          <p:nvPr>
            <p:extLst>
              <p:ext uri="{D42A27DB-BD31-4B8C-83A1-F6EECF244321}">
                <p14:modId xmlns:p14="http://schemas.microsoft.com/office/powerpoint/2010/main" val="1256059521"/>
              </p:ext>
            </p:extLst>
          </p:nvPr>
        </p:nvGraphicFramePr>
        <p:xfrm>
          <a:off x="1614488" y="2006600"/>
          <a:ext cx="6096000" cy="40640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6243468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44</a:t>
            </a:fld>
            <a:endParaRPr lang="en-US" altLang="en-US" sz="100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68381806"/>
              </p:ext>
            </p:extLst>
          </p:nvPr>
        </p:nvGraphicFramePr>
        <p:xfrm>
          <a:off x="458788" y="1961970"/>
          <a:ext cx="7772400" cy="214357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47" name="Content Placeholder 3"/>
          <p:cNvGraphicFramePr>
            <a:graphicFrameLocks/>
          </p:cNvGraphicFramePr>
          <p:nvPr>
            <p:extLst>
              <p:ext uri="{D42A27DB-BD31-4B8C-83A1-F6EECF244321}">
                <p14:modId xmlns:p14="http://schemas.microsoft.com/office/powerpoint/2010/main" val="471775271"/>
              </p:ext>
            </p:extLst>
          </p:nvPr>
        </p:nvGraphicFramePr>
        <p:xfrm>
          <a:off x="522287" y="4033391"/>
          <a:ext cx="7772400" cy="2638078"/>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51" name="Rectangle 44"/>
          <p:cNvSpPr txBox="1">
            <a:spLocks noChangeArrowheads="1"/>
          </p:cNvSpPr>
          <p:nvPr/>
        </p:nvSpPr>
        <p:spPr bwMode="auto">
          <a:xfrm>
            <a:off x="11906" y="175679"/>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Contractor Feedback</a:t>
            </a:r>
            <a:br>
              <a:rPr lang="en-US" altLang="en-US" kern="0" dirty="0" smtClean="0"/>
            </a:br>
            <a:r>
              <a:rPr lang="en-US" altLang="en-US" kern="0" dirty="0" smtClean="0"/>
              <a:t>Whole House Work</a:t>
            </a:r>
          </a:p>
        </p:txBody>
      </p:sp>
      <p:sp>
        <p:nvSpPr>
          <p:cNvPr id="2" name="TextBox 1"/>
          <p:cNvSpPr txBox="1"/>
          <p:nvPr/>
        </p:nvSpPr>
        <p:spPr>
          <a:xfrm>
            <a:off x="242888" y="1588353"/>
            <a:ext cx="8653462" cy="461665"/>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r>
              <a:rPr lang="en-US" dirty="0" smtClean="0"/>
              <a:t>What more can the program do to encourage whole house upgrades?</a:t>
            </a:r>
            <a:endParaRPr lang="en-US" dirty="0"/>
          </a:p>
        </p:txBody>
      </p:sp>
    </p:spTree>
    <p:extLst>
      <p:ext uri="{BB962C8B-B14F-4D97-AF65-F5344CB8AC3E}">
        <p14:creationId xmlns:p14="http://schemas.microsoft.com/office/powerpoint/2010/main" val="80041277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w="9525">
            <a:noFill/>
            <a:round/>
            <a:headEnd/>
            <a:tailEnd/>
          </a:ln>
        </p:spPr>
        <p:txBody>
          <a:bodyPr/>
          <a:lstStyle/>
          <a:p>
            <a:endParaRPr lang="en-US" dirty="0"/>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pic>
        <p:nvPicPr>
          <p:cNvPr id="3113" name="Picture 41" descr="BD14742_"/>
          <p:cNvPicPr>
            <a:picLocks noChangeAspect="1" noChangeArrowheads="1"/>
          </p:cNvPicPr>
          <p:nvPr/>
        </p:nvPicPr>
        <p:blipFill>
          <a:blip r:embed="rId3" cstate="print"/>
          <a:srcRect/>
          <a:stretch>
            <a:fillRect/>
          </a:stretch>
        </p:blipFill>
        <p:spPr bwMode="auto">
          <a:xfrm>
            <a:off x="0" y="6696075"/>
            <a:ext cx="9144000" cy="161925"/>
          </a:xfrm>
          <a:prstGeom prst="rect">
            <a:avLst/>
          </a:prstGeom>
          <a:noFill/>
          <a:ln w="9525">
            <a:noFill/>
            <a:miter lim="800000"/>
            <a:headEnd/>
            <a:tailEnd/>
          </a:ln>
        </p:spPr>
      </p:pic>
      <p:pic>
        <p:nvPicPr>
          <p:cNvPr id="3114" name="Picture 42" descr="Logo"/>
          <p:cNvPicPr>
            <a:picLocks noChangeAspect="1" noChangeArrowheads="1"/>
          </p:cNvPicPr>
          <p:nvPr/>
        </p:nvPicPr>
        <p:blipFill>
          <a:blip r:embed="rId4" cstate="print"/>
          <a:srcRect/>
          <a:stretch>
            <a:fillRect/>
          </a:stretch>
        </p:blipFill>
        <p:spPr bwMode="auto">
          <a:xfrm>
            <a:off x="6400800" y="152400"/>
            <a:ext cx="2743200" cy="1524000"/>
          </a:xfrm>
          <a:prstGeom prst="rect">
            <a:avLst/>
          </a:prstGeom>
          <a:noFill/>
          <a:ln w="9525">
            <a:noFill/>
            <a:miter lim="800000"/>
            <a:headEnd/>
            <a:tailEnd/>
          </a:ln>
        </p:spPr>
      </p:pic>
      <p:pic>
        <p:nvPicPr>
          <p:cNvPr id="3115" name="Picture 43" descr="BD14742_"/>
          <p:cNvPicPr>
            <a:picLocks noChangeAspect="1" noChangeArrowheads="1"/>
          </p:cNvPicPr>
          <p:nvPr/>
        </p:nvPicPr>
        <p:blipFill>
          <a:blip r:embed="rId3" cstate="print"/>
          <a:srcRect/>
          <a:stretch>
            <a:fillRect/>
          </a:stretch>
        </p:blipFill>
        <p:spPr bwMode="auto">
          <a:xfrm>
            <a:off x="0" y="0"/>
            <a:ext cx="9144000" cy="161925"/>
          </a:xfrm>
          <a:prstGeom prst="rect">
            <a:avLst/>
          </a:prstGeom>
          <a:noFill/>
          <a:ln w="9525">
            <a:noFill/>
            <a:miter lim="800000"/>
            <a:headEnd/>
            <a:tailEnd/>
          </a:ln>
        </p:spPr>
      </p:pic>
      <p:sp>
        <p:nvSpPr>
          <p:cNvPr id="3118" name="Text Box 46"/>
          <p:cNvSpPr txBox="1">
            <a:spLocks noChangeArrowheads="1"/>
          </p:cNvSpPr>
          <p:nvPr/>
        </p:nvSpPr>
        <p:spPr bwMode="auto">
          <a:xfrm>
            <a:off x="8534400" y="6400800"/>
            <a:ext cx="381000" cy="246063"/>
          </a:xfrm>
          <a:prstGeom prst="rect">
            <a:avLst/>
          </a:prstGeom>
          <a:noFill/>
          <a:ln w="9525">
            <a:noFill/>
            <a:miter lim="800000"/>
            <a:headEnd/>
            <a:tailEnd/>
          </a:ln>
        </p:spPr>
        <p:txBody>
          <a:bodyPr>
            <a:spAutoFit/>
          </a:bodyPr>
          <a:lstStyle/>
          <a:p>
            <a:pPr>
              <a:spcBef>
                <a:spcPct val="50000"/>
              </a:spcBef>
            </a:pPr>
            <a:fld id="{868C6A03-1BD3-4802-8264-3DE04EDE4E61}" type="slidenum">
              <a:rPr lang="en-US" sz="1000"/>
              <a:pPr>
                <a:spcBef>
                  <a:spcPct val="50000"/>
                </a:spcBef>
              </a:pPr>
              <a:t>45</a:t>
            </a:fld>
            <a:endParaRPr lang="en-US" sz="1000" dirty="0"/>
          </a:p>
        </p:txBody>
      </p:sp>
      <p:sp>
        <p:nvSpPr>
          <p:cNvPr id="50" name="Rectangle 44"/>
          <p:cNvSpPr>
            <a:spLocks noGrp="1" noChangeArrowheads="1"/>
          </p:cNvSpPr>
          <p:nvPr>
            <p:ph type="title"/>
          </p:nvPr>
        </p:nvSpPr>
        <p:spPr>
          <a:xfrm>
            <a:off x="161925" y="314325"/>
            <a:ext cx="7772400" cy="1143000"/>
          </a:xfrm>
        </p:spPr>
        <p:txBody>
          <a:bodyPr/>
          <a:lstStyle/>
          <a:p>
            <a:pPr algn="l"/>
            <a:r>
              <a:rPr lang="en-US" altLang="en-US" dirty="0" smtClean="0"/>
              <a:t>Contractor Feedback</a:t>
            </a:r>
            <a:br>
              <a:rPr lang="en-US" altLang="en-US" dirty="0" smtClean="0"/>
            </a:br>
            <a:r>
              <a:rPr lang="en-US" altLang="en-US" dirty="0" smtClean="0"/>
              <a:t>Business Impact</a:t>
            </a:r>
          </a:p>
        </p:txBody>
      </p:sp>
      <p:graphicFrame>
        <p:nvGraphicFramePr>
          <p:cNvPr id="53" name="Content Placeholder 2"/>
          <p:cNvGraphicFramePr>
            <a:graphicFrameLocks/>
          </p:cNvGraphicFramePr>
          <p:nvPr>
            <p:extLst>
              <p:ext uri="{D42A27DB-BD31-4B8C-83A1-F6EECF244321}">
                <p14:modId xmlns:p14="http://schemas.microsoft.com/office/powerpoint/2010/main" val="161685256"/>
              </p:ext>
            </p:extLst>
          </p:nvPr>
        </p:nvGraphicFramePr>
        <p:xfrm>
          <a:off x="493155" y="1828800"/>
          <a:ext cx="8247062" cy="452278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3597798222"/>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46</a:t>
            </a:fld>
            <a:endParaRPr lang="en-US" altLang="en-US" sz="1000"/>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3215052680"/>
              </p:ext>
            </p:extLst>
          </p:nvPr>
        </p:nvGraphicFramePr>
        <p:xfrm>
          <a:off x="257664" y="1630362"/>
          <a:ext cx="8638686" cy="4816476"/>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9" name="Rectangle 44"/>
          <p:cNvSpPr txBox="1">
            <a:spLocks noChangeArrowheads="1"/>
          </p:cNvSpPr>
          <p:nvPr/>
        </p:nvSpPr>
        <p:spPr bwMode="auto">
          <a:xfrm>
            <a:off x="161925" y="31432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Contractor Feedback</a:t>
            </a:r>
            <a:br>
              <a:rPr lang="en-US" altLang="en-US" kern="0" dirty="0" smtClean="0"/>
            </a:br>
            <a:r>
              <a:rPr lang="en-US" altLang="en-US" kern="0" dirty="0" smtClean="0"/>
              <a:t>Barriers to Participation</a:t>
            </a:r>
          </a:p>
        </p:txBody>
      </p:sp>
    </p:spTree>
    <p:extLst>
      <p:ext uri="{BB962C8B-B14F-4D97-AF65-F5344CB8AC3E}">
        <p14:creationId xmlns:p14="http://schemas.microsoft.com/office/powerpoint/2010/main" val="224123646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solidFill>
                <a:srgbClr val="000000"/>
              </a:solidFill>
            </a:endParaRPr>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solidFill>
                  <a:srgbClr val="000000"/>
                </a:solidFill>
              </a:rPr>
              <a:pPr eaLnBrk="1" hangingPunct="1">
                <a:spcBef>
                  <a:spcPct val="50000"/>
                </a:spcBef>
              </a:pPr>
              <a:t>47</a:t>
            </a:fld>
            <a:endParaRPr lang="en-US" altLang="en-US" sz="1000">
              <a:solidFill>
                <a:srgbClr val="000000"/>
              </a:solidFill>
            </a:endParaRPr>
          </a:p>
        </p:txBody>
      </p:sp>
      <p:sp>
        <p:nvSpPr>
          <p:cNvPr id="48" name="TextBox 47"/>
          <p:cNvSpPr txBox="1"/>
          <p:nvPr/>
        </p:nvSpPr>
        <p:spPr>
          <a:xfrm>
            <a:off x="5715000" y="1969714"/>
            <a:ext cx="3254675" cy="3693319"/>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r>
              <a:rPr lang="en-US" sz="1800" dirty="0" smtClean="0"/>
              <a:t>All contractors were very or somewhat satisfied.</a:t>
            </a:r>
          </a:p>
          <a:p>
            <a:endParaRPr lang="en-US" sz="1800" dirty="0" smtClean="0"/>
          </a:p>
          <a:p>
            <a:r>
              <a:rPr lang="en-US" sz="1800" dirty="0" smtClean="0"/>
              <a:t>Contractor complaints related to: </a:t>
            </a:r>
          </a:p>
          <a:p>
            <a:pPr marL="285750" indent="-285750">
              <a:buFont typeface="Arial" panose="020B0604020202020204" pitchFamily="34" charset="0"/>
              <a:buChar char="•"/>
            </a:pPr>
            <a:r>
              <a:rPr lang="en-US" sz="1800" dirty="0"/>
              <a:t>D</a:t>
            </a:r>
            <a:r>
              <a:rPr lang="en-US" sz="1800" dirty="0" smtClean="0"/>
              <a:t>ifficulty getting the loan processed by Energy Finance Solutions</a:t>
            </a:r>
          </a:p>
          <a:p>
            <a:pPr marL="285750" indent="-285750">
              <a:buFont typeface="Arial" panose="020B0604020202020204" pitchFamily="34" charset="0"/>
              <a:buChar char="•"/>
            </a:pPr>
            <a:r>
              <a:rPr lang="en-US" sz="1800" dirty="0"/>
              <a:t>R</a:t>
            </a:r>
            <a:r>
              <a:rPr lang="en-US" sz="1800" dirty="0" smtClean="0"/>
              <a:t>eliance on SJG to install gas lines</a:t>
            </a:r>
          </a:p>
          <a:p>
            <a:pPr marL="285750" indent="-285750">
              <a:buFont typeface="Arial" panose="020B0604020202020204" pitchFamily="34" charset="0"/>
              <a:buChar char="•"/>
            </a:pPr>
            <a:r>
              <a:rPr lang="en-US" sz="1800" dirty="0"/>
              <a:t>P</a:t>
            </a:r>
            <a:r>
              <a:rPr lang="en-US" sz="1800" dirty="0" smtClean="0"/>
              <a:t>aperwork that needs to be streamlined </a:t>
            </a:r>
          </a:p>
          <a:p>
            <a:pPr marL="285750" indent="-285750">
              <a:buFont typeface="Arial" panose="020B0604020202020204" pitchFamily="34" charset="0"/>
              <a:buChar char="•"/>
            </a:pPr>
            <a:r>
              <a:rPr lang="en-US" sz="1800" dirty="0"/>
              <a:t>D</a:t>
            </a:r>
            <a:r>
              <a:rPr lang="en-US" sz="1800" dirty="0" smtClean="0"/>
              <a:t>ifficulty of financing approval</a:t>
            </a:r>
            <a:endParaRPr lang="en-US" sz="1800" dirty="0"/>
          </a:p>
        </p:txBody>
      </p:sp>
      <p:sp>
        <p:nvSpPr>
          <p:cNvPr id="51" name="Rectangle 44"/>
          <p:cNvSpPr txBox="1">
            <a:spLocks noChangeArrowheads="1"/>
          </p:cNvSpPr>
          <p:nvPr/>
        </p:nvSpPr>
        <p:spPr bwMode="auto">
          <a:xfrm>
            <a:off x="161925" y="314325"/>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Contractor Feedback</a:t>
            </a:r>
            <a:br>
              <a:rPr lang="en-US" altLang="en-US" kern="0" dirty="0" smtClean="0"/>
            </a:br>
            <a:r>
              <a:rPr lang="en-US" altLang="en-US" kern="0" dirty="0" smtClean="0"/>
              <a:t>Contractor Satisfaction</a:t>
            </a:r>
          </a:p>
        </p:txBody>
      </p:sp>
      <p:graphicFrame>
        <p:nvGraphicFramePr>
          <p:cNvPr id="6" name="Chart 5"/>
          <p:cNvGraphicFramePr/>
          <p:nvPr>
            <p:extLst>
              <p:ext uri="{D42A27DB-BD31-4B8C-83A1-F6EECF244321}">
                <p14:modId xmlns:p14="http://schemas.microsoft.com/office/powerpoint/2010/main" val="2718648255"/>
              </p:ext>
            </p:extLst>
          </p:nvPr>
        </p:nvGraphicFramePr>
        <p:xfrm>
          <a:off x="242888" y="1969714"/>
          <a:ext cx="5243512" cy="443108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14249576"/>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835025" y="2452688"/>
            <a:ext cx="7772400" cy="1362075"/>
          </a:xfrm>
        </p:spPr>
        <p:txBody>
          <a:bodyPr/>
          <a:lstStyle/>
          <a:p>
            <a:pPr algn="ctr"/>
            <a:r>
              <a:rPr lang="en-US" dirty="0" smtClean="0"/>
              <a:t>USAGE IMPACTS</a:t>
            </a:r>
            <a:endParaRPr lang="en-US" dirty="0"/>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48</a:t>
            </a:fld>
            <a:endParaRPr lang="en-US" altLang="en-US" sz="1000"/>
          </a:p>
        </p:txBody>
      </p:sp>
    </p:spTree>
    <p:extLst>
      <p:ext uri="{BB962C8B-B14F-4D97-AF65-F5344CB8AC3E}">
        <p14:creationId xmlns:p14="http://schemas.microsoft.com/office/powerpoint/2010/main" val="547735697"/>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49</a:t>
            </a:fld>
            <a:endParaRPr lang="en-US" altLang="en-US" sz="1000"/>
          </a:p>
        </p:txBody>
      </p:sp>
      <p:sp>
        <p:nvSpPr>
          <p:cNvPr id="49" name="Rectangle 44"/>
          <p:cNvSpPr>
            <a:spLocks noGrp="1" noChangeArrowheads="1"/>
          </p:cNvSpPr>
          <p:nvPr>
            <p:ph type="title"/>
          </p:nvPr>
        </p:nvSpPr>
        <p:spPr>
          <a:xfrm>
            <a:off x="80749" y="615563"/>
            <a:ext cx="8748712" cy="1143000"/>
          </a:xfrm>
        </p:spPr>
        <p:txBody>
          <a:bodyPr/>
          <a:lstStyle/>
          <a:p>
            <a:pPr algn="l"/>
            <a:r>
              <a:rPr lang="en-US" altLang="en-US" dirty="0" smtClean="0"/>
              <a:t>HVAC Impact</a:t>
            </a:r>
            <a:br>
              <a:rPr lang="en-US" altLang="en-US" dirty="0" smtClean="0"/>
            </a:br>
            <a:r>
              <a:rPr lang="en-US" altLang="en-US" dirty="0" smtClean="0"/>
              <a:t>Natural Gas Savings </a:t>
            </a:r>
            <a:br>
              <a:rPr lang="en-US" altLang="en-US" dirty="0" smtClean="0"/>
            </a:br>
            <a:endParaRPr lang="en-US" altLang="en-US" dirty="0" smtClean="0"/>
          </a:p>
        </p:txBody>
      </p:sp>
      <p:graphicFrame>
        <p:nvGraphicFramePr>
          <p:cNvPr id="47" name="Content Placeholder 2"/>
          <p:cNvGraphicFramePr>
            <a:graphicFrameLocks/>
          </p:cNvGraphicFramePr>
          <p:nvPr>
            <p:extLst>
              <p:ext uri="{D42A27DB-BD31-4B8C-83A1-F6EECF244321}">
                <p14:modId xmlns:p14="http://schemas.microsoft.com/office/powerpoint/2010/main" val="2754279990"/>
              </p:ext>
            </p:extLst>
          </p:nvPr>
        </p:nvGraphicFramePr>
        <p:xfrm>
          <a:off x="175793" y="2506603"/>
          <a:ext cx="8792413" cy="2379564"/>
        </p:xfrm>
        <a:graphic>
          <a:graphicData uri="http://schemas.openxmlformats.org/drawingml/2006/table">
            <a:tbl>
              <a:tblPr firstRow="1" bandRow="1">
                <a:tableStyleId>{5C22544A-7EE6-4342-B048-85BDC9FD1C3A}</a:tableStyleId>
              </a:tblPr>
              <a:tblGrid>
                <a:gridCol w="1008962"/>
                <a:gridCol w="638795"/>
                <a:gridCol w="542429"/>
                <a:gridCol w="551238"/>
                <a:gridCol w="793189"/>
                <a:gridCol w="762000"/>
                <a:gridCol w="407606"/>
                <a:gridCol w="557151"/>
                <a:gridCol w="551238"/>
                <a:gridCol w="821055"/>
                <a:gridCol w="708735"/>
                <a:gridCol w="821055"/>
                <a:gridCol w="628960"/>
              </a:tblGrid>
              <a:tr h="474563">
                <a:tc rowSpan="3">
                  <a:txBody>
                    <a:bodyPr/>
                    <a:lstStyle/>
                    <a:p>
                      <a:endParaRPr lang="en-US" sz="1400" dirty="0" smtClean="0">
                        <a:latin typeface="+mn-lt"/>
                      </a:endParaRPr>
                    </a:p>
                    <a:p>
                      <a:endParaRPr lang="en-US" sz="1400" dirty="0">
                        <a:latin typeface="+mn-lt"/>
                      </a:endParaRPr>
                    </a:p>
                  </a:txBody>
                  <a:tcP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gridSpan="5">
                  <a:txBody>
                    <a:bodyPr/>
                    <a:lstStyle/>
                    <a:p>
                      <a:pPr algn="ctr"/>
                      <a:r>
                        <a:rPr lang="en-US" sz="1600" dirty="0" smtClean="0">
                          <a:solidFill>
                            <a:schemeClr val="bg1"/>
                          </a:solidFill>
                          <a:latin typeface="+mn-lt"/>
                        </a:rPr>
                        <a:t>Treatment</a:t>
                      </a:r>
                      <a:endParaRPr lang="en-US" sz="1600"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400" dirty="0" smtClean="0">
                        <a:solidFill>
                          <a:schemeClr val="bg1"/>
                        </a:solidFill>
                        <a:latin typeface="Garamond" panose="02020404030301010803" pitchFamily="18" charset="0"/>
                      </a:endParaRPr>
                    </a:p>
                  </a:txBody>
                  <a:tcPr anchor="ctr">
                    <a:lnL w="28575"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smtClean="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smtClean="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gridSpan="5">
                  <a:txBody>
                    <a:bodyPr/>
                    <a:lstStyle/>
                    <a:p>
                      <a:pPr algn="ctr"/>
                      <a:r>
                        <a:rPr lang="en-US" sz="1600" dirty="0" smtClean="0">
                          <a:solidFill>
                            <a:schemeClr val="bg1"/>
                          </a:solidFill>
                          <a:latin typeface="+mn-lt"/>
                        </a:rPr>
                        <a:t>Matched Comparison</a:t>
                      </a:r>
                      <a:endParaRPr lang="en-US" sz="1600"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4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gridSpan="2">
                  <a:txBody>
                    <a:bodyPr/>
                    <a:lstStyle/>
                    <a:p>
                      <a:pPr algn="ctr"/>
                      <a:r>
                        <a:rPr lang="en-US" sz="1600" dirty="0" smtClean="0">
                          <a:solidFill>
                            <a:schemeClr val="bg1"/>
                          </a:solidFill>
                          <a:latin typeface="+mn-lt"/>
                        </a:rPr>
                        <a:t>Net Savings</a:t>
                      </a:r>
                      <a:endParaRPr lang="en-US" sz="1600"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2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r>
              <a:tr h="474563">
                <a:tc vMerge="1">
                  <a:txBody>
                    <a:bodyPr/>
                    <a:lstStyle/>
                    <a:p>
                      <a:endParaRPr lang="en-US"/>
                    </a:p>
                  </a:txBody>
                  <a:tcPr/>
                </a:tc>
                <a:tc rowSpan="2">
                  <a:txBody>
                    <a:bodyPr/>
                    <a:lstStyle/>
                    <a:p>
                      <a:pPr algn="ctr"/>
                      <a:r>
                        <a:rPr lang="en-US" sz="1400" b="1" dirty="0" smtClean="0">
                          <a:solidFill>
                            <a:schemeClr val="bg1"/>
                          </a:solidFill>
                          <a:latin typeface="+mn-lt"/>
                        </a:rPr>
                        <a:t>#</a:t>
                      </a:r>
                      <a:endParaRPr lang="en-US" sz="1400" b="1"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en-US" sz="1600" b="1" dirty="0" err="1" smtClean="0">
                          <a:solidFill>
                            <a:schemeClr val="bg1"/>
                          </a:solidFill>
                          <a:latin typeface="+mn-lt"/>
                        </a:rPr>
                        <a:t>ccf</a:t>
                      </a:r>
                      <a:endParaRPr lang="en-US" sz="1600" b="1" dirty="0" smtClean="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200" b="1" dirty="0" smtClean="0">
                        <a:solidFill>
                          <a:schemeClr val="bg1"/>
                        </a:solidFill>
                        <a:latin typeface="Garamond" panose="02020404030301010803" pitchFamily="18" charset="0"/>
                      </a:endParaRPr>
                    </a:p>
                  </a:txBody>
                  <a:tcPr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en-US" sz="1600" b="1" dirty="0" smtClean="0">
                          <a:solidFill>
                            <a:schemeClr val="bg1"/>
                          </a:solidFill>
                          <a:latin typeface="+mn-lt"/>
                        </a:rPr>
                        <a:t>Savings</a:t>
                      </a:r>
                    </a:p>
                  </a:txBody>
                  <a:tcPr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200" b="1" dirty="0">
                        <a:solidFill>
                          <a:schemeClr val="bg1"/>
                        </a:solidFill>
                        <a:latin typeface="Garamond" panose="02020404030301010803" pitchFamily="18" charset="0"/>
                      </a:endParaRPr>
                    </a:p>
                  </a:txBody>
                  <a:tcPr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rowSpan="2">
                  <a:txBody>
                    <a:bodyPr/>
                    <a:lstStyle/>
                    <a:p>
                      <a:pPr algn="ctr"/>
                      <a:r>
                        <a:rPr lang="en-US" sz="1400" b="1" dirty="0" smtClean="0">
                          <a:solidFill>
                            <a:schemeClr val="bg1"/>
                          </a:solidFill>
                          <a:latin typeface="+mn-lt"/>
                        </a:rPr>
                        <a:t>#</a:t>
                      </a:r>
                      <a:endParaRPr lang="en-US" sz="1400" b="1"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en-US" sz="1600" b="1" dirty="0" err="1" smtClean="0">
                          <a:solidFill>
                            <a:schemeClr val="bg1"/>
                          </a:solidFill>
                          <a:latin typeface="+mn-lt"/>
                        </a:rPr>
                        <a:t>ccf</a:t>
                      </a:r>
                      <a:endParaRPr lang="en-US" sz="1600" b="1" dirty="0" smtClean="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400" b="1" dirty="0" smtClean="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en-US" sz="1600" b="1" dirty="0" smtClean="0">
                          <a:solidFill>
                            <a:schemeClr val="bg1"/>
                          </a:solidFill>
                          <a:latin typeface="+mn-lt"/>
                        </a:rPr>
                        <a:t>Savings</a:t>
                      </a:r>
                    </a:p>
                  </a:txBody>
                  <a:tcPr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400" b="1" dirty="0">
                        <a:solidFill>
                          <a:schemeClr val="bg1"/>
                        </a:solidFill>
                        <a:latin typeface="+mn-lt"/>
                      </a:endParaRPr>
                    </a:p>
                  </a:txBody>
                  <a:tcPr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rowSpan="2">
                  <a:txBody>
                    <a:bodyPr/>
                    <a:lstStyle/>
                    <a:p>
                      <a:pPr algn="ctr"/>
                      <a:r>
                        <a:rPr lang="en-US" sz="1400" b="1" dirty="0" err="1" smtClean="0">
                          <a:solidFill>
                            <a:schemeClr val="bg1"/>
                          </a:solidFill>
                          <a:latin typeface="+mn-lt"/>
                        </a:rPr>
                        <a:t>ccf</a:t>
                      </a:r>
                      <a:endParaRPr lang="en-US" sz="1400" b="1" dirty="0" smtClean="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rowSpan="2">
                  <a:txBody>
                    <a:bodyPr/>
                    <a:lstStyle/>
                    <a:p>
                      <a:pPr algn="ctr"/>
                      <a:r>
                        <a:rPr lang="en-US" sz="1400" b="1" dirty="0" smtClean="0">
                          <a:solidFill>
                            <a:schemeClr val="bg1"/>
                          </a:solidFill>
                          <a:latin typeface="+mn-lt"/>
                        </a:rPr>
                        <a:t>%</a:t>
                      </a:r>
                      <a:endParaRPr lang="en-US" sz="1400" b="1" dirty="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r>
              <a:tr h="474563">
                <a:tc vMerge="1">
                  <a:txBody>
                    <a:bodyPr/>
                    <a:lstStyle/>
                    <a:p>
                      <a:endParaRPr lang="en-US" sz="1200" dirty="0">
                        <a:latin typeface="Garamond" panose="02020404030301010803" pitchFamily="18" charset="0"/>
                      </a:endParaRPr>
                    </a:p>
                  </a:txBody>
                  <a:tcP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vMerge="1">
                  <a:txBody>
                    <a:bodyPr/>
                    <a:lstStyle/>
                    <a:p>
                      <a:pPr algn="ctr"/>
                      <a:endParaRPr lang="en-US" sz="1200" b="1" dirty="0">
                        <a:solidFill>
                          <a:schemeClr val="bg1"/>
                        </a:solidFill>
                        <a:latin typeface="Garamond" panose="02020404030301010803" pitchFamily="18" charset="0"/>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Pre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Post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err="1" smtClean="0">
                          <a:solidFill>
                            <a:schemeClr val="bg1"/>
                          </a:solidFill>
                          <a:latin typeface="+mn-lt"/>
                        </a:rPr>
                        <a:t>ccf</a:t>
                      </a:r>
                      <a:endParaRPr lang="en-US" sz="1400" b="1" dirty="0" smtClean="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a:t>
                      </a:r>
                      <a:endParaRPr lang="en-US" sz="1400" b="1" dirty="0">
                        <a:solidFill>
                          <a:schemeClr val="bg1"/>
                        </a:solidFill>
                        <a:latin typeface="+mn-lt"/>
                      </a:endParaRPr>
                    </a:p>
                  </a:txBody>
                  <a:tcPr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vMerge="1">
                  <a:txBody>
                    <a:bodyPr/>
                    <a:lstStyle/>
                    <a:p>
                      <a:pPr algn="ctr"/>
                      <a:endParaRPr lang="en-US" sz="1400" b="1"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Pre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Post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err="1" smtClean="0">
                          <a:solidFill>
                            <a:schemeClr val="bg1"/>
                          </a:solidFill>
                          <a:latin typeface="+mn-lt"/>
                        </a:rPr>
                        <a:t>ccf</a:t>
                      </a:r>
                      <a:endParaRPr lang="en-US" sz="1400" b="1" dirty="0" smtClean="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a:t>
                      </a:r>
                      <a:endParaRPr lang="en-US" sz="1400" b="1" dirty="0">
                        <a:solidFill>
                          <a:schemeClr val="bg1"/>
                        </a:solidFill>
                        <a:latin typeface="+mn-lt"/>
                      </a:endParaRPr>
                    </a:p>
                  </a:txBody>
                  <a:tcPr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vMerge="1">
                  <a:txBody>
                    <a:bodyPr/>
                    <a:lstStyle/>
                    <a:p>
                      <a:pPr algn="ctr"/>
                      <a:endParaRPr lang="en-US" sz="1400" b="1" dirty="0" smtClean="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vMerge="1">
                  <a:txBody>
                    <a:bodyPr/>
                    <a:lstStyle/>
                    <a:p>
                      <a:pPr algn="ctr"/>
                      <a:endParaRPr lang="en-US" sz="1400" b="1" dirty="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r>
              <a:tr h="318625">
                <a:tc>
                  <a:txBody>
                    <a:bodyPr/>
                    <a:lstStyle/>
                    <a:p>
                      <a:pPr marL="0" marR="0">
                        <a:lnSpc>
                          <a:spcPct val="107000"/>
                        </a:lnSpc>
                        <a:spcBef>
                          <a:spcPts val="0"/>
                        </a:spcBef>
                        <a:spcAft>
                          <a:spcPts val="0"/>
                        </a:spcAft>
                      </a:pPr>
                      <a:r>
                        <a:rPr lang="en-US" sz="1400" dirty="0" smtClean="0">
                          <a:solidFill>
                            <a:srgbClr val="000000"/>
                          </a:solidFill>
                          <a:effectLst/>
                          <a:latin typeface="+mn-lt"/>
                          <a:ea typeface="Times New Roman" panose="02020603050405020304" pitchFamily="18" charset="0"/>
                          <a:cs typeface="Arial" panose="020B0604020202020204" pitchFamily="34" charset="0"/>
                        </a:rPr>
                        <a:t>Raw</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tcPr>
                </a:tc>
                <a:tc>
                  <a:txBody>
                    <a:bodyPr/>
                    <a:lstStyle/>
                    <a:p>
                      <a:pPr marL="0" marR="0" algn="ctr">
                        <a:lnSpc>
                          <a:spcPct val="107000"/>
                        </a:lnSpc>
                        <a:spcBef>
                          <a:spcPts val="0"/>
                        </a:spcBef>
                        <a:spcAft>
                          <a:spcPts val="0"/>
                        </a:spcAft>
                      </a:pPr>
                      <a:r>
                        <a:rPr lang="en-US" sz="1400" kern="1200" dirty="0" smtClean="0">
                          <a:solidFill>
                            <a:schemeClr val="dk1"/>
                          </a:solidFill>
                          <a:effectLst/>
                          <a:latin typeface="+mn-lt"/>
                          <a:ea typeface="+mn-ea"/>
                          <a:cs typeface="+mn-cs"/>
                        </a:rPr>
                        <a:t>249</a:t>
                      </a:r>
                      <a:endParaRPr lang="en-US" sz="1400" dirty="0">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tcPr>
                </a:tc>
                <a:tc>
                  <a:txBody>
                    <a:bodyPr/>
                    <a:lstStyle/>
                    <a:p>
                      <a:pPr algn="ctr"/>
                      <a:r>
                        <a:rPr lang="en-US" sz="1400" dirty="0" smtClean="0">
                          <a:latin typeface="+mn-lt"/>
                        </a:rPr>
                        <a:t>935</a:t>
                      </a:r>
                      <a:endParaRPr lang="en-US" sz="1400" dirty="0">
                        <a:latin typeface="+mn-lt"/>
                      </a:endParaRPr>
                    </a:p>
                  </a:txBody>
                  <a:tcPr marL="68580" marR="68580" marT="0" marB="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a:txBody>
                    <a:bodyPr/>
                    <a:lstStyle/>
                    <a:p>
                      <a:pPr algn="ctr"/>
                      <a:r>
                        <a:rPr lang="en-US" sz="1400" dirty="0" smtClean="0">
                          <a:latin typeface="+mn-lt"/>
                        </a:rPr>
                        <a:t>749</a:t>
                      </a:r>
                      <a:endParaRPr lang="en-US" sz="1400" dirty="0">
                        <a:latin typeface="+mn-lt"/>
                      </a:endParaRPr>
                    </a:p>
                  </a:txBody>
                  <a:tcPr marL="68580" marR="68580" marT="0" marB="0" anchor="ctr">
                    <a:lnT w="12700" cap="flat" cmpd="sng" algn="ctr">
                      <a:solidFill>
                        <a:schemeClr val="bg1"/>
                      </a:solidFill>
                      <a:prstDash val="solid"/>
                      <a:round/>
                      <a:headEnd type="none" w="med" len="med"/>
                      <a:tailEnd type="none" w="med" len="med"/>
                    </a:lnT>
                  </a:tcPr>
                </a:tc>
                <a:tc>
                  <a:txBody>
                    <a:bodyPr/>
                    <a:lstStyle/>
                    <a:p>
                      <a:pPr marL="0" marR="0" algn="ctr">
                        <a:lnSpc>
                          <a:spcPct val="107000"/>
                        </a:lnSpc>
                        <a:spcBef>
                          <a:spcPts val="0"/>
                        </a:spcBef>
                        <a:spcAft>
                          <a:spcPts val="0"/>
                        </a:spcAft>
                      </a:pPr>
                      <a:r>
                        <a:rPr lang="en-US" sz="1400" baseline="0" dirty="0" smtClean="0">
                          <a:effectLst/>
                          <a:latin typeface="+mn-lt"/>
                          <a:ea typeface="Times New Roman" panose="02020603050405020304" pitchFamily="18" charset="0"/>
                        </a:rPr>
                        <a:t>187</a:t>
                      </a:r>
                      <a:r>
                        <a:rPr lang="en-US" sz="1400" baseline="30000" dirty="0" smtClean="0">
                          <a:effectLst/>
                          <a:latin typeface="+mn-lt"/>
                          <a:ea typeface="Times New Roman" panose="02020603050405020304" pitchFamily="18" charset="0"/>
                        </a:rPr>
                        <a:t>***</a:t>
                      </a:r>
                      <a:endParaRPr lang="en-US" sz="1400" baseline="30000" dirty="0">
                        <a:effectLst/>
                        <a:latin typeface="+mn-lt"/>
                        <a:ea typeface="Times New Roman" panose="02020603050405020304" pitchFamily="18" charset="0"/>
                      </a:endParaRPr>
                    </a:p>
                  </a:txBody>
                  <a:tcPr marL="68580" marR="68580" marT="0" marB="0" anchor="ctr">
                    <a:lnT w="12700" cap="flat" cmpd="sng" algn="ctr">
                      <a:solidFill>
                        <a:schemeClr val="bg1"/>
                      </a:solidFill>
                      <a:prstDash val="solid"/>
                      <a:round/>
                      <a:headEnd type="none" w="med" len="med"/>
                      <a:tailEnd type="none" w="med" len="med"/>
                    </a:lnT>
                  </a:tcPr>
                </a:tc>
                <a:tc>
                  <a:txBody>
                    <a:bodyPr/>
                    <a:lstStyle/>
                    <a:p>
                      <a:pPr marL="0" marR="0" algn="ctr">
                        <a:lnSpc>
                          <a:spcPct val="107000"/>
                        </a:lnSpc>
                        <a:spcBef>
                          <a:spcPts val="0"/>
                        </a:spcBef>
                        <a:spcAft>
                          <a:spcPts val="0"/>
                        </a:spcAft>
                      </a:pPr>
                      <a:r>
                        <a:rPr lang="en-US" sz="1400" dirty="0" smtClean="0">
                          <a:effectLst/>
                          <a:latin typeface="+mn-lt"/>
                          <a:ea typeface="Times New Roman" panose="02020603050405020304" pitchFamily="18" charset="0"/>
                        </a:rPr>
                        <a:t>20.0%</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tcPr>
                </a:tc>
                <a:tc>
                  <a:txBody>
                    <a:bodyPr/>
                    <a:lstStyle/>
                    <a:p>
                      <a:pPr marL="0" marR="0" algn="ctr">
                        <a:lnSpc>
                          <a:spcPct val="107000"/>
                        </a:lnSpc>
                        <a:spcBef>
                          <a:spcPts val="0"/>
                        </a:spcBef>
                        <a:spcAft>
                          <a:spcPts val="0"/>
                        </a:spcAft>
                      </a:pPr>
                      <a:r>
                        <a:rPr lang="en-US" sz="1400" kern="1200" dirty="0" smtClean="0">
                          <a:solidFill>
                            <a:schemeClr val="dk1"/>
                          </a:solidFill>
                          <a:effectLst/>
                          <a:latin typeface="+mn-lt"/>
                          <a:ea typeface="+mn-ea"/>
                          <a:cs typeface="+mn-cs"/>
                        </a:rPr>
                        <a:t>249</a:t>
                      </a:r>
                      <a:endParaRPr lang="en-US" sz="1400" dirty="0">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a:txBody>
                    <a:bodyPr/>
                    <a:lstStyle/>
                    <a:p>
                      <a:pPr algn="ctr"/>
                      <a:r>
                        <a:rPr lang="en-US" sz="1400" dirty="0" smtClean="0">
                          <a:latin typeface="+mn-lt"/>
                        </a:rPr>
                        <a:t>951</a:t>
                      </a:r>
                      <a:endParaRPr lang="en-US" sz="1400" dirty="0">
                        <a:latin typeface="+mn-lt"/>
                      </a:endParaRPr>
                    </a:p>
                  </a:txBody>
                  <a:tcPr marL="68580" marR="68580" marT="0" marB="0" anchor="ctr">
                    <a:lnT w="12700" cap="flat" cmpd="sng" algn="ctr">
                      <a:solidFill>
                        <a:schemeClr val="bg1"/>
                      </a:solidFill>
                      <a:prstDash val="solid"/>
                      <a:round/>
                      <a:headEnd type="none" w="med" len="med"/>
                      <a:tailEnd type="none" w="med" len="med"/>
                    </a:lnT>
                  </a:tcPr>
                </a:tc>
                <a:tc>
                  <a:txBody>
                    <a:bodyPr/>
                    <a:lstStyle/>
                    <a:p>
                      <a:pPr algn="ctr"/>
                      <a:r>
                        <a:rPr lang="en-US" sz="1400" dirty="0" smtClean="0">
                          <a:latin typeface="+mn-lt"/>
                        </a:rPr>
                        <a:t>826</a:t>
                      </a:r>
                      <a:endParaRPr lang="en-US" sz="1400" dirty="0">
                        <a:latin typeface="+mn-lt"/>
                      </a:endParaRPr>
                    </a:p>
                  </a:txBody>
                  <a:tcPr marL="68580" marR="68580" marT="0" marB="0" anchor="ctr">
                    <a:lnT w="12700" cap="flat" cmpd="sng" algn="ctr">
                      <a:solidFill>
                        <a:schemeClr val="bg1"/>
                      </a:solidFill>
                      <a:prstDash val="solid"/>
                      <a:round/>
                      <a:headEnd type="none" w="med" len="med"/>
                      <a:tailEnd type="none" w="med" len="med"/>
                    </a:lnT>
                  </a:tcPr>
                </a:tc>
                <a:tc>
                  <a:txBody>
                    <a:bodyPr/>
                    <a:lstStyle/>
                    <a:p>
                      <a:pPr marL="0" marR="0" algn="ctr">
                        <a:lnSpc>
                          <a:spcPct val="107000"/>
                        </a:lnSpc>
                        <a:spcBef>
                          <a:spcPts val="0"/>
                        </a:spcBef>
                        <a:spcAft>
                          <a:spcPts val="0"/>
                        </a:spcAft>
                      </a:pPr>
                      <a:r>
                        <a:rPr lang="en-US" sz="1400" baseline="0" dirty="0" smtClean="0">
                          <a:effectLst/>
                          <a:latin typeface="+mn-lt"/>
                          <a:ea typeface="Times New Roman" panose="02020603050405020304" pitchFamily="18" charset="0"/>
                        </a:rPr>
                        <a:t>125</a:t>
                      </a:r>
                      <a:r>
                        <a:rPr lang="en-US" sz="1400" baseline="30000" dirty="0" smtClean="0">
                          <a:effectLst/>
                          <a:latin typeface="+mn-lt"/>
                          <a:ea typeface="Times New Roman" panose="02020603050405020304" pitchFamily="18" charset="0"/>
                        </a:rPr>
                        <a:t>***</a:t>
                      </a:r>
                      <a:endParaRPr lang="en-US" sz="1400" baseline="30000" dirty="0">
                        <a:effectLst/>
                        <a:latin typeface="+mn-lt"/>
                        <a:ea typeface="Times New Roman" panose="02020603050405020304" pitchFamily="18" charset="0"/>
                      </a:endParaRPr>
                    </a:p>
                  </a:txBody>
                  <a:tcPr marL="68580" marR="68580" marT="0" marB="0" anchor="ctr">
                    <a:lnT w="12700" cap="flat" cmpd="sng" algn="ctr">
                      <a:solidFill>
                        <a:schemeClr val="bg1"/>
                      </a:solidFill>
                      <a:prstDash val="solid"/>
                      <a:round/>
                      <a:headEnd type="none" w="med" len="med"/>
                      <a:tailEnd type="none" w="med" len="med"/>
                    </a:lnT>
                  </a:tcPr>
                </a:tc>
                <a:tc>
                  <a:txBody>
                    <a:bodyPr/>
                    <a:lstStyle/>
                    <a:p>
                      <a:pPr marL="0" marR="0" algn="ctr">
                        <a:lnSpc>
                          <a:spcPct val="107000"/>
                        </a:lnSpc>
                        <a:spcBef>
                          <a:spcPts val="0"/>
                        </a:spcBef>
                        <a:spcAft>
                          <a:spcPts val="0"/>
                        </a:spcAft>
                      </a:pPr>
                      <a:r>
                        <a:rPr lang="en-US" sz="1400" dirty="0" smtClean="0">
                          <a:effectLst/>
                          <a:latin typeface="+mn-lt"/>
                          <a:ea typeface="Times New Roman" panose="02020603050405020304" pitchFamily="18" charset="0"/>
                        </a:rPr>
                        <a:t>13.1%</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tcPr>
                </a:tc>
                <a:tc>
                  <a:txBody>
                    <a:bodyPr/>
                    <a:lstStyle/>
                    <a:p>
                      <a:pPr marL="0" marR="0" algn="ctr">
                        <a:lnSpc>
                          <a:spcPct val="107000"/>
                        </a:lnSpc>
                        <a:spcBef>
                          <a:spcPts val="0"/>
                        </a:spcBef>
                        <a:spcAft>
                          <a:spcPts val="0"/>
                        </a:spcAft>
                      </a:pPr>
                      <a:r>
                        <a:rPr lang="en-US" sz="1400" dirty="0" smtClean="0">
                          <a:effectLst/>
                          <a:latin typeface="+mn-lt"/>
                          <a:ea typeface="Times New Roman" panose="02020603050405020304" pitchFamily="18" charset="0"/>
                        </a:rPr>
                        <a:t>62</a:t>
                      </a:r>
                      <a:r>
                        <a:rPr lang="en-US" sz="1400" baseline="30000" dirty="0" smtClean="0">
                          <a:effectLst/>
                          <a:latin typeface="+mn-lt"/>
                          <a:ea typeface="Times New Roman" panose="02020603050405020304" pitchFamily="18" charset="0"/>
                        </a:rPr>
                        <a:t>***</a:t>
                      </a:r>
                      <a:endParaRPr lang="en-US" sz="1400" dirty="0">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a:txBody>
                    <a:bodyPr/>
                    <a:lstStyle/>
                    <a:p>
                      <a:pPr marL="0" marR="0" algn="ctr">
                        <a:lnSpc>
                          <a:spcPct val="107000"/>
                        </a:lnSpc>
                        <a:spcBef>
                          <a:spcPts val="0"/>
                        </a:spcBef>
                        <a:spcAft>
                          <a:spcPts val="0"/>
                        </a:spcAft>
                      </a:pPr>
                      <a:r>
                        <a:rPr lang="en-US" sz="1400" dirty="0" smtClean="0">
                          <a:effectLst/>
                          <a:latin typeface="+mn-lt"/>
                          <a:ea typeface="Times New Roman" panose="02020603050405020304" pitchFamily="18" charset="0"/>
                        </a:rPr>
                        <a:t>6.6%</a:t>
                      </a:r>
                      <a:endParaRPr lang="en-US" sz="1400" dirty="0">
                        <a:effectLst/>
                        <a:latin typeface="+mn-lt"/>
                        <a:ea typeface="Times New Roman" panose="02020603050405020304" pitchFamily="18" charset="0"/>
                      </a:endParaRPr>
                    </a:p>
                  </a:txBody>
                  <a:tcPr marL="68580" marR="68580" marT="0" marB="0" anchor="ctr">
                    <a:lnT w="12700" cap="flat" cmpd="sng" algn="ctr">
                      <a:solidFill>
                        <a:schemeClr val="bg1"/>
                      </a:solidFill>
                      <a:prstDash val="solid"/>
                      <a:round/>
                      <a:headEnd type="none" w="med" len="med"/>
                      <a:tailEnd type="none" w="med" len="med"/>
                    </a:lnT>
                  </a:tcPr>
                </a:tc>
              </a:tr>
              <a:tr h="318625">
                <a:tc>
                  <a:txBody>
                    <a:bodyPr/>
                    <a:lstStyle/>
                    <a:p>
                      <a:pPr marL="0" marR="0">
                        <a:lnSpc>
                          <a:spcPct val="107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Degree Day </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tcPr>
                </a:tc>
                <a:tc>
                  <a:txBody>
                    <a:bodyPr/>
                    <a:lstStyle/>
                    <a:p>
                      <a:pPr marL="0" marR="0" algn="ctr">
                        <a:lnSpc>
                          <a:spcPct val="107000"/>
                        </a:lnSpc>
                        <a:spcBef>
                          <a:spcPts val="0"/>
                        </a:spcBef>
                        <a:spcAft>
                          <a:spcPts val="0"/>
                        </a:spcAft>
                      </a:pPr>
                      <a:r>
                        <a:rPr lang="en-US" sz="1400" kern="1200" dirty="0" smtClean="0">
                          <a:solidFill>
                            <a:schemeClr val="dk1"/>
                          </a:solidFill>
                          <a:effectLst/>
                          <a:latin typeface="+mn-lt"/>
                          <a:ea typeface="+mn-ea"/>
                          <a:cs typeface="+mn-cs"/>
                        </a:rPr>
                        <a:t>249</a:t>
                      </a:r>
                      <a:endParaRPr lang="en-US" sz="1400" dirty="0">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tcPr>
                </a:tc>
                <a:tc>
                  <a:txBody>
                    <a:bodyPr/>
                    <a:lstStyle/>
                    <a:p>
                      <a:pPr algn="ctr"/>
                      <a:r>
                        <a:rPr lang="en-US" sz="1400" dirty="0" smtClean="0">
                          <a:latin typeface="+mn-lt"/>
                        </a:rPr>
                        <a:t>840</a:t>
                      </a:r>
                      <a:endParaRPr lang="en-US" sz="1400" dirty="0">
                        <a:latin typeface="+mn-lt"/>
                      </a:endParaRPr>
                    </a:p>
                  </a:txBody>
                  <a:tcPr marL="68580" marR="68580" marT="0" marB="0" anchor="ctr">
                    <a:lnL w="12700" cap="flat" cmpd="sng" algn="ctr">
                      <a:solidFill>
                        <a:schemeClr val="bg1"/>
                      </a:solidFill>
                      <a:prstDash val="solid"/>
                      <a:round/>
                      <a:headEnd type="none" w="med" len="med"/>
                      <a:tailEnd type="none" w="med" len="med"/>
                    </a:lnL>
                  </a:tcPr>
                </a:tc>
                <a:tc>
                  <a:txBody>
                    <a:bodyPr/>
                    <a:lstStyle/>
                    <a:p>
                      <a:pPr algn="ctr"/>
                      <a:r>
                        <a:rPr lang="en-US" sz="1400" dirty="0" smtClean="0">
                          <a:latin typeface="+mn-lt"/>
                        </a:rPr>
                        <a:t>771</a:t>
                      </a:r>
                      <a:endParaRPr lang="en-US" sz="1400" dirty="0">
                        <a:latin typeface="+mn-lt"/>
                      </a:endParaRPr>
                    </a:p>
                  </a:txBody>
                  <a:tcPr marL="68580" marR="68580" marT="0" marB="0" anchor="ctr"/>
                </a:tc>
                <a:tc>
                  <a:txBody>
                    <a:bodyPr/>
                    <a:lstStyle/>
                    <a:p>
                      <a:pPr marL="0" marR="0" algn="ctr">
                        <a:lnSpc>
                          <a:spcPct val="107000"/>
                        </a:lnSpc>
                        <a:spcBef>
                          <a:spcPts val="0"/>
                        </a:spcBef>
                        <a:spcAft>
                          <a:spcPts val="0"/>
                        </a:spcAft>
                      </a:pPr>
                      <a:r>
                        <a:rPr lang="en-US" sz="1400" baseline="0" dirty="0" smtClean="0">
                          <a:effectLst/>
                          <a:latin typeface="+mn-lt"/>
                          <a:ea typeface="Times New Roman" panose="02020603050405020304" pitchFamily="18" charset="0"/>
                        </a:rPr>
                        <a:t>69</a:t>
                      </a:r>
                      <a:r>
                        <a:rPr lang="en-US" sz="1400" baseline="30000" dirty="0" smtClean="0">
                          <a:effectLst/>
                          <a:latin typeface="+mn-lt"/>
                          <a:ea typeface="Times New Roman" panose="02020603050405020304" pitchFamily="18" charset="0"/>
                        </a:rPr>
                        <a:t>***</a:t>
                      </a:r>
                      <a:endParaRPr lang="en-US" sz="1400" baseline="30000" dirty="0">
                        <a:effectLst/>
                        <a:latin typeface="+mn-lt"/>
                        <a:ea typeface="Times New Roman" panose="02020603050405020304" pitchFamily="18" charset="0"/>
                      </a:endParaRPr>
                    </a:p>
                  </a:txBody>
                  <a:tcPr marL="68580" marR="68580" marT="0" marB="0" anchor="ctr"/>
                </a:tc>
                <a:tc>
                  <a:txBody>
                    <a:bodyPr/>
                    <a:lstStyle/>
                    <a:p>
                      <a:pPr marL="0" marR="0" algn="ctr">
                        <a:lnSpc>
                          <a:spcPct val="107000"/>
                        </a:lnSpc>
                        <a:spcBef>
                          <a:spcPts val="0"/>
                        </a:spcBef>
                        <a:spcAft>
                          <a:spcPts val="0"/>
                        </a:spcAft>
                      </a:pPr>
                      <a:r>
                        <a:rPr lang="en-US" sz="1400" dirty="0" smtClean="0">
                          <a:effectLst/>
                          <a:latin typeface="+mn-lt"/>
                          <a:ea typeface="Times New Roman" panose="02020603050405020304" pitchFamily="18" charset="0"/>
                        </a:rPr>
                        <a:t>8.2%</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tcPr>
                </a:tc>
                <a:tc>
                  <a:txBody>
                    <a:bodyPr/>
                    <a:lstStyle/>
                    <a:p>
                      <a:pPr marL="0" marR="0" algn="ctr">
                        <a:lnSpc>
                          <a:spcPct val="107000"/>
                        </a:lnSpc>
                        <a:spcBef>
                          <a:spcPts val="0"/>
                        </a:spcBef>
                        <a:spcAft>
                          <a:spcPts val="0"/>
                        </a:spcAft>
                      </a:pPr>
                      <a:r>
                        <a:rPr lang="en-US" sz="1400" kern="1200" dirty="0" smtClean="0">
                          <a:solidFill>
                            <a:schemeClr val="dk1"/>
                          </a:solidFill>
                          <a:effectLst/>
                          <a:latin typeface="+mn-lt"/>
                          <a:ea typeface="+mn-ea"/>
                          <a:cs typeface="+mn-cs"/>
                        </a:rPr>
                        <a:t>249</a:t>
                      </a:r>
                      <a:endParaRPr lang="en-US" sz="1400" dirty="0">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tcPr>
                </a:tc>
                <a:tc>
                  <a:txBody>
                    <a:bodyPr/>
                    <a:lstStyle/>
                    <a:p>
                      <a:pPr algn="ctr"/>
                      <a:r>
                        <a:rPr lang="en-US" sz="1400" dirty="0" smtClean="0">
                          <a:latin typeface="+mn-lt"/>
                        </a:rPr>
                        <a:t>819</a:t>
                      </a:r>
                      <a:endParaRPr lang="en-US" sz="1400" dirty="0">
                        <a:latin typeface="+mn-lt"/>
                      </a:endParaRPr>
                    </a:p>
                  </a:txBody>
                  <a:tcPr marL="68580" marR="68580" marT="0" marB="0" anchor="ctr"/>
                </a:tc>
                <a:tc>
                  <a:txBody>
                    <a:bodyPr/>
                    <a:lstStyle/>
                    <a:p>
                      <a:pPr algn="ctr"/>
                      <a:r>
                        <a:rPr lang="en-US" sz="1400" dirty="0" smtClean="0">
                          <a:latin typeface="+mn-lt"/>
                        </a:rPr>
                        <a:t>837</a:t>
                      </a:r>
                      <a:endParaRPr lang="en-US" sz="1400" dirty="0">
                        <a:latin typeface="+mn-lt"/>
                      </a:endParaRPr>
                    </a:p>
                  </a:txBody>
                  <a:tcPr marL="68580" marR="68580" marT="0" marB="0" anchor="ctr"/>
                </a:tc>
                <a:tc>
                  <a:txBody>
                    <a:bodyPr/>
                    <a:lstStyle/>
                    <a:p>
                      <a:pPr marL="0" marR="0" algn="ctr">
                        <a:lnSpc>
                          <a:spcPct val="107000"/>
                        </a:lnSpc>
                        <a:spcBef>
                          <a:spcPts val="0"/>
                        </a:spcBef>
                        <a:spcAft>
                          <a:spcPts val="0"/>
                        </a:spcAft>
                      </a:pPr>
                      <a:r>
                        <a:rPr lang="en-US" sz="1400" dirty="0" smtClean="0">
                          <a:effectLst/>
                          <a:latin typeface="+mn-lt"/>
                          <a:ea typeface="Times New Roman" panose="02020603050405020304" pitchFamily="18" charset="0"/>
                        </a:rPr>
                        <a:t>-18</a:t>
                      </a:r>
                      <a:r>
                        <a:rPr lang="en-US" sz="1400" baseline="30000" dirty="0" smtClean="0">
                          <a:effectLst/>
                          <a:latin typeface="+mn-lt"/>
                          <a:ea typeface="Times New Roman" panose="02020603050405020304" pitchFamily="18" charset="0"/>
                        </a:rPr>
                        <a:t>***</a:t>
                      </a:r>
                      <a:endParaRPr lang="en-US" sz="1400" dirty="0">
                        <a:effectLst/>
                        <a:latin typeface="+mn-lt"/>
                        <a:ea typeface="Times New Roman" panose="02020603050405020304" pitchFamily="18" charset="0"/>
                      </a:endParaRPr>
                    </a:p>
                  </a:txBody>
                  <a:tcPr marL="68580" marR="68580" marT="0" marB="0" anchor="ctr"/>
                </a:tc>
                <a:tc>
                  <a:txBody>
                    <a:bodyPr/>
                    <a:lstStyle/>
                    <a:p>
                      <a:pPr marL="0" marR="0" algn="ctr">
                        <a:lnSpc>
                          <a:spcPct val="107000"/>
                        </a:lnSpc>
                        <a:spcBef>
                          <a:spcPts val="0"/>
                        </a:spcBef>
                        <a:spcAft>
                          <a:spcPts val="0"/>
                        </a:spcAft>
                      </a:pPr>
                      <a:r>
                        <a:rPr lang="en-US" sz="1400" dirty="0" smtClean="0">
                          <a:effectLst/>
                          <a:latin typeface="+mn-lt"/>
                          <a:ea typeface="Times New Roman" panose="02020603050405020304" pitchFamily="18" charset="0"/>
                        </a:rPr>
                        <a:t>-2.2%</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tcPr>
                </a:tc>
                <a:tc>
                  <a:txBody>
                    <a:bodyPr/>
                    <a:lstStyle/>
                    <a:p>
                      <a:pPr marL="0" marR="0" algn="ctr">
                        <a:lnSpc>
                          <a:spcPct val="107000"/>
                        </a:lnSpc>
                        <a:spcBef>
                          <a:spcPts val="0"/>
                        </a:spcBef>
                        <a:spcAft>
                          <a:spcPts val="0"/>
                        </a:spcAft>
                      </a:pPr>
                      <a:r>
                        <a:rPr lang="en-US" sz="1400" baseline="0" dirty="0" smtClean="0">
                          <a:effectLst/>
                          <a:latin typeface="+mn-lt"/>
                          <a:ea typeface="Times New Roman" panose="02020603050405020304" pitchFamily="18" charset="0"/>
                        </a:rPr>
                        <a:t>87</a:t>
                      </a:r>
                      <a:r>
                        <a:rPr lang="en-US" sz="1400" baseline="30000" dirty="0" smtClean="0">
                          <a:effectLst/>
                          <a:latin typeface="+mn-lt"/>
                          <a:ea typeface="Times New Roman" panose="02020603050405020304" pitchFamily="18" charset="0"/>
                        </a:rPr>
                        <a:t>***</a:t>
                      </a:r>
                      <a:endParaRPr lang="en-US" sz="1400" dirty="0">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solidFill>
                      <a:schemeClr val="accent2">
                        <a:lumMod val="20000"/>
                        <a:lumOff val="80000"/>
                      </a:schemeClr>
                    </a:solidFill>
                  </a:tcPr>
                </a:tc>
                <a:tc>
                  <a:txBody>
                    <a:bodyPr/>
                    <a:lstStyle/>
                    <a:p>
                      <a:pPr marL="0" marR="0" algn="ctr">
                        <a:lnSpc>
                          <a:spcPct val="107000"/>
                        </a:lnSpc>
                        <a:spcBef>
                          <a:spcPts val="0"/>
                        </a:spcBef>
                        <a:spcAft>
                          <a:spcPts val="0"/>
                        </a:spcAft>
                      </a:pPr>
                      <a:r>
                        <a:rPr lang="en-US" sz="1400" dirty="0" smtClean="0">
                          <a:effectLst/>
                          <a:latin typeface="+mn-lt"/>
                          <a:ea typeface="Times New Roman" panose="02020603050405020304" pitchFamily="18" charset="0"/>
                        </a:rPr>
                        <a:t>10.3%</a:t>
                      </a:r>
                      <a:endParaRPr lang="en-US" sz="1400" dirty="0">
                        <a:effectLst/>
                        <a:latin typeface="+mn-lt"/>
                        <a:ea typeface="Times New Roman" panose="02020603050405020304" pitchFamily="18" charset="0"/>
                      </a:endParaRPr>
                    </a:p>
                  </a:txBody>
                  <a:tcPr marL="68580" marR="68580" marT="0" marB="0" anchor="ctr">
                    <a:solidFill>
                      <a:schemeClr val="accent2">
                        <a:lumMod val="20000"/>
                        <a:lumOff val="80000"/>
                      </a:schemeClr>
                    </a:solidFill>
                  </a:tcPr>
                </a:tc>
              </a:tr>
              <a:tr h="318625">
                <a:tc>
                  <a:txBody>
                    <a:bodyPr/>
                    <a:lstStyle/>
                    <a:p>
                      <a:pPr marL="0" marR="0">
                        <a:lnSpc>
                          <a:spcPct val="107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PRISM </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400" kern="1200" dirty="0" smtClean="0">
                          <a:solidFill>
                            <a:schemeClr val="dk1"/>
                          </a:solidFill>
                          <a:effectLst/>
                          <a:latin typeface="+mn-lt"/>
                          <a:ea typeface="+mn-ea"/>
                          <a:cs typeface="+mn-cs"/>
                        </a:rPr>
                        <a:t>241</a:t>
                      </a:r>
                      <a:endParaRPr lang="en-US" sz="1400" dirty="0">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a:txBody>
                    <a:bodyPr/>
                    <a:lstStyle/>
                    <a:p>
                      <a:pPr algn="ctr"/>
                      <a:r>
                        <a:rPr lang="en-US" sz="1400" dirty="0" smtClean="0">
                          <a:latin typeface="+mn-lt"/>
                        </a:rPr>
                        <a:t>838</a:t>
                      </a:r>
                      <a:endParaRPr lang="en-US" sz="1400" dirty="0">
                        <a:latin typeface="+mn-lt"/>
                      </a:endParaRPr>
                    </a:p>
                  </a:txBody>
                  <a:tcPr marL="68580" marR="68580" marT="0" marB="0" anchor="ctr">
                    <a:lnL w="12700"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tcPr>
                </a:tc>
                <a:tc>
                  <a:txBody>
                    <a:bodyPr/>
                    <a:lstStyle/>
                    <a:p>
                      <a:pPr algn="ctr"/>
                      <a:r>
                        <a:rPr lang="en-US" sz="1400" dirty="0" smtClean="0">
                          <a:latin typeface="+mn-lt"/>
                        </a:rPr>
                        <a:t>780</a:t>
                      </a:r>
                      <a:endParaRPr lang="en-US" sz="1400" dirty="0">
                        <a:latin typeface="+mn-lt"/>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400" baseline="0" dirty="0" smtClean="0">
                          <a:effectLst/>
                          <a:latin typeface="+mn-lt"/>
                          <a:ea typeface="Times New Roman" panose="02020603050405020304" pitchFamily="18" charset="0"/>
                        </a:rPr>
                        <a:t>58</a:t>
                      </a:r>
                      <a:r>
                        <a:rPr lang="en-US" sz="1400" baseline="30000" dirty="0" smtClean="0">
                          <a:effectLst/>
                          <a:latin typeface="+mn-lt"/>
                          <a:ea typeface="Times New Roman" panose="02020603050405020304" pitchFamily="18" charset="0"/>
                        </a:rPr>
                        <a:t>***</a:t>
                      </a:r>
                      <a:endParaRPr lang="en-US" sz="1400" baseline="30000" dirty="0">
                        <a:effectLst/>
                        <a:latin typeface="+mn-lt"/>
                        <a:ea typeface="Times New Roman" panose="02020603050405020304" pitchFamily="18" charset="0"/>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400" dirty="0" smtClean="0">
                          <a:effectLst/>
                          <a:latin typeface="+mn-lt"/>
                          <a:ea typeface="Times New Roman" panose="02020603050405020304" pitchFamily="18" charset="0"/>
                        </a:rPr>
                        <a:t>6.9%</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400" kern="1200" dirty="0" smtClean="0">
                          <a:solidFill>
                            <a:schemeClr val="dk1"/>
                          </a:solidFill>
                          <a:effectLst/>
                          <a:latin typeface="+mn-lt"/>
                          <a:ea typeface="+mn-ea"/>
                          <a:cs typeface="+mn-cs"/>
                        </a:rPr>
                        <a:t>241</a:t>
                      </a:r>
                      <a:endParaRPr lang="en-US" sz="1400" dirty="0">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tcPr>
                </a:tc>
                <a:tc>
                  <a:txBody>
                    <a:bodyPr/>
                    <a:lstStyle/>
                    <a:p>
                      <a:pPr algn="ctr"/>
                      <a:r>
                        <a:rPr lang="en-US" sz="1400" dirty="0" smtClean="0">
                          <a:latin typeface="+mn-lt"/>
                        </a:rPr>
                        <a:t>837</a:t>
                      </a:r>
                      <a:endParaRPr lang="en-US" sz="1400" dirty="0">
                        <a:latin typeface="+mn-lt"/>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r>
                        <a:rPr lang="en-US" sz="1400" dirty="0" smtClean="0">
                          <a:latin typeface="+mn-lt"/>
                        </a:rPr>
                        <a:t>856</a:t>
                      </a:r>
                      <a:endParaRPr lang="en-US" sz="1400" dirty="0">
                        <a:latin typeface="+mn-lt"/>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400" baseline="0" dirty="0" smtClean="0">
                          <a:effectLst/>
                          <a:latin typeface="+mn-lt"/>
                          <a:ea typeface="Times New Roman" panose="02020603050405020304" pitchFamily="18" charset="0"/>
                        </a:rPr>
                        <a:t>-20</a:t>
                      </a:r>
                      <a:r>
                        <a:rPr lang="en-US" sz="1400" baseline="30000" dirty="0" smtClean="0">
                          <a:effectLst/>
                          <a:latin typeface="+mn-lt"/>
                          <a:ea typeface="Times New Roman" panose="02020603050405020304" pitchFamily="18" charset="0"/>
                        </a:rPr>
                        <a:t>***</a:t>
                      </a:r>
                      <a:endParaRPr lang="en-US" sz="1400" baseline="30000" dirty="0">
                        <a:effectLst/>
                        <a:latin typeface="+mn-lt"/>
                        <a:ea typeface="Times New Roman" panose="02020603050405020304" pitchFamily="18" charset="0"/>
                      </a:endParaRPr>
                    </a:p>
                  </a:txBody>
                  <a:tcPr marL="68580" marR="68580" marT="0" marB="0" anchor="ctr">
                    <a:lnB w="28575"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400" dirty="0" smtClean="0">
                          <a:effectLst/>
                          <a:latin typeface="+mn-lt"/>
                          <a:ea typeface="Times New Roman" panose="02020603050405020304" pitchFamily="18" charset="0"/>
                        </a:rPr>
                        <a:t>-2.3%</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400" baseline="0" dirty="0" smtClean="0">
                          <a:effectLst/>
                          <a:latin typeface="+mn-lt"/>
                          <a:ea typeface="Times New Roman" panose="02020603050405020304" pitchFamily="18" charset="0"/>
                        </a:rPr>
                        <a:t>78</a:t>
                      </a:r>
                      <a:r>
                        <a:rPr lang="en-US" sz="1400" baseline="30000" dirty="0" smtClean="0">
                          <a:effectLst/>
                          <a:latin typeface="+mn-lt"/>
                          <a:ea typeface="Times New Roman" panose="02020603050405020304" pitchFamily="18" charset="0"/>
                        </a:rPr>
                        <a:t>***</a:t>
                      </a:r>
                      <a:endParaRPr lang="en-US" sz="1400" baseline="30000" dirty="0">
                        <a:effectLst/>
                        <a:latin typeface="+mn-lt"/>
                        <a:ea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400" dirty="0" smtClean="0">
                          <a:effectLst/>
                          <a:latin typeface="+mn-lt"/>
                          <a:ea typeface="Times New Roman" panose="02020603050405020304" pitchFamily="18" charset="0"/>
                        </a:rPr>
                        <a:t>9.3%</a:t>
                      </a:r>
                      <a:endParaRPr lang="en-US" sz="1400" dirty="0">
                        <a:effectLst/>
                        <a:latin typeface="+mn-lt"/>
                        <a:ea typeface="Times New Roman" panose="02020603050405020304" pitchFamily="18" charset="0"/>
                      </a:endParaRPr>
                    </a:p>
                  </a:txBody>
                  <a:tcPr marL="68580" marR="68580" marT="0" marB="0" anchor="ctr">
                    <a:lnB w="28575" cap="flat" cmpd="sng" algn="ctr">
                      <a:solidFill>
                        <a:schemeClr val="bg1"/>
                      </a:solidFill>
                      <a:prstDash val="solid"/>
                      <a:round/>
                      <a:headEnd type="none" w="med" len="med"/>
                      <a:tailEnd type="none" w="med" len="med"/>
                    </a:lnB>
                  </a:tcPr>
                </a:tc>
              </a:tr>
            </a:tbl>
          </a:graphicData>
        </a:graphic>
      </p:graphicFrame>
      <p:sp>
        <p:nvSpPr>
          <p:cNvPr id="2" name="TextBox 1"/>
          <p:cNvSpPr txBox="1"/>
          <p:nvPr/>
        </p:nvSpPr>
        <p:spPr>
          <a:xfrm>
            <a:off x="175793" y="4886167"/>
            <a:ext cx="2755900" cy="261610"/>
          </a:xfrm>
          <a:prstGeom prst="rect">
            <a:avLst/>
          </a:prstGeom>
          <a:noFill/>
        </p:spPr>
        <p:txBody>
          <a:bodyPr wrap="square" rtlCol="0">
            <a:spAutoFit/>
          </a:bodyPr>
          <a:lstStyle/>
          <a:p>
            <a:r>
              <a:rPr lang="en-US" sz="1100" baseline="30000" dirty="0" smtClean="0"/>
              <a:t>***</a:t>
            </a:r>
            <a:r>
              <a:rPr lang="en-US" sz="1100" dirty="0" smtClean="0"/>
              <a:t>Denotes significance at the 99 percent level</a:t>
            </a:r>
            <a:endParaRPr lang="en-US" sz="1100" baseline="30000" dirty="0"/>
          </a:p>
        </p:txBody>
      </p:sp>
    </p:spTree>
    <p:extLst>
      <p:ext uri="{BB962C8B-B14F-4D97-AF65-F5344CB8AC3E}">
        <p14:creationId xmlns:p14="http://schemas.microsoft.com/office/powerpoint/2010/main" val="423757091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5</a:t>
            </a:fld>
            <a:endParaRPr lang="en-US" altLang="en-US" sz="100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323536650"/>
              </p:ext>
            </p:extLst>
          </p:nvPr>
        </p:nvGraphicFramePr>
        <p:xfrm>
          <a:off x="11112" y="1779974"/>
          <a:ext cx="8759825" cy="477678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0" name="Rectangle 44"/>
          <p:cNvSpPr>
            <a:spLocks noGrp="1" noChangeArrowheads="1"/>
          </p:cNvSpPr>
          <p:nvPr>
            <p:ph type="title"/>
          </p:nvPr>
        </p:nvSpPr>
        <p:spPr>
          <a:xfrm>
            <a:off x="27889" y="157806"/>
            <a:ext cx="7772400" cy="1143000"/>
          </a:xfrm>
        </p:spPr>
        <p:txBody>
          <a:bodyPr/>
          <a:lstStyle/>
          <a:p>
            <a:pPr algn="l"/>
            <a:r>
              <a:rPr lang="en-US" altLang="en-US" dirty="0" smtClean="0"/>
              <a:t>SJG Energy Efficiency</a:t>
            </a:r>
            <a:br>
              <a:rPr lang="en-US" altLang="en-US" dirty="0" smtClean="0"/>
            </a:br>
            <a:r>
              <a:rPr lang="en-US" altLang="en-US" dirty="0" smtClean="0"/>
              <a:t>Residential Programs</a:t>
            </a:r>
          </a:p>
        </p:txBody>
      </p:sp>
    </p:spTree>
    <p:extLst>
      <p:ext uri="{BB962C8B-B14F-4D97-AF65-F5344CB8AC3E}">
        <p14:creationId xmlns:p14="http://schemas.microsoft.com/office/powerpoint/2010/main" val="1215557118"/>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50</a:t>
            </a:fld>
            <a:endParaRPr lang="en-US" altLang="en-US" sz="1000"/>
          </a:p>
        </p:txBody>
      </p:sp>
      <p:sp>
        <p:nvSpPr>
          <p:cNvPr id="52" name="Rectangle 44"/>
          <p:cNvSpPr>
            <a:spLocks noGrp="1" noChangeArrowheads="1"/>
          </p:cNvSpPr>
          <p:nvPr>
            <p:ph type="title"/>
          </p:nvPr>
        </p:nvSpPr>
        <p:spPr>
          <a:xfrm>
            <a:off x="80749" y="615563"/>
            <a:ext cx="8748712" cy="1143000"/>
          </a:xfrm>
        </p:spPr>
        <p:txBody>
          <a:bodyPr/>
          <a:lstStyle/>
          <a:p>
            <a:pPr algn="l"/>
            <a:r>
              <a:rPr lang="en-US" altLang="en-US" dirty="0" smtClean="0"/>
              <a:t>HVAC Impact</a:t>
            </a:r>
            <a:br>
              <a:rPr lang="en-US" altLang="en-US" dirty="0" smtClean="0"/>
            </a:br>
            <a:r>
              <a:rPr lang="en-US" altLang="en-US" dirty="0" smtClean="0"/>
              <a:t>Savings By Incentive Type</a:t>
            </a:r>
            <a:br>
              <a:rPr lang="en-US" altLang="en-US" dirty="0" smtClean="0"/>
            </a:br>
            <a:endParaRPr lang="en-US" altLang="en-US" dirty="0" smtClean="0"/>
          </a:p>
        </p:txBody>
      </p:sp>
      <p:graphicFrame>
        <p:nvGraphicFramePr>
          <p:cNvPr id="4" name="Chart 3"/>
          <p:cNvGraphicFramePr/>
          <p:nvPr>
            <p:extLst>
              <p:ext uri="{D42A27DB-BD31-4B8C-83A1-F6EECF244321}">
                <p14:modId xmlns:p14="http://schemas.microsoft.com/office/powerpoint/2010/main" val="3987282103"/>
              </p:ext>
            </p:extLst>
          </p:nvPr>
        </p:nvGraphicFramePr>
        <p:xfrm>
          <a:off x="377125" y="1915513"/>
          <a:ext cx="3950208" cy="424617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2450159100"/>
              </p:ext>
            </p:extLst>
          </p:nvPr>
        </p:nvGraphicFramePr>
        <p:xfrm>
          <a:off x="4767262" y="1915513"/>
          <a:ext cx="3946525" cy="424617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38185972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51</a:t>
            </a:fld>
            <a:endParaRPr lang="en-US" altLang="en-US" sz="1000"/>
          </a:p>
        </p:txBody>
      </p:sp>
      <p:graphicFrame>
        <p:nvGraphicFramePr>
          <p:cNvPr id="4" name="Chart 3"/>
          <p:cNvGraphicFramePr/>
          <p:nvPr>
            <p:extLst>
              <p:ext uri="{D42A27DB-BD31-4B8C-83A1-F6EECF244321}">
                <p14:modId xmlns:p14="http://schemas.microsoft.com/office/powerpoint/2010/main" val="3805301415"/>
              </p:ext>
            </p:extLst>
          </p:nvPr>
        </p:nvGraphicFramePr>
        <p:xfrm>
          <a:off x="1416844" y="2030627"/>
          <a:ext cx="6096000" cy="4064000"/>
        </p:xfrm>
        <a:graphic>
          <a:graphicData uri="http://schemas.openxmlformats.org/drawingml/2006/chart">
            <c:chart xmlns:c="http://schemas.openxmlformats.org/drawingml/2006/chart" xmlns:r="http://schemas.openxmlformats.org/officeDocument/2006/relationships" r:id="rId4"/>
          </a:graphicData>
        </a:graphic>
      </p:graphicFrame>
      <p:sp>
        <p:nvSpPr>
          <p:cNvPr id="49" name="Rectangle 44"/>
          <p:cNvSpPr>
            <a:spLocks noGrp="1" noChangeArrowheads="1"/>
          </p:cNvSpPr>
          <p:nvPr>
            <p:ph type="title"/>
          </p:nvPr>
        </p:nvSpPr>
        <p:spPr>
          <a:xfrm>
            <a:off x="80749" y="615563"/>
            <a:ext cx="8748712" cy="1143000"/>
          </a:xfrm>
        </p:spPr>
        <p:txBody>
          <a:bodyPr/>
          <a:lstStyle/>
          <a:p>
            <a:pPr algn="l"/>
            <a:r>
              <a:rPr lang="en-US" altLang="en-US" dirty="0" smtClean="0"/>
              <a:t>HVAC Impact</a:t>
            </a:r>
            <a:br>
              <a:rPr lang="en-US" altLang="en-US" dirty="0" smtClean="0"/>
            </a:br>
            <a:r>
              <a:rPr lang="en-US" altLang="en-US" dirty="0" smtClean="0"/>
              <a:t>Savings By Pre-Usage</a:t>
            </a:r>
            <a:br>
              <a:rPr lang="en-US" altLang="en-US" dirty="0" smtClean="0"/>
            </a:br>
            <a:endParaRPr lang="en-US" altLang="en-US" dirty="0" smtClean="0"/>
          </a:p>
        </p:txBody>
      </p:sp>
    </p:spTree>
    <p:extLst>
      <p:ext uri="{BB962C8B-B14F-4D97-AF65-F5344CB8AC3E}">
        <p14:creationId xmlns:p14="http://schemas.microsoft.com/office/powerpoint/2010/main" val="1048197596"/>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52</a:t>
            </a:fld>
            <a:endParaRPr lang="en-US" altLang="en-US" sz="1000"/>
          </a:p>
        </p:txBody>
      </p:sp>
      <p:graphicFrame>
        <p:nvGraphicFramePr>
          <p:cNvPr id="47" name="Content Placeholder 2"/>
          <p:cNvGraphicFramePr>
            <a:graphicFrameLocks/>
          </p:cNvGraphicFramePr>
          <p:nvPr>
            <p:extLst>
              <p:ext uri="{D42A27DB-BD31-4B8C-83A1-F6EECF244321}">
                <p14:modId xmlns:p14="http://schemas.microsoft.com/office/powerpoint/2010/main" val="3776297611"/>
              </p:ext>
            </p:extLst>
          </p:nvPr>
        </p:nvGraphicFramePr>
        <p:xfrm>
          <a:off x="175793" y="2506603"/>
          <a:ext cx="8792413" cy="2379564"/>
        </p:xfrm>
        <a:graphic>
          <a:graphicData uri="http://schemas.openxmlformats.org/drawingml/2006/table">
            <a:tbl>
              <a:tblPr firstRow="1" bandRow="1">
                <a:tableStyleId>{5C22544A-7EE6-4342-B048-85BDC9FD1C3A}</a:tableStyleId>
              </a:tblPr>
              <a:tblGrid>
                <a:gridCol w="1008962"/>
                <a:gridCol w="638795"/>
                <a:gridCol w="542429"/>
                <a:gridCol w="551238"/>
                <a:gridCol w="793189"/>
                <a:gridCol w="762000"/>
                <a:gridCol w="407606"/>
                <a:gridCol w="557151"/>
                <a:gridCol w="551238"/>
                <a:gridCol w="821055"/>
                <a:gridCol w="708735"/>
                <a:gridCol w="821055"/>
                <a:gridCol w="628960"/>
              </a:tblGrid>
              <a:tr h="474563">
                <a:tc rowSpan="3">
                  <a:txBody>
                    <a:bodyPr/>
                    <a:lstStyle/>
                    <a:p>
                      <a:endParaRPr lang="en-US" sz="1400" dirty="0" smtClean="0">
                        <a:latin typeface="+mn-lt"/>
                      </a:endParaRPr>
                    </a:p>
                    <a:p>
                      <a:endParaRPr lang="en-US" sz="1400" dirty="0">
                        <a:latin typeface="+mn-lt"/>
                      </a:endParaRPr>
                    </a:p>
                  </a:txBody>
                  <a:tcP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gridSpan="5">
                  <a:txBody>
                    <a:bodyPr/>
                    <a:lstStyle/>
                    <a:p>
                      <a:pPr algn="ctr"/>
                      <a:r>
                        <a:rPr lang="en-US" sz="1600" dirty="0" smtClean="0">
                          <a:solidFill>
                            <a:schemeClr val="bg1"/>
                          </a:solidFill>
                          <a:latin typeface="+mn-lt"/>
                        </a:rPr>
                        <a:t>Treatment</a:t>
                      </a:r>
                      <a:endParaRPr lang="en-US" sz="1600"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400" dirty="0" smtClean="0">
                        <a:solidFill>
                          <a:schemeClr val="bg1"/>
                        </a:solidFill>
                        <a:latin typeface="Garamond" panose="02020404030301010803" pitchFamily="18" charset="0"/>
                      </a:endParaRPr>
                    </a:p>
                  </a:txBody>
                  <a:tcPr anchor="ctr">
                    <a:lnL w="28575"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smtClean="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smtClean="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gridSpan="5">
                  <a:txBody>
                    <a:bodyPr/>
                    <a:lstStyle/>
                    <a:p>
                      <a:pPr algn="ctr"/>
                      <a:r>
                        <a:rPr lang="en-US" sz="1600" dirty="0" smtClean="0">
                          <a:solidFill>
                            <a:schemeClr val="bg1"/>
                          </a:solidFill>
                          <a:latin typeface="+mn-lt"/>
                        </a:rPr>
                        <a:t>Matched Comparison</a:t>
                      </a:r>
                      <a:endParaRPr lang="en-US" sz="1600"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4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hMerge="1">
                  <a:txBody>
                    <a:bodyPr/>
                    <a:lstStyle/>
                    <a:p>
                      <a:pPr algn="ctr"/>
                      <a:endParaRPr lang="en-US" sz="14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c gridSpan="2">
                  <a:txBody>
                    <a:bodyPr/>
                    <a:lstStyle/>
                    <a:p>
                      <a:pPr algn="ctr"/>
                      <a:r>
                        <a:rPr lang="en-US" sz="1600" dirty="0" smtClean="0">
                          <a:solidFill>
                            <a:schemeClr val="bg1"/>
                          </a:solidFill>
                          <a:latin typeface="+mn-lt"/>
                        </a:rPr>
                        <a:t>Net Savings</a:t>
                      </a:r>
                      <a:endParaRPr lang="en-US" sz="1600"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200" dirty="0">
                        <a:solidFill>
                          <a:schemeClr val="bg1"/>
                        </a:solidFill>
                        <a:latin typeface="Garamond" panose="02020404030301010803" pitchFamily="18" charset="0"/>
                      </a:endParaRPr>
                    </a:p>
                  </a:txBody>
                  <a:tcPr anchor="ctr">
                    <a:lnT w="12700" cap="flat" cmpd="sng" algn="ctr">
                      <a:solidFill>
                        <a:schemeClr val="bg1"/>
                      </a:solidFill>
                      <a:prstDash val="solid"/>
                      <a:round/>
                      <a:headEnd type="none" w="med" len="med"/>
                      <a:tailEnd type="none" w="med" len="med"/>
                    </a:lnT>
                    <a:solidFill>
                      <a:schemeClr val="accent1"/>
                    </a:solidFill>
                  </a:tcPr>
                </a:tc>
              </a:tr>
              <a:tr h="474563">
                <a:tc vMerge="1">
                  <a:txBody>
                    <a:bodyPr/>
                    <a:lstStyle/>
                    <a:p>
                      <a:endParaRPr lang="en-US"/>
                    </a:p>
                  </a:txBody>
                  <a:tcPr/>
                </a:tc>
                <a:tc rowSpan="2">
                  <a:txBody>
                    <a:bodyPr/>
                    <a:lstStyle/>
                    <a:p>
                      <a:pPr algn="ctr"/>
                      <a:r>
                        <a:rPr lang="en-US" sz="1400" b="1" dirty="0" smtClean="0">
                          <a:solidFill>
                            <a:schemeClr val="bg1"/>
                          </a:solidFill>
                          <a:latin typeface="+mn-lt"/>
                        </a:rPr>
                        <a:t>#</a:t>
                      </a:r>
                      <a:endParaRPr lang="en-US" sz="1400" b="1"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en-US" sz="1600" b="1" dirty="0" err="1" smtClean="0">
                          <a:solidFill>
                            <a:schemeClr val="bg1"/>
                          </a:solidFill>
                          <a:latin typeface="+mn-lt"/>
                        </a:rPr>
                        <a:t>ccf</a:t>
                      </a:r>
                      <a:endParaRPr lang="en-US" sz="1600" b="1" dirty="0" smtClean="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200" b="1" dirty="0" smtClean="0">
                        <a:solidFill>
                          <a:schemeClr val="bg1"/>
                        </a:solidFill>
                        <a:latin typeface="Garamond" panose="02020404030301010803" pitchFamily="18" charset="0"/>
                      </a:endParaRPr>
                    </a:p>
                  </a:txBody>
                  <a:tcPr anchor="ct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en-US" sz="1600" b="1" dirty="0" smtClean="0">
                          <a:solidFill>
                            <a:schemeClr val="bg1"/>
                          </a:solidFill>
                          <a:latin typeface="+mn-lt"/>
                        </a:rPr>
                        <a:t>Savings</a:t>
                      </a:r>
                    </a:p>
                  </a:txBody>
                  <a:tcPr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200" b="1" dirty="0">
                        <a:solidFill>
                          <a:schemeClr val="bg1"/>
                        </a:solidFill>
                        <a:latin typeface="Garamond" panose="02020404030301010803" pitchFamily="18" charset="0"/>
                      </a:endParaRPr>
                    </a:p>
                  </a:txBody>
                  <a:tcPr anchor="ctr">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rowSpan="2">
                  <a:txBody>
                    <a:bodyPr/>
                    <a:lstStyle/>
                    <a:p>
                      <a:pPr algn="ctr"/>
                      <a:r>
                        <a:rPr lang="en-US" sz="1400" b="1" dirty="0" smtClean="0">
                          <a:solidFill>
                            <a:schemeClr val="bg1"/>
                          </a:solidFill>
                          <a:latin typeface="+mn-lt"/>
                        </a:rPr>
                        <a:t>#</a:t>
                      </a:r>
                      <a:endParaRPr lang="en-US" sz="1400" b="1"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en-US" sz="1600" b="1" dirty="0" err="1" smtClean="0">
                          <a:solidFill>
                            <a:schemeClr val="bg1"/>
                          </a:solidFill>
                          <a:latin typeface="+mn-lt"/>
                        </a:rPr>
                        <a:t>ccf</a:t>
                      </a:r>
                      <a:endParaRPr lang="en-US" sz="1600" b="1" dirty="0" smtClean="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400" b="1" dirty="0" smtClean="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gridSpan="2">
                  <a:txBody>
                    <a:bodyPr/>
                    <a:lstStyle/>
                    <a:p>
                      <a:pPr algn="ctr"/>
                      <a:r>
                        <a:rPr lang="en-US" sz="1600" b="1" dirty="0" smtClean="0">
                          <a:solidFill>
                            <a:schemeClr val="bg1"/>
                          </a:solidFill>
                          <a:latin typeface="+mn-lt"/>
                        </a:rPr>
                        <a:t>Savings</a:t>
                      </a:r>
                    </a:p>
                  </a:txBody>
                  <a:tcPr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hMerge="1">
                  <a:txBody>
                    <a:bodyPr/>
                    <a:lstStyle/>
                    <a:p>
                      <a:pPr algn="ctr"/>
                      <a:endParaRPr lang="en-US" sz="1400" b="1" dirty="0">
                        <a:solidFill>
                          <a:schemeClr val="bg1"/>
                        </a:solidFill>
                        <a:latin typeface="+mn-lt"/>
                      </a:endParaRPr>
                    </a:p>
                  </a:txBody>
                  <a:tcPr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rowSpan="2">
                  <a:txBody>
                    <a:bodyPr/>
                    <a:lstStyle/>
                    <a:p>
                      <a:pPr algn="ctr"/>
                      <a:r>
                        <a:rPr lang="en-US" sz="1400" b="1" dirty="0" err="1" smtClean="0">
                          <a:solidFill>
                            <a:schemeClr val="bg1"/>
                          </a:solidFill>
                          <a:latin typeface="+mn-lt"/>
                        </a:rPr>
                        <a:t>ccf</a:t>
                      </a:r>
                      <a:endParaRPr lang="en-US" sz="1400" b="1" dirty="0" smtClean="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rowSpan="2">
                  <a:txBody>
                    <a:bodyPr/>
                    <a:lstStyle/>
                    <a:p>
                      <a:pPr algn="ctr"/>
                      <a:r>
                        <a:rPr lang="en-US" sz="1400" b="1" dirty="0" smtClean="0">
                          <a:solidFill>
                            <a:schemeClr val="bg1"/>
                          </a:solidFill>
                          <a:latin typeface="+mn-lt"/>
                        </a:rPr>
                        <a:t>%</a:t>
                      </a:r>
                      <a:endParaRPr lang="en-US" sz="1400" b="1" dirty="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r>
              <a:tr h="474563">
                <a:tc vMerge="1">
                  <a:txBody>
                    <a:bodyPr/>
                    <a:lstStyle/>
                    <a:p>
                      <a:endParaRPr lang="en-US" sz="1200" dirty="0">
                        <a:latin typeface="Garamond" panose="02020404030301010803" pitchFamily="18" charset="0"/>
                      </a:endParaRPr>
                    </a:p>
                  </a:txBody>
                  <a:tcP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tcPr>
                </a:tc>
                <a:tc vMerge="1">
                  <a:txBody>
                    <a:bodyPr/>
                    <a:lstStyle/>
                    <a:p>
                      <a:pPr algn="ctr"/>
                      <a:endParaRPr lang="en-US" sz="1200" b="1" dirty="0">
                        <a:solidFill>
                          <a:schemeClr val="bg1"/>
                        </a:solidFill>
                        <a:latin typeface="Garamond" panose="02020404030301010803" pitchFamily="18" charset="0"/>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Pre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Post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err="1" smtClean="0">
                          <a:solidFill>
                            <a:schemeClr val="bg1"/>
                          </a:solidFill>
                          <a:latin typeface="+mn-lt"/>
                        </a:rPr>
                        <a:t>ccf</a:t>
                      </a:r>
                      <a:endParaRPr lang="en-US" sz="1400" b="1" dirty="0" smtClean="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a:t>
                      </a:r>
                      <a:endParaRPr lang="en-US" sz="1400" b="1" dirty="0">
                        <a:solidFill>
                          <a:schemeClr val="bg1"/>
                        </a:solidFill>
                        <a:latin typeface="+mn-lt"/>
                      </a:endParaRPr>
                    </a:p>
                  </a:txBody>
                  <a:tcPr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vMerge="1">
                  <a:txBody>
                    <a:bodyPr/>
                    <a:lstStyle/>
                    <a:p>
                      <a:pPr algn="ctr"/>
                      <a:endParaRPr lang="en-US" sz="1400" b="1" dirty="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Pre</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Post</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err="1" smtClean="0">
                          <a:solidFill>
                            <a:schemeClr val="bg1"/>
                          </a:solidFill>
                          <a:latin typeface="+mn-lt"/>
                        </a:rPr>
                        <a:t>ccf</a:t>
                      </a:r>
                      <a:endParaRPr lang="en-US" sz="1400" b="1" dirty="0" smtClean="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400" b="1" dirty="0" smtClean="0">
                          <a:solidFill>
                            <a:schemeClr val="bg1"/>
                          </a:solidFill>
                          <a:latin typeface="+mn-lt"/>
                        </a:rPr>
                        <a:t>%</a:t>
                      </a:r>
                      <a:endParaRPr lang="en-US" sz="1400" b="1" dirty="0">
                        <a:solidFill>
                          <a:schemeClr val="bg1"/>
                        </a:solidFill>
                        <a:latin typeface="+mn-lt"/>
                      </a:endParaRPr>
                    </a:p>
                  </a:txBody>
                  <a:tcPr anchor="ctr">
                    <a:lnL w="127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vMerge="1">
                  <a:txBody>
                    <a:bodyPr/>
                    <a:lstStyle/>
                    <a:p>
                      <a:pPr algn="ctr"/>
                      <a:endParaRPr lang="en-US" sz="1400" b="1" dirty="0" smtClean="0">
                        <a:solidFill>
                          <a:schemeClr val="bg1"/>
                        </a:solidFill>
                        <a:latin typeface="+mn-lt"/>
                      </a:endParaRPr>
                    </a:p>
                  </a:txBody>
                  <a:tcPr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vMerge="1">
                  <a:txBody>
                    <a:bodyPr/>
                    <a:lstStyle/>
                    <a:p>
                      <a:pPr algn="ctr"/>
                      <a:endParaRPr lang="en-US" sz="1400" b="1" dirty="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r>
              <a:tr h="318625">
                <a:tc>
                  <a:txBody>
                    <a:bodyPr/>
                    <a:lstStyle/>
                    <a:p>
                      <a:pPr marL="0" marR="0">
                        <a:lnSpc>
                          <a:spcPct val="107000"/>
                        </a:lnSpc>
                        <a:spcBef>
                          <a:spcPts val="0"/>
                        </a:spcBef>
                        <a:spcAft>
                          <a:spcPts val="0"/>
                        </a:spcAft>
                      </a:pPr>
                      <a:r>
                        <a:rPr lang="en-US" sz="1400" dirty="0" smtClean="0">
                          <a:solidFill>
                            <a:srgbClr val="000000"/>
                          </a:solidFill>
                          <a:effectLst/>
                          <a:latin typeface="+mn-lt"/>
                          <a:ea typeface="Times New Roman" panose="02020603050405020304" pitchFamily="18" charset="0"/>
                          <a:cs typeface="Arial" panose="020B0604020202020204" pitchFamily="34" charset="0"/>
                        </a:rPr>
                        <a:t>Raw</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tcPr>
                </a:tc>
                <a:tc>
                  <a:txBody>
                    <a:bodyPr/>
                    <a:lstStyle/>
                    <a:p>
                      <a:pPr algn="ctr"/>
                      <a:r>
                        <a:rPr lang="en-US" sz="1400" dirty="0" smtClean="0"/>
                        <a:t>646</a:t>
                      </a:r>
                      <a:endParaRPr lang="en-US" sz="1400" dirty="0"/>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tcPr>
                </a:tc>
                <a:tc>
                  <a:txBody>
                    <a:bodyPr/>
                    <a:lstStyle/>
                    <a:p>
                      <a:pPr algn="ctr"/>
                      <a:r>
                        <a:rPr lang="en-US" sz="1400" dirty="0" smtClean="0"/>
                        <a:t>982</a:t>
                      </a:r>
                      <a:endParaRPr lang="en-US" sz="1400" dirty="0"/>
                    </a:p>
                  </a:txBody>
                  <a:tcPr marL="68580" marR="68580" marT="0" marB="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a:txBody>
                    <a:bodyPr/>
                    <a:lstStyle/>
                    <a:p>
                      <a:pPr algn="ctr"/>
                      <a:r>
                        <a:rPr lang="en-US" sz="1400" dirty="0" smtClean="0"/>
                        <a:t>664</a:t>
                      </a:r>
                      <a:endParaRPr lang="en-US" sz="1400" dirty="0"/>
                    </a:p>
                  </a:txBody>
                  <a:tcPr marL="68580" marR="68580" marT="0" marB="0" anchor="ctr">
                    <a:lnT w="12700" cap="flat" cmpd="sng" algn="ctr">
                      <a:solidFill>
                        <a:schemeClr val="bg1"/>
                      </a:solidFill>
                      <a:prstDash val="solid"/>
                      <a:round/>
                      <a:headEnd type="none" w="med" len="med"/>
                      <a:tailEnd type="none" w="med" len="med"/>
                    </a:lnT>
                  </a:tcPr>
                </a:tc>
                <a:tc>
                  <a:txBody>
                    <a:bodyPr/>
                    <a:lstStyle/>
                    <a:p>
                      <a:pPr algn="ctr"/>
                      <a:r>
                        <a:rPr lang="en-US" sz="1400" dirty="0" smtClean="0"/>
                        <a:t>318</a:t>
                      </a:r>
                      <a:r>
                        <a:rPr lang="en-US" sz="1400" baseline="30000" dirty="0" smtClean="0"/>
                        <a:t>***</a:t>
                      </a:r>
                      <a:endParaRPr lang="en-US" sz="1400" dirty="0"/>
                    </a:p>
                  </a:txBody>
                  <a:tcPr marL="68580" marR="68580" marT="0" marB="0" anchor="ctr">
                    <a:lnT w="12700" cap="flat" cmpd="sng" algn="ctr">
                      <a:solidFill>
                        <a:schemeClr val="bg1"/>
                      </a:solidFill>
                      <a:prstDash val="solid"/>
                      <a:round/>
                      <a:headEnd type="none" w="med" len="med"/>
                      <a:tailEnd type="none" w="med" len="med"/>
                    </a:lnT>
                  </a:tcPr>
                </a:tc>
                <a:tc>
                  <a:txBody>
                    <a:bodyPr/>
                    <a:lstStyle/>
                    <a:p>
                      <a:pPr algn="ctr"/>
                      <a:r>
                        <a:rPr lang="en-US" sz="1400" dirty="0" smtClean="0"/>
                        <a:t>32.4%</a:t>
                      </a:r>
                      <a:endParaRPr lang="en-US" sz="1400" dirty="0"/>
                    </a:p>
                  </a:txBody>
                  <a:tcPr marL="68580" marR="68580" marT="0" marB="0" anchor="ctr">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tcPr>
                </a:tc>
                <a:tc>
                  <a:txBody>
                    <a:bodyPr/>
                    <a:lstStyle/>
                    <a:p>
                      <a:pPr algn="ctr"/>
                      <a:r>
                        <a:rPr lang="en-US" sz="1400" dirty="0" smtClean="0"/>
                        <a:t>646</a:t>
                      </a:r>
                      <a:endParaRPr lang="en-US" sz="1400" dirty="0"/>
                    </a:p>
                  </a:txBody>
                  <a:tcPr marL="68580" marR="68580" marT="0" marB="0" anchor="ctr">
                    <a:lnL w="381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a:txBody>
                    <a:bodyPr/>
                    <a:lstStyle/>
                    <a:p>
                      <a:pPr algn="ctr"/>
                      <a:r>
                        <a:rPr lang="en-US" sz="1400" dirty="0" smtClean="0"/>
                        <a:t>984</a:t>
                      </a:r>
                      <a:endParaRPr lang="en-US" sz="1400" dirty="0"/>
                    </a:p>
                  </a:txBody>
                  <a:tcPr marL="68580" marR="68580" marT="0" marB="0" anchor="ctr">
                    <a:lnT w="12700" cap="flat" cmpd="sng" algn="ctr">
                      <a:solidFill>
                        <a:schemeClr val="bg1"/>
                      </a:solidFill>
                      <a:prstDash val="solid"/>
                      <a:round/>
                      <a:headEnd type="none" w="med" len="med"/>
                      <a:tailEnd type="none" w="med" len="med"/>
                    </a:lnT>
                  </a:tcPr>
                </a:tc>
                <a:tc>
                  <a:txBody>
                    <a:bodyPr/>
                    <a:lstStyle/>
                    <a:p>
                      <a:pPr algn="ctr"/>
                      <a:r>
                        <a:rPr lang="en-US" sz="1400" dirty="0" smtClean="0"/>
                        <a:t>866</a:t>
                      </a:r>
                      <a:endParaRPr lang="en-US" sz="1400" dirty="0"/>
                    </a:p>
                  </a:txBody>
                  <a:tcPr marL="68580" marR="68580" marT="0" marB="0" anchor="ctr">
                    <a:lnT w="12700" cap="flat" cmpd="sng" algn="ctr">
                      <a:solidFill>
                        <a:schemeClr val="bg1"/>
                      </a:solidFill>
                      <a:prstDash val="solid"/>
                      <a:round/>
                      <a:headEnd type="none" w="med" len="med"/>
                      <a:tailEnd type="none" w="med" len="med"/>
                    </a:lnT>
                  </a:tcPr>
                </a:tc>
                <a:tc>
                  <a:txBody>
                    <a:bodyPr/>
                    <a:lstStyle/>
                    <a:p>
                      <a:pPr algn="ctr"/>
                      <a:r>
                        <a:rPr lang="en-US" sz="1400" dirty="0" smtClean="0"/>
                        <a:t>118</a:t>
                      </a:r>
                      <a:r>
                        <a:rPr lang="en-US" sz="1400" baseline="30000" dirty="0" smtClean="0"/>
                        <a:t>***</a:t>
                      </a:r>
                      <a:endParaRPr lang="en-US" sz="1400" dirty="0"/>
                    </a:p>
                  </a:txBody>
                  <a:tcPr marL="68580" marR="68580" marT="0" marB="0" anchor="ctr">
                    <a:lnT w="12700" cap="flat" cmpd="sng" algn="ctr">
                      <a:solidFill>
                        <a:schemeClr val="bg1"/>
                      </a:solidFill>
                      <a:prstDash val="solid"/>
                      <a:round/>
                      <a:headEnd type="none" w="med" len="med"/>
                      <a:tailEnd type="none" w="med" len="med"/>
                    </a:lnT>
                  </a:tcPr>
                </a:tc>
                <a:tc>
                  <a:txBody>
                    <a:bodyPr/>
                    <a:lstStyle/>
                    <a:p>
                      <a:pPr algn="ctr"/>
                      <a:r>
                        <a:rPr lang="en-US" sz="1400" dirty="0" smtClean="0"/>
                        <a:t>11.9%</a:t>
                      </a:r>
                      <a:endParaRPr lang="en-US" sz="1400" dirty="0"/>
                    </a:p>
                  </a:txBody>
                  <a:tcPr marL="68580" marR="68580" marT="0" marB="0" anchor="ctr">
                    <a:lnR w="381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tcPr>
                </a:tc>
                <a:tc>
                  <a:txBody>
                    <a:bodyPr/>
                    <a:lstStyle/>
                    <a:p>
                      <a:pPr algn="ctr"/>
                      <a:r>
                        <a:rPr lang="en-US" sz="1400" dirty="0" smtClean="0"/>
                        <a:t>201</a:t>
                      </a:r>
                      <a:r>
                        <a:rPr lang="en-US" sz="1400" baseline="30000" dirty="0" smtClean="0"/>
                        <a:t>***</a:t>
                      </a:r>
                      <a:endParaRPr lang="en-US" sz="1400" dirty="0"/>
                    </a:p>
                  </a:txBody>
                  <a:tcPr marL="68580" marR="68580" marT="0" marB="0" anchor="ctr">
                    <a:lnL w="381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a:txBody>
                    <a:bodyPr/>
                    <a:lstStyle/>
                    <a:p>
                      <a:pPr algn="ctr"/>
                      <a:r>
                        <a:rPr lang="en-US" sz="1400" dirty="0" smtClean="0"/>
                        <a:t>20.4%</a:t>
                      </a:r>
                      <a:endParaRPr lang="en-US" sz="1400" dirty="0"/>
                    </a:p>
                  </a:txBody>
                  <a:tcPr marL="68580" marR="68580" marT="0" marB="0" anchor="ctr">
                    <a:lnT w="12700" cap="flat" cmpd="sng" algn="ctr">
                      <a:solidFill>
                        <a:schemeClr val="bg1"/>
                      </a:solidFill>
                      <a:prstDash val="solid"/>
                      <a:round/>
                      <a:headEnd type="none" w="med" len="med"/>
                      <a:tailEnd type="none" w="med" len="med"/>
                    </a:lnT>
                  </a:tcPr>
                </a:tc>
              </a:tr>
              <a:tr h="318625">
                <a:tc>
                  <a:txBody>
                    <a:bodyPr/>
                    <a:lstStyle/>
                    <a:p>
                      <a:pPr marL="0" marR="0">
                        <a:lnSpc>
                          <a:spcPct val="107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Degree Day </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tcPr>
                </a:tc>
                <a:tc>
                  <a:txBody>
                    <a:bodyPr/>
                    <a:lstStyle/>
                    <a:p>
                      <a:pPr algn="ctr"/>
                      <a:r>
                        <a:rPr lang="en-US" sz="1400" dirty="0" smtClean="0"/>
                        <a:t>646</a:t>
                      </a:r>
                      <a:endParaRPr lang="en-US" sz="1400" dirty="0"/>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tcPr>
                </a:tc>
                <a:tc>
                  <a:txBody>
                    <a:bodyPr/>
                    <a:lstStyle/>
                    <a:p>
                      <a:pPr algn="ctr"/>
                      <a:r>
                        <a:rPr lang="en-US" sz="1400" dirty="0" smtClean="0"/>
                        <a:t>869</a:t>
                      </a:r>
                      <a:endParaRPr lang="en-US" sz="1400" dirty="0"/>
                    </a:p>
                  </a:txBody>
                  <a:tcPr marL="68580" marR="68580" marT="0" marB="0" anchor="ctr">
                    <a:lnL w="12700" cap="flat" cmpd="sng" algn="ctr">
                      <a:solidFill>
                        <a:schemeClr val="bg1"/>
                      </a:solidFill>
                      <a:prstDash val="solid"/>
                      <a:round/>
                      <a:headEnd type="none" w="med" len="med"/>
                      <a:tailEnd type="none" w="med" len="med"/>
                    </a:lnL>
                  </a:tcPr>
                </a:tc>
                <a:tc>
                  <a:txBody>
                    <a:bodyPr/>
                    <a:lstStyle/>
                    <a:p>
                      <a:pPr algn="ctr"/>
                      <a:r>
                        <a:rPr lang="en-US" sz="1400" dirty="0" smtClean="0"/>
                        <a:t>675</a:t>
                      </a:r>
                      <a:endParaRPr lang="en-US" sz="1400" dirty="0"/>
                    </a:p>
                  </a:txBody>
                  <a:tcPr marL="68580" marR="68580" marT="0" marB="0" anchor="ctr"/>
                </a:tc>
                <a:tc>
                  <a:txBody>
                    <a:bodyPr/>
                    <a:lstStyle/>
                    <a:p>
                      <a:pPr algn="ctr"/>
                      <a:r>
                        <a:rPr lang="en-US" sz="1400" dirty="0" smtClean="0"/>
                        <a:t>194</a:t>
                      </a:r>
                      <a:r>
                        <a:rPr lang="en-US" sz="1400" baseline="30000" dirty="0" smtClean="0"/>
                        <a:t>***</a:t>
                      </a:r>
                      <a:endParaRPr lang="en-US" sz="1400" dirty="0"/>
                    </a:p>
                  </a:txBody>
                  <a:tcPr marL="68580" marR="68580" marT="0" marB="0" anchor="ctr"/>
                </a:tc>
                <a:tc>
                  <a:txBody>
                    <a:bodyPr/>
                    <a:lstStyle/>
                    <a:p>
                      <a:pPr algn="ctr"/>
                      <a:r>
                        <a:rPr lang="en-US" sz="1400" dirty="0" smtClean="0"/>
                        <a:t>22.3%</a:t>
                      </a:r>
                      <a:endParaRPr lang="en-US" sz="1400" dirty="0"/>
                    </a:p>
                  </a:txBody>
                  <a:tcPr marL="68580" marR="68580" marT="0" marB="0" anchor="ctr">
                    <a:lnR w="38100" cap="flat" cmpd="sng" algn="ctr">
                      <a:solidFill>
                        <a:schemeClr val="bg1"/>
                      </a:solidFill>
                      <a:prstDash val="solid"/>
                      <a:round/>
                      <a:headEnd type="none" w="med" len="med"/>
                      <a:tailEnd type="none" w="med" len="med"/>
                    </a:lnR>
                  </a:tcPr>
                </a:tc>
                <a:tc>
                  <a:txBody>
                    <a:bodyPr/>
                    <a:lstStyle/>
                    <a:p>
                      <a:pPr algn="ctr"/>
                      <a:r>
                        <a:rPr lang="en-US" sz="1400" dirty="0" smtClean="0"/>
                        <a:t>646</a:t>
                      </a:r>
                      <a:endParaRPr lang="en-US" sz="1400" dirty="0"/>
                    </a:p>
                  </a:txBody>
                  <a:tcPr marL="68580" marR="68580" marT="0" marB="0" anchor="ctr">
                    <a:lnL w="38100" cap="flat" cmpd="sng" algn="ctr">
                      <a:solidFill>
                        <a:schemeClr val="bg1"/>
                      </a:solidFill>
                      <a:prstDash val="solid"/>
                      <a:round/>
                      <a:headEnd type="none" w="med" len="med"/>
                      <a:tailEnd type="none" w="med" len="med"/>
                    </a:lnL>
                  </a:tcPr>
                </a:tc>
                <a:tc>
                  <a:txBody>
                    <a:bodyPr/>
                    <a:lstStyle/>
                    <a:p>
                      <a:pPr algn="ctr"/>
                      <a:r>
                        <a:rPr lang="en-US" sz="1400" dirty="0" smtClean="0"/>
                        <a:t>859</a:t>
                      </a:r>
                      <a:endParaRPr lang="en-US" sz="1400" dirty="0"/>
                    </a:p>
                  </a:txBody>
                  <a:tcPr marL="68580" marR="68580" marT="0" marB="0" anchor="ctr"/>
                </a:tc>
                <a:tc>
                  <a:txBody>
                    <a:bodyPr/>
                    <a:lstStyle/>
                    <a:p>
                      <a:pPr algn="ctr"/>
                      <a:r>
                        <a:rPr lang="en-US" sz="1400" dirty="0" smtClean="0"/>
                        <a:t>871</a:t>
                      </a:r>
                      <a:endParaRPr lang="en-US" sz="1400" dirty="0"/>
                    </a:p>
                  </a:txBody>
                  <a:tcPr marL="68580" marR="68580" marT="0" marB="0" anchor="ctr"/>
                </a:tc>
                <a:tc>
                  <a:txBody>
                    <a:bodyPr/>
                    <a:lstStyle/>
                    <a:p>
                      <a:pPr algn="ctr"/>
                      <a:r>
                        <a:rPr lang="en-US" sz="1400" dirty="0" smtClean="0"/>
                        <a:t>-13</a:t>
                      </a:r>
                      <a:r>
                        <a:rPr lang="en-US" sz="1400" baseline="30000" dirty="0" smtClean="0"/>
                        <a:t>***</a:t>
                      </a:r>
                      <a:endParaRPr lang="en-US" sz="1400" dirty="0"/>
                    </a:p>
                  </a:txBody>
                  <a:tcPr marL="68580" marR="68580" marT="0" marB="0" anchor="ctr"/>
                </a:tc>
                <a:tc>
                  <a:txBody>
                    <a:bodyPr/>
                    <a:lstStyle/>
                    <a:p>
                      <a:pPr algn="ctr"/>
                      <a:r>
                        <a:rPr lang="en-US" sz="1400" dirty="0" smtClean="0"/>
                        <a:t>-1.5%</a:t>
                      </a:r>
                      <a:endParaRPr lang="en-US" sz="1400" dirty="0"/>
                    </a:p>
                  </a:txBody>
                  <a:tcPr marL="68580" marR="68580" marT="0" marB="0" anchor="ctr">
                    <a:lnR w="38100" cap="flat" cmpd="sng" algn="ctr">
                      <a:solidFill>
                        <a:schemeClr val="bg1"/>
                      </a:solidFill>
                      <a:prstDash val="solid"/>
                      <a:round/>
                      <a:headEnd type="none" w="med" len="med"/>
                      <a:tailEnd type="none" w="med" len="med"/>
                    </a:lnR>
                  </a:tcPr>
                </a:tc>
                <a:tc>
                  <a:txBody>
                    <a:bodyPr/>
                    <a:lstStyle/>
                    <a:p>
                      <a:pPr algn="ctr"/>
                      <a:r>
                        <a:rPr lang="en-US" sz="1400" dirty="0" smtClean="0"/>
                        <a:t>206</a:t>
                      </a:r>
                      <a:r>
                        <a:rPr lang="en-US" sz="1400" baseline="30000" dirty="0" smtClean="0"/>
                        <a:t>***</a:t>
                      </a:r>
                      <a:endParaRPr lang="en-US" sz="1400" dirty="0"/>
                    </a:p>
                  </a:txBody>
                  <a:tcPr marL="68580" marR="68580" marT="0" marB="0" anchor="ctr">
                    <a:lnL w="38100" cap="flat" cmpd="sng" algn="ctr">
                      <a:solidFill>
                        <a:schemeClr val="bg1"/>
                      </a:solidFill>
                      <a:prstDash val="solid"/>
                      <a:round/>
                      <a:headEnd type="none" w="med" len="med"/>
                      <a:tailEnd type="none" w="med" len="med"/>
                    </a:lnL>
                    <a:solidFill>
                      <a:schemeClr val="accent2">
                        <a:lumMod val="20000"/>
                        <a:lumOff val="80000"/>
                      </a:schemeClr>
                    </a:solidFill>
                  </a:tcPr>
                </a:tc>
                <a:tc>
                  <a:txBody>
                    <a:bodyPr/>
                    <a:lstStyle/>
                    <a:p>
                      <a:pPr algn="ctr"/>
                      <a:r>
                        <a:rPr lang="en-US" sz="1400" dirty="0" smtClean="0"/>
                        <a:t>23.8%</a:t>
                      </a:r>
                      <a:endParaRPr lang="en-US" sz="1400" dirty="0"/>
                    </a:p>
                  </a:txBody>
                  <a:tcPr marL="68580" marR="68580" marT="0" marB="0" anchor="ctr">
                    <a:solidFill>
                      <a:schemeClr val="accent2">
                        <a:lumMod val="20000"/>
                        <a:lumOff val="80000"/>
                      </a:schemeClr>
                    </a:solidFill>
                  </a:tcPr>
                </a:tc>
              </a:tr>
              <a:tr h="318625">
                <a:tc>
                  <a:txBody>
                    <a:bodyPr/>
                    <a:lstStyle/>
                    <a:p>
                      <a:pPr marL="0" marR="0">
                        <a:lnSpc>
                          <a:spcPct val="107000"/>
                        </a:lnSpc>
                        <a:spcBef>
                          <a:spcPts val="0"/>
                        </a:spcBef>
                        <a:spcAft>
                          <a:spcPts val="0"/>
                        </a:spcAft>
                      </a:pPr>
                      <a:r>
                        <a:rPr lang="en-US" sz="1400" dirty="0">
                          <a:solidFill>
                            <a:srgbClr val="000000"/>
                          </a:solidFill>
                          <a:effectLst/>
                          <a:latin typeface="+mn-lt"/>
                          <a:ea typeface="Times New Roman" panose="02020603050405020304" pitchFamily="18" charset="0"/>
                          <a:cs typeface="Arial" panose="020B0604020202020204" pitchFamily="34" charset="0"/>
                        </a:rPr>
                        <a:t>PRISM </a:t>
                      </a:r>
                      <a:endParaRPr lang="en-US" sz="1400" dirty="0">
                        <a:effectLst/>
                        <a:latin typeface="+mn-lt"/>
                        <a:ea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a:txBody>
                    <a:bodyPr/>
                    <a:lstStyle/>
                    <a:p>
                      <a:pPr algn="ctr"/>
                      <a:r>
                        <a:rPr lang="en-US" sz="1400" dirty="0" smtClean="0"/>
                        <a:t>628</a:t>
                      </a:r>
                      <a:endParaRPr lang="en-US" sz="1400" dirty="0"/>
                    </a:p>
                  </a:txBody>
                  <a:tcPr marL="68580" marR="68580" marT="0" marB="0" anchor="ctr">
                    <a:lnL w="381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a:txBody>
                    <a:bodyPr/>
                    <a:lstStyle/>
                    <a:p>
                      <a:pPr algn="ctr"/>
                      <a:r>
                        <a:rPr lang="en-US" sz="1400" dirty="0" smtClean="0"/>
                        <a:t>865</a:t>
                      </a:r>
                      <a:endParaRPr lang="en-US" sz="1400" dirty="0"/>
                    </a:p>
                  </a:txBody>
                  <a:tcPr marL="68580" marR="68580" marT="0" marB="0" anchor="ctr">
                    <a:lnL w="12700"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tcPr>
                </a:tc>
                <a:tc>
                  <a:txBody>
                    <a:bodyPr/>
                    <a:lstStyle/>
                    <a:p>
                      <a:pPr algn="ctr"/>
                      <a:r>
                        <a:rPr lang="en-US" sz="1400" dirty="0" smtClean="0"/>
                        <a:t>680</a:t>
                      </a:r>
                      <a:endParaRPr lang="en-US" sz="1400" dirty="0"/>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r>
                        <a:rPr lang="en-US" sz="1400" dirty="0" smtClean="0"/>
                        <a:t>184</a:t>
                      </a:r>
                      <a:r>
                        <a:rPr lang="en-US" sz="1400" baseline="30000" dirty="0" smtClean="0"/>
                        <a:t>***</a:t>
                      </a:r>
                      <a:endParaRPr lang="en-US" sz="1400" dirty="0"/>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r>
                        <a:rPr lang="en-US" sz="1400" dirty="0" smtClean="0"/>
                        <a:t>21.3%</a:t>
                      </a:r>
                      <a:endParaRPr lang="en-US" sz="1400" dirty="0"/>
                    </a:p>
                  </a:txBody>
                  <a:tcPr marL="68580" marR="68580" marT="0" marB="0" anchor="ctr">
                    <a:lnR w="381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a:txBody>
                    <a:bodyPr/>
                    <a:lstStyle/>
                    <a:p>
                      <a:pPr algn="ctr"/>
                      <a:r>
                        <a:rPr lang="en-US" sz="1400" dirty="0" smtClean="0"/>
                        <a:t>628</a:t>
                      </a:r>
                      <a:endParaRPr lang="en-US" sz="1400" dirty="0"/>
                    </a:p>
                  </a:txBody>
                  <a:tcPr marL="68580" marR="68580" marT="0" marB="0" anchor="ctr">
                    <a:lnL w="38100"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tcPr>
                </a:tc>
                <a:tc>
                  <a:txBody>
                    <a:bodyPr/>
                    <a:lstStyle/>
                    <a:p>
                      <a:pPr algn="ctr"/>
                      <a:r>
                        <a:rPr lang="en-US" sz="1400" dirty="0" smtClean="0"/>
                        <a:t>869</a:t>
                      </a:r>
                      <a:endParaRPr lang="en-US" sz="1400" dirty="0"/>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r>
                        <a:rPr lang="en-US" sz="1400" dirty="0" smtClean="0"/>
                        <a:t>889</a:t>
                      </a:r>
                      <a:endParaRPr lang="en-US" sz="1400" dirty="0"/>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r>
                        <a:rPr lang="en-US" sz="1400" dirty="0" smtClean="0"/>
                        <a:t>-21</a:t>
                      </a:r>
                      <a:r>
                        <a:rPr lang="en-US" sz="1400" baseline="30000" dirty="0" smtClean="0"/>
                        <a:t>***</a:t>
                      </a:r>
                      <a:endParaRPr lang="en-US" sz="1400" dirty="0"/>
                    </a:p>
                  </a:txBody>
                  <a:tcPr marL="68580" marR="68580" marT="0" marB="0" anchor="ctr">
                    <a:lnB w="28575" cap="flat" cmpd="sng" algn="ctr">
                      <a:solidFill>
                        <a:schemeClr val="bg1"/>
                      </a:solidFill>
                      <a:prstDash val="solid"/>
                      <a:round/>
                      <a:headEnd type="none" w="med" len="med"/>
                      <a:tailEnd type="none" w="med" len="med"/>
                    </a:lnB>
                  </a:tcPr>
                </a:tc>
                <a:tc>
                  <a:txBody>
                    <a:bodyPr/>
                    <a:lstStyle/>
                    <a:p>
                      <a:pPr algn="ctr"/>
                      <a:r>
                        <a:rPr lang="en-US" sz="1400" dirty="0" smtClean="0"/>
                        <a:t>-2.4%</a:t>
                      </a:r>
                      <a:endParaRPr lang="en-US" sz="1400" dirty="0"/>
                    </a:p>
                  </a:txBody>
                  <a:tcPr marL="68580" marR="68580" marT="0" marB="0" anchor="ctr">
                    <a:lnR w="38100" cap="flat" cmpd="sng" algn="ctr">
                      <a:solidFill>
                        <a:schemeClr val="bg1"/>
                      </a:solidFill>
                      <a:prstDash val="solid"/>
                      <a:round/>
                      <a:headEnd type="none" w="med" len="med"/>
                      <a:tailEnd type="none" w="med" len="med"/>
                    </a:lnR>
                    <a:lnB w="28575" cap="flat" cmpd="sng" algn="ctr">
                      <a:solidFill>
                        <a:schemeClr val="bg1"/>
                      </a:solidFill>
                      <a:prstDash val="solid"/>
                      <a:round/>
                      <a:headEnd type="none" w="med" len="med"/>
                      <a:tailEnd type="none" w="med" len="med"/>
                    </a:lnB>
                  </a:tcPr>
                </a:tc>
                <a:tc>
                  <a:txBody>
                    <a:bodyPr/>
                    <a:lstStyle/>
                    <a:p>
                      <a:pPr algn="ctr"/>
                      <a:r>
                        <a:rPr lang="en-US" sz="1400" dirty="0" smtClean="0"/>
                        <a:t>205</a:t>
                      </a:r>
                      <a:r>
                        <a:rPr lang="en-US" sz="1400" baseline="30000" dirty="0" smtClean="0"/>
                        <a:t>***</a:t>
                      </a:r>
                      <a:endParaRPr lang="en-US" sz="1400" dirty="0"/>
                    </a:p>
                  </a:txBody>
                  <a:tcPr marL="68580" marR="68580" marT="0" marB="0" anchor="ctr">
                    <a:lnL w="38100" cap="flat" cmpd="sng" algn="ctr">
                      <a:solidFill>
                        <a:schemeClr val="bg1"/>
                      </a:solidFill>
                      <a:prstDash val="solid"/>
                      <a:round/>
                      <a:headEnd type="none" w="med" len="med"/>
                      <a:tailEnd type="none" w="med" len="med"/>
                    </a:lnL>
                    <a:lnB w="28575" cap="flat" cmpd="sng" algn="ctr">
                      <a:solidFill>
                        <a:schemeClr val="bg1"/>
                      </a:solidFill>
                      <a:prstDash val="solid"/>
                      <a:round/>
                      <a:headEnd type="none" w="med" len="med"/>
                      <a:tailEnd type="none" w="med" len="med"/>
                    </a:lnB>
                  </a:tcPr>
                </a:tc>
                <a:tc>
                  <a:txBody>
                    <a:bodyPr/>
                    <a:lstStyle/>
                    <a:p>
                      <a:pPr algn="ctr"/>
                      <a:r>
                        <a:rPr lang="en-US" sz="1400" dirty="0" smtClean="0"/>
                        <a:t>23.7%</a:t>
                      </a:r>
                      <a:endParaRPr lang="en-US" sz="1400" dirty="0"/>
                    </a:p>
                  </a:txBody>
                  <a:tcPr marL="68580" marR="68580" marT="0" marB="0" anchor="ctr">
                    <a:lnB w="28575" cap="flat" cmpd="sng" algn="ctr">
                      <a:solidFill>
                        <a:schemeClr val="bg1"/>
                      </a:solidFill>
                      <a:prstDash val="solid"/>
                      <a:round/>
                      <a:headEnd type="none" w="med" len="med"/>
                      <a:tailEnd type="none" w="med" len="med"/>
                    </a:lnB>
                  </a:tcPr>
                </a:tc>
              </a:tr>
            </a:tbl>
          </a:graphicData>
        </a:graphic>
      </p:graphicFrame>
      <p:sp>
        <p:nvSpPr>
          <p:cNvPr id="48" name="TextBox 47"/>
          <p:cNvSpPr txBox="1"/>
          <p:nvPr/>
        </p:nvSpPr>
        <p:spPr>
          <a:xfrm>
            <a:off x="175793" y="4886167"/>
            <a:ext cx="2755900" cy="261610"/>
          </a:xfrm>
          <a:prstGeom prst="rect">
            <a:avLst/>
          </a:prstGeom>
          <a:noFill/>
        </p:spPr>
        <p:txBody>
          <a:bodyPr wrap="square" rtlCol="0">
            <a:spAutoFit/>
          </a:bodyPr>
          <a:lstStyle/>
          <a:p>
            <a:r>
              <a:rPr lang="en-US" sz="1100" baseline="30000" dirty="0" smtClean="0"/>
              <a:t>***</a:t>
            </a:r>
            <a:r>
              <a:rPr lang="en-US" sz="1100" dirty="0" smtClean="0"/>
              <a:t>Denotes significance at the 99 percent level</a:t>
            </a:r>
            <a:endParaRPr lang="en-US" sz="1100" baseline="30000" dirty="0"/>
          </a:p>
        </p:txBody>
      </p:sp>
      <p:sp>
        <p:nvSpPr>
          <p:cNvPr id="51" name="Rectangle 44"/>
          <p:cNvSpPr>
            <a:spLocks noGrp="1" noChangeArrowheads="1"/>
          </p:cNvSpPr>
          <p:nvPr>
            <p:ph type="title"/>
          </p:nvPr>
        </p:nvSpPr>
        <p:spPr>
          <a:xfrm>
            <a:off x="80749" y="615563"/>
            <a:ext cx="8748712" cy="1143000"/>
          </a:xfrm>
        </p:spPr>
        <p:txBody>
          <a:bodyPr/>
          <a:lstStyle/>
          <a:p>
            <a:pPr algn="l"/>
            <a:r>
              <a:rPr lang="en-US" altLang="en-US" dirty="0" err="1" smtClean="0"/>
              <a:t>HPwES</a:t>
            </a:r>
            <a:r>
              <a:rPr lang="en-US" altLang="en-US" dirty="0" smtClean="0"/>
              <a:t> Impact</a:t>
            </a:r>
            <a:br>
              <a:rPr lang="en-US" altLang="en-US" dirty="0" smtClean="0"/>
            </a:br>
            <a:r>
              <a:rPr lang="en-US" altLang="en-US" dirty="0" smtClean="0"/>
              <a:t>Natural Gas Savings </a:t>
            </a:r>
            <a:br>
              <a:rPr lang="en-US" altLang="en-US" dirty="0" smtClean="0"/>
            </a:br>
            <a:endParaRPr lang="en-US" altLang="en-US" dirty="0" smtClean="0"/>
          </a:p>
        </p:txBody>
      </p:sp>
    </p:spTree>
    <p:extLst>
      <p:ext uri="{BB962C8B-B14F-4D97-AF65-F5344CB8AC3E}">
        <p14:creationId xmlns:p14="http://schemas.microsoft.com/office/powerpoint/2010/main" val="1296702807"/>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53</a:t>
            </a:fld>
            <a:endParaRPr lang="en-US" altLang="en-US" sz="1000"/>
          </a:p>
        </p:txBody>
      </p:sp>
      <p:graphicFrame>
        <p:nvGraphicFramePr>
          <p:cNvPr id="4" name="Chart 3"/>
          <p:cNvGraphicFramePr/>
          <p:nvPr>
            <p:extLst>
              <p:ext uri="{D42A27DB-BD31-4B8C-83A1-F6EECF244321}">
                <p14:modId xmlns:p14="http://schemas.microsoft.com/office/powerpoint/2010/main" val="3012242197"/>
              </p:ext>
            </p:extLst>
          </p:nvPr>
        </p:nvGraphicFramePr>
        <p:xfrm>
          <a:off x="1416844" y="2012778"/>
          <a:ext cx="6096000" cy="4064000"/>
        </p:xfrm>
        <a:graphic>
          <a:graphicData uri="http://schemas.openxmlformats.org/drawingml/2006/chart">
            <c:chart xmlns:c="http://schemas.openxmlformats.org/drawingml/2006/chart" xmlns:r="http://schemas.openxmlformats.org/officeDocument/2006/relationships" r:id="rId4"/>
          </a:graphicData>
        </a:graphic>
      </p:graphicFrame>
      <p:sp>
        <p:nvSpPr>
          <p:cNvPr id="48" name="Rectangle 44"/>
          <p:cNvSpPr>
            <a:spLocks noGrp="1" noChangeArrowheads="1"/>
          </p:cNvSpPr>
          <p:nvPr>
            <p:ph type="title"/>
          </p:nvPr>
        </p:nvSpPr>
        <p:spPr>
          <a:xfrm>
            <a:off x="80749" y="615563"/>
            <a:ext cx="8748712" cy="1143000"/>
          </a:xfrm>
        </p:spPr>
        <p:txBody>
          <a:bodyPr/>
          <a:lstStyle/>
          <a:p>
            <a:pPr algn="l"/>
            <a:r>
              <a:rPr lang="en-US" altLang="en-US" dirty="0" err="1" smtClean="0"/>
              <a:t>HPwES</a:t>
            </a:r>
            <a:r>
              <a:rPr lang="en-US" altLang="en-US" dirty="0" smtClean="0"/>
              <a:t> Impact</a:t>
            </a:r>
            <a:br>
              <a:rPr lang="en-US" altLang="en-US" dirty="0" smtClean="0"/>
            </a:br>
            <a:r>
              <a:rPr lang="en-US" altLang="en-US" dirty="0" smtClean="0"/>
              <a:t>Savings By NJCEP Rebate</a:t>
            </a:r>
            <a:br>
              <a:rPr lang="en-US" altLang="en-US" dirty="0" smtClean="0"/>
            </a:br>
            <a:endParaRPr lang="en-US" altLang="en-US" dirty="0" smtClean="0"/>
          </a:p>
        </p:txBody>
      </p:sp>
    </p:spTree>
    <p:extLst>
      <p:ext uri="{BB962C8B-B14F-4D97-AF65-F5344CB8AC3E}">
        <p14:creationId xmlns:p14="http://schemas.microsoft.com/office/powerpoint/2010/main" val="3814752949"/>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54</a:t>
            </a:fld>
            <a:endParaRPr lang="en-US" altLang="en-US" sz="1000"/>
          </a:p>
        </p:txBody>
      </p:sp>
      <p:graphicFrame>
        <p:nvGraphicFramePr>
          <p:cNvPr id="4" name="Chart 3"/>
          <p:cNvGraphicFramePr/>
          <p:nvPr>
            <p:extLst>
              <p:ext uri="{D42A27DB-BD31-4B8C-83A1-F6EECF244321}">
                <p14:modId xmlns:p14="http://schemas.microsoft.com/office/powerpoint/2010/main" val="3688921921"/>
              </p:ext>
            </p:extLst>
          </p:nvPr>
        </p:nvGraphicFramePr>
        <p:xfrm>
          <a:off x="1416844" y="2030627"/>
          <a:ext cx="6096000" cy="4064000"/>
        </p:xfrm>
        <a:graphic>
          <a:graphicData uri="http://schemas.openxmlformats.org/drawingml/2006/chart">
            <c:chart xmlns:c="http://schemas.openxmlformats.org/drawingml/2006/chart" xmlns:r="http://schemas.openxmlformats.org/officeDocument/2006/relationships" r:id="rId4"/>
          </a:graphicData>
        </a:graphic>
      </p:graphicFrame>
      <p:sp>
        <p:nvSpPr>
          <p:cNvPr id="48" name="Rectangle 44"/>
          <p:cNvSpPr>
            <a:spLocks noGrp="1" noChangeArrowheads="1"/>
          </p:cNvSpPr>
          <p:nvPr>
            <p:ph type="title"/>
          </p:nvPr>
        </p:nvSpPr>
        <p:spPr>
          <a:xfrm>
            <a:off x="80749" y="615563"/>
            <a:ext cx="8748712" cy="1143000"/>
          </a:xfrm>
        </p:spPr>
        <p:txBody>
          <a:bodyPr/>
          <a:lstStyle/>
          <a:p>
            <a:pPr algn="l"/>
            <a:r>
              <a:rPr lang="en-US" altLang="en-US" dirty="0" err="1" smtClean="0"/>
              <a:t>HPwES</a:t>
            </a:r>
            <a:r>
              <a:rPr lang="en-US" altLang="en-US" dirty="0" smtClean="0"/>
              <a:t> Impact</a:t>
            </a:r>
            <a:br>
              <a:rPr lang="en-US" altLang="en-US" dirty="0" smtClean="0"/>
            </a:br>
            <a:r>
              <a:rPr lang="en-US" altLang="en-US" dirty="0" smtClean="0"/>
              <a:t>Savings By Pre-Usage</a:t>
            </a:r>
            <a:br>
              <a:rPr lang="en-US" altLang="en-US" dirty="0" smtClean="0"/>
            </a:br>
            <a:endParaRPr lang="en-US" altLang="en-US" dirty="0" smtClean="0"/>
          </a:p>
        </p:txBody>
      </p:sp>
    </p:spTree>
    <p:extLst>
      <p:ext uri="{BB962C8B-B14F-4D97-AF65-F5344CB8AC3E}">
        <p14:creationId xmlns:p14="http://schemas.microsoft.com/office/powerpoint/2010/main" val="2001461896"/>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55</a:t>
            </a:fld>
            <a:endParaRPr lang="en-US" altLang="en-US" sz="1000"/>
          </a:p>
        </p:txBody>
      </p:sp>
      <p:graphicFrame>
        <p:nvGraphicFramePr>
          <p:cNvPr id="4" name="Chart 3"/>
          <p:cNvGraphicFramePr/>
          <p:nvPr>
            <p:extLst>
              <p:ext uri="{D42A27DB-BD31-4B8C-83A1-F6EECF244321}">
                <p14:modId xmlns:p14="http://schemas.microsoft.com/office/powerpoint/2010/main" val="3275821926"/>
              </p:ext>
            </p:extLst>
          </p:nvPr>
        </p:nvGraphicFramePr>
        <p:xfrm>
          <a:off x="1063625" y="1836072"/>
          <a:ext cx="6864350" cy="4564728"/>
        </p:xfrm>
        <a:graphic>
          <a:graphicData uri="http://schemas.openxmlformats.org/drawingml/2006/chart">
            <c:chart xmlns:c="http://schemas.openxmlformats.org/drawingml/2006/chart" xmlns:r="http://schemas.openxmlformats.org/officeDocument/2006/relationships" r:id="rId4"/>
          </a:graphicData>
        </a:graphic>
      </p:graphicFrame>
      <p:sp>
        <p:nvSpPr>
          <p:cNvPr id="48" name="Rectangle 44"/>
          <p:cNvSpPr>
            <a:spLocks noGrp="1" noChangeArrowheads="1"/>
          </p:cNvSpPr>
          <p:nvPr>
            <p:ph type="title"/>
          </p:nvPr>
        </p:nvSpPr>
        <p:spPr>
          <a:xfrm>
            <a:off x="80749" y="615563"/>
            <a:ext cx="8748712" cy="1143000"/>
          </a:xfrm>
        </p:spPr>
        <p:txBody>
          <a:bodyPr/>
          <a:lstStyle/>
          <a:p>
            <a:pPr algn="l"/>
            <a:r>
              <a:rPr lang="en-US" altLang="en-US" dirty="0" err="1" smtClean="0"/>
              <a:t>HPwES</a:t>
            </a:r>
            <a:r>
              <a:rPr lang="en-US" altLang="en-US" dirty="0" smtClean="0"/>
              <a:t> Impact</a:t>
            </a:r>
            <a:br>
              <a:rPr lang="en-US" altLang="en-US" dirty="0" smtClean="0"/>
            </a:br>
            <a:r>
              <a:rPr lang="en-US" altLang="en-US" dirty="0" smtClean="0"/>
              <a:t>Savings By Contractor</a:t>
            </a:r>
            <a:br>
              <a:rPr lang="en-US" altLang="en-US" dirty="0" smtClean="0"/>
            </a:br>
            <a:endParaRPr lang="en-US" altLang="en-US" dirty="0" smtClean="0"/>
          </a:p>
        </p:txBody>
      </p:sp>
    </p:spTree>
    <p:extLst>
      <p:ext uri="{BB962C8B-B14F-4D97-AF65-F5344CB8AC3E}">
        <p14:creationId xmlns:p14="http://schemas.microsoft.com/office/powerpoint/2010/main" val="1224234448"/>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56</a:t>
            </a:fld>
            <a:endParaRPr lang="en-US" altLang="en-US" sz="1000"/>
          </a:p>
        </p:txBody>
      </p:sp>
      <p:sp>
        <p:nvSpPr>
          <p:cNvPr id="48" name="Rectangle 44"/>
          <p:cNvSpPr>
            <a:spLocks noGrp="1" noChangeArrowheads="1"/>
          </p:cNvSpPr>
          <p:nvPr>
            <p:ph type="title"/>
          </p:nvPr>
        </p:nvSpPr>
        <p:spPr>
          <a:xfrm>
            <a:off x="80749" y="615563"/>
            <a:ext cx="8748712" cy="1143000"/>
          </a:xfrm>
        </p:spPr>
        <p:txBody>
          <a:bodyPr/>
          <a:lstStyle/>
          <a:p>
            <a:pPr algn="l"/>
            <a:r>
              <a:rPr lang="en-US" altLang="en-US" dirty="0" err="1" smtClean="0"/>
              <a:t>HPwES</a:t>
            </a:r>
            <a:r>
              <a:rPr lang="en-US" altLang="en-US" dirty="0" smtClean="0"/>
              <a:t> Impact</a:t>
            </a:r>
            <a:br>
              <a:rPr lang="en-US" altLang="en-US" dirty="0" smtClean="0"/>
            </a:br>
            <a:r>
              <a:rPr lang="en-US" altLang="en-US" dirty="0" smtClean="0"/>
              <a:t>Savings By Contractor</a:t>
            </a:r>
            <a:br>
              <a:rPr lang="en-US" altLang="en-US" dirty="0" smtClean="0"/>
            </a:br>
            <a:endParaRPr lang="en-US" altLang="en-US" dirty="0" smtClean="0"/>
          </a:p>
        </p:txBody>
      </p:sp>
      <p:graphicFrame>
        <p:nvGraphicFramePr>
          <p:cNvPr id="2" name="Table 1"/>
          <p:cNvGraphicFramePr>
            <a:graphicFrameLocks noGrp="1"/>
          </p:cNvGraphicFramePr>
          <p:nvPr>
            <p:extLst>
              <p:ext uri="{D42A27DB-BD31-4B8C-83A1-F6EECF244321}">
                <p14:modId xmlns:p14="http://schemas.microsoft.com/office/powerpoint/2010/main" val="1322118662"/>
              </p:ext>
            </p:extLst>
          </p:nvPr>
        </p:nvGraphicFramePr>
        <p:xfrm>
          <a:off x="304797" y="1828800"/>
          <a:ext cx="8524664" cy="3868611"/>
        </p:xfrm>
        <a:graphic>
          <a:graphicData uri="http://schemas.openxmlformats.org/drawingml/2006/table">
            <a:tbl>
              <a:tblPr firstRow="1" firstCol="1" bandRow="1">
                <a:tableStyleId>{5C22544A-7EE6-4342-B048-85BDC9FD1C3A}</a:tableStyleId>
              </a:tblPr>
              <a:tblGrid>
                <a:gridCol w="1003722"/>
                <a:gridCol w="477650"/>
                <a:gridCol w="531817"/>
                <a:gridCol w="531817"/>
                <a:gridCol w="649998"/>
                <a:gridCol w="601577"/>
                <a:gridCol w="460416"/>
                <a:gridCol w="508837"/>
                <a:gridCol w="508837"/>
                <a:gridCol w="590908"/>
                <a:gridCol w="590908"/>
                <a:gridCol w="664771"/>
                <a:gridCol w="664771"/>
                <a:gridCol w="738635"/>
              </a:tblGrid>
              <a:tr h="240282">
                <a:tc rowSpan="3">
                  <a:txBody>
                    <a:bodyPr/>
                    <a:lstStyle/>
                    <a:p>
                      <a:pPr marL="0" marR="0">
                        <a:lnSpc>
                          <a:spcPct val="105000"/>
                        </a:lnSpc>
                        <a:spcBef>
                          <a:spcPts val="0"/>
                        </a:spcBef>
                        <a:spcAft>
                          <a:spcPts val="0"/>
                        </a:spcAft>
                      </a:pPr>
                      <a:r>
                        <a:rPr lang="en-US" sz="1200" dirty="0">
                          <a:effectLst/>
                        </a:rPr>
                        <a:t>Contractor</a:t>
                      </a:r>
                      <a:r>
                        <a:rPr lang="en-US" sz="1000" dirty="0">
                          <a:effectLst/>
                        </a:rPr>
                        <a:t> </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B w="57150" cap="flat" cmpd="sng" algn="ctr">
                      <a:solidFill>
                        <a:schemeClr val="bg1"/>
                      </a:solidFill>
                      <a:prstDash val="solid"/>
                      <a:round/>
                      <a:headEnd type="none" w="med" len="med"/>
                      <a:tailEnd type="none" w="med" len="med"/>
                    </a:lnB>
                  </a:tcPr>
                </a:tc>
                <a:tc gridSpan="5">
                  <a:txBody>
                    <a:bodyPr/>
                    <a:lstStyle/>
                    <a:p>
                      <a:pPr marL="0" marR="0" algn="ctr">
                        <a:lnSpc>
                          <a:spcPct val="105000"/>
                        </a:lnSpc>
                        <a:spcBef>
                          <a:spcPts val="0"/>
                        </a:spcBef>
                        <a:spcAft>
                          <a:spcPts val="0"/>
                        </a:spcAft>
                      </a:pPr>
                      <a:r>
                        <a:rPr lang="en-US" sz="1200" dirty="0">
                          <a:effectLst/>
                        </a:rPr>
                        <a:t>Treatment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algn="ctr">
                        <a:lnSpc>
                          <a:spcPct val="105000"/>
                        </a:lnSpc>
                        <a:spcBef>
                          <a:spcPts val="0"/>
                        </a:spcBef>
                        <a:spcAft>
                          <a:spcPts val="0"/>
                        </a:spcAft>
                      </a:pPr>
                      <a:r>
                        <a:rPr lang="en-US" sz="1200" dirty="0">
                          <a:effectLst/>
                        </a:rPr>
                        <a:t>Matched Comparison Group</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rowSpan="2" gridSpan="2">
                  <a:txBody>
                    <a:bodyPr/>
                    <a:lstStyle/>
                    <a:p>
                      <a:pPr marL="0" marR="0" algn="ctr">
                        <a:lnSpc>
                          <a:spcPct val="105000"/>
                        </a:lnSpc>
                        <a:spcBef>
                          <a:spcPts val="0"/>
                        </a:spcBef>
                        <a:spcAft>
                          <a:spcPts val="0"/>
                        </a:spcAft>
                      </a:pPr>
                      <a:r>
                        <a:rPr lang="en-US" sz="1200" b="1" dirty="0">
                          <a:solidFill>
                            <a:schemeClr val="bg1"/>
                          </a:solidFill>
                          <a:effectLst/>
                        </a:rPr>
                        <a:t>Net Savings</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rowSpan="2" hMerge="1">
                  <a:txBody>
                    <a:bodyPr/>
                    <a:lstStyle/>
                    <a:p>
                      <a:endParaRPr lang="en-US"/>
                    </a:p>
                  </a:txBody>
                  <a:tcPr/>
                </a:tc>
                <a:tc rowSpan="3">
                  <a:txBody>
                    <a:bodyPr/>
                    <a:lstStyle/>
                    <a:p>
                      <a:pPr marL="0" marR="0" algn="ctr">
                        <a:lnSpc>
                          <a:spcPct val="105000"/>
                        </a:lnSpc>
                        <a:spcBef>
                          <a:spcPts val="0"/>
                        </a:spcBef>
                        <a:spcAft>
                          <a:spcPts val="0"/>
                        </a:spcAft>
                      </a:pPr>
                      <a:r>
                        <a:rPr lang="en-US" sz="1200" dirty="0">
                          <a:effectLst/>
                        </a:rPr>
                        <a:t>Average Project Cost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B w="57150" cap="flat" cmpd="sng" algn="ctr">
                      <a:solidFill>
                        <a:schemeClr val="bg1"/>
                      </a:solidFill>
                      <a:prstDash val="solid"/>
                      <a:round/>
                      <a:headEnd type="none" w="med" len="med"/>
                      <a:tailEnd type="none" w="med" len="med"/>
                    </a:lnB>
                  </a:tcPr>
                </a:tc>
              </a:tr>
              <a:tr h="240282">
                <a:tc vMerge="1">
                  <a:txBody>
                    <a:bodyPr/>
                    <a:lstStyle/>
                    <a:p>
                      <a:endParaRPr lang="en-US"/>
                    </a:p>
                  </a:txBody>
                  <a:tcPr/>
                </a:tc>
                <a:tc rowSpan="2">
                  <a:txBody>
                    <a:bodyPr/>
                    <a:lstStyle/>
                    <a:p>
                      <a:pPr marL="0" marR="0" algn="ctr">
                        <a:lnSpc>
                          <a:spcPct val="105000"/>
                        </a:lnSpc>
                        <a:spcBef>
                          <a:spcPts val="0"/>
                        </a:spcBef>
                        <a:spcAft>
                          <a:spcPts val="0"/>
                        </a:spcAft>
                      </a:pPr>
                      <a:r>
                        <a:rPr lang="en-US" sz="1200" b="1" dirty="0" err="1">
                          <a:solidFill>
                            <a:schemeClr val="bg1"/>
                          </a:solidFill>
                          <a:effectLst/>
                        </a:rPr>
                        <a:t>Obs</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solidFill>
                  </a:tcPr>
                </a:tc>
                <a:tc rowSpan="2">
                  <a:txBody>
                    <a:bodyPr/>
                    <a:lstStyle/>
                    <a:p>
                      <a:pPr marL="0" marR="0" algn="ctr">
                        <a:lnSpc>
                          <a:spcPct val="105000"/>
                        </a:lnSpc>
                        <a:spcBef>
                          <a:spcPts val="0"/>
                        </a:spcBef>
                        <a:spcAft>
                          <a:spcPts val="0"/>
                        </a:spcAft>
                      </a:pPr>
                      <a:r>
                        <a:rPr lang="en-US" sz="1200" b="1" dirty="0">
                          <a:solidFill>
                            <a:schemeClr val="bg1"/>
                          </a:solidFill>
                          <a:effectLst/>
                        </a:rPr>
                        <a:t>Pre</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1270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solidFill>
                  </a:tcPr>
                </a:tc>
                <a:tc rowSpan="2">
                  <a:txBody>
                    <a:bodyPr/>
                    <a:lstStyle/>
                    <a:p>
                      <a:pPr marL="0" marR="0" algn="ctr">
                        <a:lnSpc>
                          <a:spcPct val="105000"/>
                        </a:lnSpc>
                        <a:spcBef>
                          <a:spcPts val="0"/>
                        </a:spcBef>
                        <a:spcAft>
                          <a:spcPts val="0"/>
                        </a:spcAft>
                      </a:pPr>
                      <a:r>
                        <a:rPr lang="en-US" sz="1200" b="1" dirty="0">
                          <a:solidFill>
                            <a:schemeClr val="bg1"/>
                          </a:solidFill>
                          <a:effectLst/>
                        </a:rPr>
                        <a:t>Post</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1270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solidFill>
                  </a:tcPr>
                </a:tc>
                <a:tc gridSpan="2">
                  <a:txBody>
                    <a:bodyPr/>
                    <a:lstStyle/>
                    <a:p>
                      <a:pPr marL="0" marR="0" algn="ctr">
                        <a:lnSpc>
                          <a:spcPct val="105000"/>
                        </a:lnSpc>
                        <a:spcBef>
                          <a:spcPts val="0"/>
                        </a:spcBef>
                        <a:spcAft>
                          <a:spcPts val="0"/>
                        </a:spcAft>
                      </a:pPr>
                      <a:r>
                        <a:rPr lang="en-US" sz="1200" b="1">
                          <a:solidFill>
                            <a:schemeClr val="bg1"/>
                          </a:solidFill>
                          <a:effectLst/>
                        </a:rPr>
                        <a:t>Savings</a:t>
                      </a:r>
                      <a:endParaRPr lang="en-US" sz="1200" b="1">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chemeClr val="accent1"/>
                    </a:solidFill>
                  </a:tcPr>
                </a:tc>
                <a:tc hMerge="1">
                  <a:txBody>
                    <a:bodyPr/>
                    <a:lstStyle/>
                    <a:p>
                      <a:endParaRPr lang="en-US"/>
                    </a:p>
                  </a:txBody>
                  <a:tcPr/>
                </a:tc>
                <a:tc rowSpan="2">
                  <a:txBody>
                    <a:bodyPr/>
                    <a:lstStyle/>
                    <a:p>
                      <a:pPr marL="0" marR="0" algn="ctr">
                        <a:lnSpc>
                          <a:spcPct val="105000"/>
                        </a:lnSpc>
                        <a:spcBef>
                          <a:spcPts val="0"/>
                        </a:spcBef>
                        <a:spcAft>
                          <a:spcPts val="0"/>
                        </a:spcAft>
                      </a:pPr>
                      <a:r>
                        <a:rPr lang="en-US" sz="1200" b="1" dirty="0" err="1">
                          <a:solidFill>
                            <a:schemeClr val="bg1"/>
                          </a:solidFill>
                          <a:effectLst/>
                        </a:rPr>
                        <a:t>Obs</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T w="1270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solidFill>
                  </a:tcPr>
                </a:tc>
                <a:tc rowSpan="2">
                  <a:txBody>
                    <a:bodyPr/>
                    <a:lstStyle/>
                    <a:p>
                      <a:pPr marL="0" marR="0" algn="ctr">
                        <a:lnSpc>
                          <a:spcPct val="105000"/>
                        </a:lnSpc>
                        <a:spcBef>
                          <a:spcPts val="0"/>
                        </a:spcBef>
                        <a:spcAft>
                          <a:spcPts val="0"/>
                        </a:spcAft>
                      </a:pPr>
                      <a:r>
                        <a:rPr lang="en-US" sz="1200" b="1" dirty="0">
                          <a:solidFill>
                            <a:schemeClr val="bg1"/>
                          </a:solidFill>
                          <a:effectLst/>
                        </a:rPr>
                        <a:t>Pre</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1270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solidFill>
                  </a:tcPr>
                </a:tc>
                <a:tc rowSpan="2">
                  <a:txBody>
                    <a:bodyPr/>
                    <a:lstStyle/>
                    <a:p>
                      <a:pPr marL="0" marR="0" algn="ctr">
                        <a:lnSpc>
                          <a:spcPct val="105000"/>
                        </a:lnSpc>
                        <a:spcBef>
                          <a:spcPts val="0"/>
                        </a:spcBef>
                        <a:spcAft>
                          <a:spcPts val="0"/>
                        </a:spcAft>
                      </a:pPr>
                      <a:r>
                        <a:rPr lang="en-US" sz="1200" b="1" dirty="0">
                          <a:solidFill>
                            <a:schemeClr val="bg1"/>
                          </a:solidFill>
                          <a:effectLst/>
                        </a:rPr>
                        <a:t>Post</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1270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solidFill>
                  </a:tcPr>
                </a:tc>
                <a:tc gridSpan="2">
                  <a:txBody>
                    <a:bodyPr/>
                    <a:lstStyle/>
                    <a:p>
                      <a:pPr marL="0" marR="0" algn="ctr">
                        <a:lnSpc>
                          <a:spcPct val="105000"/>
                        </a:lnSpc>
                        <a:spcBef>
                          <a:spcPts val="0"/>
                        </a:spcBef>
                        <a:spcAft>
                          <a:spcPts val="0"/>
                        </a:spcAft>
                      </a:pPr>
                      <a:r>
                        <a:rPr lang="en-US" sz="1200" b="1" dirty="0">
                          <a:solidFill>
                            <a:schemeClr val="bg1"/>
                          </a:solidFill>
                          <a:effectLst/>
                        </a:rPr>
                        <a:t>Savings</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solidFill>
                      <a:schemeClr val="accent1"/>
                    </a:solidFill>
                  </a:tcPr>
                </a:tc>
                <a:tc hMerge="1">
                  <a:txBody>
                    <a:bodyPr/>
                    <a:lstStyle/>
                    <a:p>
                      <a:endParaRPr lang="en-US"/>
                    </a:p>
                  </a:txBody>
                  <a:tcPr/>
                </a:tc>
                <a:tc gridSpan="2" vMerge="1">
                  <a:txBody>
                    <a:bodyPr/>
                    <a:lstStyle/>
                    <a:p>
                      <a:endParaRPr lang="en-US"/>
                    </a:p>
                  </a:txBody>
                  <a:tcPr/>
                </a:tc>
                <a:tc hMerge="1" vMerge="1">
                  <a:txBody>
                    <a:bodyPr/>
                    <a:lstStyle/>
                    <a:p>
                      <a:endParaRPr lang="en-US"/>
                    </a:p>
                  </a:txBody>
                  <a:tcPr/>
                </a:tc>
                <a:tc vMerge="1">
                  <a:txBody>
                    <a:bodyPr/>
                    <a:lstStyle/>
                    <a:p>
                      <a:endParaRPr lang="en-US"/>
                    </a:p>
                  </a:txBody>
                  <a:tcPr/>
                </a:tc>
              </a:tr>
              <a:tr h="240282">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marL="0" marR="0" algn="ctr">
                        <a:lnSpc>
                          <a:spcPct val="105000"/>
                        </a:lnSpc>
                        <a:spcBef>
                          <a:spcPts val="0"/>
                        </a:spcBef>
                        <a:spcAft>
                          <a:spcPts val="0"/>
                        </a:spcAft>
                      </a:pPr>
                      <a:r>
                        <a:rPr lang="en-US" sz="1200" b="1" dirty="0" err="1">
                          <a:solidFill>
                            <a:schemeClr val="bg1"/>
                          </a:solidFill>
                          <a:effectLst/>
                        </a:rPr>
                        <a:t>ccf</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B w="57150" cap="flat" cmpd="sng" algn="ctr">
                      <a:solidFill>
                        <a:schemeClr val="bg1"/>
                      </a:solidFill>
                      <a:prstDash val="solid"/>
                      <a:round/>
                      <a:headEnd type="none" w="med" len="med"/>
                      <a:tailEnd type="none" w="med" len="med"/>
                    </a:lnB>
                    <a:solidFill>
                      <a:schemeClr val="accent1"/>
                    </a:solidFill>
                  </a:tcPr>
                </a:tc>
                <a:tc>
                  <a:txBody>
                    <a:bodyPr/>
                    <a:lstStyle/>
                    <a:p>
                      <a:pPr marL="0" marR="0" algn="ctr">
                        <a:lnSpc>
                          <a:spcPct val="105000"/>
                        </a:lnSpc>
                        <a:spcBef>
                          <a:spcPts val="0"/>
                        </a:spcBef>
                        <a:spcAft>
                          <a:spcPts val="0"/>
                        </a:spcAft>
                      </a:pPr>
                      <a:r>
                        <a:rPr lang="en-US" sz="1200" b="1" dirty="0">
                          <a:solidFill>
                            <a:schemeClr val="bg1"/>
                          </a:solidFill>
                          <a:effectLst/>
                        </a:rPr>
                        <a:t>%</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B w="57150" cap="flat" cmpd="sng" algn="ctr">
                      <a:solidFill>
                        <a:schemeClr val="bg1"/>
                      </a:solidFill>
                      <a:prstDash val="solid"/>
                      <a:round/>
                      <a:headEnd type="none" w="med" len="med"/>
                      <a:tailEnd type="none" w="med" len="med"/>
                    </a:lnB>
                    <a:solidFill>
                      <a:schemeClr val="accent1"/>
                    </a:solidFill>
                  </a:tcPr>
                </a:tc>
                <a:tc vMerge="1">
                  <a:txBody>
                    <a:bodyPr/>
                    <a:lstStyle/>
                    <a:p>
                      <a:endParaRPr lang="en-US"/>
                    </a:p>
                  </a:txBody>
                  <a:tcPr/>
                </a:tc>
                <a:tc vMerge="1">
                  <a:txBody>
                    <a:bodyPr/>
                    <a:lstStyle/>
                    <a:p>
                      <a:endParaRPr lang="en-US"/>
                    </a:p>
                  </a:txBody>
                  <a:tcPr/>
                </a:tc>
                <a:tc vMerge="1">
                  <a:txBody>
                    <a:bodyPr/>
                    <a:lstStyle/>
                    <a:p>
                      <a:endParaRPr lang="en-US"/>
                    </a:p>
                  </a:txBody>
                  <a:tcPr/>
                </a:tc>
                <a:tc>
                  <a:txBody>
                    <a:bodyPr/>
                    <a:lstStyle/>
                    <a:p>
                      <a:pPr marL="0" marR="0" algn="ctr">
                        <a:lnSpc>
                          <a:spcPct val="105000"/>
                        </a:lnSpc>
                        <a:spcBef>
                          <a:spcPts val="0"/>
                        </a:spcBef>
                        <a:spcAft>
                          <a:spcPts val="0"/>
                        </a:spcAft>
                      </a:pPr>
                      <a:r>
                        <a:rPr lang="en-US" sz="1200" b="1" dirty="0" err="1">
                          <a:solidFill>
                            <a:schemeClr val="bg1"/>
                          </a:solidFill>
                          <a:effectLst/>
                        </a:rPr>
                        <a:t>ccf</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B w="57150" cap="flat" cmpd="sng" algn="ctr">
                      <a:solidFill>
                        <a:schemeClr val="bg1"/>
                      </a:solidFill>
                      <a:prstDash val="solid"/>
                      <a:round/>
                      <a:headEnd type="none" w="med" len="med"/>
                      <a:tailEnd type="none" w="med" len="med"/>
                    </a:lnB>
                    <a:solidFill>
                      <a:schemeClr val="accent1"/>
                    </a:solidFill>
                  </a:tcPr>
                </a:tc>
                <a:tc>
                  <a:txBody>
                    <a:bodyPr/>
                    <a:lstStyle/>
                    <a:p>
                      <a:pPr marL="0" marR="0" algn="ctr">
                        <a:lnSpc>
                          <a:spcPct val="105000"/>
                        </a:lnSpc>
                        <a:spcBef>
                          <a:spcPts val="0"/>
                        </a:spcBef>
                        <a:spcAft>
                          <a:spcPts val="0"/>
                        </a:spcAft>
                      </a:pPr>
                      <a:r>
                        <a:rPr lang="en-US" sz="1200" b="1" dirty="0">
                          <a:solidFill>
                            <a:schemeClr val="bg1"/>
                          </a:solidFill>
                          <a:effectLst/>
                        </a:rPr>
                        <a:t>%</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B w="57150" cap="flat" cmpd="sng" algn="ctr">
                      <a:solidFill>
                        <a:schemeClr val="bg1"/>
                      </a:solidFill>
                      <a:prstDash val="solid"/>
                      <a:round/>
                      <a:headEnd type="none" w="med" len="med"/>
                      <a:tailEnd type="none" w="med" len="med"/>
                    </a:lnB>
                    <a:solidFill>
                      <a:schemeClr val="accent1"/>
                    </a:solidFill>
                  </a:tcPr>
                </a:tc>
                <a:tc>
                  <a:txBody>
                    <a:bodyPr/>
                    <a:lstStyle/>
                    <a:p>
                      <a:pPr marL="0" marR="0" algn="ctr">
                        <a:lnSpc>
                          <a:spcPct val="105000"/>
                        </a:lnSpc>
                        <a:spcBef>
                          <a:spcPts val="0"/>
                        </a:spcBef>
                        <a:spcAft>
                          <a:spcPts val="0"/>
                        </a:spcAft>
                      </a:pPr>
                      <a:r>
                        <a:rPr lang="en-US" sz="1200" b="1" dirty="0" err="1">
                          <a:solidFill>
                            <a:schemeClr val="bg1"/>
                          </a:solidFill>
                          <a:effectLst/>
                        </a:rPr>
                        <a:t>ccf</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T w="1270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solidFill>
                  </a:tcPr>
                </a:tc>
                <a:tc>
                  <a:txBody>
                    <a:bodyPr/>
                    <a:lstStyle/>
                    <a:p>
                      <a:pPr marL="0" marR="0" algn="ctr">
                        <a:lnSpc>
                          <a:spcPct val="105000"/>
                        </a:lnSpc>
                        <a:spcBef>
                          <a:spcPts val="0"/>
                        </a:spcBef>
                        <a:spcAft>
                          <a:spcPts val="0"/>
                        </a:spcAft>
                      </a:pPr>
                      <a:r>
                        <a:rPr lang="en-US" sz="1200" b="1" dirty="0">
                          <a:solidFill>
                            <a:schemeClr val="bg1"/>
                          </a:solidFill>
                          <a:effectLst/>
                        </a:rPr>
                        <a:t>%</a:t>
                      </a:r>
                      <a:endParaRPr lang="en-US" sz="12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accent1"/>
                    </a:solidFill>
                  </a:tcPr>
                </a:tc>
                <a:tc vMerge="1">
                  <a:txBody>
                    <a:bodyPr/>
                    <a:lstStyle/>
                    <a:p>
                      <a:endParaRPr lang="en-US"/>
                    </a:p>
                  </a:txBody>
                  <a:tcPr/>
                </a:tc>
              </a:tr>
              <a:tr h="369594">
                <a:tc>
                  <a:txBody>
                    <a:bodyPr/>
                    <a:lstStyle/>
                    <a:p>
                      <a:pPr marL="0" marR="0">
                        <a:lnSpc>
                          <a:spcPct val="105000"/>
                        </a:lnSpc>
                        <a:spcBef>
                          <a:spcPts val="0"/>
                        </a:spcBef>
                        <a:spcAft>
                          <a:spcPts val="0"/>
                        </a:spcAft>
                      </a:pPr>
                      <a:r>
                        <a:rPr lang="en-US" sz="1200" dirty="0">
                          <a:effectLst/>
                        </a:rPr>
                        <a:t>A</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5715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200" dirty="0">
                          <a:effectLst/>
                        </a:rPr>
                        <a:t>281</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57150" cap="flat" cmpd="sng" algn="ctr">
                      <a:solidFill>
                        <a:schemeClr val="bg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890</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57150" cap="flat" cmpd="sng" algn="ctr">
                      <a:solidFill>
                        <a:schemeClr val="bg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678</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57150" cap="flat" cmpd="sng" algn="ctr">
                      <a:solidFill>
                        <a:schemeClr val="bg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211</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57150" cap="flat" cmpd="sng" algn="ctr">
                      <a:solidFill>
                        <a:schemeClr val="bg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23.7%</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T w="5715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200" dirty="0">
                          <a:effectLst/>
                        </a:rPr>
                        <a:t>281</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883</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57150" cap="flat" cmpd="sng" algn="ctr">
                      <a:solidFill>
                        <a:schemeClr val="bg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897</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57150" cap="flat" cmpd="sng" algn="ctr">
                      <a:solidFill>
                        <a:schemeClr val="bg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-14</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57150" cap="flat" cmpd="sng" algn="ctr">
                      <a:solidFill>
                        <a:schemeClr val="bg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-1.6%</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T w="57150" cap="flat" cmpd="sng" algn="ctr">
                      <a:solidFill>
                        <a:schemeClr val="bg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225</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25.3%</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T w="57150" cap="flat" cmpd="sng" algn="ctr">
                      <a:solidFill>
                        <a:schemeClr val="bg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$14,756</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tr>
              <a:tr h="369594">
                <a:tc>
                  <a:txBody>
                    <a:bodyPr/>
                    <a:lstStyle/>
                    <a:p>
                      <a:pPr marL="0" marR="0">
                        <a:lnSpc>
                          <a:spcPct val="105000"/>
                        </a:lnSpc>
                        <a:spcBef>
                          <a:spcPts val="0"/>
                        </a:spcBef>
                        <a:spcAft>
                          <a:spcPts val="0"/>
                        </a:spcAft>
                      </a:pPr>
                      <a:r>
                        <a:rPr lang="en-US" sz="1200" dirty="0">
                          <a:effectLst/>
                        </a:rPr>
                        <a:t>B</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dirty="0">
                          <a:effectLst/>
                        </a:rPr>
                        <a:t>98</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lnSpc>
                          <a:spcPct val="105000"/>
                        </a:lnSpc>
                        <a:spcBef>
                          <a:spcPts val="0"/>
                        </a:spcBef>
                        <a:spcAft>
                          <a:spcPts val="0"/>
                        </a:spcAft>
                      </a:pPr>
                      <a:r>
                        <a:rPr lang="en-US" sz="1200">
                          <a:effectLst/>
                        </a:rPr>
                        <a:t>834</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637</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198</a:t>
                      </a:r>
                      <a:r>
                        <a:rPr lang="en-US" sz="1200" baseline="30000">
                          <a:effectLst/>
                        </a:rPr>
                        <a:t>***</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23.7%</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tcPr>
                </a:tc>
                <a:tc>
                  <a:txBody>
                    <a:bodyPr/>
                    <a:lstStyle/>
                    <a:p>
                      <a:pPr marL="0" marR="0" algn="ctr">
                        <a:lnSpc>
                          <a:spcPct val="105000"/>
                        </a:lnSpc>
                        <a:spcBef>
                          <a:spcPts val="0"/>
                        </a:spcBef>
                        <a:spcAft>
                          <a:spcPts val="0"/>
                        </a:spcAft>
                      </a:pPr>
                      <a:r>
                        <a:rPr lang="en-US" sz="1200">
                          <a:effectLst/>
                        </a:rPr>
                        <a:t>98</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c>
                  <a:txBody>
                    <a:bodyPr/>
                    <a:lstStyle/>
                    <a:p>
                      <a:pPr marL="0" marR="0" algn="ctr">
                        <a:lnSpc>
                          <a:spcPct val="105000"/>
                        </a:lnSpc>
                        <a:spcBef>
                          <a:spcPts val="0"/>
                        </a:spcBef>
                        <a:spcAft>
                          <a:spcPts val="0"/>
                        </a:spcAft>
                      </a:pPr>
                      <a:r>
                        <a:rPr lang="en-US" sz="1200" dirty="0">
                          <a:effectLst/>
                        </a:rPr>
                        <a:t>806</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812</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-6</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-0.7%</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tcPr>
                </a:tc>
                <a:tc>
                  <a:txBody>
                    <a:bodyPr/>
                    <a:lstStyle/>
                    <a:p>
                      <a:pPr marL="0" marR="0" algn="ctr">
                        <a:lnSpc>
                          <a:spcPct val="105000"/>
                        </a:lnSpc>
                        <a:spcBef>
                          <a:spcPts val="0"/>
                        </a:spcBef>
                        <a:spcAft>
                          <a:spcPts val="0"/>
                        </a:spcAft>
                      </a:pPr>
                      <a:r>
                        <a:rPr lang="en-US" sz="1200" dirty="0">
                          <a:effectLst/>
                        </a:rPr>
                        <a:t>204</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tcPr>
                </a:tc>
                <a:tc>
                  <a:txBody>
                    <a:bodyPr/>
                    <a:lstStyle/>
                    <a:p>
                      <a:pPr marL="0" marR="0" algn="ctr">
                        <a:lnSpc>
                          <a:spcPct val="105000"/>
                        </a:lnSpc>
                        <a:spcBef>
                          <a:spcPts val="0"/>
                        </a:spcBef>
                        <a:spcAft>
                          <a:spcPts val="0"/>
                        </a:spcAft>
                      </a:pPr>
                      <a:r>
                        <a:rPr lang="en-US" sz="1200">
                          <a:effectLst/>
                        </a:rPr>
                        <a:t>24.4%</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tcPr>
                </a:tc>
                <a:tc>
                  <a:txBody>
                    <a:bodyPr/>
                    <a:lstStyle/>
                    <a:p>
                      <a:pPr marL="0" marR="0" algn="ctr">
                        <a:lnSpc>
                          <a:spcPct val="105000"/>
                        </a:lnSpc>
                        <a:spcBef>
                          <a:spcPts val="0"/>
                        </a:spcBef>
                        <a:spcAft>
                          <a:spcPts val="0"/>
                        </a:spcAft>
                      </a:pPr>
                      <a:r>
                        <a:rPr lang="en-US" sz="1200" dirty="0">
                          <a:effectLst/>
                        </a:rPr>
                        <a:t>$17,697</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r>
              <a:tr h="369594">
                <a:tc>
                  <a:txBody>
                    <a:bodyPr/>
                    <a:lstStyle/>
                    <a:p>
                      <a:pPr marL="0" marR="0">
                        <a:lnSpc>
                          <a:spcPct val="105000"/>
                        </a:lnSpc>
                        <a:spcBef>
                          <a:spcPts val="0"/>
                        </a:spcBef>
                        <a:spcAft>
                          <a:spcPts val="0"/>
                        </a:spcAft>
                      </a:pPr>
                      <a:r>
                        <a:rPr lang="en-US" sz="1200" dirty="0">
                          <a:effectLst/>
                        </a:rPr>
                        <a:t>C</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dirty="0">
                          <a:effectLst/>
                        </a:rPr>
                        <a:t>50</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rgbClr val="FFFF00"/>
                    </a:solidFill>
                  </a:tcPr>
                </a:tc>
                <a:tc>
                  <a:txBody>
                    <a:bodyPr/>
                    <a:lstStyle/>
                    <a:p>
                      <a:pPr marL="0" marR="0" algn="ctr">
                        <a:lnSpc>
                          <a:spcPct val="105000"/>
                        </a:lnSpc>
                        <a:spcBef>
                          <a:spcPts val="0"/>
                        </a:spcBef>
                        <a:spcAft>
                          <a:spcPts val="0"/>
                        </a:spcAft>
                      </a:pPr>
                      <a:r>
                        <a:rPr lang="en-US" sz="1200" dirty="0">
                          <a:effectLst/>
                        </a:rPr>
                        <a:t>746</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615</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131</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17.6%</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solidFill>
                      <a:srgbClr val="FFFF00"/>
                    </a:solidFill>
                  </a:tcPr>
                </a:tc>
                <a:tc>
                  <a:txBody>
                    <a:bodyPr/>
                    <a:lstStyle/>
                    <a:p>
                      <a:pPr marL="0" marR="0" algn="ctr">
                        <a:spcBef>
                          <a:spcPts val="0"/>
                        </a:spcBef>
                        <a:spcAft>
                          <a:spcPts val="0"/>
                        </a:spcAft>
                      </a:pPr>
                      <a:r>
                        <a:rPr lang="en-US" sz="1200" dirty="0">
                          <a:effectLst/>
                        </a:rPr>
                        <a:t>50</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solidFill>
                      <a:srgbClr val="FFFF00"/>
                    </a:solidFill>
                  </a:tcPr>
                </a:tc>
                <a:tc>
                  <a:txBody>
                    <a:bodyPr/>
                    <a:lstStyle/>
                    <a:p>
                      <a:pPr marL="0" marR="0" algn="ctr">
                        <a:lnSpc>
                          <a:spcPct val="105000"/>
                        </a:lnSpc>
                        <a:spcBef>
                          <a:spcPts val="0"/>
                        </a:spcBef>
                        <a:spcAft>
                          <a:spcPts val="0"/>
                        </a:spcAft>
                      </a:pPr>
                      <a:r>
                        <a:rPr lang="en-US" sz="1200" dirty="0">
                          <a:effectLst/>
                        </a:rPr>
                        <a:t>742</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745</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-3</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-0.4%</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solidFill>
                      <a:srgbClr val="FFFF00"/>
                    </a:solidFill>
                  </a:tcPr>
                </a:tc>
                <a:tc>
                  <a:txBody>
                    <a:bodyPr/>
                    <a:lstStyle/>
                    <a:p>
                      <a:pPr marL="0" marR="0" algn="ctr">
                        <a:lnSpc>
                          <a:spcPct val="105000"/>
                        </a:lnSpc>
                        <a:spcBef>
                          <a:spcPts val="0"/>
                        </a:spcBef>
                        <a:spcAft>
                          <a:spcPts val="0"/>
                        </a:spcAft>
                      </a:pPr>
                      <a:r>
                        <a:rPr lang="en-US" sz="1200" dirty="0">
                          <a:effectLst/>
                        </a:rPr>
                        <a:t>135</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solidFill>
                      <a:srgbClr val="FFFF00"/>
                    </a:solidFill>
                  </a:tcPr>
                </a:tc>
                <a:tc>
                  <a:txBody>
                    <a:bodyPr/>
                    <a:lstStyle/>
                    <a:p>
                      <a:pPr marL="0" marR="0" algn="ctr">
                        <a:lnSpc>
                          <a:spcPct val="105000"/>
                        </a:lnSpc>
                        <a:spcBef>
                          <a:spcPts val="0"/>
                        </a:spcBef>
                        <a:spcAft>
                          <a:spcPts val="0"/>
                        </a:spcAft>
                      </a:pPr>
                      <a:r>
                        <a:rPr lang="en-US" sz="1200" dirty="0">
                          <a:effectLst/>
                        </a:rPr>
                        <a:t>18.0%</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solidFill>
                      <a:srgbClr val="FFFF00"/>
                    </a:solidFill>
                  </a:tcPr>
                </a:tc>
                <a:tc>
                  <a:txBody>
                    <a:bodyPr/>
                    <a:lstStyle/>
                    <a:p>
                      <a:pPr marL="0" marR="0" algn="ctr">
                        <a:lnSpc>
                          <a:spcPct val="105000"/>
                        </a:lnSpc>
                        <a:spcBef>
                          <a:spcPts val="0"/>
                        </a:spcBef>
                        <a:spcAft>
                          <a:spcPts val="0"/>
                        </a:spcAft>
                      </a:pPr>
                      <a:r>
                        <a:rPr lang="en-US" sz="1200" dirty="0">
                          <a:effectLst/>
                        </a:rPr>
                        <a:t>$14,839</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solidFill>
                      <a:srgbClr val="FFFF00"/>
                    </a:solidFill>
                  </a:tcPr>
                </a:tc>
              </a:tr>
              <a:tr h="369594">
                <a:tc>
                  <a:txBody>
                    <a:bodyPr/>
                    <a:lstStyle/>
                    <a:p>
                      <a:pPr marL="0" marR="0">
                        <a:lnSpc>
                          <a:spcPct val="105000"/>
                        </a:lnSpc>
                        <a:spcBef>
                          <a:spcPts val="0"/>
                        </a:spcBef>
                        <a:spcAft>
                          <a:spcPts val="0"/>
                        </a:spcAft>
                      </a:pPr>
                      <a:r>
                        <a:rPr lang="en-US" sz="1200" dirty="0">
                          <a:effectLst/>
                        </a:rPr>
                        <a:t>D</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dirty="0">
                          <a:effectLst/>
                        </a:rPr>
                        <a:t>47</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lnSpc>
                          <a:spcPct val="105000"/>
                        </a:lnSpc>
                        <a:spcBef>
                          <a:spcPts val="0"/>
                        </a:spcBef>
                        <a:spcAft>
                          <a:spcPts val="0"/>
                        </a:spcAft>
                      </a:pPr>
                      <a:r>
                        <a:rPr lang="en-US" sz="1200">
                          <a:effectLst/>
                        </a:rPr>
                        <a:t>901</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696</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205</a:t>
                      </a:r>
                      <a:r>
                        <a:rPr lang="en-US" sz="1200" baseline="30000">
                          <a:effectLst/>
                        </a:rPr>
                        <a:t>***</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22.7%</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1200">
                          <a:effectLst/>
                        </a:rPr>
                        <a:t>47</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c>
                  <a:txBody>
                    <a:bodyPr/>
                    <a:lstStyle/>
                    <a:p>
                      <a:pPr marL="0" marR="0" algn="ctr">
                        <a:lnSpc>
                          <a:spcPct val="105000"/>
                        </a:lnSpc>
                        <a:spcBef>
                          <a:spcPts val="0"/>
                        </a:spcBef>
                        <a:spcAft>
                          <a:spcPts val="0"/>
                        </a:spcAft>
                      </a:pPr>
                      <a:r>
                        <a:rPr lang="en-US" sz="1200" dirty="0">
                          <a:effectLst/>
                        </a:rPr>
                        <a:t>882</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898</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-16</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-1.9%</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tcPr>
                </a:tc>
                <a:tc>
                  <a:txBody>
                    <a:bodyPr/>
                    <a:lstStyle/>
                    <a:p>
                      <a:pPr marL="0" marR="0" algn="ctr">
                        <a:lnSpc>
                          <a:spcPct val="105000"/>
                        </a:lnSpc>
                        <a:spcBef>
                          <a:spcPts val="0"/>
                        </a:spcBef>
                        <a:spcAft>
                          <a:spcPts val="0"/>
                        </a:spcAft>
                      </a:pPr>
                      <a:r>
                        <a:rPr lang="en-US" sz="1200" dirty="0">
                          <a:effectLst/>
                        </a:rPr>
                        <a:t>221</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tcPr>
                </a:tc>
                <a:tc>
                  <a:txBody>
                    <a:bodyPr/>
                    <a:lstStyle/>
                    <a:p>
                      <a:pPr marL="0" marR="0" algn="ctr">
                        <a:lnSpc>
                          <a:spcPct val="105000"/>
                        </a:lnSpc>
                        <a:spcBef>
                          <a:spcPts val="0"/>
                        </a:spcBef>
                        <a:spcAft>
                          <a:spcPts val="0"/>
                        </a:spcAft>
                      </a:pPr>
                      <a:r>
                        <a:rPr lang="en-US" sz="1200">
                          <a:effectLst/>
                        </a:rPr>
                        <a:t>24.5%</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tcPr>
                </a:tc>
                <a:tc>
                  <a:txBody>
                    <a:bodyPr/>
                    <a:lstStyle/>
                    <a:p>
                      <a:pPr marL="0" marR="0" algn="ctr">
                        <a:lnSpc>
                          <a:spcPct val="105000"/>
                        </a:lnSpc>
                        <a:spcBef>
                          <a:spcPts val="0"/>
                        </a:spcBef>
                        <a:spcAft>
                          <a:spcPts val="0"/>
                        </a:spcAft>
                      </a:pPr>
                      <a:r>
                        <a:rPr lang="en-US" sz="1200" dirty="0">
                          <a:effectLst/>
                        </a:rPr>
                        <a:t>$15,743</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r>
              <a:tr h="369594">
                <a:tc>
                  <a:txBody>
                    <a:bodyPr/>
                    <a:lstStyle/>
                    <a:p>
                      <a:pPr marL="0" marR="0">
                        <a:lnSpc>
                          <a:spcPct val="105000"/>
                        </a:lnSpc>
                        <a:spcBef>
                          <a:spcPts val="0"/>
                        </a:spcBef>
                        <a:spcAft>
                          <a:spcPts val="0"/>
                        </a:spcAft>
                      </a:pPr>
                      <a:r>
                        <a:rPr lang="en-US" sz="1200" dirty="0">
                          <a:effectLst/>
                        </a:rPr>
                        <a:t>E</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dirty="0">
                          <a:effectLst/>
                        </a:rPr>
                        <a:t>34</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lnSpc>
                          <a:spcPct val="105000"/>
                        </a:lnSpc>
                        <a:spcBef>
                          <a:spcPts val="0"/>
                        </a:spcBef>
                        <a:spcAft>
                          <a:spcPts val="0"/>
                        </a:spcAft>
                      </a:pPr>
                      <a:r>
                        <a:rPr lang="en-US" sz="1200" dirty="0">
                          <a:effectLst/>
                        </a:rPr>
                        <a:t>872</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694</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178</a:t>
                      </a:r>
                      <a:r>
                        <a:rPr lang="en-US" sz="1200" baseline="30000">
                          <a:effectLst/>
                        </a:rPr>
                        <a:t>***</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20.4%</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1200">
                          <a:effectLst/>
                        </a:rPr>
                        <a:t>34</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c>
                  <a:txBody>
                    <a:bodyPr/>
                    <a:lstStyle/>
                    <a:p>
                      <a:pPr marL="0" marR="0" algn="ctr">
                        <a:lnSpc>
                          <a:spcPct val="105000"/>
                        </a:lnSpc>
                        <a:spcBef>
                          <a:spcPts val="0"/>
                        </a:spcBef>
                        <a:spcAft>
                          <a:spcPts val="0"/>
                        </a:spcAft>
                      </a:pPr>
                      <a:r>
                        <a:rPr lang="en-US" sz="1200" dirty="0">
                          <a:effectLst/>
                        </a:rPr>
                        <a:t>875</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920</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-45</a:t>
                      </a:r>
                      <a:r>
                        <a:rPr lang="en-US" sz="1200" baseline="30000">
                          <a:effectLst/>
                        </a:rPr>
                        <a:t>*</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05000"/>
                        </a:lnSpc>
                        <a:spcBef>
                          <a:spcPts val="0"/>
                        </a:spcBef>
                        <a:spcAft>
                          <a:spcPts val="0"/>
                        </a:spcAft>
                      </a:pPr>
                      <a:r>
                        <a:rPr lang="en-US" sz="1200">
                          <a:effectLst/>
                        </a:rPr>
                        <a:t>-5.1%</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tcPr>
                </a:tc>
                <a:tc>
                  <a:txBody>
                    <a:bodyPr/>
                    <a:lstStyle/>
                    <a:p>
                      <a:pPr marL="0" marR="0" algn="ctr">
                        <a:lnSpc>
                          <a:spcPct val="105000"/>
                        </a:lnSpc>
                        <a:spcBef>
                          <a:spcPts val="0"/>
                        </a:spcBef>
                        <a:spcAft>
                          <a:spcPts val="0"/>
                        </a:spcAft>
                      </a:pPr>
                      <a:r>
                        <a:rPr lang="en-US" sz="1200" dirty="0">
                          <a:effectLst/>
                        </a:rPr>
                        <a:t>223</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tcPr>
                </a:tc>
                <a:tc>
                  <a:txBody>
                    <a:bodyPr/>
                    <a:lstStyle/>
                    <a:p>
                      <a:pPr marL="0" marR="0" algn="ctr">
                        <a:lnSpc>
                          <a:spcPct val="105000"/>
                        </a:lnSpc>
                        <a:spcBef>
                          <a:spcPts val="0"/>
                        </a:spcBef>
                        <a:spcAft>
                          <a:spcPts val="0"/>
                        </a:spcAft>
                      </a:pPr>
                      <a:r>
                        <a:rPr lang="en-US" sz="1200">
                          <a:effectLst/>
                        </a:rPr>
                        <a:t>25.5%</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tcPr>
                </a:tc>
                <a:tc>
                  <a:txBody>
                    <a:bodyPr/>
                    <a:lstStyle/>
                    <a:p>
                      <a:pPr marL="0" marR="0" algn="ctr">
                        <a:lnSpc>
                          <a:spcPct val="105000"/>
                        </a:lnSpc>
                        <a:spcBef>
                          <a:spcPts val="0"/>
                        </a:spcBef>
                        <a:spcAft>
                          <a:spcPts val="0"/>
                        </a:spcAft>
                      </a:pPr>
                      <a:r>
                        <a:rPr lang="en-US" sz="1200" dirty="0">
                          <a:effectLst/>
                        </a:rPr>
                        <a:t>$15,698</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r>
              <a:tr h="369594">
                <a:tc>
                  <a:txBody>
                    <a:bodyPr/>
                    <a:lstStyle/>
                    <a:p>
                      <a:pPr marL="0" marR="0">
                        <a:lnSpc>
                          <a:spcPct val="105000"/>
                        </a:lnSpc>
                        <a:spcBef>
                          <a:spcPts val="0"/>
                        </a:spcBef>
                        <a:spcAft>
                          <a:spcPts val="0"/>
                        </a:spcAft>
                      </a:pPr>
                      <a:r>
                        <a:rPr lang="en-US" sz="1200" dirty="0">
                          <a:effectLst/>
                        </a:rPr>
                        <a:t>F</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1200" dirty="0">
                          <a:effectLst/>
                        </a:rPr>
                        <a:t>20</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solidFill>
                      <a:srgbClr val="FFFF00"/>
                    </a:solidFill>
                  </a:tcPr>
                </a:tc>
                <a:tc>
                  <a:txBody>
                    <a:bodyPr/>
                    <a:lstStyle/>
                    <a:p>
                      <a:pPr marL="0" marR="0" algn="ctr">
                        <a:lnSpc>
                          <a:spcPct val="105000"/>
                        </a:lnSpc>
                        <a:spcBef>
                          <a:spcPts val="0"/>
                        </a:spcBef>
                        <a:spcAft>
                          <a:spcPts val="0"/>
                        </a:spcAft>
                      </a:pPr>
                      <a:r>
                        <a:rPr lang="en-US" sz="1200" dirty="0">
                          <a:effectLst/>
                        </a:rPr>
                        <a:t>871</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732</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139</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16.0%</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solidFill>
                      <a:srgbClr val="FFFF00"/>
                    </a:solidFill>
                  </a:tcPr>
                </a:tc>
                <a:tc>
                  <a:txBody>
                    <a:bodyPr/>
                    <a:lstStyle/>
                    <a:p>
                      <a:pPr marL="0" marR="0" algn="ctr">
                        <a:spcBef>
                          <a:spcPts val="0"/>
                        </a:spcBef>
                        <a:spcAft>
                          <a:spcPts val="0"/>
                        </a:spcAft>
                      </a:pPr>
                      <a:r>
                        <a:rPr lang="en-US" sz="1200" dirty="0">
                          <a:effectLst/>
                        </a:rPr>
                        <a:t>20</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solidFill>
                      <a:srgbClr val="FFFF00"/>
                    </a:solidFill>
                  </a:tcPr>
                </a:tc>
                <a:tc>
                  <a:txBody>
                    <a:bodyPr/>
                    <a:lstStyle/>
                    <a:p>
                      <a:pPr marL="0" marR="0" algn="ctr">
                        <a:lnSpc>
                          <a:spcPct val="105000"/>
                        </a:lnSpc>
                        <a:spcBef>
                          <a:spcPts val="0"/>
                        </a:spcBef>
                        <a:spcAft>
                          <a:spcPts val="0"/>
                        </a:spcAft>
                      </a:pPr>
                      <a:r>
                        <a:rPr lang="en-US" sz="1200" dirty="0">
                          <a:effectLst/>
                        </a:rPr>
                        <a:t>864</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869</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-5</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solidFill>
                      <a:srgbClr val="FFFF00"/>
                    </a:solidFill>
                  </a:tcPr>
                </a:tc>
                <a:tc>
                  <a:txBody>
                    <a:bodyPr/>
                    <a:lstStyle/>
                    <a:p>
                      <a:pPr marL="0" marR="0" algn="ctr">
                        <a:lnSpc>
                          <a:spcPct val="105000"/>
                        </a:lnSpc>
                        <a:spcBef>
                          <a:spcPts val="0"/>
                        </a:spcBef>
                        <a:spcAft>
                          <a:spcPts val="0"/>
                        </a:spcAft>
                      </a:pPr>
                      <a:r>
                        <a:rPr lang="en-US" sz="1200" dirty="0">
                          <a:effectLst/>
                        </a:rPr>
                        <a:t>-0.5%</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solidFill>
                      <a:srgbClr val="FFFF00"/>
                    </a:solidFill>
                  </a:tcPr>
                </a:tc>
                <a:tc>
                  <a:txBody>
                    <a:bodyPr/>
                    <a:lstStyle/>
                    <a:p>
                      <a:pPr marL="0" marR="0" algn="ctr">
                        <a:lnSpc>
                          <a:spcPct val="105000"/>
                        </a:lnSpc>
                        <a:spcBef>
                          <a:spcPts val="0"/>
                        </a:spcBef>
                        <a:spcAft>
                          <a:spcPts val="0"/>
                        </a:spcAft>
                      </a:pPr>
                      <a:r>
                        <a:rPr lang="en-US" sz="1200" dirty="0">
                          <a:effectLst/>
                        </a:rPr>
                        <a:t>144</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solidFill>
                      <a:srgbClr val="FFFF00"/>
                    </a:solidFill>
                  </a:tcPr>
                </a:tc>
                <a:tc>
                  <a:txBody>
                    <a:bodyPr/>
                    <a:lstStyle/>
                    <a:p>
                      <a:pPr marL="0" marR="0" algn="ctr">
                        <a:lnSpc>
                          <a:spcPct val="105000"/>
                        </a:lnSpc>
                        <a:spcBef>
                          <a:spcPts val="0"/>
                        </a:spcBef>
                        <a:spcAft>
                          <a:spcPts val="0"/>
                        </a:spcAft>
                      </a:pPr>
                      <a:r>
                        <a:rPr lang="en-US" sz="1200" dirty="0">
                          <a:effectLst/>
                        </a:rPr>
                        <a:t>16.5%</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solidFill>
                      <a:srgbClr val="FFFF00"/>
                    </a:solidFill>
                  </a:tcPr>
                </a:tc>
                <a:tc>
                  <a:txBody>
                    <a:bodyPr/>
                    <a:lstStyle/>
                    <a:p>
                      <a:pPr marL="0" marR="0" algn="ctr">
                        <a:lnSpc>
                          <a:spcPct val="105000"/>
                        </a:lnSpc>
                        <a:spcBef>
                          <a:spcPts val="0"/>
                        </a:spcBef>
                        <a:spcAft>
                          <a:spcPts val="0"/>
                        </a:spcAft>
                      </a:pPr>
                      <a:r>
                        <a:rPr lang="en-US" sz="1200" dirty="0">
                          <a:effectLst/>
                        </a:rPr>
                        <a:t>$17,190</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solidFill>
                      <a:srgbClr val="FFFF00"/>
                    </a:solidFill>
                  </a:tcPr>
                </a:tc>
              </a:tr>
              <a:tr h="560607">
                <a:tc>
                  <a:txBody>
                    <a:bodyPr/>
                    <a:lstStyle/>
                    <a:p>
                      <a:pPr marL="0" marR="0">
                        <a:lnSpc>
                          <a:spcPct val="105000"/>
                        </a:lnSpc>
                        <a:spcBef>
                          <a:spcPts val="0"/>
                        </a:spcBef>
                        <a:spcAft>
                          <a:spcPts val="0"/>
                        </a:spcAft>
                      </a:pPr>
                      <a:r>
                        <a:rPr lang="en-US" sz="1200" dirty="0">
                          <a:effectLst/>
                        </a:rPr>
                        <a:t>Other Contractors</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200">
                          <a:effectLst/>
                        </a:rPr>
                        <a:t>116</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marL="0" marR="0" algn="ctr">
                        <a:lnSpc>
                          <a:spcPct val="105000"/>
                        </a:lnSpc>
                        <a:spcBef>
                          <a:spcPts val="0"/>
                        </a:spcBef>
                        <a:spcAft>
                          <a:spcPts val="0"/>
                        </a:spcAft>
                      </a:pPr>
                      <a:r>
                        <a:rPr lang="en-US" sz="1200">
                          <a:effectLst/>
                        </a:rPr>
                        <a:t>887</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B w="12700" cap="flat" cmpd="sng" algn="ctr">
                      <a:solidFill>
                        <a:schemeClr val="tx1"/>
                      </a:solidFill>
                      <a:prstDash val="solid"/>
                      <a:round/>
                      <a:headEnd type="none" w="med" len="med"/>
                      <a:tailEnd type="none" w="med" len="med"/>
                    </a:lnB>
                  </a:tcPr>
                </a:tc>
                <a:tc>
                  <a:txBody>
                    <a:bodyPr/>
                    <a:lstStyle/>
                    <a:p>
                      <a:pPr marL="0" marR="0" algn="ctr">
                        <a:lnSpc>
                          <a:spcPct val="105000"/>
                        </a:lnSpc>
                        <a:spcBef>
                          <a:spcPts val="0"/>
                        </a:spcBef>
                        <a:spcAft>
                          <a:spcPts val="0"/>
                        </a:spcAft>
                      </a:pPr>
                      <a:r>
                        <a:rPr lang="en-US" sz="1200" dirty="0">
                          <a:effectLst/>
                        </a:rPr>
                        <a:t>702</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B w="12700" cap="flat" cmpd="sng" algn="ctr">
                      <a:solidFill>
                        <a:schemeClr val="tx1"/>
                      </a:solidFill>
                      <a:prstDash val="solid"/>
                      <a:round/>
                      <a:headEnd type="none" w="med" len="med"/>
                      <a:tailEnd type="none" w="med" len="med"/>
                    </a:lnB>
                  </a:tcPr>
                </a:tc>
                <a:tc>
                  <a:txBody>
                    <a:bodyPr/>
                    <a:lstStyle/>
                    <a:p>
                      <a:pPr marL="0" marR="0" algn="ctr">
                        <a:lnSpc>
                          <a:spcPct val="105000"/>
                        </a:lnSpc>
                        <a:spcBef>
                          <a:spcPts val="0"/>
                        </a:spcBef>
                        <a:spcAft>
                          <a:spcPts val="0"/>
                        </a:spcAft>
                      </a:pPr>
                      <a:r>
                        <a:rPr lang="en-US" sz="1200" dirty="0">
                          <a:effectLst/>
                        </a:rPr>
                        <a:t>184</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B w="12700" cap="flat" cmpd="sng" algn="ctr">
                      <a:solidFill>
                        <a:schemeClr val="tx1"/>
                      </a:solidFill>
                      <a:prstDash val="solid"/>
                      <a:round/>
                      <a:headEnd type="none" w="med" len="med"/>
                      <a:tailEnd type="none" w="med" len="med"/>
                    </a:lnB>
                  </a:tcPr>
                </a:tc>
                <a:tc>
                  <a:txBody>
                    <a:bodyPr/>
                    <a:lstStyle/>
                    <a:p>
                      <a:pPr marL="0" marR="0" algn="ctr">
                        <a:lnSpc>
                          <a:spcPct val="105000"/>
                        </a:lnSpc>
                        <a:spcBef>
                          <a:spcPts val="0"/>
                        </a:spcBef>
                        <a:spcAft>
                          <a:spcPts val="0"/>
                        </a:spcAft>
                      </a:pPr>
                      <a:r>
                        <a:rPr lang="en-US" sz="1200" dirty="0">
                          <a:effectLst/>
                        </a:rPr>
                        <a:t>20.8%</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200" dirty="0">
                          <a:effectLst/>
                        </a:rPr>
                        <a:t>116</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lnSpc>
                          <a:spcPct val="105000"/>
                        </a:lnSpc>
                        <a:spcBef>
                          <a:spcPts val="0"/>
                        </a:spcBef>
                        <a:spcAft>
                          <a:spcPts val="0"/>
                        </a:spcAft>
                      </a:pPr>
                      <a:r>
                        <a:rPr lang="en-US" sz="1200" dirty="0">
                          <a:effectLst/>
                        </a:rPr>
                        <a:t>879</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B w="12700" cap="flat" cmpd="sng" algn="ctr">
                      <a:solidFill>
                        <a:schemeClr val="tx1"/>
                      </a:solidFill>
                      <a:prstDash val="solid"/>
                      <a:round/>
                      <a:headEnd type="none" w="med" len="med"/>
                      <a:tailEnd type="none" w="med" len="med"/>
                    </a:lnB>
                  </a:tcPr>
                </a:tc>
                <a:tc>
                  <a:txBody>
                    <a:bodyPr/>
                    <a:lstStyle/>
                    <a:p>
                      <a:pPr marL="0" marR="0" algn="ctr">
                        <a:lnSpc>
                          <a:spcPct val="105000"/>
                        </a:lnSpc>
                        <a:spcBef>
                          <a:spcPts val="0"/>
                        </a:spcBef>
                        <a:spcAft>
                          <a:spcPts val="0"/>
                        </a:spcAft>
                      </a:pPr>
                      <a:r>
                        <a:rPr lang="en-US" sz="1200">
                          <a:effectLst/>
                        </a:rPr>
                        <a:t>890</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B w="12700" cap="flat" cmpd="sng" algn="ctr">
                      <a:solidFill>
                        <a:schemeClr val="tx1"/>
                      </a:solidFill>
                      <a:prstDash val="solid"/>
                      <a:round/>
                      <a:headEnd type="none" w="med" len="med"/>
                      <a:tailEnd type="none" w="med" len="med"/>
                    </a:lnB>
                  </a:tcPr>
                </a:tc>
                <a:tc>
                  <a:txBody>
                    <a:bodyPr/>
                    <a:lstStyle/>
                    <a:p>
                      <a:pPr marL="0" marR="0" algn="ctr">
                        <a:lnSpc>
                          <a:spcPct val="105000"/>
                        </a:lnSpc>
                        <a:spcBef>
                          <a:spcPts val="0"/>
                        </a:spcBef>
                        <a:spcAft>
                          <a:spcPts val="0"/>
                        </a:spcAft>
                      </a:pPr>
                      <a:r>
                        <a:rPr lang="en-US" sz="1200">
                          <a:effectLst/>
                        </a:rPr>
                        <a:t>-11</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B w="12700" cap="flat" cmpd="sng" algn="ctr">
                      <a:solidFill>
                        <a:schemeClr val="tx1"/>
                      </a:solidFill>
                      <a:prstDash val="solid"/>
                      <a:round/>
                      <a:headEnd type="none" w="med" len="med"/>
                      <a:tailEnd type="none" w="med" len="med"/>
                    </a:lnB>
                  </a:tcPr>
                </a:tc>
                <a:tc>
                  <a:txBody>
                    <a:bodyPr/>
                    <a:lstStyle/>
                    <a:p>
                      <a:pPr marL="0" marR="0" algn="ctr">
                        <a:lnSpc>
                          <a:spcPct val="105000"/>
                        </a:lnSpc>
                        <a:spcBef>
                          <a:spcPts val="0"/>
                        </a:spcBef>
                        <a:spcAft>
                          <a:spcPts val="0"/>
                        </a:spcAft>
                      </a:pPr>
                      <a:r>
                        <a:rPr lang="en-US" sz="1200">
                          <a:effectLst/>
                        </a:rPr>
                        <a:t>-1.2%</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lnSpc>
                          <a:spcPct val="105000"/>
                        </a:lnSpc>
                        <a:spcBef>
                          <a:spcPts val="0"/>
                        </a:spcBef>
                        <a:spcAft>
                          <a:spcPts val="0"/>
                        </a:spcAft>
                      </a:pPr>
                      <a:r>
                        <a:rPr lang="en-US" sz="1200" dirty="0">
                          <a:effectLst/>
                        </a:rPr>
                        <a:t>195</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lnSpc>
                          <a:spcPct val="105000"/>
                        </a:lnSpc>
                        <a:spcBef>
                          <a:spcPts val="0"/>
                        </a:spcBef>
                        <a:spcAft>
                          <a:spcPts val="0"/>
                        </a:spcAft>
                      </a:pPr>
                      <a:r>
                        <a:rPr lang="en-US" sz="1200">
                          <a:effectLst/>
                        </a:rPr>
                        <a:t>22.0%</a:t>
                      </a:r>
                      <a:endParaRPr lang="en-US" sz="12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lnSpc>
                          <a:spcPct val="105000"/>
                        </a:lnSpc>
                        <a:spcBef>
                          <a:spcPts val="0"/>
                        </a:spcBef>
                        <a:spcAft>
                          <a:spcPts val="0"/>
                        </a:spcAft>
                      </a:pPr>
                      <a:r>
                        <a:rPr lang="en-US" sz="1200" dirty="0">
                          <a:effectLst/>
                        </a:rPr>
                        <a:t>$15,595</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r>
              <a:tr h="369594">
                <a:tc>
                  <a:txBody>
                    <a:bodyPr/>
                    <a:lstStyle/>
                    <a:p>
                      <a:pPr marL="0" marR="0">
                        <a:lnSpc>
                          <a:spcPct val="105000"/>
                        </a:lnSpc>
                        <a:spcBef>
                          <a:spcPts val="0"/>
                        </a:spcBef>
                        <a:spcAft>
                          <a:spcPts val="0"/>
                        </a:spcAft>
                      </a:pPr>
                      <a:r>
                        <a:rPr lang="en-US" sz="1200" dirty="0">
                          <a:effectLst/>
                        </a:rPr>
                        <a:t>All</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200" dirty="0">
                          <a:effectLst/>
                        </a:rPr>
                        <a:t>646</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859</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12700" cap="flat" cmpd="sng" algn="ctr">
                      <a:solidFill>
                        <a:schemeClr val="tx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675</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12700" cap="flat" cmpd="sng" algn="ctr">
                      <a:solidFill>
                        <a:schemeClr val="tx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194</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12700" cap="flat" cmpd="sng" algn="ctr">
                      <a:solidFill>
                        <a:schemeClr val="tx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22.3%</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200" dirty="0">
                          <a:effectLst/>
                        </a:rPr>
                        <a:t>646</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859</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12700" cap="flat" cmpd="sng" algn="ctr">
                      <a:solidFill>
                        <a:schemeClr val="tx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871</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12700" cap="flat" cmpd="sng" algn="ctr">
                      <a:solidFill>
                        <a:schemeClr val="tx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-13</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T w="12700" cap="flat" cmpd="sng" algn="ctr">
                      <a:solidFill>
                        <a:schemeClr val="tx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-1.5%</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206</a:t>
                      </a:r>
                      <a:r>
                        <a:rPr lang="en-US" sz="1200" baseline="30000" dirty="0">
                          <a:effectLst/>
                        </a:rPr>
                        <a:t>***</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23.8%</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lnSpc>
                          <a:spcPct val="105000"/>
                        </a:lnSpc>
                        <a:spcBef>
                          <a:spcPts val="0"/>
                        </a:spcBef>
                        <a:spcAft>
                          <a:spcPts val="0"/>
                        </a:spcAft>
                      </a:pPr>
                      <a:r>
                        <a:rPr lang="en-US" sz="1200" dirty="0">
                          <a:effectLst/>
                        </a:rPr>
                        <a:t>$15,556</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r>
            </a:tbl>
          </a:graphicData>
        </a:graphic>
      </p:graphicFrame>
    </p:spTree>
    <p:extLst>
      <p:ext uri="{BB962C8B-B14F-4D97-AF65-F5344CB8AC3E}">
        <p14:creationId xmlns:p14="http://schemas.microsoft.com/office/powerpoint/2010/main" val="760449515"/>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835025" y="2452688"/>
            <a:ext cx="7772400" cy="1362075"/>
          </a:xfrm>
        </p:spPr>
        <p:txBody>
          <a:bodyPr/>
          <a:lstStyle/>
          <a:p>
            <a:pPr algn="ctr"/>
            <a:r>
              <a:rPr lang="en-US" dirty="0" smtClean="0"/>
              <a:t>NON-ENERGY BENEFITS</a:t>
            </a:r>
            <a:endParaRPr lang="en-US" dirty="0"/>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57</a:t>
            </a:fld>
            <a:endParaRPr lang="en-US" altLang="en-US" sz="1000"/>
          </a:p>
        </p:txBody>
      </p:sp>
    </p:spTree>
    <p:extLst>
      <p:ext uri="{BB962C8B-B14F-4D97-AF65-F5344CB8AC3E}">
        <p14:creationId xmlns:p14="http://schemas.microsoft.com/office/powerpoint/2010/main" val="329088824"/>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6" name="Rectangle 44"/>
          <p:cNvSpPr>
            <a:spLocks noGrp="1" noChangeArrowheads="1"/>
          </p:cNvSpPr>
          <p:nvPr>
            <p:ph type="title"/>
          </p:nvPr>
        </p:nvSpPr>
        <p:spPr>
          <a:xfrm>
            <a:off x="230187" y="152400"/>
            <a:ext cx="7772400" cy="1143000"/>
          </a:xfrm>
        </p:spPr>
        <p:txBody>
          <a:bodyPr/>
          <a:lstStyle/>
          <a:p>
            <a:pPr algn="l"/>
            <a:r>
              <a:rPr lang="en-US" altLang="en-US" sz="4800" dirty="0" smtClean="0"/>
              <a:t>Non-Energy Benefits</a:t>
            </a:r>
          </a:p>
        </p:txBody>
      </p:sp>
      <p:graphicFrame>
        <p:nvGraphicFramePr>
          <p:cNvPr id="2" name="Diagram 1"/>
          <p:cNvGraphicFramePr/>
          <p:nvPr>
            <p:extLst/>
          </p:nvPr>
        </p:nvGraphicFramePr>
        <p:xfrm>
          <a:off x="315913" y="1523613"/>
          <a:ext cx="7772400" cy="41148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58</a:t>
            </a:fld>
            <a:endParaRPr lang="en-US" altLang="en-US" sz="1000"/>
          </a:p>
        </p:txBody>
      </p:sp>
    </p:spTree>
    <p:extLst>
      <p:ext uri="{BB962C8B-B14F-4D97-AF65-F5344CB8AC3E}">
        <p14:creationId xmlns:p14="http://schemas.microsoft.com/office/powerpoint/2010/main" val="3617030827"/>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59</a:t>
            </a:fld>
            <a:endParaRPr lang="en-US" altLang="en-US" sz="1000"/>
          </a:p>
        </p:txBody>
      </p:sp>
      <p:graphicFrame>
        <p:nvGraphicFramePr>
          <p:cNvPr id="2" name="Content Placeholder 1"/>
          <p:cNvGraphicFramePr>
            <a:graphicFrameLocks noGrp="1"/>
          </p:cNvGraphicFramePr>
          <p:nvPr>
            <p:ph idx="1"/>
            <p:extLst/>
          </p:nvPr>
        </p:nvGraphicFramePr>
        <p:xfrm>
          <a:off x="242888" y="1854200"/>
          <a:ext cx="8215312" cy="42418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0"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Environmental Benefits</a:t>
            </a:r>
            <a:br>
              <a:rPr lang="en-US" altLang="en-US" kern="0" dirty="0" smtClean="0"/>
            </a:br>
            <a:r>
              <a:rPr lang="en-US" altLang="en-US" kern="0" dirty="0" smtClean="0"/>
              <a:t>Methodology</a:t>
            </a:r>
          </a:p>
        </p:txBody>
      </p:sp>
    </p:spTree>
    <p:extLst>
      <p:ext uri="{BB962C8B-B14F-4D97-AF65-F5344CB8AC3E}">
        <p14:creationId xmlns:p14="http://schemas.microsoft.com/office/powerpoint/2010/main" val="154067413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6</a:t>
            </a:fld>
            <a:endParaRPr lang="en-US" altLang="en-US" sz="100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569261911"/>
              </p:ext>
            </p:extLst>
          </p:nvPr>
        </p:nvGraphicFramePr>
        <p:xfrm>
          <a:off x="158687" y="2213768"/>
          <a:ext cx="8759952" cy="364966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9" name="Rectangle 44"/>
          <p:cNvSpPr>
            <a:spLocks noGrp="1" noChangeArrowheads="1"/>
          </p:cNvSpPr>
          <p:nvPr>
            <p:ph type="title"/>
          </p:nvPr>
        </p:nvSpPr>
        <p:spPr>
          <a:xfrm>
            <a:off x="147638" y="339725"/>
            <a:ext cx="7772400" cy="1143000"/>
          </a:xfrm>
        </p:spPr>
        <p:txBody>
          <a:bodyPr/>
          <a:lstStyle/>
          <a:p>
            <a:pPr algn="l"/>
            <a:r>
              <a:rPr lang="en-US" altLang="en-US" dirty="0" smtClean="0"/>
              <a:t>SJG Energy Efficiency</a:t>
            </a:r>
            <a:br>
              <a:rPr lang="en-US" altLang="en-US" dirty="0" smtClean="0"/>
            </a:br>
            <a:r>
              <a:rPr lang="en-US" altLang="en-US" dirty="0" smtClean="0"/>
              <a:t>C&amp;I Programs</a:t>
            </a:r>
          </a:p>
        </p:txBody>
      </p:sp>
    </p:spTree>
    <p:extLst>
      <p:ext uri="{BB962C8B-B14F-4D97-AF65-F5344CB8AC3E}">
        <p14:creationId xmlns:p14="http://schemas.microsoft.com/office/powerpoint/2010/main" val="13169929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60</a:t>
            </a:fld>
            <a:endParaRPr lang="en-US" altLang="en-US" sz="1000"/>
          </a:p>
        </p:txBody>
      </p:sp>
      <p:graphicFrame>
        <p:nvGraphicFramePr>
          <p:cNvPr id="2" name="Table 1"/>
          <p:cNvGraphicFramePr>
            <a:graphicFrameLocks noGrp="1"/>
          </p:cNvGraphicFramePr>
          <p:nvPr>
            <p:extLst>
              <p:ext uri="{D42A27DB-BD31-4B8C-83A1-F6EECF244321}">
                <p14:modId xmlns:p14="http://schemas.microsoft.com/office/powerpoint/2010/main" val="2901245502"/>
              </p:ext>
            </p:extLst>
          </p:nvPr>
        </p:nvGraphicFramePr>
        <p:xfrm>
          <a:off x="315913" y="1635922"/>
          <a:ext cx="8139112" cy="1700210"/>
        </p:xfrm>
        <a:graphic>
          <a:graphicData uri="http://schemas.openxmlformats.org/drawingml/2006/table">
            <a:tbl>
              <a:tblPr firstRow="1" firstCol="1" bandRow="1">
                <a:tableStyleId>{5C22544A-7EE6-4342-B048-85BDC9FD1C3A}</a:tableStyleId>
              </a:tblPr>
              <a:tblGrid>
                <a:gridCol w="5548312"/>
                <a:gridCol w="1252937"/>
                <a:gridCol w="1337863"/>
              </a:tblGrid>
              <a:tr h="340042">
                <a:tc>
                  <a:txBody>
                    <a:bodyPr/>
                    <a:lstStyle/>
                    <a:p>
                      <a:pPr marL="0" marR="0" algn="ctr">
                        <a:spcBef>
                          <a:spcPts val="0"/>
                        </a:spcBef>
                        <a:spcAft>
                          <a:spcPts val="0"/>
                        </a:spcAft>
                      </a:pPr>
                      <a:r>
                        <a:rPr lang="en-US" sz="2000" dirty="0">
                          <a:effectLst/>
                        </a:rPr>
                        <a:t> </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a:spcBef>
                          <a:spcPts val="0"/>
                        </a:spcBef>
                        <a:spcAft>
                          <a:spcPts val="0"/>
                        </a:spcAft>
                      </a:pPr>
                      <a:r>
                        <a:rPr lang="en-US" sz="2000" dirty="0" smtClean="0">
                          <a:effectLst/>
                          <a:latin typeface="+mn-lt"/>
                          <a:ea typeface="+mn-ea"/>
                          <a:cs typeface="+mn-cs"/>
                        </a:rPr>
                        <a:t>HVAC</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spcBef>
                          <a:spcPts val="0"/>
                        </a:spcBef>
                        <a:spcAft>
                          <a:spcPts val="0"/>
                        </a:spcAft>
                      </a:pPr>
                      <a:r>
                        <a:rPr lang="en-US" sz="2000" dirty="0" err="1" smtClean="0">
                          <a:effectLst/>
                        </a:rPr>
                        <a:t>HPwES</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r>
              <a:tr h="340042">
                <a:tc>
                  <a:txBody>
                    <a:bodyPr/>
                    <a:lstStyle/>
                    <a:p>
                      <a:pPr marL="19685" marR="0">
                        <a:spcBef>
                          <a:spcPts val="0"/>
                        </a:spcBef>
                        <a:spcAft>
                          <a:spcPts val="0"/>
                        </a:spcAft>
                      </a:pPr>
                      <a:r>
                        <a:rPr lang="en-US" sz="2000" dirty="0" smtClean="0">
                          <a:effectLst/>
                        </a:rPr>
                        <a:t>2014</a:t>
                      </a:r>
                      <a:r>
                        <a:rPr lang="en-US" sz="2000" baseline="0" dirty="0" smtClean="0">
                          <a:effectLst/>
                        </a:rPr>
                        <a:t> and 2015</a:t>
                      </a:r>
                      <a:r>
                        <a:rPr lang="en-US" sz="2000" dirty="0" smtClean="0">
                          <a:effectLst/>
                        </a:rPr>
                        <a:t> </a:t>
                      </a:r>
                      <a:r>
                        <a:rPr lang="en-US" sz="2000" dirty="0">
                          <a:effectLst/>
                        </a:rPr>
                        <a:t>Participants</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a:spcBef>
                          <a:spcPts val="0"/>
                        </a:spcBef>
                        <a:spcAft>
                          <a:spcPts val="0"/>
                        </a:spcAft>
                      </a:pPr>
                      <a:r>
                        <a:rPr lang="en-US" sz="2000" dirty="0" smtClean="0">
                          <a:effectLst/>
                          <a:latin typeface="+mn-lt"/>
                          <a:ea typeface="+mn-ea"/>
                          <a:cs typeface="+mn-cs"/>
                        </a:rPr>
                        <a:t>1,650</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spcBef>
                          <a:spcPts val="0"/>
                        </a:spcBef>
                        <a:spcAft>
                          <a:spcPts val="0"/>
                        </a:spcAft>
                      </a:pPr>
                      <a:r>
                        <a:rPr lang="en-US" sz="2000" dirty="0" smtClean="0">
                          <a:effectLst/>
                        </a:rPr>
                        <a:t>1,808</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r>
              <a:tr h="340042">
                <a:tc>
                  <a:txBody>
                    <a:bodyPr/>
                    <a:lstStyle/>
                    <a:p>
                      <a:pPr marL="19685" marR="0">
                        <a:spcBef>
                          <a:spcPts val="0"/>
                        </a:spcBef>
                        <a:spcAft>
                          <a:spcPts val="0"/>
                        </a:spcAft>
                      </a:pPr>
                      <a:r>
                        <a:rPr lang="en-US" sz="2000" dirty="0">
                          <a:effectLst/>
                        </a:rPr>
                        <a:t>Natural Gas Savings Per Participant </a:t>
                      </a:r>
                      <a:r>
                        <a:rPr lang="en-US" sz="2000" dirty="0" smtClean="0">
                          <a:effectLst/>
                        </a:rPr>
                        <a:t>(</a:t>
                      </a:r>
                      <a:r>
                        <a:rPr lang="en-US" sz="2000" dirty="0" err="1" smtClean="0">
                          <a:effectLst/>
                        </a:rPr>
                        <a:t>ccf</a:t>
                      </a:r>
                      <a:r>
                        <a:rPr lang="en-US" sz="2000" dirty="0" smtClean="0">
                          <a:effectLst/>
                        </a:rPr>
                        <a:t>)</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a:spcBef>
                          <a:spcPts val="0"/>
                        </a:spcBef>
                        <a:spcAft>
                          <a:spcPts val="0"/>
                        </a:spcAft>
                      </a:pPr>
                      <a:r>
                        <a:rPr lang="en-US" sz="2000" dirty="0" smtClean="0">
                          <a:effectLst/>
                          <a:latin typeface="+mn-lt"/>
                          <a:ea typeface="+mn-ea"/>
                          <a:cs typeface="+mn-cs"/>
                        </a:rPr>
                        <a:t>87</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spcBef>
                          <a:spcPts val="0"/>
                        </a:spcBef>
                        <a:spcAft>
                          <a:spcPts val="0"/>
                        </a:spcAft>
                      </a:pPr>
                      <a:r>
                        <a:rPr lang="en-US" sz="2000" dirty="0" smtClean="0">
                          <a:effectLst/>
                        </a:rPr>
                        <a:t>206</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r>
              <a:tr h="340042">
                <a:tc>
                  <a:txBody>
                    <a:bodyPr/>
                    <a:lstStyle/>
                    <a:p>
                      <a:pPr marL="19685" marR="0">
                        <a:spcBef>
                          <a:spcPts val="0"/>
                        </a:spcBef>
                        <a:spcAft>
                          <a:spcPts val="0"/>
                        </a:spcAft>
                      </a:pPr>
                      <a:r>
                        <a:rPr lang="en-US" sz="2000" dirty="0">
                          <a:effectLst/>
                        </a:rPr>
                        <a:t>Total Natural Gas Savings </a:t>
                      </a:r>
                      <a:r>
                        <a:rPr lang="en-US" sz="2000" dirty="0" smtClean="0">
                          <a:effectLst/>
                        </a:rPr>
                        <a:t>(</a:t>
                      </a:r>
                      <a:r>
                        <a:rPr lang="en-US" sz="2000" dirty="0" err="1" smtClean="0">
                          <a:effectLst/>
                        </a:rPr>
                        <a:t>ccf</a:t>
                      </a:r>
                      <a:r>
                        <a:rPr lang="en-US" sz="2000" dirty="0" smtClean="0">
                          <a:effectLst/>
                        </a:rPr>
                        <a:t>)</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a:spcBef>
                          <a:spcPts val="0"/>
                        </a:spcBef>
                        <a:spcAft>
                          <a:spcPts val="0"/>
                        </a:spcAft>
                      </a:pPr>
                      <a:r>
                        <a:rPr lang="en-US" sz="2000" dirty="0" smtClean="0">
                          <a:effectLst/>
                          <a:latin typeface="+mn-lt"/>
                          <a:ea typeface="+mn-ea"/>
                          <a:cs typeface="+mn-cs"/>
                        </a:rPr>
                        <a:t>143,550</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spcBef>
                          <a:spcPts val="0"/>
                        </a:spcBef>
                        <a:spcAft>
                          <a:spcPts val="0"/>
                        </a:spcAft>
                      </a:pPr>
                      <a:r>
                        <a:rPr lang="en-US" sz="2000" dirty="0" smtClean="0">
                          <a:effectLst/>
                        </a:rPr>
                        <a:t>372,448</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r>
              <a:tr h="340042">
                <a:tc>
                  <a:txBody>
                    <a:bodyPr/>
                    <a:lstStyle/>
                    <a:p>
                      <a:pPr marL="19685" marR="0">
                        <a:spcBef>
                          <a:spcPts val="0"/>
                        </a:spcBef>
                        <a:spcAft>
                          <a:spcPts val="0"/>
                        </a:spcAft>
                      </a:pPr>
                      <a:r>
                        <a:rPr lang="en-US" sz="2000" dirty="0">
                          <a:effectLst/>
                        </a:rPr>
                        <a:t>Total Natural Gas Savings (MMBtu)</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a:spcBef>
                          <a:spcPts val="0"/>
                        </a:spcBef>
                        <a:spcAft>
                          <a:spcPts val="0"/>
                        </a:spcAft>
                      </a:pPr>
                      <a:r>
                        <a:rPr lang="en-US" sz="2000" dirty="0" smtClean="0">
                          <a:effectLst/>
                          <a:latin typeface="+mn-lt"/>
                          <a:ea typeface="+mn-ea"/>
                          <a:cs typeface="+mn-cs"/>
                        </a:rPr>
                        <a:t>14,492</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spcBef>
                          <a:spcPts val="0"/>
                        </a:spcBef>
                        <a:spcAft>
                          <a:spcPts val="0"/>
                        </a:spcAft>
                      </a:pPr>
                      <a:r>
                        <a:rPr lang="en-US" sz="2000" dirty="0" smtClean="0">
                          <a:effectLst/>
                        </a:rPr>
                        <a:t>38,088</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val="2274516274"/>
              </p:ext>
            </p:extLst>
          </p:nvPr>
        </p:nvGraphicFramePr>
        <p:xfrm>
          <a:off x="17911" y="3494732"/>
          <a:ext cx="9108177" cy="2495550"/>
        </p:xfrm>
        <a:graphic>
          <a:graphicData uri="http://schemas.openxmlformats.org/drawingml/2006/table">
            <a:tbl>
              <a:tblPr firstRow="1" firstCol="1" bandRow="1">
                <a:tableStyleId>{5C22544A-7EE6-4342-B048-85BDC9FD1C3A}</a:tableStyleId>
              </a:tblPr>
              <a:tblGrid>
                <a:gridCol w="1780610"/>
                <a:gridCol w="3193373"/>
                <a:gridCol w="4134194"/>
              </a:tblGrid>
              <a:tr h="201295">
                <a:tc>
                  <a:txBody>
                    <a:bodyPr/>
                    <a:lstStyle/>
                    <a:p>
                      <a:pPr marL="0" marR="0" algn="ctr">
                        <a:spcBef>
                          <a:spcPts val="0"/>
                        </a:spcBef>
                        <a:spcAft>
                          <a:spcPts val="0"/>
                        </a:spcAft>
                      </a:pPr>
                      <a:r>
                        <a:rPr lang="en-US" sz="2000" dirty="0">
                          <a:effectLst/>
                        </a:rPr>
                        <a:t> </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defTabSz="914400" rtl="0" eaLnBrk="1" latinLnBrk="0" hangingPunct="1">
                        <a:spcBef>
                          <a:spcPts val="0"/>
                        </a:spcBef>
                        <a:spcAft>
                          <a:spcPts val="0"/>
                        </a:spcAft>
                      </a:pPr>
                      <a:r>
                        <a:rPr lang="en-US" sz="2000" b="1" kern="1200" dirty="0" smtClean="0">
                          <a:solidFill>
                            <a:schemeClr val="lt1"/>
                          </a:solidFill>
                          <a:effectLst/>
                          <a:latin typeface="+mn-lt"/>
                          <a:ea typeface="+mn-ea"/>
                          <a:cs typeface="+mn-cs"/>
                        </a:rPr>
                        <a:t>Natural Gas Emission Rate</a:t>
                      </a:r>
                    </a:p>
                    <a:p>
                      <a:pPr marL="0" marR="0" algn="ctr" defTabSz="914400" rtl="0" eaLnBrk="1" latinLnBrk="0" hangingPunct="1">
                        <a:spcBef>
                          <a:spcPts val="0"/>
                        </a:spcBef>
                        <a:spcAft>
                          <a:spcPts val="0"/>
                        </a:spcAft>
                      </a:pPr>
                      <a:r>
                        <a:rPr lang="en-US" sz="2000" b="1" kern="1200" dirty="0" smtClean="0">
                          <a:solidFill>
                            <a:schemeClr val="lt1"/>
                          </a:solidFill>
                          <a:effectLst/>
                          <a:latin typeface="+mn-lt"/>
                          <a:ea typeface="+mn-ea"/>
                          <a:cs typeface="+mn-cs"/>
                        </a:rPr>
                        <a:t>(Tons /1,000 MMBtu)</a:t>
                      </a:r>
                      <a:endParaRPr lang="en-US" sz="2000" b="1" kern="1200" dirty="0">
                        <a:solidFill>
                          <a:schemeClr val="lt1"/>
                        </a:solidFill>
                        <a:effectLst/>
                        <a:latin typeface="+mn-lt"/>
                        <a:ea typeface="+mn-ea"/>
                        <a:cs typeface="+mn-cs"/>
                      </a:endParaRPr>
                    </a:p>
                  </a:txBody>
                  <a:tcPr marL="0" marR="0" marT="0" marB="0" anchor="ctr"/>
                </a:tc>
                <a:tc>
                  <a:txBody>
                    <a:bodyPr/>
                    <a:lstStyle/>
                    <a:p>
                      <a:pPr marL="0" marR="0" algn="ctr">
                        <a:spcBef>
                          <a:spcPts val="0"/>
                        </a:spcBef>
                        <a:spcAft>
                          <a:spcPts val="0"/>
                        </a:spcAft>
                      </a:pPr>
                      <a:r>
                        <a:rPr lang="en-US" sz="2000" dirty="0">
                          <a:effectLst/>
                        </a:rPr>
                        <a:t>Marginal Value of Avoided Emissions </a:t>
                      </a:r>
                    </a:p>
                    <a:p>
                      <a:pPr marL="0" marR="0" algn="ctr">
                        <a:spcBef>
                          <a:spcPts val="0"/>
                        </a:spcBef>
                        <a:spcAft>
                          <a:spcPts val="0"/>
                        </a:spcAft>
                      </a:pPr>
                      <a:r>
                        <a:rPr lang="en-US" sz="2000" dirty="0">
                          <a:effectLst/>
                        </a:rPr>
                        <a:t>(2015 dollars /Ton)</a:t>
                      </a:r>
                      <a:r>
                        <a:rPr lang="en-US" sz="2000" baseline="30000" dirty="0">
                          <a:effectLst/>
                        </a:rPr>
                        <a:t> 1</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r>
              <a:tr h="201295">
                <a:tc>
                  <a:txBody>
                    <a:bodyPr/>
                    <a:lstStyle/>
                    <a:p>
                      <a:pPr marL="57150" marR="0">
                        <a:spcBef>
                          <a:spcPts val="0"/>
                        </a:spcBef>
                        <a:spcAft>
                          <a:spcPts val="0"/>
                        </a:spcAft>
                      </a:pPr>
                      <a:r>
                        <a:rPr lang="en-US" sz="2000" dirty="0" smtClean="0">
                          <a:effectLst/>
                        </a:rPr>
                        <a:t>CO2-eq (2014)</a:t>
                      </a:r>
                      <a:r>
                        <a:rPr lang="en-US" sz="2000" baseline="30000" dirty="0" smtClean="0">
                          <a:effectLst/>
                        </a:rPr>
                        <a:t>2</a:t>
                      </a:r>
                      <a:endParaRPr lang="en-US" sz="2000" dirty="0">
                        <a:effectLst/>
                        <a:latin typeface="Calibri Light" panose="020F030202020403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a:spcBef>
                          <a:spcPts val="0"/>
                        </a:spcBef>
                        <a:spcAft>
                          <a:spcPts val="0"/>
                        </a:spcAft>
                      </a:pPr>
                      <a:r>
                        <a:rPr lang="en-US" sz="2000" dirty="0">
                          <a:effectLst/>
                          <a:latin typeface="+mn-lt"/>
                          <a:ea typeface="Times New Roman" panose="02020603050405020304" pitchFamily="18" charset="0"/>
                          <a:cs typeface="Arial" panose="020B0604020202020204" pitchFamily="34" charset="0"/>
                        </a:rPr>
                        <a:t>62</a:t>
                      </a:r>
                      <a:endParaRPr lang="en-US" sz="2000" dirty="0">
                        <a:effectLst/>
                        <a:latin typeface="+mn-lt"/>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2000" dirty="0">
                          <a:effectLst/>
                        </a:rPr>
                        <a:t>$</a:t>
                      </a:r>
                      <a:r>
                        <a:rPr lang="en-US" sz="2000" dirty="0" smtClean="0">
                          <a:effectLst/>
                        </a:rPr>
                        <a:t>42.18</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r>
              <a:tr h="201295">
                <a:tc>
                  <a:txBody>
                    <a:bodyPr/>
                    <a:lstStyle/>
                    <a:p>
                      <a:pPr marL="57150" marR="0">
                        <a:spcBef>
                          <a:spcPts val="0"/>
                        </a:spcBef>
                        <a:spcAft>
                          <a:spcPts val="0"/>
                        </a:spcAft>
                      </a:pPr>
                      <a:r>
                        <a:rPr lang="en-US" sz="2000" dirty="0" smtClean="0">
                          <a:effectLst/>
                        </a:rPr>
                        <a:t>CO2-eq (2015)</a:t>
                      </a:r>
                      <a:r>
                        <a:rPr lang="en-US" sz="2000" baseline="30000" dirty="0" smtClean="0">
                          <a:effectLst/>
                        </a:rPr>
                        <a:t>2</a:t>
                      </a:r>
                      <a:endParaRPr lang="en-US" sz="2000" dirty="0">
                        <a:effectLst/>
                        <a:latin typeface="Calibri Light" panose="020F030202020403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a:spcBef>
                          <a:spcPts val="0"/>
                        </a:spcBef>
                        <a:spcAft>
                          <a:spcPts val="0"/>
                        </a:spcAft>
                      </a:pPr>
                      <a:r>
                        <a:rPr lang="en-US" sz="2000" dirty="0" smtClean="0">
                          <a:effectLst/>
                          <a:latin typeface="+mn-lt"/>
                          <a:ea typeface="Times New Roman" panose="02020603050405020304" pitchFamily="18" charset="0"/>
                          <a:cs typeface="Times New Roman" panose="02020603050405020304" pitchFamily="18" charset="0"/>
                        </a:rPr>
                        <a:t>62</a:t>
                      </a:r>
                      <a:endParaRPr lang="en-US" sz="2000" dirty="0">
                        <a:effectLst/>
                        <a:latin typeface="+mn-lt"/>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2000" dirty="0" smtClean="0">
                          <a:effectLst/>
                          <a:latin typeface="+mn-lt"/>
                          <a:ea typeface="Times New Roman" panose="02020603050405020304" pitchFamily="18" charset="0"/>
                          <a:cs typeface="Times New Roman" panose="02020603050405020304" pitchFamily="18" charset="0"/>
                        </a:rPr>
                        <a:t>$43.32</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tc>
              </a:tr>
              <a:tr h="201295">
                <a:tc>
                  <a:txBody>
                    <a:bodyPr/>
                    <a:lstStyle/>
                    <a:p>
                      <a:pPr marL="57150" marR="0">
                        <a:spcBef>
                          <a:spcPts val="0"/>
                        </a:spcBef>
                        <a:spcAft>
                          <a:spcPts val="0"/>
                        </a:spcAft>
                      </a:pPr>
                      <a:r>
                        <a:rPr lang="en-US" sz="2000">
                          <a:effectLst/>
                        </a:rPr>
                        <a:t>SO2</a:t>
                      </a:r>
                      <a:r>
                        <a:rPr lang="en-US" sz="2000" baseline="30000">
                          <a:effectLst/>
                        </a:rPr>
                        <a:t>3</a:t>
                      </a:r>
                      <a:endParaRPr lang="en-US" sz="2000">
                        <a:effectLst/>
                        <a:latin typeface="Arial" panose="020B060402020202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a:spcBef>
                          <a:spcPts val="0"/>
                        </a:spcBef>
                        <a:spcAft>
                          <a:spcPts val="0"/>
                        </a:spcAft>
                      </a:pPr>
                      <a:r>
                        <a:rPr lang="en-US" sz="2000" dirty="0">
                          <a:effectLst/>
                          <a:latin typeface="+mn-lt"/>
                          <a:ea typeface="Times New Roman" panose="02020603050405020304" pitchFamily="18" charset="0"/>
                          <a:cs typeface="Arial" panose="020B0604020202020204" pitchFamily="34" charset="0"/>
                        </a:rPr>
                        <a:t>0.000293</a:t>
                      </a:r>
                      <a:endParaRPr lang="en-US" sz="2000" dirty="0">
                        <a:effectLst/>
                        <a:latin typeface="+mn-lt"/>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2000" dirty="0">
                          <a:effectLst/>
                        </a:rPr>
                        <a:t>$</a:t>
                      </a:r>
                      <a:r>
                        <a:rPr lang="en-US" sz="2000" dirty="0" smtClean="0">
                          <a:effectLst/>
                        </a:rPr>
                        <a:t>110,771</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r>
              <a:tr h="201295">
                <a:tc>
                  <a:txBody>
                    <a:bodyPr/>
                    <a:lstStyle/>
                    <a:p>
                      <a:pPr marL="57150" marR="0">
                        <a:spcBef>
                          <a:spcPts val="0"/>
                        </a:spcBef>
                        <a:spcAft>
                          <a:spcPts val="0"/>
                        </a:spcAft>
                      </a:pPr>
                      <a:r>
                        <a:rPr lang="en-US" sz="2000">
                          <a:effectLst/>
                        </a:rPr>
                        <a:t>NOx</a:t>
                      </a:r>
                      <a:r>
                        <a:rPr lang="en-US" sz="2000" baseline="30000">
                          <a:effectLst/>
                        </a:rPr>
                        <a:t>3</a:t>
                      </a:r>
                      <a:endParaRPr lang="en-US" sz="2000">
                        <a:effectLst/>
                        <a:latin typeface="Arial" panose="020B060402020202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a:spcBef>
                          <a:spcPts val="0"/>
                        </a:spcBef>
                        <a:spcAft>
                          <a:spcPts val="0"/>
                        </a:spcAft>
                      </a:pPr>
                      <a:r>
                        <a:rPr lang="en-US" sz="2000" dirty="0">
                          <a:effectLst/>
                          <a:latin typeface="+mn-lt"/>
                          <a:ea typeface="Times New Roman" panose="02020603050405020304" pitchFamily="18" charset="0"/>
                          <a:cs typeface="Arial" panose="020B0604020202020204" pitchFamily="34" charset="0"/>
                        </a:rPr>
                        <a:t>0.046 </a:t>
                      </a:r>
                      <a:endParaRPr lang="en-US" sz="2000" dirty="0">
                        <a:effectLst/>
                        <a:latin typeface="+mn-lt"/>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2000" dirty="0">
                          <a:effectLst/>
                        </a:rPr>
                        <a:t>$</a:t>
                      </a:r>
                      <a:r>
                        <a:rPr lang="en-US" sz="2000" dirty="0" smtClean="0">
                          <a:effectLst/>
                        </a:rPr>
                        <a:t>22,857</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r>
              <a:tr h="201295">
                <a:tc>
                  <a:txBody>
                    <a:bodyPr/>
                    <a:lstStyle/>
                    <a:p>
                      <a:pPr marL="57150" marR="0">
                        <a:spcBef>
                          <a:spcPts val="0"/>
                        </a:spcBef>
                        <a:spcAft>
                          <a:spcPts val="0"/>
                        </a:spcAft>
                      </a:pPr>
                      <a:r>
                        <a:rPr lang="en-US" sz="2000">
                          <a:effectLst/>
                        </a:rPr>
                        <a:t>PM 2.5</a:t>
                      </a:r>
                      <a:r>
                        <a:rPr lang="en-US" sz="2000" baseline="30000">
                          <a:effectLst/>
                        </a:rPr>
                        <a:t>3</a:t>
                      </a:r>
                      <a:endParaRPr lang="en-US" sz="2000">
                        <a:effectLst/>
                        <a:latin typeface="Arial" panose="020B060402020202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a:spcBef>
                          <a:spcPts val="0"/>
                        </a:spcBef>
                        <a:spcAft>
                          <a:spcPts val="0"/>
                        </a:spcAft>
                      </a:pPr>
                      <a:r>
                        <a:rPr lang="en-US" sz="2000" dirty="0">
                          <a:effectLst/>
                          <a:latin typeface="+mn-lt"/>
                          <a:ea typeface="Times New Roman" panose="02020603050405020304" pitchFamily="18" charset="0"/>
                          <a:cs typeface="Arial" panose="020B0604020202020204" pitchFamily="34" charset="0"/>
                        </a:rPr>
                        <a:t>0.000927 </a:t>
                      </a:r>
                      <a:endParaRPr lang="en-US" sz="2000" dirty="0">
                        <a:effectLst/>
                        <a:latin typeface="+mn-lt"/>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2000" dirty="0">
                          <a:effectLst/>
                        </a:rPr>
                        <a:t>$</a:t>
                      </a:r>
                      <a:r>
                        <a:rPr lang="en-US" sz="2000" dirty="0" smtClean="0">
                          <a:effectLst/>
                        </a:rPr>
                        <a:t>465,192</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r>
              <a:tr h="201295">
                <a:tc>
                  <a:txBody>
                    <a:bodyPr/>
                    <a:lstStyle/>
                    <a:p>
                      <a:pPr marL="57150" marR="0">
                        <a:spcBef>
                          <a:spcPts val="0"/>
                        </a:spcBef>
                        <a:spcAft>
                          <a:spcPts val="0"/>
                        </a:spcAft>
                      </a:pPr>
                      <a:r>
                        <a:rPr lang="en-US" sz="2000">
                          <a:effectLst/>
                        </a:rPr>
                        <a:t>VOC</a:t>
                      </a:r>
                      <a:r>
                        <a:rPr lang="en-US" sz="2000" baseline="30000">
                          <a:effectLst/>
                        </a:rPr>
                        <a:t>3</a:t>
                      </a:r>
                      <a:endParaRPr lang="en-US" sz="2000">
                        <a:effectLst/>
                        <a:latin typeface="Arial" panose="020B0604020202020204" pitchFamily="34" charset="0"/>
                        <a:ea typeface="Times New Roman" panose="02020603050405020304" pitchFamily="18" charset="0"/>
                        <a:cs typeface="Times New Roman" panose="02020603050405020304" pitchFamily="18" charset="0"/>
                      </a:endParaRPr>
                    </a:p>
                  </a:txBody>
                  <a:tcPr marL="9525" marR="9525" marT="9525" marB="0" anchor="ctr"/>
                </a:tc>
                <a:tc>
                  <a:txBody>
                    <a:bodyPr/>
                    <a:lstStyle/>
                    <a:p>
                      <a:pPr marL="0" marR="0" algn="ctr">
                        <a:spcBef>
                          <a:spcPts val="0"/>
                        </a:spcBef>
                        <a:spcAft>
                          <a:spcPts val="0"/>
                        </a:spcAft>
                      </a:pPr>
                      <a:r>
                        <a:rPr lang="en-US" sz="2000" dirty="0">
                          <a:effectLst/>
                          <a:latin typeface="+mn-lt"/>
                          <a:ea typeface="Times New Roman" panose="02020603050405020304" pitchFamily="18" charset="0"/>
                          <a:cs typeface="Arial" panose="020B0604020202020204" pitchFamily="34" charset="0"/>
                        </a:rPr>
                        <a:t>0.00268</a:t>
                      </a:r>
                      <a:endParaRPr lang="en-US" sz="2000" dirty="0">
                        <a:effectLst/>
                        <a:latin typeface="+mn-lt"/>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2000" dirty="0">
                          <a:effectLst/>
                        </a:rPr>
                        <a:t>$</a:t>
                      </a:r>
                      <a:r>
                        <a:rPr lang="en-US" sz="2000" dirty="0" smtClean="0">
                          <a:effectLst/>
                        </a:rPr>
                        <a:t>43,862</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0" marR="0" marT="0" marB="0" anchor="ctr"/>
                </a:tc>
              </a:tr>
            </a:tbl>
          </a:graphicData>
        </a:graphic>
      </p:graphicFrame>
      <p:sp>
        <p:nvSpPr>
          <p:cNvPr id="3" name="TextBox 2"/>
          <p:cNvSpPr txBox="1"/>
          <p:nvPr/>
        </p:nvSpPr>
        <p:spPr>
          <a:xfrm>
            <a:off x="-16668" y="5969833"/>
            <a:ext cx="7980362" cy="1107996"/>
          </a:xfrm>
          <a:prstGeom prst="rect">
            <a:avLst/>
          </a:prstGeom>
          <a:noFill/>
        </p:spPr>
        <p:txBody>
          <a:bodyPr wrap="square" rtlCol="0">
            <a:spAutoFit/>
          </a:bodyPr>
          <a:lstStyle/>
          <a:p>
            <a:r>
              <a:rPr lang="en-US" sz="1100" baseline="30000" dirty="0"/>
              <a:t>1 </a:t>
            </a:r>
            <a:r>
              <a:rPr lang="en-US" sz="1100" dirty="0"/>
              <a:t>Avoided emissions for CO2-eq are in metric tons. Avoided emissions for all other air pollutants are in short tons. </a:t>
            </a:r>
          </a:p>
          <a:p>
            <a:r>
              <a:rPr lang="en-US" sz="1100" baseline="30000" dirty="0"/>
              <a:t>2 </a:t>
            </a:r>
            <a:r>
              <a:rPr lang="en-US" sz="1100" dirty="0"/>
              <a:t>OMB (2015). Two marginal values, corresponding to the annual value of the social cost of carbon (SCC) applicable to the year in which gas savings and avoided emissions occurred (2014 or 2015), were used in this analysis</a:t>
            </a:r>
            <a:r>
              <a:rPr lang="en-US" sz="1100" i="1" dirty="0"/>
              <a:t>. </a:t>
            </a:r>
            <a:endParaRPr lang="en-US" sz="1100" i="1" dirty="0" smtClean="0"/>
          </a:p>
          <a:p>
            <a:r>
              <a:rPr lang="en-US" sz="1100" baseline="30000" dirty="0"/>
              <a:t>3 </a:t>
            </a:r>
            <a:r>
              <a:rPr lang="en-US" sz="1100" dirty="0"/>
              <a:t>APEEP values from Muller (2008). 	</a:t>
            </a:r>
          </a:p>
          <a:p>
            <a:r>
              <a:rPr lang="en-US" sz="1100" dirty="0"/>
              <a:t>	</a:t>
            </a:r>
          </a:p>
          <a:p>
            <a:endParaRPr lang="en-US" sz="1100" dirty="0"/>
          </a:p>
        </p:txBody>
      </p:sp>
      <p:sp>
        <p:nvSpPr>
          <p:cNvPr id="52"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Environmental Benefits</a:t>
            </a:r>
            <a:br>
              <a:rPr lang="en-US" altLang="en-US" kern="0" dirty="0" smtClean="0"/>
            </a:br>
            <a:r>
              <a:rPr lang="en-US" altLang="en-US" kern="0" dirty="0" smtClean="0"/>
              <a:t>Avoided Emissions</a:t>
            </a:r>
          </a:p>
        </p:txBody>
      </p:sp>
    </p:spTree>
    <p:extLst>
      <p:ext uri="{BB962C8B-B14F-4D97-AF65-F5344CB8AC3E}">
        <p14:creationId xmlns:p14="http://schemas.microsoft.com/office/powerpoint/2010/main" val="393487499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61</a:t>
            </a:fld>
            <a:endParaRPr lang="en-US" altLang="en-US" sz="1000"/>
          </a:p>
        </p:txBody>
      </p:sp>
      <p:graphicFrame>
        <p:nvGraphicFramePr>
          <p:cNvPr id="3" name="Table 2"/>
          <p:cNvGraphicFramePr>
            <a:graphicFrameLocks noGrp="1"/>
          </p:cNvGraphicFramePr>
          <p:nvPr>
            <p:extLst>
              <p:ext uri="{D42A27DB-BD31-4B8C-83A1-F6EECF244321}">
                <p14:modId xmlns:p14="http://schemas.microsoft.com/office/powerpoint/2010/main" val="2275738058"/>
              </p:ext>
            </p:extLst>
          </p:nvPr>
        </p:nvGraphicFramePr>
        <p:xfrm>
          <a:off x="128588" y="1546311"/>
          <a:ext cx="8786812" cy="4631635"/>
        </p:xfrm>
        <a:graphic>
          <a:graphicData uri="http://schemas.openxmlformats.org/drawingml/2006/table">
            <a:tbl>
              <a:tblPr firstRow="1" firstCol="1" bandRow="1">
                <a:tableStyleId>{5C22544A-7EE6-4342-B048-85BDC9FD1C3A}</a:tableStyleId>
              </a:tblPr>
              <a:tblGrid>
                <a:gridCol w="938212"/>
                <a:gridCol w="1219200"/>
                <a:gridCol w="1219200"/>
                <a:gridCol w="990600"/>
                <a:gridCol w="1143000"/>
                <a:gridCol w="1219200"/>
                <a:gridCol w="990600"/>
                <a:gridCol w="1066800"/>
              </a:tblGrid>
              <a:tr h="313079">
                <a:tc rowSpan="2">
                  <a:txBody>
                    <a:bodyPr/>
                    <a:lstStyle/>
                    <a:p>
                      <a:pPr marL="0" marR="0" algn="ctr">
                        <a:spcBef>
                          <a:spcPts val="0"/>
                        </a:spcBef>
                        <a:spcAft>
                          <a:spcPts val="0"/>
                        </a:spcAft>
                      </a:pPr>
                      <a:r>
                        <a:rPr lang="en-US" sz="2000" b="1" dirty="0" smtClean="0">
                          <a:effectLst/>
                          <a:latin typeface="+mn-lt"/>
                        </a:rPr>
                        <a:t> </a:t>
                      </a:r>
                      <a:endParaRPr lang="en-US" sz="2000" b="1" dirty="0">
                        <a:effectLst/>
                        <a:latin typeface="+mn-lt"/>
                        <a:ea typeface="Times New Roman" panose="02020603050405020304" pitchFamily="18" charset="0"/>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tcPr>
                </a:tc>
                <a:tc gridSpan="3">
                  <a:txBody>
                    <a:bodyPr/>
                    <a:lstStyle/>
                    <a:p>
                      <a:pPr marL="0" marR="0" algn="ctr">
                        <a:spcBef>
                          <a:spcPts val="0"/>
                        </a:spcBef>
                        <a:spcAft>
                          <a:spcPts val="0"/>
                        </a:spcAft>
                      </a:pPr>
                      <a:r>
                        <a:rPr lang="en-US" sz="2200" b="1" dirty="0" smtClean="0">
                          <a:solidFill>
                            <a:schemeClr val="bg1"/>
                          </a:solidFill>
                          <a:effectLst/>
                          <a:latin typeface="+mn-lt"/>
                        </a:rPr>
                        <a:t>HVAC</a:t>
                      </a:r>
                      <a:endParaRPr lang="en-US" sz="2200" b="1" dirty="0">
                        <a:solidFill>
                          <a:schemeClr val="bg1"/>
                        </a:solidFill>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gridSpan="3">
                  <a:txBody>
                    <a:bodyPr/>
                    <a:lstStyle/>
                    <a:p>
                      <a:pPr marL="0" marR="0" algn="ctr">
                        <a:spcBef>
                          <a:spcPts val="0"/>
                        </a:spcBef>
                        <a:spcAft>
                          <a:spcPts val="0"/>
                        </a:spcAft>
                      </a:pPr>
                      <a:r>
                        <a:rPr lang="en-US" sz="2200" b="1" dirty="0" err="1" smtClean="0">
                          <a:solidFill>
                            <a:schemeClr val="bg1"/>
                          </a:solidFill>
                          <a:effectLst/>
                          <a:latin typeface="+mn-lt"/>
                        </a:rPr>
                        <a:t>HPwES</a:t>
                      </a:r>
                      <a:endParaRPr lang="en-US" sz="2200" b="1" dirty="0">
                        <a:solidFill>
                          <a:schemeClr val="bg1"/>
                        </a:solidFill>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rowSpan="2">
                  <a:txBody>
                    <a:bodyPr/>
                    <a:lstStyle/>
                    <a:p>
                      <a:pPr marL="0" marR="0" algn="ctr">
                        <a:spcBef>
                          <a:spcPts val="0"/>
                        </a:spcBef>
                        <a:spcAft>
                          <a:spcPts val="0"/>
                        </a:spcAft>
                      </a:pPr>
                      <a:r>
                        <a:rPr lang="en-US" sz="2000" b="1" dirty="0">
                          <a:effectLst/>
                          <a:latin typeface="+mn-lt"/>
                        </a:rPr>
                        <a:t>Total Savings</a:t>
                      </a:r>
                      <a:endParaRPr lang="en-US" sz="2000" b="1"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B w="38100" cap="flat" cmpd="sng" algn="ctr">
                      <a:solidFill>
                        <a:schemeClr val="bg1"/>
                      </a:solidFill>
                      <a:prstDash val="solid"/>
                      <a:round/>
                      <a:headEnd type="none" w="med" len="med"/>
                      <a:tailEnd type="none" w="med" len="med"/>
                    </a:lnB>
                  </a:tcPr>
                </a:tc>
              </a:tr>
              <a:tr h="1423086">
                <a:tc vMerge="1">
                  <a:txBody>
                    <a:bodyPr/>
                    <a:lstStyle/>
                    <a:p>
                      <a:endParaRPr lang="en-US"/>
                    </a:p>
                  </a:txBody>
                  <a:tcPr/>
                </a:tc>
                <a:tc>
                  <a:txBody>
                    <a:bodyPr/>
                    <a:lstStyle/>
                    <a:p>
                      <a:pPr marL="0" marR="0" algn="ctr">
                        <a:spcBef>
                          <a:spcPts val="0"/>
                        </a:spcBef>
                        <a:spcAft>
                          <a:spcPts val="0"/>
                        </a:spcAft>
                      </a:pPr>
                      <a:r>
                        <a:rPr lang="en-US" sz="2000" b="1" dirty="0">
                          <a:solidFill>
                            <a:schemeClr val="bg1"/>
                          </a:solidFill>
                          <a:effectLst/>
                          <a:latin typeface="+mn-lt"/>
                        </a:rPr>
                        <a:t>Avoided Emissions</a:t>
                      </a:r>
                    </a:p>
                    <a:p>
                      <a:pPr marL="0" marR="0" algn="ctr">
                        <a:spcBef>
                          <a:spcPts val="0"/>
                        </a:spcBef>
                        <a:spcAft>
                          <a:spcPts val="0"/>
                        </a:spcAft>
                      </a:pPr>
                      <a:r>
                        <a:rPr lang="en-US" sz="2000" b="1" dirty="0">
                          <a:solidFill>
                            <a:schemeClr val="bg1"/>
                          </a:solidFill>
                          <a:effectLst/>
                          <a:latin typeface="+mn-lt"/>
                        </a:rPr>
                        <a:t>(tons)</a:t>
                      </a:r>
                      <a:endParaRPr lang="en-US" sz="2000" b="1" dirty="0">
                        <a:solidFill>
                          <a:schemeClr val="bg1"/>
                        </a:solidFill>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2000" b="1" dirty="0">
                          <a:solidFill>
                            <a:schemeClr val="bg1"/>
                          </a:solidFill>
                          <a:effectLst/>
                          <a:latin typeface="+mn-lt"/>
                        </a:rPr>
                        <a:t>Marginal Value of Avoided Emissions</a:t>
                      </a:r>
                    </a:p>
                    <a:p>
                      <a:pPr marL="0" marR="0" algn="ctr">
                        <a:spcBef>
                          <a:spcPts val="0"/>
                        </a:spcBef>
                        <a:spcAft>
                          <a:spcPts val="0"/>
                        </a:spcAft>
                      </a:pPr>
                      <a:r>
                        <a:rPr lang="en-US" sz="2000" b="1" dirty="0">
                          <a:solidFill>
                            <a:schemeClr val="bg1"/>
                          </a:solidFill>
                          <a:effectLst/>
                          <a:latin typeface="+mn-lt"/>
                        </a:rPr>
                        <a:t>($ per ton)</a:t>
                      </a:r>
                      <a:endParaRPr lang="en-US" sz="2000" b="1" dirty="0">
                        <a:solidFill>
                          <a:schemeClr val="bg1"/>
                        </a:solidFill>
                        <a:effectLst/>
                        <a:latin typeface="+mn-lt"/>
                        <a:ea typeface="Times New Roman" panose="02020603050405020304" pitchFamily="18" charset="0"/>
                        <a:cs typeface="Times New Roman" panose="02020603050405020304" pitchFamily="18" charset="0"/>
                      </a:endParaRPr>
                    </a:p>
                  </a:txBody>
                  <a:tcPr marL="0" marR="0" marT="0" marB="0" anchor="ct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2000" b="1" dirty="0">
                          <a:solidFill>
                            <a:schemeClr val="bg1"/>
                          </a:solidFill>
                          <a:effectLst/>
                          <a:latin typeface="+mn-lt"/>
                        </a:rPr>
                        <a:t>Savings</a:t>
                      </a:r>
                      <a:endParaRPr lang="en-US" sz="2000" b="1" dirty="0">
                        <a:solidFill>
                          <a:schemeClr val="bg1"/>
                        </a:solidFill>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2000" b="1" dirty="0">
                          <a:solidFill>
                            <a:schemeClr val="bg1"/>
                          </a:solidFill>
                          <a:effectLst/>
                          <a:latin typeface="+mn-lt"/>
                        </a:rPr>
                        <a:t>Avoided Emissions</a:t>
                      </a:r>
                    </a:p>
                    <a:p>
                      <a:pPr marL="0" marR="0" algn="ctr">
                        <a:spcBef>
                          <a:spcPts val="0"/>
                        </a:spcBef>
                        <a:spcAft>
                          <a:spcPts val="0"/>
                        </a:spcAft>
                      </a:pPr>
                      <a:r>
                        <a:rPr lang="en-US" sz="2000" b="1" dirty="0">
                          <a:solidFill>
                            <a:schemeClr val="bg1"/>
                          </a:solidFill>
                          <a:effectLst/>
                          <a:latin typeface="+mn-lt"/>
                        </a:rPr>
                        <a:t>(tons)</a:t>
                      </a:r>
                      <a:endParaRPr lang="en-US" sz="2000" b="1" dirty="0">
                        <a:solidFill>
                          <a:schemeClr val="bg1"/>
                        </a:solidFill>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2000" b="1" dirty="0">
                          <a:solidFill>
                            <a:schemeClr val="bg1"/>
                          </a:solidFill>
                          <a:effectLst/>
                          <a:latin typeface="+mn-lt"/>
                        </a:rPr>
                        <a:t>Marginal Value of Avoided Emissions</a:t>
                      </a:r>
                    </a:p>
                    <a:p>
                      <a:pPr marL="0" marR="0" algn="ctr">
                        <a:spcBef>
                          <a:spcPts val="0"/>
                        </a:spcBef>
                        <a:spcAft>
                          <a:spcPts val="0"/>
                        </a:spcAft>
                      </a:pPr>
                      <a:r>
                        <a:rPr lang="en-US" sz="2000" b="1" dirty="0">
                          <a:solidFill>
                            <a:schemeClr val="bg1"/>
                          </a:solidFill>
                          <a:effectLst/>
                          <a:latin typeface="+mn-lt"/>
                        </a:rPr>
                        <a:t>($ per ton)</a:t>
                      </a:r>
                      <a:endParaRPr lang="en-US" sz="2000" b="1" dirty="0">
                        <a:solidFill>
                          <a:schemeClr val="bg1"/>
                        </a:solidFill>
                        <a:effectLst/>
                        <a:latin typeface="+mn-lt"/>
                        <a:ea typeface="Times New Roman" panose="02020603050405020304" pitchFamily="18" charset="0"/>
                        <a:cs typeface="Times New Roman" panose="02020603050405020304" pitchFamily="18" charset="0"/>
                      </a:endParaRPr>
                    </a:p>
                  </a:txBody>
                  <a:tcPr marL="0" marR="0" marT="0" marB="0" anchor="ct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2000" b="1" dirty="0">
                          <a:solidFill>
                            <a:schemeClr val="bg1"/>
                          </a:solidFill>
                          <a:effectLst/>
                          <a:latin typeface="+mn-lt"/>
                        </a:rPr>
                        <a:t>Savings</a:t>
                      </a:r>
                      <a:endParaRPr lang="en-US" sz="2000" b="1" dirty="0">
                        <a:solidFill>
                          <a:schemeClr val="bg1"/>
                        </a:solidFill>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vMerge="1">
                  <a:txBody>
                    <a:bodyPr/>
                    <a:lstStyle/>
                    <a:p>
                      <a:endParaRPr lang="en-US"/>
                    </a:p>
                  </a:txBody>
                  <a:tcPr/>
                </a:tc>
              </a:tr>
              <a:tr h="451454">
                <a:tc>
                  <a:txBody>
                    <a:bodyPr/>
                    <a:lstStyle/>
                    <a:p>
                      <a:pPr marL="0" marR="0" algn="l">
                        <a:spcBef>
                          <a:spcPts val="0"/>
                        </a:spcBef>
                        <a:spcAft>
                          <a:spcPts val="0"/>
                        </a:spcAft>
                      </a:pPr>
                      <a:r>
                        <a:rPr lang="en-US" sz="2000" dirty="0" smtClean="0">
                          <a:effectLst/>
                          <a:latin typeface="+mn-lt"/>
                        </a:rPr>
                        <a:t>CO2-eq</a:t>
                      </a:r>
                      <a:endParaRPr lang="en-US" sz="2000" dirty="0">
                        <a:effectLst/>
                        <a:latin typeface="+mn-lt"/>
                        <a:ea typeface="Times New Roman" panose="02020603050405020304" pitchFamily="18" charset="0"/>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latin typeface="+mn-lt"/>
                          <a:ea typeface="+mn-ea"/>
                          <a:cs typeface="+mn-cs"/>
                        </a:rPr>
                        <a:t>898</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2000" dirty="0" smtClean="0">
                          <a:effectLst/>
                          <a:latin typeface="+mn-lt"/>
                          <a:ea typeface="Times New Roman" panose="02020603050405020304" pitchFamily="18" charset="0"/>
                          <a:cs typeface="Times New Roman" panose="02020603050405020304" pitchFamily="18" charset="0"/>
                        </a:rPr>
                        <a:t>$42.18</a:t>
                      </a:r>
                    </a:p>
                    <a:p>
                      <a:pPr marL="0" marR="0" algn="ctr">
                        <a:spcBef>
                          <a:spcPts val="0"/>
                        </a:spcBef>
                        <a:spcAft>
                          <a:spcPts val="0"/>
                        </a:spcAft>
                      </a:pPr>
                      <a:r>
                        <a:rPr lang="en-US" sz="2000" dirty="0" smtClean="0">
                          <a:effectLst/>
                          <a:latin typeface="+mn-lt"/>
                          <a:ea typeface="Times New Roman" panose="02020603050405020304" pitchFamily="18" charset="0"/>
                          <a:cs typeface="Times New Roman" panose="02020603050405020304" pitchFamily="18" charset="0"/>
                        </a:rPr>
                        <a:t>$43.32</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2000" dirty="0" smtClean="0">
                          <a:effectLst/>
                          <a:latin typeface="+mn-lt"/>
                        </a:rPr>
                        <a:t>$38,476</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2000" dirty="0" smtClean="0">
                          <a:effectLst/>
                          <a:latin typeface="+mn-lt"/>
                        </a:rPr>
                        <a:t>2,360</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2000" dirty="0" smtClean="0">
                          <a:effectLst/>
                          <a:latin typeface="+mn-lt"/>
                          <a:ea typeface="Times New Roman" panose="02020603050405020304" pitchFamily="18" charset="0"/>
                          <a:cs typeface="Times New Roman" panose="02020603050405020304" pitchFamily="18" charset="0"/>
                        </a:rPr>
                        <a:t>$42.18</a:t>
                      </a:r>
                    </a:p>
                    <a:p>
                      <a:pPr marL="0" marR="0" algn="ctr">
                        <a:spcBef>
                          <a:spcPts val="0"/>
                        </a:spcBef>
                        <a:spcAft>
                          <a:spcPts val="0"/>
                        </a:spcAft>
                      </a:pPr>
                      <a:r>
                        <a:rPr lang="en-US" sz="2000" dirty="0" smtClean="0">
                          <a:effectLst/>
                          <a:latin typeface="+mn-lt"/>
                          <a:ea typeface="Times New Roman" panose="02020603050405020304" pitchFamily="18" charset="0"/>
                          <a:cs typeface="Times New Roman" panose="02020603050405020304" pitchFamily="18" charset="0"/>
                        </a:rPr>
                        <a:t>$43.32</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2000" dirty="0" smtClean="0">
                          <a:effectLst/>
                          <a:latin typeface="+mn-lt"/>
                        </a:rPr>
                        <a:t>$101,251</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2000" dirty="0" smtClean="0">
                          <a:effectLst/>
                          <a:latin typeface="+mn-lt"/>
                        </a:rPr>
                        <a:t>$139,727</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T w="38100" cap="flat" cmpd="sng" algn="ctr">
                      <a:solidFill>
                        <a:schemeClr val="bg1"/>
                      </a:solidFill>
                      <a:prstDash val="solid"/>
                      <a:round/>
                      <a:headEnd type="none" w="med" len="med"/>
                      <a:tailEnd type="none" w="med" len="med"/>
                    </a:lnT>
                  </a:tcPr>
                </a:tc>
              </a:tr>
              <a:tr h="445132">
                <a:tc>
                  <a:txBody>
                    <a:bodyPr/>
                    <a:lstStyle/>
                    <a:p>
                      <a:pPr marL="0" marR="0" algn="l">
                        <a:spcBef>
                          <a:spcPts val="0"/>
                        </a:spcBef>
                        <a:spcAft>
                          <a:spcPts val="0"/>
                        </a:spcAft>
                      </a:pPr>
                      <a:r>
                        <a:rPr lang="en-US" sz="2000" dirty="0" smtClean="0">
                          <a:effectLst/>
                          <a:latin typeface="+mn-lt"/>
                        </a:rPr>
                        <a:t>SO2</a:t>
                      </a:r>
                      <a:endParaRPr lang="en-US" sz="2000" dirty="0">
                        <a:effectLst/>
                        <a:latin typeface="+mn-lt"/>
                        <a:ea typeface="Times New Roman" panose="02020603050405020304" pitchFamily="18" charset="0"/>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latin typeface="+mn-lt"/>
                        </a:rPr>
                        <a:t>0.0042</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c>
                  <a:txBody>
                    <a:bodyPr/>
                    <a:lstStyle/>
                    <a:p>
                      <a:pPr marL="0" marR="0" algn="ctr">
                        <a:spcBef>
                          <a:spcPts val="0"/>
                        </a:spcBef>
                        <a:spcAft>
                          <a:spcPts val="0"/>
                        </a:spcAft>
                      </a:pPr>
                      <a:r>
                        <a:rPr lang="en-US" sz="2000" dirty="0">
                          <a:effectLst/>
                          <a:latin typeface="+mn-lt"/>
                        </a:rPr>
                        <a:t>$</a:t>
                      </a:r>
                      <a:r>
                        <a:rPr lang="en-US" sz="2000" dirty="0" smtClean="0">
                          <a:effectLst/>
                          <a:latin typeface="+mn-lt"/>
                        </a:rPr>
                        <a:t>110,771</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spcBef>
                          <a:spcPts val="0"/>
                        </a:spcBef>
                        <a:spcAft>
                          <a:spcPts val="0"/>
                        </a:spcAft>
                      </a:pPr>
                      <a:r>
                        <a:rPr lang="en-US" sz="2000" dirty="0" smtClean="0">
                          <a:effectLst/>
                          <a:latin typeface="+mn-lt"/>
                        </a:rPr>
                        <a:t>$470</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latin typeface="+mn-lt"/>
                        </a:rPr>
                        <a:t>0.0111</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c>
                  <a:txBody>
                    <a:bodyPr/>
                    <a:lstStyle/>
                    <a:p>
                      <a:pPr marL="0" marR="0" algn="ctr">
                        <a:spcBef>
                          <a:spcPts val="0"/>
                        </a:spcBef>
                        <a:spcAft>
                          <a:spcPts val="0"/>
                        </a:spcAft>
                      </a:pPr>
                      <a:r>
                        <a:rPr lang="en-US" sz="2000" dirty="0">
                          <a:effectLst/>
                          <a:latin typeface="+mn-lt"/>
                        </a:rPr>
                        <a:t>$</a:t>
                      </a:r>
                      <a:r>
                        <a:rPr lang="en-US" sz="2000" dirty="0" smtClean="0">
                          <a:effectLst/>
                          <a:latin typeface="+mn-lt"/>
                        </a:rPr>
                        <a:t>110,771</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spcBef>
                          <a:spcPts val="0"/>
                        </a:spcBef>
                        <a:spcAft>
                          <a:spcPts val="0"/>
                        </a:spcAft>
                      </a:pPr>
                      <a:r>
                        <a:rPr lang="en-US" sz="2000" dirty="0">
                          <a:effectLst/>
                          <a:latin typeface="+mn-lt"/>
                        </a:rPr>
                        <a:t>$</a:t>
                      </a:r>
                      <a:r>
                        <a:rPr lang="en-US" sz="2000" dirty="0" smtClean="0">
                          <a:effectLst/>
                          <a:latin typeface="+mn-lt"/>
                        </a:rPr>
                        <a:t>1,235</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latin typeface="+mn-lt"/>
                        </a:rPr>
                        <a:t>$1,705</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r>
              <a:tr h="445132">
                <a:tc>
                  <a:txBody>
                    <a:bodyPr/>
                    <a:lstStyle/>
                    <a:p>
                      <a:pPr marL="0" marR="0" algn="l">
                        <a:spcBef>
                          <a:spcPts val="0"/>
                        </a:spcBef>
                        <a:spcAft>
                          <a:spcPts val="0"/>
                        </a:spcAft>
                      </a:pPr>
                      <a:r>
                        <a:rPr lang="en-US" sz="2000" dirty="0" smtClean="0">
                          <a:effectLst/>
                          <a:latin typeface="+mn-lt"/>
                        </a:rPr>
                        <a:t>NOx</a:t>
                      </a:r>
                      <a:endParaRPr lang="en-US" sz="2000" dirty="0">
                        <a:effectLst/>
                        <a:latin typeface="+mn-lt"/>
                        <a:ea typeface="Times New Roman" panose="02020603050405020304" pitchFamily="18" charset="0"/>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latin typeface="+mn-lt"/>
                          <a:ea typeface="+mn-ea"/>
                          <a:cs typeface="+mn-cs"/>
                        </a:rPr>
                        <a:t>0.6645</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c>
                  <a:txBody>
                    <a:bodyPr/>
                    <a:lstStyle/>
                    <a:p>
                      <a:pPr marL="0" marR="0" algn="ctr">
                        <a:spcBef>
                          <a:spcPts val="0"/>
                        </a:spcBef>
                        <a:spcAft>
                          <a:spcPts val="0"/>
                        </a:spcAft>
                      </a:pPr>
                      <a:r>
                        <a:rPr lang="en-US" sz="2000" dirty="0">
                          <a:effectLst/>
                          <a:latin typeface="+mn-lt"/>
                        </a:rPr>
                        <a:t>$</a:t>
                      </a:r>
                      <a:r>
                        <a:rPr lang="en-US" sz="2000" dirty="0" smtClean="0">
                          <a:effectLst/>
                          <a:latin typeface="+mn-lt"/>
                        </a:rPr>
                        <a:t>22,857</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spcBef>
                          <a:spcPts val="0"/>
                        </a:spcBef>
                        <a:spcAft>
                          <a:spcPts val="0"/>
                        </a:spcAft>
                      </a:pPr>
                      <a:r>
                        <a:rPr lang="en-US" sz="2000" dirty="0" smtClean="0">
                          <a:effectLst/>
                          <a:latin typeface="+mn-lt"/>
                        </a:rPr>
                        <a:t>$15,189</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latin typeface="+mn-lt"/>
                        </a:rPr>
                        <a:t>1.7465</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c>
                  <a:txBody>
                    <a:bodyPr/>
                    <a:lstStyle/>
                    <a:p>
                      <a:pPr marL="0" marR="0" algn="ctr">
                        <a:spcBef>
                          <a:spcPts val="0"/>
                        </a:spcBef>
                        <a:spcAft>
                          <a:spcPts val="0"/>
                        </a:spcAft>
                      </a:pPr>
                      <a:r>
                        <a:rPr lang="en-US" sz="2000" dirty="0">
                          <a:effectLst/>
                          <a:latin typeface="+mn-lt"/>
                        </a:rPr>
                        <a:t>$</a:t>
                      </a:r>
                      <a:r>
                        <a:rPr lang="en-US" sz="2000" dirty="0" smtClean="0">
                          <a:effectLst/>
                          <a:latin typeface="+mn-lt"/>
                        </a:rPr>
                        <a:t>22,857</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spcBef>
                          <a:spcPts val="0"/>
                        </a:spcBef>
                        <a:spcAft>
                          <a:spcPts val="0"/>
                        </a:spcAft>
                      </a:pPr>
                      <a:r>
                        <a:rPr lang="en-US" sz="2000" dirty="0" smtClean="0">
                          <a:effectLst/>
                          <a:latin typeface="+mn-lt"/>
                        </a:rPr>
                        <a:t>$39,920</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latin typeface="+mn-lt"/>
                        </a:rPr>
                        <a:t>$55,109</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r>
              <a:tr h="451454">
                <a:tc>
                  <a:txBody>
                    <a:bodyPr/>
                    <a:lstStyle/>
                    <a:p>
                      <a:pPr marL="0" marR="0" algn="l">
                        <a:spcBef>
                          <a:spcPts val="0"/>
                        </a:spcBef>
                        <a:spcAft>
                          <a:spcPts val="0"/>
                        </a:spcAft>
                      </a:pPr>
                      <a:r>
                        <a:rPr lang="en-US" sz="2000" dirty="0" smtClean="0">
                          <a:effectLst/>
                          <a:latin typeface="+mn-lt"/>
                        </a:rPr>
                        <a:t>PM 2.5</a:t>
                      </a:r>
                      <a:endParaRPr lang="en-US" sz="2000" dirty="0">
                        <a:effectLst/>
                        <a:latin typeface="+mn-lt"/>
                        <a:ea typeface="Times New Roman" panose="02020603050405020304" pitchFamily="18" charset="0"/>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latin typeface="+mn-lt"/>
                        </a:rPr>
                        <a:t>0.0134</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c>
                  <a:txBody>
                    <a:bodyPr/>
                    <a:lstStyle/>
                    <a:p>
                      <a:pPr marL="0" marR="0" algn="ctr">
                        <a:spcBef>
                          <a:spcPts val="0"/>
                        </a:spcBef>
                        <a:spcAft>
                          <a:spcPts val="0"/>
                        </a:spcAft>
                      </a:pPr>
                      <a:r>
                        <a:rPr lang="en-US" sz="2000" dirty="0" smtClean="0">
                          <a:effectLst/>
                          <a:latin typeface="+mn-lt"/>
                        </a:rPr>
                        <a:t>$465,192</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spcBef>
                          <a:spcPts val="0"/>
                        </a:spcBef>
                        <a:spcAft>
                          <a:spcPts val="0"/>
                        </a:spcAft>
                      </a:pPr>
                      <a:r>
                        <a:rPr lang="en-US" sz="2000" dirty="0" smtClean="0">
                          <a:effectLst/>
                          <a:latin typeface="+mn-lt"/>
                        </a:rPr>
                        <a:t>$6,248</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latin typeface="+mn-lt"/>
                        </a:rPr>
                        <a:t>0.0353</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c>
                  <a:txBody>
                    <a:bodyPr/>
                    <a:lstStyle/>
                    <a:p>
                      <a:pPr marL="0" marR="0" algn="ctr">
                        <a:spcBef>
                          <a:spcPts val="0"/>
                        </a:spcBef>
                        <a:spcAft>
                          <a:spcPts val="0"/>
                        </a:spcAft>
                      </a:pPr>
                      <a:r>
                        <a:rPr lang="en-US" sz="2000" dirty="0">
                          <a:effectLst/>
                          <a:latin typeface="+mn-lt"/>
                        </a:rPr>
                        <a:t>$</a:t>
                      </a:r>
                      <a:r>
                        <a:rPr lang="en-US" sz="2000" dirty="0" smtClean="0">
                          <a:effectLst/>
                          <a:latin typeface="+mn-lt"/>
                        </a:rPr>
                        <a:t>465,192</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tc>
                <a:tc>
                  <a:txBody>
                    <a:bodyPr/>
                    <a:lstStyle/>
                    <a:p>
                      <a:pPr marL="0" marR="0" algn="ctr">
                        <a:spcBef>
                          <a:spcPts val="0"/>
                        </a:spcBef>
                        <a:spcAft>
                          <a:spcPts val="0"/>
                        </a:spcAft>
                      </a:pPr>
                      <a:r>
                        <a:rPr lang="en-US" sz="2000" dirty="0">
                          <a:effectLst/>
                          <a:latin typeface="+mn-lt"/>
                        </a:rPr>
                        <a:t>$</a:t>
                      </a:r>
                      <a:r>
                        <a:rPr lang="en-US" sz="2000" dirty="0" smtClean="0">
                          <a:effectLst/>
                          <a:latin typeface="+mn-lt"/>
                        </a:rPr>
                        <a:t>16,422</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latin typeface="+mn-lt"/>
                        </a:rPr>
                        <a:t>$22,670</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r>
              <a:tr h="445132">
                <a:tc>
                  <a:txBody>
                    <a:bodyPr/>
                    <a:lstStyle/>
                    <a:p>
                      <a:pPr marL="0" marR="0" algn="l">
                        <a:spcBef>
                          <a:spcPts val="0"/>
                        </a:spcBef>
                        <a:spcAft>
                          <a:spcPts val="0"/>
                        </a:spcAft>
                      </a:pPr>
                      <a:r>
                        <a:rPr lang="en-US" sz="2000" dirty="0" smtClean="0">
                          <a:effectLst/>
                          <a:latin typeface="+mn-lt"/>
                        </a:rPr>
                        <a:t>VOC</a:t>
                      </a:r>
                      <a:endParaRPr lang="en-US" sz="2000" dirty="0">
                        <a:effectLst/>
                        <a:latin typeface="+mn-lt"/>
                        <a:ea typeface="Times New Roman" panose="02020603050405020304" pitchFamily="18" charset="0"/>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2000" dirty="0" smtClean="0">
                          <a:effectLst/>
                          <a:latin typeface="+mn-lt"/>
                        </a:rPr>
                        <a:t>0.0389</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2000" dirty="0">
                          <a:effectLst/>
                          <a:latin typeface="+mn-lt"/>
                        </a:rPr>
                        <a:t>$</a:t>
                      </a:r>
                      <a:r>
                        <a:rPr lang="en-US" sz="2000" dirty="0" smtClean="0">
                          <a:effectLst/>
                          <a:latin typeface="+mn-lt"/>
                        </a:rPr>
                        <a:t>43,862</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2000" dirty="0" smtClean="0">
                          <a:effectLst/>
                          <a:latin typeface="+mn-lt"/>
                        </a:rPr>
                        <a:t>$1,705</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2000" dirty="0" smtClean="0">
                          <a:effectLst/>
                          <a:latin typeface="+mn-lt"/>
                        </a:rPr>
                        <a:t>0.1022</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2000" dirty="0">
                          <a:effectLst/>
                          <a:latin typeface="+mn-lt"/>
                        </a:rPr>
                        <a:t>$</a:t>
                      </a:r>
                      <a:r>
                        <a:rPr lang="en-US" sz="2000" dirty="0" smtClean="0">
                          <a:effectLst/>
                          <a:latin typeface="+mn-lt"/>
                        </a:rPr>
                        <a:t>43,862</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2000" dirty="0">
                          <a:effectLst/>
                          <a:latin typeface="+mn-lt"/>
                        </a:rPr>
                        <a:t>$</a:t>
                      </a:r>
                      <a:r>
                        <a:rPr lang="en-US" sz="2000" dirty="0" smtClean="0">
                          <a:effectLst/>
                          <a:latin typeface="+mn-lt"/>
                        </a:rPr>
                        <a:t>4,482</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2000" dirty="0" smtClean="0">
                          <a:effectLst/>
                          <a:latin typeface="+mn-lt"/>
                        </a:rPr>
                        <a:t>$6,188</a:t>
                      </a:r>
                      <a:endParaRPr lang="en-US" sz="2000"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r>
              <a:tr h="375905">
                <a:tc>
                  <a:txBody>
                    <a:bodyPr/>
                    <a:lstStyle/>
                    <a:p>
                      <a:pPr marL="0" marR="0" algn="l">
                        <a:spcBef>
                          <a:spcPts val="0"/>
                        </a:spcBef>
                        <a:spcAft>
                          <a:spcPts val="0"/>
                        </a:spcAft>
                      </a:pPr>
                      <a:r>
                        <a:rPr lang="en-US" sz="2000" b="1" dirty="0" smtClean="0">
                          <a:effectLst/>
                          <a:latin typeface="+mn-lt"/>
                        </a:rPr>
                        <a:t>Total</a:t>
                      </a:r>
                      <a:endParaRPr lang="en-US" sz="2000" b="1" dirty="0">
                        <a:effectLst/>
                        <a:latin typeface="+mn-lt"/>
                        <a:ea typeface="Times New Roman" panose="02020603050405020304" pitchFamily="18" charset="0"/>
                        <a:cs typeface="Times New Roman" panose="02020603050405020304" pitchFamily="18" charset="0"/>
                      </a:endParaRP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2000" b="1" dirty="0">
                          <a:effectLst/>
                          <a:latin typeface="+mn-lt"/>
                        </a:rPr>
                        <a:t> </a:t>
                      </a:r>
                      <a:endParaRPr lang="en-US" sz="2000" b="1"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2000" b="1" dirty="0">
                          <a:effectLst/>
                          <a:latin typeface="+mn-lt"/>
                        </a:rPr>
                        <a:t> </a:t>
                      </a:r>
                      <a:endParaRPr lang="en-US" sz="2000" b="1" dirty="0">
                        <a:effectLst/>
                        <a:latin typeface="+mn-lt"/>
                        <a:ea typeface="Times New Roman" panose="02020603050405020304" pitchFamily="18" charset="0"/>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2000" b="1" dirty="0" smtClean="0">
                          <a:effectLst/>
                          <a:latin typeface="+mn-lt"/>
                        </a:rPr>
                        <a:t>$62,089</a:t>
                      </a:r>
                      <a:endParaRPr lang="en-US" sz="2000" b="1"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2000" b="1" dirty="0">
                          <a:effectLst/>
                          <a:latin typeface="+mn-lt"/>
                        </a:rPr>
                        <a:t> </a:t>
                      </a:r>
                      <a:endParaRPr lang="en-US" sz="2000" b="1"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2000" b="1" dirty="0">
                          <a:effectLst/>
                          <a:latin typeface="+mn-lt"/>
                        </a:rPr>
                        <a:t> </a:t>
                      </a:r>
                      <a:endParaRPr lang="en-US" sz="2000" b="1" dirty="0">
                        <a:effectLst/>
                        <a:latin typeface="+mn-lt"/>
                        <a:ea typeface="Times New Roman" panose="02020603050405020304" pitchFamily="18" charset="0"/>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2000" b="1" dirty="0">
                          <a:effectLst/>
                          <a:latin typeface="+mn-lt"/>
                        </a:rPr>
                        <a:t>$</a:t>
                      </a:r>
                      <a:r>
                        <a:rPr lang="en-US" sz="2000" b="1" dirty="0" smtClean="0">
                          <a:effectLst/>
                          <a:latin typeface="+mn-lt"/>
                        </a:rPr>
                        <a:t>163,309</a:t>
                      </a:r>
                      <a:endParaRPr lang="en-US" sz="2000" b="1" dirty="0">
                        <a:effectLst/>
                        <a:latin typeface="+mn-lt"/>
                        <a:ea typeface="Times New Roman" panose="02020603050405020304" pitchFamily="18" charset="0"/>
                        <a:cs typeface="Times New Roman" panose="02020603050405020304" pitchFamily="18" charset="0"/>
                      </a:endParaRPr>
                    </a:p>
                  </a:txBody>
                  <a:tcPr marL="0" marR="0"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2000" b="1" dirty="0" smtClean="0">
                          <a:effectLst/>
                          <a:latin typeface="+mn-lt"/>
                          <a:ea typeface="+mn-ea"/>
                          <a:cs typeface="+mn-cs"/>
                        </a:rPr>
                        <a:t>$225,398</a:t>
                      </a:r>
                      <a:endParaRPr lang="en-US" sz="2000" b="1" dirty="0">
                        <a:effectLst/>
                        <a:latin typeface="+mn-lt"/>
                        <a:ea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r>
            </a:tbl>
          </a:graphicData>
        </a:graphic>
      </p:graphicFrame>
      <p:sp>
        <p:nvSpPr>
          <p:cNvPr id="48" name="TextBox 47"/>
          <p:cNvSpPr txBox="1"/>
          <p:nvPr/>
        </p:nvSpPr>
        <p:spPr>
          <a:xfrm>
            <a:off x="84701" y="6188243"/>
            <a:ext cx="8721403" cy="1184940"/>
          </a:xfrm>
          <a:prstGeom prst="rect">
            <a:avLst/>
          </a:prstGeom>
          <a:noFill/>
        </p:spPr>
        <p:txBody>
          <a:bodyPr wrap="square" rtlCol="0">
            <a:spAutoFit/>
          </a:bodyPr>
          <a:lstStyle/>
          <a:p>
            <a:r>
              <a:rPr lang="en-US" sz="1100" dirty="0" smtClean="0"/>
              <a:t>Monetary values in 2015 dollars</a:t>
            </a:r>
          </a:p>
          <a:p>
            <a:r>
              <a:rPr lang="en-US" sz="1100" dirty="0" smtClean="0"/>
              <a:t>Avoided emissions </a:t>
            </a:r>
            <a:r>
              <a:rPr lang="en-US" sz="1100" dirty="0" smtClean="0">
                <a:ea typeface="Calibri" panose="020F0502020204030204" pitchFamily="34" charset="0"/>
                <a:cs typeface="Times New Roman" panose="02020603050405020304" pitchFamily="18" charset="0"/>
              </a:rPr>
              <a:t>for </a:t>
            </a:r>
            <a:r>
              <a:rPr lang="en-US" sz="1100" dirty="0">
                <a:ea typeface="Calibri" panose="020F0502020204030204" pitchFamily="34" charset="0"/>
                <a:cs typeface="Times New Roman" panose="02020603050405020304" pitchFamily="18" charset="0"/>
              </a:rPr>
              <a:t>CO2-eq are in metric tons.  Avoided emissions for all other air pollutants are in short </a:t>
            </a:r>
            <a:r>
              <a:rPr lang="en-US" sz="1100" dirty="0" smtClean="0">
                <a:ea typeface="Calibri" panose="020F0502020204030204" pitchFamily="34" charset="0"/>
                <a:cs typeface="Times New Roman" panose="02020603050405020304" pitchFamily="18" charset="0"/>
              </a:rPr>
              <a:t>tons.</a:t>
            </a:r>
          </a:p>
          <a:p>
            <a:r>
              <a:rPr lang="en-US" sz="1100" dirty="0" smtClean="0">
                <a:ea typeface="Calibri" panose="020F0502020204030204" pitchFamily="34" charset="0"/>
                <a:cs typeface="Times New Roman" panose="02020603050405020304" pitchFamily="18" charset="0"/>
              </a:rPr>
              <a:t>CO2 values differ for 2014 and 2015.</a:t>
            </a:r>
          </a:p>
          <a:p>
            <a:endParaRPr lang="en-US" sz="1400" dirty="0"/>
          </a:p>
          <a:p>
            <a:endParaRPr lang="en-US" dirty="0"/>
          </a:p>
        </p:txBody>
      </p:sp>
      <p:sp>
        <p:nvSpPr>
          <p:cNvPr id="49"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Environmental Benefits</a:t>
            </a:r>
            <a:br>
              <a:rPr lang="en-US" altLang="en-US" kern="0" dirty="0" smtClean="0"/>
            </a:br>
            <a:r>
              <a:rPr lang="en-US" altLang="en-US" kern="0" dirty="0" smtClean="0"/>
              <a:t>Value of Avoided Emissions</a:t>
            </a:r>
          </a:p>
        </p:txBody>
      </p:sp>
    </p:spTree>
    <p:extLst>
      <p:ext uri="{BB962C8B-B14F-4D97-AF65-F5344CB8AC3E}">
        <p14:creationId xmlns:p14="http://schemas.microsoft.com/office/powerpoint/2010/main" val="795994142"/>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62</a:t>
            </a:fld>
            <a:endParaRPr lang="en-US" altLang="en-US" sz="1000"/>
          </a:p>
        </p:txBody>
      </p:sp>
      <p:graphicFrame>
        <p:nvGraphicFramePr>
          <p:cNvPr id="2" name="Table 1"/>
          <p:cNvGraphicFramePr>
            <a:graphicFrameLocks noGrp="1"/>
          </p:cNvGraphicFramePr>
          <p:nvPr>
            <p:extLst>
              <p:ext uri="{D42A27DB-BD31-4B8C-83A1-F6EECF244321}">
                <p14:modId xmlns:p14="http://schemas.microsoft.com/office/powerpoint/2010/main" val="635597207"/>
              </p:ext>
            </p:extLst>
          </p:nvPr>
        </p:nvGraphicFramePr>
        <p:xfrm>
          <a:off x="1384031" y="2404745"/>
          <a:ext cx="6086475" cy="1781492"/>
        </p:xfrm>
        <a:graphic>
          <a:graphicData uri="http://schemas.openxmlformats.org/drawingml/2006/table">
            <a:tbl>
              <a:tblPr firstRow="1" firstCol="1" bandRow="1">
                <a:tableStyleId>{5C22544A-7EE6-4342-B048-85BDC9FD1C3A}</a:tableStyleId>
              </a:tblPr>
              <a:tblGrid>
                <a:gridCol w="1521078"/>
                <a:gridCol w="1562159"/>
                <a:gridCol w="1501619"/>
                <a:gridCol w="1501619"/>
              </a:tblGrid>
              <a:tr h="748788">
                <a:tc>
                  <a:txBody>
                    <a:bodyPr/>
                    <a:lstStyle/>
                    <a:p>
                      <a:pPr marL="0" marR="0">
                        <a:spcBef>
                          <a:spcPts val="0"/>
                        </a:spcBef>
                        <a:spcAft>
                          <a:spcPts val="0"/>
                        </a:spcAft>
                      </a:pPr>
                      <a:r>
                        <a:rPr lang="en-US" sz="2000" dirty="0">
                          <a:effectLst/>
                        </a:rPr>
                        <a:t>Time Period</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rPr>
                        <a:t>HVAC </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tcPr>
                </a:tc>
                <a:tc>
                  <a:txBody>
                    <a:bodyPr/>
                    <a:lstStyle/>
                    <a:p>
                      <a:pPr marL="0" marR="0" algn="ctr">
                        <a:spcBef>
                          <a:spcPts val="0"/>
                        </a:spcBef>
                        <a:spcAft>
                          <a:spcPts val="0"/>
                        </a:spcAft>
                      </a:pPr>
                      <a:r>
                        <a:rPr lang="en-US" sz="2000" dirty="0" err="1" smtClean="0">
                          <a:effectLst/>
                        </a:rPr>
                        <a:t>HPwES</a:t>
                      </a:r>
                      <a:r>
                        <a:rPr lang="en-US" sz="2000" dirty="0" smtClean="0">
                          <a:effectLst/>
                        </a:rPr>
                        <a:t> </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2000" dirty="0">
                          <a:effectLst/>
                        </a:rPr>
                        <a:t>Total Benefit</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tcPr>
                </a:tc>
              </a:tr>
              <a:tr h="516352">
                <a:tc>
                  <a:txBody>
                    <a:bodyPr/>
                    <a:lstStyle/>
                    <a:p>
                      <a:pPr marL="0" marR="0">
                        <a:spcBef>
                          <a:spcPts val="0"/>
                        </a:spcBef>
                        <a:spcAft>
                          <a:spcPts val="0"/>
                        </a:spcAft>
                      </a:pPr>
                      <a:r>
                        <a:rPr lang="en-US" sz="2000" dirty="0" smtClean="0">
                          <a:effectLst/>
                        </a:rPr>
                        <a:t>2014 &amp;</a:t>
                      </a:r>
                      <a:r>
                        <a:rPr lang="en-US" sz="2000" baseline="0" dirty="0" smtClean="0">
                          <a:effectLst/>
                        </a:rPr>
                        <a:t> 2015</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rPr>
                        <a:t>$62,089</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tcPr>
                </a:tc>
                <a:tc>
                  <a:txBody>
                    <a:bodyPr/>
                    <a:lstStyle/>
                    <a:p>
                      <a:pPr marL="0" marR="0" algn="ctr">
                        <a:spcBef>
                          <a:spcPts val="0"/>
                        </a:spcBef>
                        <a:spcAft>
                          <a:spcPts val="0"/>
                        </a:spcAft>
                      </a:pPr>
                      <a:r>
                        <a:rPr lang="en-US" sz="2000" dirty="0">
                          <a:effectLst/>
                        </a:rPr>
                        <a:t>$</a:t>
                      </a:r>
                      <a:r>
                        <a:rPr lang="en-US" sz="2000" dirty="0" smtClean="0">
                          <a:effectLst/>
                        </a:rPr>
                        <a:t>163,309</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rPr>
                        <a:t>$225,398</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tcPr>
                </a:tc>
              </a:tr>
              <a:tr h="516352">
                <a:tc>
                  <a:txBody>
                    <a:bodyPr/>
                    <a:lstStyle/>
                    <a:p>
                      <a:pPr marL="0" marR="0">
                        <a:spcBef>
                          <a:spcPts val="0"/>
                        </a:spcBef>
                        <a:spcAft>
                          <a:spcPts val="0"/>
                        </a:spcAft>
                      </a:pPr>
                      <a:r>
                        <a:rPr lang="en-US" sz="2000">
                          <a:effectLst/>
                        </a:rPr>
                        <a:t>Lifetime</a:t>
                      </a:r>
                      <a:endParaRPr lang="en-US" sz="200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rPr>
                        <a:t>$741,213</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tcPr>
                </a:tc>
                <a:tc>
                  <a:txBody>
                    <a:bodyPr/>
                    <a:lstStyle/>
                    <a:p>
                      <a:pPr marL="0" marR="0" algn="ctr">
                        <a:spcBef>
                          <a:spcPts val="0"/>
                        </a:spcBef>
                        <a:spcAft>
                          <a:spcPts val="0"/>
                        </a:spcAft>
                      </a:pPr>
                      <a:r>
                        <a:rPr lang="en-US" sz="2000" dirty="0" smtClean="0">
                          <a:effectLst/>
                        </a:rPr>
                        <a:t>$1,949,576</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R w="381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2000" dirty="0" smtClean="0">
                          <a:effectLst/>
                        </a:rPr>
                        <a:t>$2,690,790</a:t>
                      </a:r>
                      <a:endParaRPr lang="en-US" sz="20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ctr">
                    <a:lnL w="38100" cap="flat" cmpd="sng" algn="ctr">
                      <a:solidFill>
                        <a:schemeClr val="bg1"/>
                      </a:solidFill>
                      <a:prstDash val="solid"/>
                      <a:round/>
                      <a:headEnd type="none" w="med" len="med"/>
                      <a:tailEnd type="none" w="med" len="med"/>
                    </a:lnL>
                  </a:tcPr>
                </a:tc>
              </a:tr>
            </a:tbl>
          </a:graphicData>
        </a:graphic>
      </p:graphicFrame>
      <p:sp>
        <p:nvSpPr>
          <p:cNvPr id="3" name="TextBox 2"/>
          <p:cNvSpPr txBox="1"/>
          <p:nvPr/>
        </p:nvSpPr>
        <p:spPr>
          <a:xfrm>
            <a:off x="5728" y="6295965"/>
            <a:ext cx="8721403" cy="800219"/>
          </a:xfrm>
          <a:prstGeom prst="rect">
            <a:avLst/>
          </a:prstGeom>
          <a:noFill/>
        </p:spPr>
        <p:txBody>
          <a:bodyPr wrap="square" rtlCol="0">
            <a:spAutoFit/>
          </a:bodyPr>
          <a:lstStyle/>
          <a:p>
            <a:r>
              <a:rPr lang="en-US" sz="1100" dirty="0" smtClean="0"/>
              <a:t>Monetary values in 2015 dollars</a:t>
            </a:r>
          </a:p>
          <a:p>
            <a:r>
              <a:rPr lang="en-US" sz="1100" dirty="0" smtClean="0"/>
              <a:t>Avoided emissions </a:t>
            </a:r>
            <a:r>
              <a:rPr lang="en-US" sz="1100" dirty="0" smtClean="0">
                <a:ea typeface="Calibri" panose="020F0502020204030204" pitchFamily="34" charset="0"/>
                <a:cs typeface="Times New Roman" panose="02020603050405020304" pitchFamily="18" charset="0"/>
              </a:rPr>
              <a:t>for </a:t>
            </a:r>
            <a:r>
              <a:rPr lang="en-US" sz="1100" dirty="0">
                <a:ea typeface="Calibri" panose="020F0502020204030204" pitchFamily="34" charset="0"/>
                <a:cs typeface="Times New Roman" panose="02020603050405020304" pitchFamily="18" charset="0"/>
              </a:rPr>
              <a:t>CO2-eq are in metric tons.  Avoided emissions for all other air pollutants are in short tons</a:t>
            </a:r>
            <a:endParaRPr lang="en-US" sz="1100" dirty="0"/>
          </a:p>
          <a:p>
            <a:endParaRPr lang="en-US" dirty="0"/>
          </a:p>
        </p:txBody>
      </p:sp>
      <p:sp>
        <p:nvSpPr>
          <p:cNvPr id="52"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Environmental Benefits</a:t>
            </a:r>
            <a:br>
              <a:rPr lang="en-US" altLang="en-US" kern="0" dirty="0" smtClean="0"/>
            </a:br>
            <a:r>
              <a:rPr lang="en-US" altLang="en-US" kern="0" dirty="0" smtClean="0"/>
              <a:t>Value of Avoided Emissions</a:t>
            </a:r>
          </a:p>
        </p:txBody>
      </p:sp>
    </p:spTree>
    <p:extLst>
      <p:ext uri="{BB962C8B-B14F-4D97-AF65-F5344CB8AC3E}">
        <p14:creationId xmlns:p14="http://schemas.microsoft.com/office/powerpoint/2010/main" val="3605171116"/>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Content Placeholder 4"/>
          <p:cNvGraphicFramePr>
            <a:graphicFrameLocks noGrp="1"/>
          </p:cNvGraphicFramePr>
          <p:nvPr>
            <p:ph idx="1"/>
            <p:extLst>
              <p:ext uri="{D42A27DB-BD31-4B8C-83A1-F6EECF244321}">
                <p14:modId xmlns:p14="http://schemas.microsoft.com/office/powerpoint/2010/main" val="3030864898"/>
              </p:ext>
            </p:extLst>
          </p:nvPr>
        </p:nvGraphicFramePr>
        <p:xfrm>
          <a:off x="161924" y="1725612"/>
          <a:ext cx="8588375" cy="481172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63</a:t>
            </a:fld>
            <a:endParaRPr lang="en-US" altLang="en-US" sz="1000"/>
          </a:p>
        </p:txBody>
      </p:sp>
      <p:sp>
        <p:nvSpPr>
          <p:cNvPr id="49"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Economic Benefits</a:t>
            </a:r>
            <a:br>
              <a:rPr lang="en-US" altLang="en-US" kern="0" dirty="0" smtClean="0"/>
            </a:br>
            <a:r>
              <a:rPr lang="en-US" altLang="en-US" kern="0" dirty="0" smtClean="0"/>
              <a:t>Theory</a:t>
            </a:r>
          </a:p>
        </p:txBody>
      </p:sp>
    </p:spTree>
    <p:extLst>
      <p:ext uri="{BB962C8B-B14F-4D97-AF65-F5344CB8AC3E}">
        <p14:creationId xmlns:p14="http://schemas.microsoft.com/office/powerpoint/2010/main" val="1885304675"/>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64</a:t>
            </a:fld>
            <a:endParaRPr lang="en-US" altLang="en-US" sz="1000"/>
          </a:p>
        </p:txBody>
      </p:sp>
      <p:sp>
        <p:nvSpPr>
          <p:cNvPr id="2" name="Content Placeholder 1"/>
          <p:cNvSpPr>
            <a:spLocks noGrp="1"/>
          </p:cNvSpPr>
          <p:nvPr>
            <p:ph idx="1"/>
          </p:nvPr>
        </p:nvSpPr>
        <p:spPr>
          <a:xfrm>
            <a:off x="257969" y="2065337"/>
            <a:ext cx="8824912" cy="4241800"/>
          </a:xfrm>
        </p:spPr>
        <p:txBody>
          <a:bodyPr/>
          <a:lstStyle/>
          <a:p>
            <a:endParaRPr lang="en-US" dirty="0"/>
          </a:p>
          <a:p>
            <a:r>
              <a:rPr lang="en-US" sz="2800" dirty="0" smtClean="0"/>
              <a:t>Regional Input-Output </a:t>
            </a:r>
            <a:r>
              <a:rPr lang="en-US" sz="2800" dirty="0"/>
              <a:t>M</a:t>
            </a:r>
            <a:r>
              <a:rPr lang="en-US" sz="2800" dirty="0" smtClean="0"/>
              <a:t>odeling System II (RIMS-II)</a:t>
            </a:r>
          </a:p>
          <a:p>
            <a:r>
              <a:rPr lang="en-US" sz="2800" dirty="0" smtClean="0"/>
              <a:t>Produced by Bureau of Economic Analysis (BEA)</a:t>
            </a:r>
            <a:endParaRPr lang="en-US" sz="2800" dirty="0"/>
          </a:p>
        </p:txBody>
      </p:sp>
      <p:sp>
        <p:nvSpPr>
          <p:cNvPr id="48" name="Text Box 2"/>
          <p:cNvSpPr txBox="1">
            <a:spLocks noChangeArrowheads="1"/>
          </p:cNvSpPr>
          <p:nvPr/>
        </p:nvSpPr>
        <p:spPr bwMode="auto">
          <a:xfrm>
            <a:off x="240228" y="3882946"/>
            <a:ext cx="8653462" cy="1831271"/>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rot="0" vert="horz" wrap="square" lIns="91440" tIns="45720" rIns="91440" bIns="45720" anchor="t" anchorCtr="0">
            <a:spAutoFit/>
          </a:bodyPr>
          <a:lstStyle/>
          <a:p>
            <a:pPr marL="118745" marR="0" indent="-118745">
              <a:spcBef>
                <a:spcPts val="600"/>
              </a:spcBef>
              <a:spcAft>
                <a:spcPts val="0"/>
              </a:spcAft>
            </a:pPr>
            <a:r>
              <a:rPr lang="en-US" sz="2000" b="1" u="sng" dirty="0">
                <a:effectLst/>
                <a:ea typeface="Times New Roman" panose="02020603050405020304" pitchFamily="18" charset="0"/>
                <a:cs typeface="Arial" panose="020B0604020202020204" pitchFamily="34" charset="0"/>
              </a:rPr>
              <a:t>Output Change </a:t>
            </a:r>
            <a:r>
              <a:rPr lang="en-US" sz="2000" dirty="0">
                <a:effectLst/>
                <a:ea typeface="Times New Roman" panose="02020603050405020304" pitchFamily="18" charset="0"/>
                <a:cs typeface="Arial" panose="020B0604020202020204" pitchFamily="34" charset="0"/>
              </a:rPr>
              <a:t>= </a:t>
            </a:r>
            <a:endParaRPr lang="en-US" sz="2000" dirty="0" smtClean="0">
              <a:effectLst/>
              <a:ea typeface="Times New Roman" panose="02020603050405020304" pitchFamily="18" charset="0"/>
              <a:cs typeface="Arial" panose="020B0604020202020204" pitchFamily="34" charset="0"/>
            </a:endParaRPr>
          </a:p>
          <a:p>
            <a:pPr marL="118745" marR="0" indent="-118745">
              <a:spcBef>
                <a:spcPts val="600"/>
              </a:spcBef>
              <a:spcAft>
                <a:spcPts val="0"/>
              </a:spcAft>
            </a:pPr>
            <a:r>
              <a:rPr lang="en-US" sz="1800" dirty="0" smtClean="0">
                <a:effectLst/>
                <a:ea typeface="Times New Roman" panose="02020603050405020304" pitchFamily="18" charset="0"/>
                <a:cs typeface="Arial" panose="020B0604020202020204" pitchFamily="34" charset="0"/>
              </a:rPr>
              <a:t>Expenditures </a:t>
            </a:r>
            <a:r>
              <a:rPr lang="en-US" sz="1800" dirty="0">
                <a:effectLst/>
                <a:ea typeface="Times New Roman" panose="02020603050405020304" pitchFamily="18" charset="0"/>
                <a:cs typeface="Arial" panose="020B0604020202020204" pitchFamily="34" charset="0"/>
              </a:rPr>
              <a:t>* (Output Multiplier with Program – Output Multiplier Without Program) </a:t>
            </a:r>
            <a:endParaRPr lang="en-US" sz="1800" dirty="0">
              <a:effectLst/>
              <a:ea typeface="Times New Roman" panose="02020603050405020304" pitchFamily="18" charset="0"/>
            </a:endParaRPr>
          </a:p>
          <a:p>
            <a:pPr marL="118745" marR="0" indent="-118745">
              <a:spcBef>
                <a:spcPts val="600"/>
              </a:spcBef>
              <a:spcAft>
                <a:spcPts val="0"/>
              </a:spcAft>
              <a:tabLst>
                <a:tab pos="1984375" algn="l"/>
              </a:tabLst>
            </a:pPr>
            <a:r>
              <a:rPr lang="en-US" sz="2000" b="1" u="sng" dirty="0">
                <a:effectLst/>
                <a:ea typeface="Times New Roman" panose="02020603050405020304" pitchFamily="18" charset="0"/>
                <a:cs typeface="Arial" panose="020B0604020202020204" pitchFamily="34" charset="0"/>
              </a:rPr>
              <a:t>Employment Change </a:t>
            </a:r>
            <a:r>
              <a:rPr lang="en-US" sz="2000" dirty="0">
                <a:effectLst/>
                <a:ea typeface="Times New Roman" panose="02020603050405020304" pitchFamily="18" charset="0"/>
                <a:cs typeface="Arial" panose="020B0604020202020204" pitchFamily="34" charset="0"/>
              </a:rPr>
              <a:t>= </a:t>
            </a:r>
            <a:endParaRPr lang="en-US" sz="2000" dirty="0" smtClean="0">
              <a:effectLst/>
              <a:ea typeface="Times New Roman" panose="02020603050405020304" pitchFamily="18" charset="0"/>
              <a:cs typeface="Arial" panose="020B0604020202020204" pitchFamily="34" charset="0"/>
            </a:endParaRPr>
          </a:p>
          <a:p>
            <a:pPr marL="118745" marR="0" indent="-118745">
              <a:spcBef>
                <a:spcPts val="600"/>
              </a:spcBef>
              <a:spcAft>
                <a:spcPts val="0"/>
              </a:spcAft>
              <a:tabLst>
                <a:tab pos="1984375" algn="l"/>
              </a:tabLst>
            </a:pPr>
            <a:r>
              <a:rPr lang="en-US" sz="1800" dirty="0" smtClean="0">
                <a:effectLst/>
                <a:ea typeface="Times New Roman" panose="02020603050405020304" pitchFamily="18" charset="0"/>
                <a:cs typeface="Arial" panose="020B0604020202020204" pitchFamily="34" charset="0"/>
              </a:rPr>
              <a:t>(</a:t>
            </a:r>
            <a:r>
              <a:rPr lang="en-US" sz="1800" dirty="0">
                <a:effectLst/>
                <a:ea typeface="Times New Roman" panose="02020603050405020304" pitchFamily="18" charset="0"/>
                <a:cs typeface="Arial" panose="020B0604020202020204" pitchFamily="34" charset="0"/>
              </a:rPr>
              <a:t>1/$1,000,000) * Expenditures * </a:t>
            </a:r>
            <a:endParaRPr lang="en-US" sz="1800" dirty="0" smtClean="0">
              <a:effectLst/>
              <a:ea typeface="Times New Roman" panose="02020603050405020304" pitchFamily="18" charset="0"/>
              <a:cs typeface="Arial" panose="020B0604020202020204" pitchFamily="34" charset="0"/>
            </a:endParaRPr>
          </a:p>
          <a:p>
            <a:pPr marL="118745" marR="0" indent="-118745">
              <a:spcBef>
                <a:spcPts val="600"/>
              </a:spcBef>
              <a:spcAft>
                <a:spcPts val="0"/>
              </a:spcAft>
              <a:tabLst>
                <a:tab pos="1984375" algn="l"/>
              </a:tabLst>
            </a:pPr>
            <a:r>
              <a:rPr lang="en-US" sz="1800" dirty="0" smtClean="0">
                <a:effectLst/>
                <a:ea typeface="Times New Roman" panose="02020603050405020304" pitchFamily="18" charset="0"/>
                <a:cs typeface="Arial" panose="020B0604020202020204" pitchFamily="34" charset="0"/>
              </a:rPr>
              <a:t>(</a:t>
            </a:r>
            <a:r>
              <a:rPr lang="en-US" sz="1800" dirty="0">
                <a:effectLst/>
                <a:ea typeface="Times New Roman" panose="02020603050405020304" pitchFamily="18" charset="0"/>
                <a:cs typeface="Arial" panose="020B0604020202020204" pitchFamily="34" charset="0"/>
              </a:rPr>
              <a:t>Employment Multiplier with Program – Employment Multiplier Without Program)</a:t>
            </a:r>
            <a:endParaRPr lang="en-US" sz="1800" dirty="0">
              <a:effectLst/>
              <a:ea typeface="Times New Roman" panose="02020603050405020304" pitchFamily="18" charset="0"/>
            </a:endParaRPr>
          </a:p>
        </p:txBody>
      </p:sp>
      <p:sp>
        <p:nvSpPr>
          <p:cNvPr id="49" name="Text Box 2"/>
          <p:cNvSpPr txBox="1">
            <a:spLocks noChangeArrowheads="1"/>
          </p:cNvSpPr>
          <p:nvPr/>
        </p:nvSpPr>
        <p:spPr bwMode="auto">
          <a:xfrm>
            <a:off x="388938" y="2024696"/>
            <a:ext cx="8240712" cy="400110"/>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rot="0" vert="horz" wrap="square" lIns="91440" tIns="45720" rIns="91440" bIns="45720" anchor="t" anchorCtr="0">
            <a:spAutoFit/>
          </a:bodyPr>
          <a:lstStyle/>
          <a:p>
            <a:pPr marL="118745" marR="0" indent="-118745" algn="ctr">
              <a:spcBef>
                <a:spcPts val="600"/>
              </a:spcBef>
              <a:spcAft>
                <a:spcPts val="0"/>
              </a:spcAft>
            </a:pPr>
            <a:r>
              <a:rPr lang="en-US" sz="2000" dirty="0" smtClean="0">
                <a:effectLst/>
                <a:ea typeface="Times New Roman" panose="02020603050405020304" pitchFamily="18" charset="0"/>
                <a:cs typeface="Arial" panose="020B0604020202020204" pitchFamily="34" charset="0"/>
              </a:rPr>
              <a:t>Multiplier = (Direct Effect + Indirect Effect + Induced Effects) / Direct Effects</a:t>
            </a:r>
            <a:endParaRPr lang="en-US" sz="2000" dirty="0">
              <a:effectLst/>
              <a:ea typeface="Times New Roman" panose="02020603050405020304" pitchFamily="18" charset="0"/>
            </a:endParaRPr>
          </a:p>
        </p:txBody>
      </p:sp>
      <p:sp>
        <p:nvSpPr>
          <p:cNvPr id="51"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Economic Benefits</a:t>
            </a:r>
            <a:br>
              <a:rPr lang="en-US" altLang="en-US" kern="0" dirty="0" smtClean="0"/>
            </a:br>
            <a:r>
              <a:rPr lang="en-US" altLang="en-US" kern="0" dirty="0" smtClean="0"/>
              <a:t>Methodology</a:t>
            </a:r>
          </a:p>
        </p:txBody>
      </p:sp>
    </p:spTree>
    <p:extLst>
      <p:ext uri="{BB962C8B-B14F-4D97-AF65-F5344CB8AC3E}">
        <p14:creationId xmlns:p14="http://schemas.microsoft.com/office/powerpoint/2010/main" val="11159625"/>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65</a:t>
            </a:fld>
            <a:endParaRPr lang="en-US" altLang="en-US" sz="1000"/>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774821781"/>
              </p:ext>
            </p:extLst>
          </p:nvPr>
        </p:nvGraphicFramePr>
        <p:xfrm>
          <a:off x="221456" y="1828800"/>
          <a:ext cx="8693943" cy="481806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8"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Economic Benefits</a:t>
            </a:r>
            <a:br>
              <a:rPr lang="en-US" altLang="en-US" kern="0" dirty="0" smtClean="0"/>
            </a:br>
            <a:r>
              <a:rPr lang="en-US" altLang="en-US" kern="0" dirty="0" smtClean="0"/>
              <a:t>Sources of Economic Impact</a:t>
            </a:r>
          </a:p>
        </p:txBody>
      </p:sp>
    </p:spTree>
    <p:extLst>
      <p:ext uri="{BB962C8B-B14F-4D97-AF65-F5344CB8AC3E}">
        <p14:creationId xmlns:p14="http://schemas.microsoft.com/office/powerpoint/2010/main" val="3818170654"/>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66</a:t>
            </a:fld>
            <a:endParaRPr lang="en-US" altLang="en-US" sz="1000"/>
          </a:p>
        </p:txBody>
      </p:sp>
      <p:graphicFrame>
        <p:nvGraphicFramePr>
          <p:cNvPr id="4" name="Table 3"/>
          <p:cNvGraphicFramePr>
            <a:graphicFrameLocks noGrp="1"/>
          </p:cNvGraphicFramePr>
          <p:nvPr>
            <p:extLst>
              <p:ext uri="{D42A27DB-BD31-4B8C-83A1-F6EECF244321}">
                <p14:modId xmlns:p14="http://schemas.microsoft.com/office/powerpoint/2010/main" val="3627384984"/>
              </p:ext>
            </p:extLst>
          </p:nvPr>
        </p:nvGraphicFramePr>
        <p:xfrm>
          <a:off x="73602" y="1562908"/>
          <a:ext cx="9001063" cy="5086014"/>
        </p:xfrm>
        <a:graphic>
          <a:graphicData uri="http://schemas.openxmlformats.org/drawingml/2006/table">
            <a:tbl>
              <a:tblPr firstRow="1" firstCol="1" bandRow="1">
                <a:tableStyleId>{5C22544A-7EE6-4342-B048-85BDC9FD1C3A}</a:tableStyleId>
              </a:tblPr>
              <a:tblGrid>
                <a:gridCol w="2676463"/>
                <a:gridCol w="1828800"/>
                <a:gridCol w="1143000"/>
                <a:gridCol w="1143000"/>
                <a:gridCol w="1066800"/>
                <a:gridCol w="1143000"/>
              </a:tblGrid>
              <a:tr h="203991">
                <a:tc rowSpan="2">
                  <a:txBody>
                    <a:bodyPr/>
                    <a:lstStyle/>
                    <a:p>
                      <a:pPr marL="0" marR="0">
                        <a:spcBef>
                          <a:spcPts val="0"/>
                        </a:spcBef>
                        <a:spcAft>
                          <a:spcPts val="0"/>
                        </a:spcAft>
                      </a:pPr>
                      <a:r>
                        <a:rPr lang="en-US" sz="1600" dirty="0">
                          <a:effectLst/>
                        </a:rPr>
                        <a:t>Source of Economic Impact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gridSpan="2">
                  <a:txBody>
                    <a:bodyPr/>
                    <a:lstStyle/>
                    <a:p>
                      <a:pPr marL="0" marR="0" algn="ctr">
                        <a:spcBef>
                          <a:spcPts val="0"/>
                        </a:spcBef>
                        <a:spcAft>
                          <a:spcPts val="0"/>
                        </a:spcAft>
                      </a:pPr>
                      <a:r>
                        <a:rPr lang="en-US" sz="1600" dirty="0">
                          <a:effectLst/>
                        </a:rPr>
                        <a:t>Output Multiplier </a:t>
                      </a:r>
                      <a:endParaRPr lang="en-US" sz="1600" dirty="0" smtClean="0">
                        <a:effectLst/>
                      </a:endParaRPr>
                    </a:p>
                    <a:p>
                      <a:pPr marL="0" marR="0" algn="ctr">
                        <a:spcBef>
                          <a:spcPts val="0"/>
                        </a:spcBef>
                        <a:spcAft>
                          <a:spcPts val="0"/>
                        </a:spcAft>
                      </a:pPr>
                      <a:r>
                        <a:rPr lang="en-US" sz="1600" dirty="0" smtClean="0">
                          <a:effectLst/>
                        </a:rPr>
                        <a:t>With </a:t>
                      </a:r>
                      <a:r>
                        <a:rPr lang="en-US" sz="1600" dirty="0">
                          <a:effectLst/>
                        </a:rPr>
                        <a:t>Program</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gridSpan="2">
                  <a:txBody>
                    <a:bodyPr/>
                    <a:lstStyle/>
                    <a:p>
                      <a:pPr marL="0" marR="0" algn="ctr">
                        <a:spcBef>
                          <a:spcPts val="0"/>
                        </a:spcBef>
                        <a:spcAft>
                          <a:spcPts val="0"/>
                        </a:spcAft>
                      </a:pPr>
                      <a:r>
                        <a:rPr lang="en-US" sz="1600" dirty="0">
                          <a:effectLst/>
                        </a:rPr>
                        <a:t>Output Multiplier Without Program</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rowSpan="2">
                  <a:txBody>
                    <a:bodyPr/>
                    <a:lstStyle/>
                    <a:p>
                      <a:pPr marL="0" marR="0" algn="ctr">
                        <a:spcBef>
                          <a:spcPts val="0"/>
                        </a:spcBef>
                        <a:spcAft>
                          <a:spcPts val="0"/>
                        </a:spcAft>
                      </a:pPr>
                      <a:r>
                        <a:rPr lang="en-US" sz="1600" dirty="0">
                          <a:effectLst/>
                        </a:rPr>
                        <a:t>Output Multiplier Increase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38100" cap="flat" cmpd="sng" algn="ctr">
                      <a:solidFill>
                        <a:schemeClr val="bg1"/>
                      </a:solidFill>
                      <a:prstDash val="solid"/>
                      <a:round/>
                      <a:headEnd type="none" w="med" len="med"/>
                      <a:tailEnd type="none" w="med" len="med"/>
                    </a:lnB>
                  </a:tcPr>
                </a:tc>
              </a:tr>
              <a:tr h="350520">
                <a:tc vMerge="1">
                  <a:txBody>
                    <a:bodyPr/>
                    <a:lstStyle/>
                    <a:p>
                      <a:endParaRPr lang="en-US"/>
                    </a:p>
                  </a:txBody>
                  <a:tcPr/>
                </a:tc>
                <a:tc>
                  <a:txBody>
                    <a:bodyPr/>
                    <a:lstStyle/>
                    <a:p>
                      <a:pPr marL="0" marR="0" algn="ctr">
                        <a:spcBef>
                          <a:spcPts val="0"/>
                        </a:spcBef>
                        <a:spcAft>
                          <a:spcPts val="0"/>
                        </a:spcAft>
                      </a:pPr>
                      <a:r>
                        <a:rPr lang="en-US" sz="1600" b="1" dirty="0">
                          <a:solidFill>
                            <a:schemeClr val="bg1"/>
                          </a:solidFill>
                          <a:effectLst/>
                        </a:rPr>
                        <a:t>Sector</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smtClean="0">
                          <a:solidFill>
                            <a:schemeClr val="bg1"/>
                          </a:solidFill>
                          <a:effectLst/>
                        </a:rPr>
                        <a:t>Multiplier</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a:solidFill>
                            <a:schemeClr val="bg1"/>
                          </a:solidFill>
                          <a:effectLst/>
                        </a:rPr>
                        <a:t>Sector</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smtClean="0">
                          <a:solidFill>
                            <a:schemeClr val="bg1"/>
                          </a:solidFill>
                          <a:effectLst/>
                        </a:rPr>
                        <a:t>Multiplier</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vMerge="1">
                  <a:txBody>
                    <a:bodyPr/>
                    <a:lstStyle/>
                    <a:p>
                      <a:endParaRPr lang="en-US"/>
                    </a:p>
                  </a:txBody>
                  <a:tcPr/>
                </a:tc>
              </a:tr>
              <a:tr h="282326">
                <a:tc>
                  <a:txBody>
                    <a:bodyPr/>
                    <a:lstStyle/>
                    <a:p>
                      <a:pPr marL="0" marR="0">
                        <a:spcBef>
                          <a:spcPts val="0"/>
                        </a:spcBef>
                        <a:spcAft>
                          <a:spcPts val="0"/>
                        </a:spcAft>
                      </a:pPr>
                      <a:r>
                        <a:rPr lang="en-US" sz="1600" dirty="0" smtClean="0">
                          <a:solidFill>
                            <a:schemeClr val="tx1"/>
                          </a:solidFill>
                          <a:effectLst/>
                        </a:rPr>
                        <a:t>SJG </a:t>
                      </a:r>
                      <a:r>
                        <a:rPr lang="en-US" sz="1600" dirty="0">
                          <a:solidFill>
                            <a:schemeClr val="tx1"/>
                          </a:solidFill>
                          <a:effectLst/>
                        </a:rPr>
                        <a:t>Admin Spending</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38100" cap="flat" cmpd="sng" algn="ctr">
                      <a:solidFill>
                        <a:schemeClr val="bg1"/>
                      </a:solidFill>
                      <a:prstDash val="solid"/>
                      <a:round/>
                      <a:headEnd type="none" w="med" len="med"/>
                      <a:tailEnd type="none" w="med" len="med"/>
                    </a:lnT>
                    <a:lnB w="12700" cmpd="sng">
                      <a:noFill/>
                    </a:lnB>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38100" cap="flat" cmpd="sng" algn="ctr">
                      <a:solidFill>
                        <a:schemeClr val="bg1"/>
                      </a:solidFill>
                      <a:prstDash val="solid"/>
                      <a:round/>
                      <a:headEnd type="none" w="med" len="med"/>
                      <a:tailEnd type="none" w="med" len="med"/>
                    </a:lnT>
                  </a:tcPr>
                </a:tc>
              </a:tr>
              <a:tr h="282326">
                <a:tc>
                  <a:txBody>
                    <a:bodyPr/>
                    <a:lstStyle/>
                    <a:p>
                      <a:pPr marL="0" marR="0">
                        <a:spcBef>
                          <a:spcPts val="0"/>
                        </a:spcBef>
                        <a:spcAft>
                          <a:spcPts val="0"/>
                        </a:spcAft>
                      </a:pPr>
                      <a:r>
                        <a:rPr lang="en-US" sz="1600" dirty="0" smtClean="0">
                          <a:effectLst/>
                          <a:latin typeface="+mn-lt"/>
                          <a:ea typeface="+mn-ea"/>
                          <a:cs typeface="+mn-cs"/>
                        </a:rPr>
                        <a:t>Administration</a:t>
                      </a:r>
                      <a:r>
                        <a:rPr lang="en-US" sz="1600" baseline="0" dirty="0" smtClean="0">
                          <a:effectLst/>
                          <a:latin typeface="+mn-lt"/>
                          <a:ea typeface="+mn-ea"/>
                          <a:cs typeface="+mn-cs"/>
                        </a:rPr>
                        <a:t>, </a:t>
                      </a:r>
                      <a:r>
                        <a:rPr lang="en-US" sz="1600" baseline="0" dirty="0" err="1" smtClean="0">
                          <a:effectLst/>
                          <a:latin typeface="+mn-lt"/>
                          <a:ea typeface="+mn-ea"/>
                          <a:cs typeface="+mn-cs"/>
                        </a:rPr>
                        <a:t>Prog</a:t>
                      </a:r>
                      <a:r>
                        <a:rPr lang="en-US" sz="1600" baseline="0" dirty="0" smtClean="0">
                          <a:effectLst/>
                          <a:latin typeface="+mn-lt"/>
                          <a:ea typeface="+mn-ea"/>
                          <a:cs typeface="+mn-cs"/>
                        </a:rPr>
                        <a:t>. Dev.</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a:effectLst/>
                        </a:rPr>
                        <a:t>Office </a:t>
                      </a:r>
                      <a:r>
                        <a:rPr lang="en-US" sz="1600" dirty="0" smtClean="0">
                          <a:effectLst/>
                        </a:rPr>
                        <a:t>admin</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tcPr>
                </a:tc>
                <a:tc>
                  <a:txBody>
                    <a:bodyPr/>
                    <a:lstStyle/>
                    <a:p>
                      <a:pPr marL="0" marR="0" algn="ctr">
                        <a:spcBef>
                          <a:spcPts val="0"/>
                        </a:spcBef>
                        <a:spcAft>
                          <a:spcPts val="0"/>
                        </a:spcAft>
                      </a:pPr>
                      <a:r>
                        <a:rPr lang="en-US" sz="1600" dirty="0" smtClean="0">
                          <a:effectLst/>
                        </a:rPr>
                        <a:t>1.8524</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rowSpan="5">
                  <a:txBody>
                    <a:bodyPr/>
                    <a:lstStyle/>
                    <a:p>
                      <a:pPr marL="0" marR="0" algn="ctr">
                        <a:spcBef>
                          <a:spcPts val="0"/>
                        </a:spcBef>
                        <a:spcAft>
                          <a:spcPts val="0"/>
                        </a:spcAft>
                      </a:pPr>
                      <a:r>
                        <a:rPr lang="en-US" sz="1600" dirty="0" smtClean="0">
                          <a:effectLst/>
                        </a:rPr>
                        <a:t>Other Retail</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rPr>
                        <a:t>0.0548</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latin typeface="+mn-lt"/>
                          <a:ea typeface="+mn-ea"/>
                          <a:cs typeface="+mn-cs"/>
                        </a:rPr>
                        <a:t>Sales,</a:t>
                      </a:r>
                      <a:r>
                        <a:rPr lang="en-US" sz="1600" baseline="0" dirty="0" smtClean="0">
                          <a:effectLst/>
                          <a:latin typeface="+mn-lt"/>
                          <a:ea typeface="+mn-ea"/>
                          <a:cs typeface="+mn-cs"/>
                        </a:rPr>
                        <a:t> Marketing, Website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a:effectLst/>
                        </a:rPr>
                        <a:t>Business </a:t>
                      </a:r>
                      <a:r>
                        <a:rPr lang="en-US" sz="1600" dirty="0" smtClean="0">
                          <a:effectLst/>
                        </a:rPr>
                        <a:t>support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mpd="sng">
                      <a:noFill/>
                    </a:lnB>
                  </a:tcPr>
                </a:tc>
                <a:tc>
                  <a:txBody>
                    <a:bodyPr/>
                    <a:lstStyle/>
                    <a:p>
                      <a:pPr marL="0" marR="0" algn="ctr">
                        <a:spcBef>
                          <a:spcPts val="0"/>
                        </a:spcBef>
                        <a:spcAft>
                          <a:spcPts val="0"/>
                        </a:spcAft>
                      </a:pPr>
                      <a:r>
                        <a:rPr lang="en-US" sz="1600" dirty="0" smtClean="0">
                          <a:effectLst/>
                        </a:rPr>
                        <a:t>1.8880</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mpd="sng">
                      <a:noFill/>
                    </a:lnB>
                  </a:tcPr>
                </a:tc>
                <a:tc vMerge="1">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lnB w="12700" cmpd="sng">
                      <a:noFill/>
                    </a:lnB>
                  </a:tcPr>
                </a:tc>
                <a:tc>
                  <a:txBody>
                    <a:bodyPr/>
                    <a:lstStyle/>
                    <a:p>
                      <a:pPr marL="0" marR="0" algn="ctr">
                        <a:spcBef>
                          <a:spcPts val="0"/>
                        </a:spcBef>
                        <a:spcAft>
                          <a:spcPts val="0"/>
                        </a:spcAft>
                      </a:pPr>
                      <a:r>
                        <a:rPr lang="en-US" sz="1600" dirty="0" smtClean="0">
                          <a:effectLst/>
                        </a:rPr>
                        <a:t>0.0904</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mpd="sng">
                      <a:noFill/>
                    </a:lnB>
                  </a:tcPr>
                </a:tc>
              </a:tr>
              <a:tr h="282326">
                <a:tc>
                  <a:txBody>
                    <a:bodyPr/>
                    <a:lstStyle/>
                    <a:p>
                      <a:pPr marL="0" marR="0">
                        <a:spcBef>
                          <a:spcPts val="0"/>
                        </a:spcBef>
                        <a:spcAft>
                          <a:spcPts val="0"/>
                        </a:spcAft>
                      </a:pPr>
                      <a:r>
                        <a:rPr lang="en-US" sz="1600" dirty="0" smtClean="0">
                          <a:effectLst/>
                          <a:latin typeface="+mn-lt"/>
                          <a:ea typeface="+mn-ea"/>
                          <a:cs typeface="+mn-cs"/>
                        </a:rPr>
                        <a:t>Rebate</a:t>
                      </a:r>
                      <a:r>
                        <a:rPr lang="en-US" sz="1600" baseline="0" dirty="0" smtClean="0">
                          <a:effectLst/>
                          <a:latin typeface="+mn-lt"/>
                          <a:ea typeface="+mn-ea"/>
                          <a:cs typeface="+mn-cs"/>
                        </a:rPr>
                        <a:t> Processing/Inspect.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rPr>
                        <a:t>Prof</a:t>
                      </a:r>
                      <a:r>
                        <a:rPr lang="en-US" sz="1600" dirty="0">
                          <a:effectLst/>
                        </a:rPr>
                        <a:t>, </a:t>
                      </a:r>
                      <a:r>
                        <a:rPr lang="en-US" sz="1600" dirty="0" smtClean="0">
                          <a:effectLst/>
                        </a:rPr>
                        <a:t>scientific</a:t>
                      </a:r>
                      <a:r>
                        <a:rPr lang="en-US" sz="1600" dirty="0">
                          <a:effectLst/>
                        </a:rPr>
                        <a:t>, tech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dirty="0" smtClean="0">
                          <a:effectLst/>
                        </a:rPr>
                        <a:t>1.7646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dirty="0" smtClean="0">
                          <a:effectLst/>
                        </a:rPr>
                        <a:t>-0.0330</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282326">
                <a:tc>
                  <a:txBody>
                    <a:bodyPr/>
                    <a:lstStyle/>
                    <a:p>
                      <a:pPr marL="0" marR="0">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Evaluation</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Prof,</a:t>
                      </a:r>
                      <a:r>
                        <a:rPr lang="en-US" sz="1600" baseline="0" dirty="0" smtClean="0">
                          <a:effectLst/>
                          <a:latin typeface="+mn-lt"/>
                          <a:ea typeface="Times New Roman" panose="02020603050405020304" pitchFamily="18" charset="0"/>
                          <a:cs typeface="Times New Roman" panose="02020603050405020304" pitchFamily="18" charset="0"/>
                        </a:rPr>
                        <a:t> scientific, tech</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1.7646</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-0.0330</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282326">
                <a:tc>
                  <a:txBody>
                    <a:bodyPr/>
                    <a:lstStyle/>
                    <a:p>
                      <a:pPr marL="0" marR="0">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HVAC Audit</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Services</a:t>
                      </a:r>
                      <a:r>
                        <a:rPr lang="en-US" sz="1600" baseline="0" dirty="0" smtClean="0">
                          <a:effectLst/>
                          <a:latin typeface="+mn-lt"/>
                          <a:ea typeface="Times New Roman" panose="02020603050405020304" pitchFamily="18" charset="0"/>
                          <a:cs typeface="Times New Roman" panose="02020603050405020304" pitchFamily="18" charset="0"/>
                        </a:rPr>
                        <a:t> to buildings/dwelling</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1.7747</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-0.0529</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82326">
                <a:tc>
                  <a:txBody>
                    <a:bodyPr/>
                    <a:lstStyle/>
                    <a:p>
                      <a:pPr marL="0" marR="0">
                        <a:spcBef>
                          <a:spcPts val="0"/>
                        </a:spcBef>
                        <a:spcAft>
                          <a:spcPts val="0"/>
                        </a:spcAft>
                      </a:pPr>
                      <a:r>
                        <a:rPr lang="en-US" sz="1600" dirty="0" smtClean="0">
                          <a:solidFill>
                            <a:schemeClr val="tx1"/>
                          </a:solidFill>
                          <a:effectLst/>
                        </a:rPr>
                        <a:t>SJG </a:t>
                      </a:r>
                      <a:r>
                        <a:rPr lang="en-US" sz="1600" dirty="0">
                          <a:solidFill>
                            <a:schemeClr val="tx1"/>
                          </a:solidFill>
                          <a:effectLst/>
                        </a:rPr>
                        <a:t>&amp; NJCEP Incentives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20000"/>
                        <a:lumOff val="80000"/>
                      </a:schemeClr>
                    </a:solidFill>
                  </a:tcPr>
                </a:tc>
                <a:tc>
                  <a:txBody>
                    <a:bodyPr/>
                    <a:lstStyle/>
                    <a:p>
                      <a:pPr marL="0" marR="0" algn="ctr">
                        <a:spcBef>
                          <a:spcPts val="0"/>
                        </a:spcBef>
                        <a:spcAft>
                          <a:spcPts val="0"/>
                        </a:spcAft>
                      </a:pPr>
                      <a:r>
                        <a:rPr lang="en-US" sz="1600">
                          <a:effectLst/>
                        </a:rPr>
                        <a:t> </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r>
              <a:tr h="282326">
                <a:tc>
                  <a:txBody>
                    <a:bodyPr/>
                    <a:lstStyle/>
                    <a:p>
                      <a:pPr marL="0" marR="0">
                        <a:spcBef>
                          <a:spcPts val="0"/>
                        </a:spcBef>
                        <a:spcAft>
                          <a:spcPts val="0"/>
                        </a:spcAft>
                      </a:pPr>
                      <a:r>
                        <a:rPr lang="en-US" sz="1600" dirty="0" smtClean="0">
                          <a:effectLst/>
                          <a:latin typeface="+mn-lt"/>
                          <a:ea typeface="+mn-ea"/>
                          <a:cs typeface="+mn-cs"/>
                        </a:rPr>
                        <a:t>SJG</a:t>
                      </a:r>
                      <a:r>
                        <a:rPr lang="en-US" sz="1600" baseline="0" dirty="0" smtClean="0">
                          <a:effectLst/>
                          <a:latin typeface="+mn-lt"/>
                          <a:ea typeface="+mn-ea"/>
                          <a:cs typeface="+mn-cs"/>
                        </a:rPr>
                        <a:t> HVAC Loan/Rebate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rowSpan="2">
                  <a:txBody>
                    <a:bodyPr/>
                    <a:lstStyle/>
                    <a:p>
                      <a:pPr marL="0" marR="0" algn="ctr">
                        <a:spcBef>
                          <a:spcPts val="0"/>
                        </a:spcBef>
                        <a:spcAft>
                          <a:spcPts val="0"/>
                        </a:spcAft>
                      </a:pPr>
                      <a:r>
                        <a:rPr lang="en-US" sz="1600" dirty="0">
                          <a:effectLst/>
                        </a:rPr>
                        <a:t>Services to buildings/dwellings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rPr>
                        <a:t>1.7447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rowSpan="2">
                  <a:txBody>
                    <a:bodyPr/>
                    <a:lstStyle/>
                    <a:p>
                      <a:pPr marL="0" marR="0" algn="ctr">
                        <a:spcBef>
                          <a:spcPts val="0"/>
                        </a:spcBef>
                        <a:spcAft>
                          <a:spcPts val="0"/>
                        </a:spcAft>
                      </a:pPr>
                      <a:r>
                        <a:rPr lang="en-US" sz="1600" dirty="0" smtClean="0">
                          <a:effectLst/>
                          <a:latin typeface="+mn-lt"/>
                          <a:ea typeface="+mn-ea"/>
                          <a:cs typeface="+mn-cs"/>
                        </a:rPr>
                        <a:t>Other</a:t>
                      </a:r>
                      <a:r>
                        <a:rPr lang="en-US" sz="1600" baseline="0" dirty="0" smtClean="0">
                          <a:effectLst/>
                          <a:latin typeface="+mn-lt"/>
                          <a:ea typeface="+mn-ea"/>
                          <a:cs typeface="+mn-cs"/>
                        </a:rPr>
                        <a:t> Retail</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mn-ea"/>
                          <a:cs typeface="+mn-cs"/>
                        </a:rPr>
                        <a:t>-0.0529</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rPr>
                        <a:t>NJCEP</a:t>
                      </a:r>
                      <a:r>
                        <a:rPr lang="en-US" sz="1600" baseline="0" dirty="0" smtClean="0">
                          <a:effectLst/>
                        </a:rPr>
                        <a:t> HVAC Rebate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vMerge="1">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tc>
                <a:tc>
                  <a:txBody>
                    <a:bodyPr/>
                    <a:lstStyle/>
                    <a:p>
                      <a:pPr marL="0" marR="0" algn="ctr">
                        <a:spcBef>
                          <a:spcPts val="0"/>
                        </a:spcBef>
                        <a:spcAft>
                          <a:spcPts val="0"/>
                        </a:spcAft>
                      </a:pPr>
                      <a:r>
                        <a:rPr lang="en-US" sz="1600" dirty="0" smtClean="0">
                          <a:effectLst/>
                        </a:rPr>
                        <a:t>1.7447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vMerge="1">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mn-ea"/>
                          <a:cs typeface="+mn-cs"/>
                        </a:rPr>
                        <a:t>-0.0529</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r>
              <a:tr h="203991">
                <a:tc>
                  <a:txBody>
                    <a:bodyPr/>
                    <a:lstStyle/>
                    <a:p>
                      <a:pPr marL="0" marR="0">
                        <a:spcBef>
                          <a:spcPts val="0"/>
                        </a:spcBef>
                        <a:spcAft>
                          <a:spcPts val="0"/>
                        </a:spcAft>
                      </a:pPr>
                      <a:r>
                        <a:rPr lang="en-US" sz="1600" dirty="0">
                          <a:solidFill>
                            <a:schemeClr val="tx1"/>
                          </a:solidFill>
                          <a:effectLst/>
                        </a:rPr>
                        <a:t>Customer Net Costs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40000"/>
                        <a:lumOff val="60000"/>
                      </a:schemeClr>
                    </a:solidFill>
                  </a:tcPr>
                </a:tc>
              </a:tr>
              <a:tr h="282326">
                <a:tc>
                  <a:txBody>
                    <a:bodyPr/>
                    <a:lstStyle/>
                    <a:p>
                      <a:pPr marL="0" marR="0">
                        <a:spcBef>
                          <a:spcPts val="0"/>
                        </a:spcBef>
                        <a:spcAft>
                          <a:spcPts val="0"/>
                        </a:spcAft>
                      </a:pPr>
                      <a:r>
                        <a:rPr lang="en-US" sz="1600" dirty="0" smtClean="0">
                          <a:effectLst/>
                          <a:latin typeface="+mn-lt"/>
                          <a:ea typeface="+mn-ea"/>
                          <a:cs typeface="+mn-cs"/>
                        </a:rPr>
                        <a:t>HVAC</a:t>
                      </a:r>
                      <a:r>
                        <a:rPr lang="en-US" sz="1600" baseline="0" dirty="0" smtClean="0">
                          <a:effectLst/>
                          <a:latin typeface="+mn-lt"/>
                          <a:ea typeface="+mn-ea"/>
                          <a:cs typeface="+mn-cs"/>
                        </a:rPr>
                        <a:t> Customer Net Costs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a:effectLst/>
                        </a:rPr>
                        <a:t>Services to buildings/dwellings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algn="ctr">
                        <a:spcBef>
                          <a:spcPts val="0"/>
                        </a:spcBef>
                        <a:spcAft>
                          <a:spcPts val="0"/>
                        </a:spcAft>
                      </a:pPr>
                      <a:r>
                        <a:rPr lang="en-US" sz="1600" dirty="0" smtClean="0">
                          <a:effectLst/>
                        </a:rPr>
                        <a:t>1.7447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algn="ctr">
                        <a:spcBef>
                          <a:spcPts val="0"/>
                        </a:spcBef>
                        <a:spcAft>
                          <a:spcPts val="0"/>
                        </a:spcAft>
                      </a:pPr>
                      <a:r>
                        <a:rPr lang="en-US" sz="1600" dirty="0" smtClean="0">
                          <a:effectLst/>
                          <a:latin typeface="+mn-lt"/>
                          <a:ea typeface="+mn-ea"/>
                          <a:cs typeface="+mn-cs"/>
                        </a:rPr>
                        <a:t>Other</a:t>
                      </a:r>
                      <a:r>
                        <a:rPr lang="en-US" sz="1600" baseline="0" dirty="0" smtClean="0">
                          <a:effectLst/>
                          <a:latin typeface="+mn-lt"/>
                          <a:ea typeface="+mn-ea"/>
                          <a:cs typeface="+mn-cs"/>
                        </a:rPr>
                        <a:t> Retail</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algn="ctr">
                        <a:spcBef>
                          <a:spcPts val="0"/>
                        </a:spcBef>
                        <a:spcAft>
                          <a:spcPts val="0"/>
                        </a:spcAft>
                      </a:pPr>
                      <a:r>
                        <a:rPr lang="en-US" sz="1600" dirty="0" smtClean="0">
                          <a:effectLst/>
                          <a:latin typeface="+mn-lt"/>
                          <a:ea typeface="+mn-ea"/>
                          <a:cs typeface="+mn-cs"/>
                        </a:rPr>
                        <a:t>-0.0529</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60000"/>
                        <a:lumOff val="40000"/>
                      </a:schemeClr>
                    </a:solidFill>
                  </a:tcPr>
                </a:tc>
              </a:tr>
              <a:tr h="282326">
                <a:tc>
                  <a:txBody>
                    <a:bodyPr/>
                    <a:lstStyle/>
                    <a:p>
                      <a:pPr marL="0" marR="0">
                        <a:spcBef>
                          <a:spcPts val="0"/>
                        </a:spcBef>
                        <a:spcAft>
                          <a:spcPts val="0"/>
                        </a:spcAft>
                      </a:pPr>
                      <a:r>
                        <a:rPr lang="en-US" sz="1600" dirty="0">
                          <a:solidFill>
                            <a:schemeClr val="tx1"/>
                          </a:solidFill>
                          <a:effectLst/>
                        </a:rPr>
                        <a:t>Customer Total Savings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marL="0" marR="0" algn="ctr">
                        <a:spcBef>
                          <a:spcPts val="0"/>
                        </a:spcBef>
                        <a:spcAft>
                          <a:spcPts val="0"/>
                        </a:spcAft>
                      </a:pPr>
                      <a:r>
                        <a:rPr lang="en-US" sz="1600">
                          <a:effectLst/>
                        </a:rPr>
                        <a:t> </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solidFill>
                      <a:schemeClr val="accent5">
                        <a:lumMod val="40000"/>
                        <a:lumOff val="60000"/>
                      </a:schemeClr>
                    </a:solidFill>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solidFill>
                      <a:schemeClr val="accent5">
                        <a:lumMod val="40000"/>
                        <a:lumOff val="60000"/>
                      </a:schemeClr>
                    </a:solidFill>
                  </a:tcPr>
                </a:tc>
              </a:tr>
              <a:tr h="282326">
                <a:tc>
                  <a:txBody>
                    <a:bodyPr/>
                    <a:lstStyle/>
                    <a:p>
                      <a:pPr marL="0" marR="0">
                        <a:spcBef>
                          <a:spcPts val="0"/>
                        </a:spcBef>
                        <a:spcAft>
                          <a:spcPts val="0"/>
                        </a:spcAft>
                      </a:pPr>
                      <a:r>
                        <a:rPr lang="en-US" sz="1600" dirty="0" smtClean="0">
                          <a:effectLst/>
                        </a:rPr>
                        <a:t>HVAC Natural </a:t>
                      </a:r>
                      <a:r>
                        <a:rPr lang="en-US" sz="1600" dirty="0">
                          <a:effectLst/>
                        </a:rPr>
                        <a:t>Gas Savings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rPr>
                        <a:t>Other Retail</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algn="ctr">
                        <a:spcBef>
                          <a:spcPts val="0"/>
                        </a:spcBef>
                        <a:spcAft>
                          <a:spcPts val="0"/>
                        </a:spcAft>
                      </a:pPr>
                      <a:r>
                        <a:rPr lang="en-US" sz="1600" dirty="0">
                          <a:effectLst/>
                        </a:rPr>
                        <a:t>Natural </a:t>
                      </a:r>
                      <a:r>
                        <a:rPr lang="en-US" sz="1600" dirty="0" smtClean="0">
                          <a:effectLst/>
                        </a:rPr>
                        <a:t>gas dist.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algn="ctr">
                        <a:spcBef>
                          <a:spcPts val="0"/>
                        </a:spcBef>
                        <a:spcAft>
                          <a:spcPts val="0"/>
                        </a:spcAft>
                      </a:pPr>
                      <a:r>
                        <a:rPr lang="en-US" sz="1600" dirty="0" smtClean="0">
                          <a:effectLst/>
                        </a:rPr>
                        <a:t>1.3929</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algn="ctr">
                        <a:spcBef>
                          <a:spcPts val="0"/>
                        </a:spcBef>
                        <a:spcAft>
                          <a:spcPts val="0"/>
                        </a:spcAft>
                      </a:pPr>
                      <a:r>
                        <a:rPr lang="en-US" sz="1600" dirty="0" smtClean="0">
                          <a:effectLst/>
                        </a:rPr>
                        <a:t>0.4047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solidFill>
                      <a:schemeClr val="accent5">
                        <a:lumMod val="60000"/>
                        <a:lumOff val="40000"/>
                      </a:schemeClr>
                    </a:solidFill>
                  </a:tcPr>
                </a:tc>
              </a:tr>
            </a:tbl>
          </a:graphicData>
        </a:graphic>
      </p:graphicFrame>
      <p:sp>
        <p:nvSpPr>
          <p:cNvPr id="48"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Economic Benefits</a:t>
            </a:r>
            <a:br>
              <a:rPr lang="en-US" altLang="en-US" kern="0" dirty="0" smtClean="0"/>
            </a:br>
            <a:r>
              <a:rPr lang="en-US" altLang="en-US" kern="0" dirty="0" smtClean="0"/>
              <a:t>HVAC Output Multipliers</a:t>
            </a:r>
          </a:p>
        </p:txBody>
      </p:sp>
    </p:spTree>
    <p:extLst>
      <p:ext uri="{BB962C8B-B14F-4D97-AF65-F5344CB8AC3E}">
        <p14:creationId xmlns:p14="http://schemas.microsoft.com/office/powerpoint/2010/main" val="4099963582"/>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67</a:t>
            </a:fld>
            <a:endParaRPr lang="en-US" altLang="en-US" sz="1000"/>
          </a:p>
        </p:txBody>
      </p:sp>
      <p:graphicFrame>
        <p:nvGraphicFramePr>
          <p:cNvPr id="4" name="Table 3"/>
          <p:cNvGraphicFramePr>
            <a:graphicFrameLocks noGrp="1"/>
          </p:cNvGraphicFramePr>
          <p:nvPr>
            <p:extLst>
              <p:ext uri="{D42A27DB-BD31-4B8C-83A1-F6EECF244321}">
                <p14:modId xmlns:p14="http://schemas.microsoft.com/office/powerpoint/2010/main" val="1300464563"/>
              </p:ext>
            </p:extLst>
          </p:nvPr>
        </p:nvGraphicFramePr>
        <p:xfrm>
          <a:off x="71468" y="1765807"/>
          <a:ext cx="9001063" cy="4598334"/>
        </p:xfrm>
        <a:graphic>
          <a:graphicData uri="http://schemas.openxmlformats.org/drawingml/2006/table">
            <a:tbl>
              <a:tblPr firstRow="1" firstCol="1" bandRow="1">
                <a:tableStyleId>{5C22544A-7EE6-4342-B048-85BDC9FD1C3A}</a:tableStyleId>
              </a:tblPr>
              <a:tblGrid>
                <a:gridCol w="2676463"/>
                <a:gridCol w="1828800"/>
                <a:gridCol w="1143000"/>
                <a:gridCol w="1143000"/>
                <a:gridCol w="1066800"/>
                <a:gridCol w="1143000"/>
              </a:tblGrid>
              <a:tr h="203991">
                <a:tc rowSpan="2">
                  <a:txBody>
                    <a:bodyPr/>
                    <a:lstStyle/>
                    <a:p>
                      <a:pPr marL="0" marR="0">
                        <a:spcBef>
                          <a:spcPts val="0"/>
                        </a:spcBef>
                        <a:spcAft>
                          <a:spcPts val="0"/>
                        </a:spcAft>
                      </a:pPr>
                      <a:r>
                        <a:rPr lang="en-US" sz="1600" dirty="0">
                          <a:effectLst/>
                        </a:rPr>
                        <a:t>Source of Economic Impact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gridSpan="2">
                  <a:txBody>
                    <a:bodyPr/>
                    <a:lstStyle/>
                    <a:p>
                      <a:pPr marL="0" marR="0" algn="ctr">
                        <a:spcBef>
                          <a:spcPts val="0"/>
                        </a:spcBef>
                        <a:spcAft>
                          <a:spcPts val="0"/>
                        </a:spcAft>
                      </a:pPr>
                      <a:r>
                        <a:rPr lang="en-US" sz="1600" dirty="0">
                          <a:effectLst/>
                        </a:rPr>
                        <a:t>Output Multiplier </a:t>
                      </a:r>
                      <a:endParaRPr lang="en-US" sz="1600" dirty="0" smtClean="0">
                        <a:effectLst/>
                      </a:endParaRPr>
                    </a:p>
                    <a:p>
                      <a:pPr marL="0" marR="0" algn="ctr">
                        <a:spcBef>
                          <a:spcPts val="0"/>
                        </a:spcBef>
                        <a:spcAft>
                          <a:spcPts val="0"/>
                        </a:spcAft>
                      </a:pPr>
                      <a:r>
                        <a:rPr lang="en-US" sz="1600" dirty="0" smtClean="0">
                          <a:effectLst/>
                        </a:rPr>
                        <a:t>With </a:t>
                      </a:r>
                      <a:r>
                        <a:rPr lang="en-US" sz="1600" dirty="0">
                          <a:effectLst/>
                        </a:rPr>
                        <a:t>Program</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gridSpan="2">
                  <a:txBody>
                    <a:bodyPr/>
                    <a:lstStyle/>
                    <a:p>
                      <a:pPr marL="0" marR="0" algn="ctr">
                        <a:spcBef>
                          <a:spcPts val="0"/>
                        </a:spcBef>
                        <a:spcAft>
                          <a:spcPts val="0"/>
                        </a:spcAft>
                      </a:pPr>
                      <a:r>
                        <a:rPr lang="en-US" sz="1600" dirty="0">
                          <a:effectLst/>
                        </a:rPr>
                        <a:t>Output Multiplier Without Program</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rowSpan="2">
                  <a:txBody>
                    <a:bodyPr/>
                    <a:lstStyle/>
                    <a:p>
                      <a:pPr marL="0" marR="0" algn="ctr">
                        <a:spcBef>
                          <a:spcPts val="0"/>
                        </a:spcBef>
                        <a:spcAft>
                          <a:spcPts val="0"/>
                        </a:spcAft>
                      </a:pPr>
                      <a:r>
                        <a:rPr lang="en-US" sz="1600" dirty="0">
                          <a:effectLst/>
                        </a:rPr>
                        <a:t>Output Multiplier Increase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38100" cap="flat" cmpd="sng" algn="ctr">
                      <a:solidFill>
                        <a:schemeClr val="bg1"/>
                      </a:solidFill>
                      <a:prstDash val="solid"/>
                      <a:round/>
                      <a:headEnd type="none" w="med" len="med"/>
                      <a:tailEnd type="none" w="med" len="med"/>
                    </a:lnB>
                  </a:tcPr>
                </a:tc>
              </a:tr>
              <a:tr h="350520">
                <a:tc vMerge="1">
                  <a:txBody>
                    <a:bodyPr/>
                    <a:lstStyle/>
                    <a:p>
                      <a:endParaRPr lang="en-US"/>
                    </a:p>
                  </a:txBody>
                  <a:tcPr/>
                </a:tc>
                <a:tc>
                  <a:txBody>
                    <a:bodyPr/>
                    <a:lstStyle/>
                    <a:p>
                      <a:pPr marL="0" marR="0" algn="ctr">
                        <a:spcBef>
                          <a:spcPts val="0"/>
                        </a:spcBef>
                        <a:spcAft>
                          <a:spcPts val="0"/>
                        </a:spcAft>
                      </a:pPr>
                      <a:r>
                        <a:rPr lang="en-US" sz="1600" b="1" dirty="0">
                          <a:solidFill>
                            <a:schemeClr val="bg1"/>
                          </a:solidFill>
                          <a:effectLst/>
                        </a:rPr>
                        <a:t>Sector</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smtClean="0">
                          <a:solidFill>
                            <a:schemeClr val="bg1"/>
                          </a:solidFill>
                          <a:effectLst/>
                        </a:rPr>
                        <a:t>Multiplier</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a:solidFill>
                            <a:schemeClr val="bg1"/>
                          </a:solidFill>
                          <a:effectLst/>
                        </a:rPr>
                        <a:t>Sector</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smtClean="0">
                          <a:solidFill>
                            <a:schemeClr val="bg1"/>
                          </a:solidFill>
                          <a:effectLst/>
                        </a:rPr>
                        <a:t>Multiplier</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vMerge="1">
                  <a:txBody>
                    <a:bodyPr/>
                    <a:lstStyle/>
                    <a:p>
                      <a:endParaRPr lang="en-US"/>
                    </a:p>
                  </a:txBody>
                  <a:tcPr/>
                </a:tc>
              </a:tr>
              <a:tr h="282326">
                <a:tc>
                  <a:txBody>
                    <a:bodyPr/>
                    <a:lstStyle/>
                    <a:p>
                      <a:pPr marL="0" marR="0">
                        <a:spcBef>
                          <a:spcPts val="0"/>
                        </a:spcBef>
                        <a:spcAft>
                          <a:spcPts val="0"/>
                        </a:spcAft>
                      </a:pPr>
                      <a:r>
                        <a:rPr lang="en-US" sz="1600" dirty="0" smtClean="0">
                          <a:solidFill>
                            <a:schemeClr val="tx1"/>
                          </a:solidFill>
                          <a:effectLst/>
                        </a:rPr>
                        <a:t>SJG </a:t>
                      </a:r>
                      <a:r>
                        <a:rPr lang="en-US" sz="1600" dirty="0">
                          <a:solidFill>
                            <a:schemeClr val="tx1"/>
                          </a:solidFill>
                          <a:effectLst/>
                        </a:rPr>
                        <a:t>Admin Spending</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38100" cap="flat" cmpd="sng" algn="ctr">
                      <a:solidFill>
                        <a:schemeClr val="bg1"/>
                      </a:solidFill>
                      <a:prstDash val="solid"/>
                      <a:round/>
                      <a:headEnd type="none" w="med" len="med"/>
                      <a:tailEnd type="none" w="med" len="med"/>
                    </a:lnT>
                    <a:lnB w="12700" cmpd="sng">
                      <a:noFill/>
                    </a:lnB>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38100" cap="flat" cmpd="sng" algn="ctr">
                      <a:solidFill>
                        <a:schemeClr val="bg1"/>
                      </a:solidFill>
                      <a:prstDash val="solid"/>
                      <a:round/>
                      <a:headEnd type="none" w="med" len="med"/>
                      <a:tailEnd type="none" w="med" len="med"/>
                    </a:lnT>
                  </a:tcPr>
                </a:tc>
              </a:tr>
              <a:tr h="282326">
                <a:tc>
                  <a:txBody>
                    <a:bodyPr/>
                    <a:lstStyle/>
                    <a:p>
                      <a:pPr marL="0" marR="0">
                        <a:spcBef>
                          <a:spcPts val="0"/>
                        </a:spcBef>
                        <a:spcAft>
                          <a:spcPts val="0"/>
                        </a:spcAft>
                      </a:pPr>
                      <a:r>
                        <a:rPr lang="en-US" sz="1600" dirty="0" smtClean="0">
                          <a:effectLst/>
                        </a:rPr>
                        <a:t>Administration, </a:t>
                      </a:r>
                      <a:r>
                        <a:rPr lang="en-US" sz="1600" dirty="0" err="1" smtClean="0">
                          <a:effectLst/>
                        </a:rPr>
                        <a:t>Prog</a:t>
                      </a:r>
                      <a:r>
                        <a:rPr lang="en-US" sz="1600" dirty="0" smtClean="0">
                          <a:effectLst/>
                        </a:rPr>
                        <a:t>. Dev.</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a:effectLst/>
                        </a:rPr>
                        <a:t>Office </a:t>
                      </a:r>
                      <a:r>
                        <a:rPr lang="en-US" sz="1600" dirty="0" smtClean="0">
                          <a:effectLst/>
                        </a:rPr>
                        <a:t>admin</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tcPr>
                </a:tc>
                <a:tc>
                  <a:txBody>
                    <a:bodyPr/>
                    <a:lstStyle/>
                    <a:p>
                      <a:pPr marL="0" marR="0" algn="ctr">
                        <a:spcBef>
                          <a:spcPts val="0"/>
                        </a:spcBef>
                        <a:spcAft>
                          <a:spcPts val="0"/>
                        </a:spcAft>
                      </a:pPr>
                      <a:r>
                        <a:rPr lang="en-US" sz="1600" dirty="0" smtClean="0">
                          <a:effectLst/>
                        </a:rPr>
                        <a:t>1.8524</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rowSpan="4">
                  <a:txBody>
                    <a:bodyPr/>
                    <a:lstStyle/>
                    <a:p>
                      <a:pPr marL="0" marR="0" algn="ctr">
                        <a:spcBef>
                          <a:spcPts val="0"/>
                        </a:spcBef>
                        <a:spcAft>
                          <a:spcPts val="0"/>
                        </a:spcAft>
                      </a:pPr>
                      <a:r>
                        <a:rPr lang="en-US" sz="1600" dirty="0" smtClean="0">
                          <a:effectLst/>
                        </a:rPr>
                        <a:t>Other Retail</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60000"/>
                        <a:lumOff val="40000"/>
                      </a:schemeClr>
                    </a:solidFill>
                  </a:tcP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rPr>
                        <a:t>0.0548</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latin typeface="+mn-lt"/>
                          <a:ea typeface="+mn-ea"/>
                          <a:cs typeface="+mn-cs"/>
                        </a:rPr>
                        <a:t>Sales,</a:t>
                      </a:r>
                      <a:r>
                        <a:rPr lang="en-US" sz="1600" baseline="0" dirty="0" smtClean="0">
                          <a:effectLst/>
                          <a:latin typeface="+mn-lt"/>
                          <a:ea typeface="+mn-ea"/>
                          <a:cs typeface="+mn-cs"/>
                        </a:rPr>
                        <a:t> Marketing, Website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a:effectLst/>
                        </a:rPr>
                        <a:t>Business </a:t>
                      </a:r>
                      <a:r>
                        <a:rPr lang="en-US" sz="1600" dirty="0" smtClean="0">
                          <a:effectLst/>
                        </a:rPr>
                        <a:t>support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mpd="sng">
                      <a:noFill/>
                    </a:lnB>
                  </a:tcPr>
                </a:tc>
                <a:tc>
                  <a:txBody>
                    <a:bodyPr/>
                    <a:lstStyle/>
                    <a:p>
                      <a:pPr marL="0" marR="0" algn="ctr">
                        <a:spcBef>
                          <a:spcPts val="0"/>
                        </a:spcBef>
                        <a:spcAft>
                          <a:spcPts val="0"/>
                        </a:spcAft>
                      </a:pPr>
                      <a:r>
                        <a:rPr lang="en-US" sz="1600" dirty="0" smtClean="0">
                          <a:effectLst/>
                        </a:rPr>
                        <a:t>1.8880</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mpd="sng">
                      <a:noFill/>
                    </a:lnB>
                  </a:tcPr>
                </a:tc>
                <a:tc vMerge="1">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lnB w="12700" cmpd="sng">
                      <a:noFill/>
                    </a:lnB>
                  </a:tcPr>
                </a:tc>
                <a:tc>
                  <a:txBody>
                    <a:bodyPr/>
                    <a:lstStyle/>
                    <a:p>
                      <a:pPr marL="0" marR="0" algn="ctr">
                        <a:spcBef>
                          <a:spcPts val="0"/>
                        </a:spcBef>
                        <a:spcAft>
                          <a:spcPts val="0"/>
                        </a:spcAft>
                      </a:pPr>
                      <a:r>
                        <a:rPr lang="en-US" sz="1600" dirty="0" smtClean="0">
                          <a:effectLst/>
                        </a:rPr>
                        <a:t>0.0904</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mpd="sng">
                      <a:noFill/>
                    </a:lnB>
                  </a:tcPr>
                </a:tc>
              </a:tr>
              <a:tr h="282326">
                <a:tc>
                  <a:txBody>
                    <a:bodyPr/>
                    <a:lstStyle/>
                    <a:p>
                      <a:pPr marL="0" marR="0">
                        <a:spcBef>
                          <a:spcPts val="0"/>
                        </a:spcBef>
                        <a:spcAft>
                          <a:spcPts val="0"/>
                        </a:spcAft>
                      </a:pPr>
                      <a:r>
                        <a:rPr lang="en-US" sz="1600" dirty="0" smtClean="0">
                          <a:effectLst/>
                          <a:latin typeface="+mn-lt"/>
                          <a:ea typeface="+mn-ea"/>
                          <a:cs typeface="+mn-cs"/>
                        </a:rPr>
                        <a:t>Rebate</a:t>
                      </a:r>
                      <a:r>
                        <a:rPr lang="en-US" sz="1600" baseline="0" dirty="0" smtClean="0">
                          <a:effectLst/>
                          <a:latin typeface="+mn-lt"/>
                          <a:ea typeface="+mn-ea"/>
                          <a:cs typeface="+mn-cs"/>
                        </a:rPr>
                        <a:t> Processing/Inspect.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rPr>
                        <a:t>Prof</a:t>
                      </a:r>
                      <a:r>
                        <a:rPr lang="en-US" sz="1600" dirty="0">
                          <a:effectLst/>
                        </a:rPr>
                        <a:t>, </a:t>
                      </a:r>
                      <a:r>
                        <a:rPr lang="en-US" sz="1600" dirty="0" smtClean="0">
                          <a:effectLst/>
                        </a:rPr>
                        <a:t>scientific</a:t>
                      </a:r>
                      <a:r>
                        <a:rPr lang="en-US" sz="1600" dirty="0">
                          <a:effectLst/>
                        </a:rPr>
                        <a:t>, tech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dirty="0" smtClean="0">
                          <a:effectLst/>
                        </a:rPr>
                        <a:t>1.7646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dirty="0" smtClean="0">
                          <a:effectLst/>
                        </a:rPr>
                        <a:t>-0.0330</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r>
              <a:tr h="282326">
                <a:tc>
                  <a:txBody>
                    <a:bodyPr/>
                    <a:lstStyle/>
                    <a:p>
                      <a:pPr marL="0" marR="0">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Evaluation</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Prof,</a:t>
                      </a:r>
                      <a:r>
                        <a:rPr lang="en-US" sz="1600" baseline="0" dirty="0" smtClean="0">
                          <a:effectLst/>
                          <a:latin typeface="+mn-lt"/>
                          <a:ea typeface="Times New Roman" panose="02020603050405020304" pitchFamily="18" charset="0"/>
                          <a:cs typeface="Times New Roman" panose="02020603050405020304" pitchFamily="18" charset="0"/>
                        </a:rPr>
                        <a:t> scientific, tech</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1.7646</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mpd="sng">
                      <a:noFill/>
                    </a:lnL>
                    <a:lnR w="12700" cap="flat" cmpd="sng" algn="ctr">
                      <a:solidFill>
                        <a:schemeClr val="tx1"/>
                      </a:solidFill>
                      <a:prstDash val="dash"/>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-0.0330</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r>
              <a:tr h="282326">
                <a:tc>
                  <a:txBody>
                    <a:bodyPr/>
                    <a:lstStyle/>
                    <a:p>
                      <a:pPr marL="0" marR="0">
                        <a:spcBef>
                          <a:spcPts val="0"/>
                        </a:spcBef>
                        <a:spcAft>
                          <a:spcPts val="0"/>
                        </a:spcAft>
                      </a:pPr>
                      <a:r>
                        <a:rPr lang="en-US" sz="1600" dirty="0" smtClean="0">
                          <a:solidFill>
                            <a:schemeClr val="tx1"/>
                          </a:solidFill>
                          <a:effectLst/>
                        </a:rPr>
                        <a:t>SJG </a:t>
                      </a:r>
                      <a:r>
                        <a:rPr lang="en-US" sz="1600" dirty="0">
                          <a:solidFill>
                            <a:schemeClr val="tx1"/>
                          </a:solidFill>
                          <a:effectLst/>
                        </a:rPr>
                        <a:t>&amp; NJCEP Incentives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rPr>
                        <a:t> </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r>
              <a:tr h="282326">
                <a:tc>
                  <a:txBody>
                    <a:bodyPr/>
                    <a:lstStyle/>
                    <a:p>
                      <a:pPr marL="0" marR="0">
                        <a:spcBef>
                          <a:spcPts val="0"/>
                        </a:spcBef>
                        <a:spcAft>
                          <a:spcPts val="0"/>
                        </a:spcAft>
                      </a:pPr>
                      <a:r>
                        <a:rPr lang="en-US" sz="1600" dirty="0" smtClean="0">
                          <a:effectLst/>
                          <a:latin typeface="+mn-lt"/>
                          <a:ea typeface="+mn-ea"/>
                          <a:cs typeface="+mn-cs"/>
                        </a:rPr>
                        <a:t>SJG</a:t>
                      </a:r>
                      <a:r>
                        <a:rPr lang="en-US" sz="1600" baseline="0" dirty="0" smtClean="0">
                          <a:effectLst/>
                          <a:latin typeface="+mn-lt"/>
                          <a:ea typeface="+mn-ea"/>
                          <a:cs typeface="+mn-cs"/>
                        </a:rPr>
                        <a:t> </a:t>
                      </a:r>
                      <a:r>
                        <a:rPr lang="en-US" sz="1600" baseline="0" dirty="0" err="1" smtClean="0">
                          <a:effectLst/>
                          <a:latin typeface="+mn-lt"/>
                          <a:ea typeface="+mn-ea"/>
                          <a:cs typeface="+mn-cs"/>
                        </a:rPr>
                        <a:t>HPwES</a:t>
                      </a:r>
                      <a:r>
                        <a:rPr lang="en-US" sz="1600" baseline="0" dirty="0" smtClean="0">
                          <a:effectLst/>
                          <a:latin typeface="+mn-lt"/>
                          <a:ea typeface="+mn-ea"/>
                          <a:cs typeface="+mn-cs"/>
                        </a:rPr>
                        <a:t> Loan/Rebate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rowSpan="2">
                  <a:txBody>
                    <a:bodyPr/>
                    <a:lstStyle/>
                    <a:p>
                      <a:pPr marL="0" marR="0" algn="ctr">
                        <a:spcBef>
                          <a:spcPts val="0"/>
                        </a:spcBef>
                        <a:spcAft>
                          <a:spcPts val="0"/>
                        </a:spcAft>
                      </a:pPr>
                      <a:r>
                        <a:rPr lang="en-US" sz="1600" dirty="0">
                          <a:effectLst/>
                        </a:rPr>
                        <a:t>Services to buildings/dwellings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rPr>
                        <a:t>1.7447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rowSpan="2">
                  <a:txBody>
                    <a:bodyPr/>
                    <a:lstStyle/>
                    <a:p>
                      <a:pPr marL="0" marR="0" algn="ctr">
                        <a:spcBef>
                          <a:spcPts val="0"/>
                        </a:spcBef>
                        <a:spcAft>
                          <a:spcPts val="0"/>
                        </a:spcAft>
                      </a:pPr>
                      <a:r>
                        <a:rPr lang="en-US" sz="1600" dirty="0" smtClean="0">
                          <a:effectLst/>
                          <a:latin typeface="+mn-lt"/>
                          <a:ea typeface="+mn-ea"/>
                          <a:cs typeface="+mn-cs"/>
                        </a:rPr>
                        <a:t>Other</a:t>
                      </a:r>
                      <a:r>
                        <a:rPr lang="en-US" sz="1600" baseline="0" dirty="0" smtClean="0">
                          <a:effectLst/>
                          <a:latin typeface="+mn-lt"/>
                          <a:ea typeface="+mn-ea"/>
                          <a:cs typeface="+mn-cs"/>
                        </a:rPr>
                        <a:t> Retail</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mn-ea"/>
                          <a:cs typeface="+mn-cs"/>
                        </a:rPr>
                        <a:t>-0.0529</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rPr>
                        <a:t>NJCEP</a:t>
                      </a:r>
                      <a:r>
                        <a:rPr lang="en-US" sz="1600" baseline="0" dirty="0" smtClean="0">
                          <a:effectLst/>
                        </a:rPr>
                        <a:t> </a:t>
                      </a:r>
                      <a:r>
                        <a:rPr lang="en-US" sz="1600" baseline="0" dirty="0" err="1" smtClean="0">
                          <a:effectLst/>
                        </a:rPr>
                        <a:t>HPwES</a:t>
                      </a:r>
                      <a:r>
                        <a:rPr lang="en-US" sz="1600" baseline="0" dirty="0" smtClean="0">
                          <a:effectLst/>
                        </a:rPr>
                        <a:t> Rebate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vMerge="1">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tc>
                <a:tc>
                  <a:txBody>
                    <a:bodyPr/>
                    <a:lstStyle/>
                    <a:p>
                      <a:pPr marL="0" marR="0" algn="ctr">
                        <a:spcBef>
                          <a:spcPts val="0"/>
                        </a:spcBef>
                        <a:spcAft>
                          <a:spcPts val="0"/>
                        </a:spcAft>
                      </a:pPr>
                      <a:r>
                        <a:rPr lang="en-US" sz="1600" dirty="0" smtClean="0">
                          <a:effectLst/>
                        </a:rPr>
                        <a:t>1.7447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vMerge="1">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mn-ea"/>
                          <a:cs typeface="+mn-cs"/>
                        </a:rPr>
                        <a:t>-0.0529</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r>
              <a:tr h="203991">
                <a:tc>
                  <a:txBody>
                    <a:bodyPr/>
                    <a:lstStyle/>
                    <a:p>
                      <a:pPr marL="0" marR="0">
                        <a:spcBef>
                          <a:spcPts val="0"/>
                        </a:spcBef>
                        <a:spcAft>
                          <a:spcPts val="0"/>
                        </a:spcAft>
                      </a:pPr>
                      <a:r>
                        <a:rPr lang="en-US" sz="1600" dirty="0">
                          <a:solidFill>
                            <a:schemeClr val="tx1"/>
                          </a:solidFill>
                          <a:effectLst/>
                        </a:rPr>
                        <a:t>Customer Net Costs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r>
              <a:tr h="282326">
                <a:tc>
                  <a:txBody>
                    <a:bodyPr/>
                    <a:lstStyle/>
                    <a:p>
                      <a:pPr marL="0" marR="0">
                        <a:spcBef>
                          <a:spcPts val="0"/>
                        </a:spcBef>
                        <a:spcAft>
                          <a:spcPts val="0"/>
                        </a:spcAft>
                      </a:pPr>
                      <a:r>
                        <a:rPr lang="en-US" sz="1600" baseline="0" dirty="0" err="1" smtClean="0">
                          <a:effectLst/>
                          <a:latin typeface="+mn-lt"/>
                          <a:ea typeface="+mn-ea"/>
                          <a:cs typeface="+mn-cs"/>
                        </a:rPr>
                        <a:t>HPwES</a:t>
                      </a:r>
                      <a:r>
                        <a:rPr lang="en-US" sz="1600" baseline="0" dirty="0" smtClean="0">
                          <a:effectLst/>
                          <a:latin typeface="+mn-lt"/>
                          <a:ea typeface="+mn-ea"/>
                          <a:cs typeface="+mn-cs"/>
                        </a:rPr>
                        <a:t> Customer Net Costs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a:effectLst/>
                        </a:rPr>
                        <a:t>Services to buildings/dwellings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rPr>
                        <a:t>1.7447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mn-ea"/>
                          <a:cs typeface="+mn-cs"/>
                        </a:rPr>
                        <a:t>Other</a:t>
                      </a:r>
                      <a:r>
                        <a:rPr lang="en-US" sz="1600" baseline="0" dirty="0" smtClean="0">
                          <a:effectLst/>
                          <a:latin typeface="+mn-lt"/>
                          <a:ea typeface="+mn-ea"/>
                          <a:cs typeface="+mn-cs"/>
                        </a:rPr>
                        <a:t> Retail</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mn-ea"/>
                          <a:cs typeface="+mn-cs"/>
                        </a:rPr>
                        <a:t>-0.0529</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r>
              <a:tr h="282326">
                <a:tc>
                  <a:txBody>
                    <a:bodyPr/>
                    <a:lstStyle/>
                    <a:p>
                      <a:pPr marL="0" marR="0">
                        <a:spcBef>
                          <a:spcPts val="0"/>
                        </a:spcBef>
                        <a:spcAft>
                          <a:spcPts val="0"/>
                        </a:spcAft>
                      </a:pPr>
                      <a:r>
                        <a:rPr lang="en-US" sz="1600" dirty="0">
                          <a:solidFill>
                            <a:schemeClr val="tx1"/>
                          </a:solidFill>
                          <a:effectLst/>
                        </a:rPr>
                        <a:t>Customer Total Savings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rPr>
                        <a:t> </a:t>
                      </a:r>
                      <a:endParaRPr lang="en-US" sz="160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r>
              <a:tr h="282326">
                <a:tc>
                  <a:txBody>
                    <a:bodyPr/>
                    <a:lstStyle/>
                    <a:p>
                      <a:pPr marL="0" marR="0">
                        <a:spcBef>
                          <a:spcPts val="0"/>
                        </a:spcBef>
                        <a:spcAft>
                          <a:spcPts val="0"/>
                        </a:spcAft>
                      </a:pPr>
                      <a:r>
                        <a:rPr lang="en-US" sz="1600" dirty="0" err="1" smtClean="0">
                          <a:effectLst/>
                        </a:rPr>
                        <a:t>HPwES</a:t>
                      </a:r>
                      <a:r>
                        <a:rPr lang="en-US" sz="1600" dirty="0" smtClean="0">
                          <a:effectLst/>
                        </a:rPr>
                        <a:t> Natural </a:t>
                      </a:r>
                      <a:r>
                        <a:rPr lang="en-US" sz="1600" dirty="0">
                          <a:effectLst/>
                        </a:rPr>
                        <a:t>Gas Savings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rPr>
                        <a:t>Other Retail</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rPr>
                        <a:t>1.7976</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a:effectLst/>
                        </a:rPr>
                        <a:t>Natural </a:t>
                      </a:r>
                      <a:r>
                        <a:rPr lang="en-US" sz="1600" dirty="0" smtClean="0">
                          <a:effectLst/>
                        </a:rPr>
                        <a:t>gas dist.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rPr>
                        <a:t>1.3929</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rPr>
                        <a:t>0.4047</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r>
            </a:tbl>
          </a:graphicData>
        </a:graphic>
      </p:graphicFrame>
      <p:sp>
        <p:nvSpPr>
          <p:cNvPr id="48"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Economic Benefits</a:t>
            </a:r>
            <a:br>
              <a:rPr lang="en-US" altLang="en-US" kern="0" dirty="0" smtClean="0"/>
            </a:br>
            <a:r>
              <a:rPr lang="en-US" altLang="en-US" kern="0" dirty="0" err="1" smtClean="0"/>
              <a:t>HPwES</a:t>
            </a:r>
            <a:r>
              <a:rPr lang="en-US" altLang="en-US" kern="0" dirty="0" smtClean="0"/>
              <a:t> Output Multipliers</a:t>
            </a:r>
          </a:p>
        </p:txBody>
      </p:sp>
    </p:spTree>
    <p:extLst>
      <p:ext uri="{BB962C8B-B14F-4D97-AF65-F5344CB8AC3E}">
        <p14:creationId xmlns:p14="http://schemas.microsoft.com/office/powerpoint/2010/main" val="322815436"/>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68</a:t>
            </a:fld>
            <a:endParaRPr lang="en-US" altLang="en-US" sz="1000"/>
          </a:p>
        </p:txBody>
      </p:sp>
      <p:graphicFrame>
        <p:nvGraphicFramePr>
          <p:cNvPr id="4" name="Table 3"/>
          <p:cNvGraphicFramePr>
            <a:graphicFrameLocks noGrp="1"/>
          </p:cNvGraphicFramePr>
          <p:nvPr>
            <p:extLst>
              <p:ext uri="{D42A27DB-BD31-4B8C-83A1-F6EECF244321}">
                <p14:modId xmlns:p14="http://schemas.microsoft.com/office/powerpoint/2010/main" val="2056911874"/>
              </p:ext>
            </p:extLst>
          </p:nvPr>
        </p:nvGraphicFramePr>
        <p:xfrm>
          <a:off x="227043" y="1815668"/>
          <a:ext cx="8475601" cy="4645598"/>
        </p:xfrm>
        <a:graphic>
          <a:graphicData uri="http://schemas.openxmlformats.org/drawingml/2006/table">
            <a:tbl>
              <a:tblPr firstRow="1" firstCol="1" bandRow="1">
                <a:tableStyleId>{5C22544A-7EE6-4342-B048-85BDC9FD1C3A}</a:tableStyleId>
              </a:tblPr>
              <a:tblGrid>
                <a:gridCol w="2744757"/>
                <a:gridCol w="1206530"/>
                <a:gridCol w="990600"/>
                <a:gridCol w="990600"/>
                <a:gridCol w="990600"/>
                <a:gridCol w="1552514"/>
              </a:tblGrid>
              <a:tr h="203991">
                <a:tc rowSpan="2">
                  <a:txBody>
                    <a:bodyPr/>
                    <a:lstStyle/>
                    <a:p>
                      <a:pPr marL="0" marR="0">
                        <a:spcBef>
                          <a:spcPts val="0"/>
                        </a:spcBef>
                        <a:spcAft>
                          <a:spcPts val="0"/>
                        </a:spcAft>
                      </a:pPr>
                      <a:r>
                        <a:rPr lang="en-US" sz="1600" dirty="0">
                          <a:effectLst/>
                        </a:rPr>
                        <a:t>Source of Economic Impact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rowSpan="2">
                  <a:txBody>
                    <a:bodyPr/>
                    <a:lstStyle/>
                    <a:p>
                      <a:pPr marL="0" marR="0" algn="ctr">
                        <a:spcBef>
                          <a:spcPts val="0"/>
                        </a:spcBef>
                        <a:spcAft>
                          <a:spcPts val="0"/>
                        </a:spcAft>
                      </a:pPr>
                      <a:r>
                        <a:rPr lang="en-US" sz="1600" dirty="0" smtClean="0">
                          <a:effectLst/>
                        </a:rPr>
                        <a:t>Base Amount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38100" cap="flat" cmpd="sng" algn="ctr">
                      <a:solidFill>
                        <a:schemeClr val="bg1"/>
                      </a:solidFill>
                      <a:prstDash val="solid"/>
                      <a:round/>
                      <a:headEnd type="none" w="med" len="med"/>
                      <a:tailEnd type="none" w="med" len="med"/>
                    </a:lnB>
                  </a:tcPr>
                </a:tc>
                <a:tc gridSpan="3">
                  <a:txBody>
                    <a:bodyPr/>
                    <a:lstStyle/>
                    <a:p>
                      <a:pPr marL="0" marR="0" algn="ctr">
                        <a:spcBef>
                          <a:spcPts val="0"/>
                        </a:spcBef>
                        <a:spcAft>
                          <a:spcPts val="0"/>
                        </a:spcAft>
                      </a:pPr>
                      <a:r>
                        <a:rPr lang="en-US" sz="1600" dirty="0" smtClean="0">
                          <a:effectLst/>
                        </a:rPr>
                        <a:t>Output Multiplier</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bg1"/>
                      </a:solidFill>
                      <a:prstDash val="solid"/>
                      <a:round/>
                      <a:headEnd type="none" w="med" len="med"/>
                      <a:tailEnd type="none" w="med" len="med"/>
                    </a:lnB>
                  </a:tcPr>
                </a:tc>
                <a:tc rowSpan="2">
                  <a:txBody>
                    <a:bodyPr/>
                    <a:lstStyle/>
                    <a:p>
                      <a:pPr marL="0" marR="0" algn="ctr">
                        <a:spcBef>
                          <a:spcPts val="0"/>
                        </a:spcBef>
                        <a:spcAft>
                          <a:spcPts val="0"/>
                        </a:spcAft>
                      </a:pPr>
                      <a:r>
                        <a:rPr lang="en-US" sz="1600" dirty="0" smtClean="0">
                          <a:effectLst/>
                        </a:rPr>
                        <a:t>Economic Impact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38100" cap="flat" cmpd="sng" algn="ctr">
                      <a:solidFill>
                        <a:schemeClr val="bg1"/>
                      </a:solidFill>
                      <a:prstDash val="solid"/>
                      <a:round/>
                      <a:headEnd type="none" w="med" len="med"/>
                      <a:tailEnd type="none" w="med" len="med"/>
                    </a:lnB>
                  </a:tcPr>
                </a:tc>
              </a:tr>
              <a:tr h="350520">
                <a:tc vMerge="1">
                  <a:txBody>
                    <a:bodyPr/>
                    <a:lstStyle/>
                    <a:p>
                      <a:endParaRPr lang="en-US"/>
                    </a:p>
                  </a:txBody>
                  <a:tcPr/>
                </a:tc>
                <a:tc vMerge="1">
                  <a:txBody>
                    <a:bodyPr/>
                    <a:lstStyle/>
                    <a:p>
                      <a:pPr marL="0" marR="0" algn="ctr">
                        <a:spcBef>
                          <a:spcPts val="0"/>
                        </a:spcBef>
                        <a:spcAft>
                          <a:spcPts val="0"/>
                        </a:spcAft>
                      </a:pP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smtClean="0">
                          <a:solidFill>
                            <a:schemeClr val="bg1"/>
                          </a:solidFill>
                          <a:effectLst/>
                        </a:rPr>
                        <a:t>With Program</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smtClean="0">
                          <a:solidFill>
                            <a:schemeClr val="bg1"/>
                          </a:solidFill>
                          <a:effectLst/>
                        </a:rPr>
                        <a:t>Without Program</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smtClean="0">
                          <a:solidFill>
                            <a:schemeClr val="bg1"/>
                          </a:solidFill>
                          <a:effectLst/>
                          <a:latin typeface="+mn-lt"/>
                          <a:ea typeface="Times New Roman" panose="02020603050405020304" pitchFamily="18" charset="0"/>
                          <a:cs typeface="Times New Roman" panose="02020603050405020304" pitchFamily="18" charset="0"/>
                        </a:rPr>
                        <a:t>Change</a:t>
                      </a:r>
                      <a:endParaRPr lang="en-US" sz="1600" b="1" dirty="0">
                        <a:solidFill>
                          <a:schemeClr val="bg1"/>
                        </a:solidFill>
                        <a:effectLst/>
                        <a:latin typeface="+mn-lt"/>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vMerge="1">
                  <a:txBody>
                    <a:bodyPr/>
                    <a:lstStyle/>
                    <a:p>
                      <a:endParaRPr lang="en-US"/>
                    </a:p>
                  </a:txBody>
                  <a:tcPr/>
                </a:tc>
              </a:tr>
              <a:tr h="282326">
                <a:tc>
                  <a:txBody>
                    <a:bodyPr/>
                    <a:lstStyle/>
                    <a:p>
                      <a:pPr marL="0" marR="0">
                        <a:spcBef>
                          <a:spcPts val="0"/>
                        </a:spcBef>
                        <a:spcAft>
                          <a:spcPts val="0"/>
                        </a:spcAft>
                      </a:pPr>
                      <a:r>
                        <a:rPr lang="en-US" sz="1600" dirty="0" smtClean="0">
                          <a:solidFill>
                            <a:schemeClr val="tx1"/>
                          </a:solidFill>
                          <a:effectLst/>
                        </a:rPr>
                        <a:t>SJG HVAC Admin </a:t>
                      </a:r>
                      <a:r>
                        <a:rPr lang="en-US" sz="1600" dirty="0">
                          <a:solidFill>
                            <a:schemeClr val="tx1"/>
                          </a:solidFill>
                          <a:effectLst/>
                        </a:rPr>
                        <a:t>Spending</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38100" cap="flat" cmpd="sng" algn="ctr">
                      <a:solidFill>
                        <a:schemeClr val="bg1"/>
                      </a:solidFill>
                      <a:prstDash val="solid"/>
                      <a:round/>
                      <a:headEnd type="none" w="med" len="med"/>
                      <a:tailEnd type="none" w="med" len="med"/>
                    </a:lnT>
                  </a:tcPr>
                </a:tc>
              </a:tr>
              <a:tr h="282326">
                <a:tc>
                  <a:txBody>
                    <a:bodyPr/>
                    <a:lstStyle/>
                    <a:p>
                      <a:pPr marL="0" marR="0">
                        <a:spcBef>
                          <a:spcPts val="0"/>
                        </a:spcBef>
                        <a:spcAft>
                          <a:spcPts val="0"/>
                        </a:spcAft>
                      </a:pPr>
                      <a:r>
                        <a:rPr lang="en-US" sz="1600" dirty="0" smtClean="0">
                          <a:effectLst/>
                          <a:latin typeface="+mn-lt"/>
                          <a:ea typeface="+mn-ea"/>
                          <a:cs typeface="+mn-cs"/>
                        </a:rPr>
                        <a:t>Administration,</a:t>
                      </a:r>
                      <a:r>
                        <a:rPr lang="en-US" sz="1600" baseline="0" dirty="0" smtClean="0">
                          <a:effectLst/>
                          <a:latin typeface="+mn-lt"/>
                          <a:ea typeface="+mn-ea"/>
                          <a:cs typeface="+mn-cs"/>
                        </a:rPr>
                        <a:t> </a:t>
                      </a:r>
                      <a:r>
                        <a:rPr lang="en-US" sz="1600" baseline="0" dirty="0" err="1" smtClean="0">
                          <a:effectLst/>
                          <a:latin typeface="+mn-lt"/>
                          <a:ea typeface="+mn-ea"/>
                          <a:cs typeface="+mn-cs"/>
                        </a:rPr>
                        <a:t>Prog</a:t>
                      </a:r>
                      <a:r>
                        <a:rPr lang="en-US" sz="1600" baseline="0" dirty="0" smtClean="0">
                          <a:effectLst/>
                          <a:latin typeface="+mn-lt"/>
                          <a:ea typeface="+mn-ea"/>
                          <a:cs typeface="+mn-cs"/>
                        </a:rPr>
                        <a:t>. Dev.</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a:effectLst/>
                          <a:latin typeface="+mn-lt"/>
                          <a:ea typeface="Times New Roman" panose="02020603050405020304" pitchFamily="18" charset="0"/>
                          <a:cs typeface="Arial" panose="020B0604020202020204" pitchFamily="34" charset="0"/>
                        </a:rPr>
                        <a:t>$</a:t>
                      </a:r>
                      <a:r>
                        <a:rPr lang="en-US" sz="1600" dirty="0" smtClean="0">
                          <a:effectLst/>
                          <a:latin typeface="+mn-lt"/>
                          <a:ea typeface="Times New Roman" panose="02020603050405020304" pitchFamily="18" charset="0"/>
                          <a:cs typeface="Arial" panose="020B0604020202020204" pitchFamily="34" charset="0"/>
                        </a:rPr>
                        <a:t>208,180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1.8524</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0.0548</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$11,408</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latin typeface="+mn-lt"/>
                          <a:ea typeface="+mn-ea"/>
                          <a:cs typeface="+mn-cs"/>
                        </a:rPr>
                        <a:t>Sales,</a:t>
                      </a:r>
                      <a:r>
                        <a:rPr lang="en-US" sz="1600" baseline="0" dirty="0" smtClean="0">
                          <a:effectLst/>
                          <a:latin typeface="+mn-lt"/>
                          <a:ea typeface="+mn-ea"/>
                          <a:cs typeface="+mn-cs"/>
                        </a:rPr>
                        <a:t> Marketing, Website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a:effectLst/>
                          <a:latin typeface="+mn-lt"/>
                          <a:ea typeface="Times New Roman" panose="02020603050405020304" pitchFamily="18" charset="0"/>
                          <a:cs typeface="Arial" panose="020B0604020202020204" pitchFamily="34" charset="0"/>
                        </a:rPr>
                        <a:t>$</a:t>
                      </a:r>
                      <a:r>
                        <a:rPr lang="en-US" sz="1600" dirty="0" smtClean="0">
                          <a:effectLst/>
                          <a:latin typeface="+mn-lt"/>
                          <a:ea typeface="Times New Roman" panose="02020603050405020304" pitchFamily="18" charset="0"/>
                          <a:cs typeface="Arial" panose="020B0604020202020204" pitchFamily="34" charset="0"/>
                        </a:rPr>
                        <a:t>14,664</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1.8880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0.0904</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$1,326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Rebate</a:t>
                      </a:r>
                      <a:r>
                        <a:rPr lang="en-US" sz="1600" baseline="0" dirty="0" smtClean="0">
                          <a:effectLst/>
                          <a:latin typeface="+mn-lt"/>
                          <a:ea typeface="Times New Roman" panose="02020603050405020304" pitchFamily="18" charset="0"/>
                          <a:cs typeface="Times New Roman" panose="02020603050405020304" pitchFamily="18" charset="0"/>
                        </a:rPr>
                        <a:t> Processing/Insp.</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$378,723</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1.7646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-0.0330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-$12,498</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Evaluation</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$27,571</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1.7646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-0.0330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-$910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latin typeface="+mn-lt"/>
                          <a:ea typeface="+mn-ea"/>
                          <a:cs typeface="+mn-cs"/>
                        </a:rPr>
                        <a:t>HVAC</a:t>
                      </a:r>
                      <a:r>
                        <a:rPr lang="en-US" sz="1600" baseline="0" dirty="0" smtClean="0">
                          <a:effectLst/>
                          <a:latin typeface="+mn-lt"/>
                          <a:ea typeface="+mn-ea"/>
                          <a:cs typeface="+mn-cs"/>
                        </a:rPr>
                        <a:t> Audit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Arial" panose="020B0604020202020204" pitchFamily="34" charset="0"/>
                        </a:rPr>
                        <a:t>$371,100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1.7447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Times New Roman" panose="02020603050405020304" pitchFamily="18" charset="0"/>
                        </a:rPr>
                        <a:t>-0.0529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Times New Roman" panose="02020603050405020304" pitchFamily="18" charset="0"/>
                        </a:rPr>
                        <a:t>-$19,631</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r>
              <a:tr h="282326">
                <a:tc>
                  <a:txBody>
                    <a:bodyPr/>
                    <a:lstStyle/>
                    <a:p>
                      <a:pPr marL="0" marR="0">
                        <a:spcBef>
                          <a:spcPts val="0"/>
                        </a:spcBef>
                        <a:spcAft>
                          <a:spcPts val="0"/>
                        </a:spcAft>
                      </a:pPr>
                      <a:r>
                        <a:rPr lang="en-US" sz="1600" dirty="0" smtClean="0">
                          <a:solidFill>
                            <a:schemeClr val="tx1"/>
                          </a:solidFill>
                          <a:effectLst/>
                        </a:rPr>
                        <a:t>SJG </a:t>
                      </a:r>
                      <a:r>
                        <a:rPr lang="en-US" sz="1600" dirty="0">
                          <a:solidFill>
                            <a:schemeClr val="tx1"/>
                          </a:solidFill>
                          <a:effectLst/>
                        </a:rPr>
                        <a:t>&amp; NJCEP Incentives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latin typeface="+mn-lt"/>
                          <a:ea typeface="Calibri" panose="020F0502020204030204" pitchFamily="34" charset="0"/>
                          <a:cs typeface="Times New Roman" panose="02020603050405020304" pitchFamily="18" charset="0"/>
                        </a:rPr>
                        <a:t> </a:t>
                      </a:r>
                      <a:endParaRPr lang="en-US" sz="160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solidFill>
                            <a:srgbClr val="000000"/>
                          </a:solidFill>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solidFill>
                            <a:srgbClr val="000000"/>
                          </a:solidFill>
                          <a:effectLst/>
                          <a:latin typeface="+mn-lt"/>
                          <a:ea typeface="Times New Roman" panose="02020603050405020304" pitchFamily="18"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r>
              <a:tr h="282326">
                <a:tc>
                  <a:txBody>
                    <a:bodyPr/>
                    <a:lstStyle/>
                    <a:p>
                      <a:pPr marL="0" marR="0">
                        <a:spcBef>
                          <a:spcPts val="0"/>
                        </a:spcBef>
                        <a:spcAft>
                          <a:spcPts val="0"/>
                        </a:spcAft>
                      </a:pPr>
                      <a:r>
                        <a:rPr lang="en-US" sz="1600" dirty="0" smtClean="0">
                          <a:effectLst/>
                        </a:rPr>
                        <a:t>SJG HVAC</a:t>
                      </a:r>
                      <a:r>
                        <a:rPr lang="en-US" sz="1600" baseline="0" dirty="0" smtClean="0">
                          <a:effectLst/>
                        </a:rPr>
                        <a:t> Loan/Rebate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Arial" panose="020B0604020202020204" pitchFamily="34" charset="0"/>
                        </a:rPr>
                        <a:t>$3,566,020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1.7447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-0.0529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-$188,642</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rPr>
                        <a:t>NJCEP</a:t>
                      </a:r>
                      <a:r>
                        <a:rPr lang="en-US" sz="1600" baseline="0" dirty="0" smtClean="0">
                          <a:effectLst/>
                        </a:rPr>
                        <a:t> HVAC Rebate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Arial" panose="020B0604020202020204" pitchFamily="34" charset="0"/>
                        </a:rPr>
                        <a:t>$1,485,000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1.7447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Times New Roman" panose="02020603050405020304" pitchFamily="18" charset="0"/>
                        </a:rPr>
                        <a:t>-0.0529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-$78,557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r>
              <a:tr h="203991">
                <a:tc>
                  <a:txBody>
                    <a:bodyPr/>
                    <a:lstStyle/>
                    <a:p>
                      <a:pPr marL="0" marR="0">
                        <a:spcBef>
                          <a:spcPts val="0"/>
                        </a:spcBef>
                        <a:spcAft>
                          <a:spcPts val="0"/>
                        </a:spcAft>
                      </a:pPr>
                      <a:r>
                        <a:rPr lang="en-US" sz="1600" dirty="0">
                          <a:solidFill>
                            <a:schemeClr val="tx1"/>
                          </a:solidFill>
                          <a:effectLst/>
                        </a:rPr>
                        <a:t>Customer Net Costs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latin typeface="+mn-lt"/>
                          <a:ea typeface="Calibri" panose="020F0502020204030204" pitchFamily="34" charset="0"/>
                          <a:cs typeface="Times New Roman" panose="02020603050405020304" pitchFamily="18" charset="0"/>
                        </a:rPr>
                        <a:t> </a:t>
                      </a:r>
                      <a:endParaRPr lang="en-US" sz="160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latin typeface="+mn-lt"/>
                          <a:ea typeface="Calibri" panose="020F0502020204030204" pitchFamily="34" charset="0"/>
                          <a:cs typeface="Times New Roman" panose="02020603050405020304" pitchFamily="18" charset="0"/>
                        </a:rPr>
                        <a:t> </a:t>
                      </a:r>
                      <a:endParaRPr lang="en-US" sz="160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solidFill>
                            <a:srgbClr val="000000"/>
                          </a:solidFill>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r>
              <a:tr h="282326">
                <a:tc>
                  <a:txBody>
                    <a:bodyPr/>
                    <a:lstStyle/>
                    <a:p>
                      <a:pPr marL="0" marR="0">
                        <a:spcBef>
                          <a:spcPts val="0"/>
                        </a:spcBef>
                        <a:spcAft>
                          <a:spcPts val="0"/>
                        </a:spcAft>
                      </a:pPr>
                      <a:r>
                        <a:rPr lang="en-US" sz="1600" dirty="0" smtClean="0">
                          <a:effectLst/>
                        </a:rPr>
                        <a:t>HVAC Customer Net Costs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Arial" panose="020B0604020202020204" pitchFamily="34" charset="0"/>
                        </a:rPr>
                        <a:t>$7,798,940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1.7447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Times New Roman" panose="02020603050405020304" pitchFamily="18" charset="0"/>
                        </a:rPr>
                        <a:t>-0.0529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-$412,564</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r>
              <a:tr h="282326">
                <a:tc>
                  <a:txBody>
                    <a:bodyPr/>
                    <a:lstStyle/>
                    <a:p>
                      <a:pPr marL="0" marR="0">
                        <a:spcBef>
                          <a:spcPts val="0"/>
                        </a:spcBef>
                        <a:spcAft>
                          <a:spcPts val="0"/>
                        </a:spcAft>
                      </a:pPr>
                      <a:r>
                        <a:rPr lang="en-US" sz="1600" dirty="0">
                          <a:solidFill>
                            <a:schemeClr val="tx1"/>
                          </a:solidFill>
                          <a:effectLst/>
                        </a:rPr>
                        <a:t>Customer Total Savings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latin typeface="+mn-lt"/>
                          <a:ea typeface="Calibri" panose="020F0502020204030204" pitchFamily="34" charset="0"/>
                          <a:cs typeface="Times New Roman" panose="02020603050405020304" pitchFamily="18" charset="0"/>
                        </a:rPr>
                        <a:t> </a:t>
                      </a:r>
                      <a:endParaRPr lang="en-US" sz="160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latin typeface="+mn-lt"/>
                          <a:ea typeface="Calibri" panose="020F0502020204030204" pitchFamily="34" charset="0"/>
                          <a:cs typeface="Times New Roman" panose="02020603050405020304" pitchFamily="18" charset="0"/>
                        </a:rPr>
                        <a:t> </a:t>
                      </a:r>
                      <a:endParaRPr lang="en-US" sz="160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solidFill>
                            <a:srgbClr val="000000"/>
                          </a:solidFill>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solidFill>
                            <a:srgbClr val="000000"/>
                          </a:solidFill>
                          <a:effectLst/>
                          <a:latin typeface="+mn-lt"/>
                          <a:ea typeface="Times New Roman" panose="02020603050405020304" pitchFamily="18"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r>
              <a:tr h="282326">
                <a:tc>
                  <a:txBody>
                    <a:bodyPr/>
                    <a:lstStyle/>
                    <a:p>
                      <a:pPr marL="0" marR="0">
                        <a:spcBef>
                          <a:spcPts val="0"/>
                        </a:spcBef>
                        <a:spcAft>
                          <a:spcPts val="0"/>
                        </a:spcAft>
                      </a:pPr>
                      <a:r>
                        <a:rPr lang="en-US" sz="1600" dirty="0" smtClean="0">
                          <a:effectLst/>
                        </a:rPr>
                        <a:t>HVAC Natural </a:t>
                      </a:r>
                      <a:r>
                        <a:rPr lang="en-US" sz="1600" dirty="0">
                          <a:effectLst/>
                        </a:rPr>
                        <a:t>Gas Savings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Arial" panose="020B0604020202020204" pitchFamily="34" charset="0"/>
                        </a:rPr>
                        <a:t>$2,067,016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285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1.3929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0.4047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$836,521</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28575" cap="flat" cmpd="sng" algn="ctr">
                      <a:solidFill>
                        <a:schemeClr val="tx1"/>
                      </a:solidFill>
                      <a:prstDash val="solid"/>
                      <a:round/>
                      <a:headEnd type="none" w="med" len="med"/>
                      <a:tailEnd type="none" w="med" len="med"/>
                    </a:lnB>
                  </a:tcPr>
                </a:tc>
              </a:tr>
              <a:tr h="282326">
                <a:tc>
                  <a:txBody>
                    <a:bodyPr/>
                    <a:lstStyle/>
                    <a:p>
                      <a:pPr marL="0" marR="0">
                        <a:spcBef>
                          <a:spcPts val="0"/>
                        </a:spcBef>
                        <a:spcAft>
                          <a:spcPts val="0"/>
                        </a:spcAft>
                      </a:pPr>
                      <a:r>
                        <a:rPr lang="en-US" sz="1600" dirty="0" smtClean="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rPr>
                        <a:t>TOTAL NET HVAC IMPACT</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b="1" dirty="0" smtClean="0">
                          <a:effectLst/>
                          <a:latin typeface="+mn-lt"/>
                          <a:ea typeface="Times New Roman" panose="02020603050405020304" pitchFamily="18" charset="0"/>
                          <a:cs typeface="Times New Roman" panose="02020603050405020304" pitchFamily="18" charset="0"/>
                        </a:rPr>
                        <a:t>$136,453</a:t>
                      </a:r>
                      <a:endParaRPr lang="en-US" sz="1600" b="1"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48"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Economic Benefits</a:t>
            </a:r>
            <a:br>
              <a:rPr lang="en-US" altLang="en-US" kern="0" dirty="0" smtClean="0"/>
            </a:br>
            <a:r>
              <a:rPr lang="en-US" altLang="en-US" kern="0" dirty="0" smtClean="0"/>
              <a:t>HVAC Output Impact</a:t>
            </a:r>
          </a:p>
        </p:txBody>
      </p:sp>
    </p:spTree>
    <p:extLst>
      <p:ext uri="{BB962C8B-B14F-4D97-AF65-F5344CB8AC3E}">
        <p14:creationId xmlns:p14="http://schemas.microsoft.com/office/powerpoint/2010/main" val="9595538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69</a:t>
            </a:fld>
            <a:endParaRPr lang="en-US" altLang="en-US" sz="1000"/>
          </a:p>
        </p:txBody>
      </p:sp>
      <p:graphicFrame>
        <p:nvGraphicFramePr>
          <p:cNvPr id="4" name="Table 3"/>
          <p:cNvGraphicFramePr>
            <a:graphicFrameLocks noGrp="1"/>
          </p:cNvGraphicFramePr>
          <p:nvPr>
            <p:extLst>
              <p:ext uri="{D42A27DB-BD31-4B8C-83A1-F6EECF244321}">
                <p14:modId xmlns:p14="http://schemas.microsoft.com/office/powerpoint/2010/main" val="2856924902"/>
              </p:ext>
            </p:extLst>
          </p:nvPr>
        </p:nvGraphicFramePr>
        <p:xfrm>
          <a:off x="242888" y="1838446"/>
          <a:ext cx="8448675" cy="4363272"/>
        </p:xfrm>
        <a:graphic>
          <a:graphicData uri="http://schemas.openxmlformats.org/drawingml/2006/table">
            <a:tbl>
              <a:tblPr firstRow="1" firstCol="1" bandRow="1">
                <a:tableStyleId>{5C22544A-7EE6-4342-B048-85BDC9FD1C3A}</a:tableStyleId>
              </a:tblPr>
              <a:tblGrid>
                <a:gridCol w="2805112"/>
                <a:gridCol w="1219200"/>
                <a:gridCol w="990600"/>
                <a:gridCol w="990600"/>
                <a:gridCol w="895581"/>
                <a:gridCol w="1547582"/>
              </a:tblGrid>
              <a:tr h="203991">
                <a:tc rowSpan="2">
                  <a:txBody>
                    <a:bodyPr/>
                    <a:lstStyle/>
                    <a:p>
                      <a:pPr marL="0" marR="0">
                        <a:spcBef>
                          <a:spcPts val="0"/>
                        </a:spcBef>
                        <a:spcAft>
                          <a:spcPts val="0"/>
                        </a:spcAft>
                      </a:pPr>
                      <a:r>
                        <a:rPr lang="en-US" sz="1600" dirty="0">
                          <a:effectLst/>
                        </a:rPr>
                        <a:t>Source of Economic Impact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rowSpan="2">
                  <a:txBody>
                    <a:bodyPr/>
                    <a:lstStyle/>
                    <a:p>
                      <a:pPr marL="0" marR="0" algn="ctr">
                        <a:spcBef>
                          <a:spcPts val="0"/>
                        </a:spcBef>
                        <a:spcAft>
                          <a:spcPts val="0"/>
                        </a:spcAft>
                      </a:pPr>
                      <a:r>
                        <a:rPr lang="en-US" sz="1600" dirty="0" smtClean="0">
                          <a:effectLst/>
                        </a:rPr>
                        <a:t>Base Amount</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38100" cap="flat" cmpd="sng" algn="ctr">
                      <a:solidFill>
                        <a:schemeClr val="bg1"/>
                      </a:solidFill>
                      <a:prstDash val="solid"/>
                      <a:round/>
                      <a:headEnd type="none" w="med" len="med"/>
                      <a:tailEnd type="none" w="med" len="med"/>
                    </a:lnB>
                  </a:tcPr>
                </a:tc>
                <a:tc gridSpan="3">
                  <a:txBody>
                    <a:bodyPr/>
                    <a:lstStyle/>
                    <a:p>
                      <a:pPr marL="0" marR="0" algn="ctr">
                        <a:spcBef>
                          <a:spcPts val="0"/>
                        </a:spcBef>
                        <a:spcAft>
                          <a:spcPts val="0"/>
                        </a:spcAft>
                      </a:pPr>
                      <a:r>
                        <a:rPr lang="en-US" sz="1600" dirty="0" smtClean="0">
                          <a:effectLst/>
                        </a:rPr>
                        <a:t>Output Multiplier</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bg1"/>
                      </a:solidFill>
                      <a:prstDash val="solid"/>
                      <a:round/>
                      <a:headEnd type="none" w="med" len="med"/>
                      <a:tailEnd type="none" w="med" len="med"/>
                    </a:lnB>
                  </a:tcPr>
                </a:tc>
                <a:tc hMerge="1">
                  <a:txBody>
                    <a:bodyPr/>
                    <a:lstStyle/>
                    <a:p>
                      <a:endParaRPr lang="en-US"/>
                    </a:p>
                  </a:txBody>
                  <a:tcPr/>
                </a:tc>
                <a:tc hMerge="1">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bg1"/>
                      </a:solidFill>
                      <a:prstDash val="solid"/>
                      <a:round/>
                      <a:headEnd type="none" w="med" len="med"/>
                      <a:tailEnd type="none" w="med" len="med"/>
                    </a:lnB>
                  </a:tcPr>
                </a:tc>
                <a:tc rowSpan="2">
                  <a:txBody>
                    <a:bodyPr/>
                    <a:lstStyle/>
                    <a:p>
                      <a:pPr marL="0" marR="0" algn="ctr">
                        <a:spcBef>
                          <a:spcPts val="0"/>
                        </a:spcBef>
                        <a:spcAft>
                          <a:spcPts val="0"/>
                        </a:spcAft>
                      </a:pPr>
                      <a:r>
                        <a:rPr lang="en-US" sz="1600" dirty="0" smtClean="0">
                          <a:effectLst/>
                        </a:rPr>
                        <a:t>Economic Impact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B w="38100" cap="flat" cmpd="sng" algn="ctr">
                      <a:solidFill>
                        <a:schemeClr val="bg1"/>
                      </a:solidFill>
                      <a:prstDash val="solid"/>
                      <a:round/>
                      <a:headEnd type="none" w="med" len="med"/>
                      <a:tailEnd type="none" w="med" len="med"/>
                    </a:lnB>
                  </a:tcPr>
                </a:tc>
              </a:tr>
              <a:tr h="350520">
                <a:tc vMerge="1">
                  <a:txBody>
                    <a:bodyPr/>
                    <a:lstStyle/>
                    <a:p>
                      <a:endParaRPr lang="en-US"/>
                    </a:p>
                  </a:txBody>
                  <a:tcPr/>
                </a:tc>
                <a:tc vMerge="1">
                  <a:txBody>
                    <a:bodyPr/>
                    <a:lstStyle/>
                    <a:p>
                      <a:pPr marL="0" marR="0" algn="ctr">
                        <a:spcBef>
                          <a:spcPts val="0"/>
                        </a:spcBef>
                        <a:spcAft>
                          <a:spcPts val="0"/>
                        </a:spcAft>
                      </a:pP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smtClean="0">
                          <a:solidFill>
                            <a:schemeClr val="bg1"/>
                          </a:solidFill>
                          <a:effectLst/>
                        </a:rPr>
                        <a:t>With Program</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smtClean="0">
                          <a:solidFill>
                            <a:schemeClr val="bg1"/>
                          </a:solidFill>
                          <a:effectLst/>
                        </a:rPr>
                        <a:t>Without Program</a:t>
                      </a:r>
                      <a:endParaRPr lang="en-US" sz="1600" b="1"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marR="0" algn="ctr">
                        <a:spcBef>
                          <a:spcPts val="0"/>
                        </a:spcBef>
                        <a:spcAft>
                          <a:spcPts val="0"/>
                        </a:spcAft>
                      </a:pPr>
                      <a:r>
                        <a:rPr lang="en-US" sz="1600" b="1" dirty="0" smtClean="0">
                          <a:solidFill>
                            <a:schemeClr val="bg1"/>
                          </a:solidFill>
                          <a:effectLst/>
                          <a:latin typeface="+mn-lt"/>
                          <a:ea typeface="Times New Roman" panose="02020603050405020304" pitchFamily="18" charset="0"/>
                          <a:cs typeface="Times New Roman" panose="02020603050405020304" pitchFamily="18" charset="0"/>
                        </a:rPr>
                        <a:t>Change</a:t>
                      </a:r>
                      <a:endParaRPr lang="en-US" sz="1600" b="1" dirty="0">
                        <a:solidFill>
                          <a:schemeClr val="bg1"/>
                        </a:solidFill>
                        <a:effectLst/>
                        <a:latin typeface="+mn-lt"/>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vMerge="1">
                  <a:txBody>
                    <a:bodyPr/>
                    <a:lstStyle/>
                    <a:p>
                      <a:endParaRPr lang="en-US"/>
                    </a:p>
                  </a:txBody>
                  <a:tcPr/>
                </a:tc>
              </a:tr>
              <a:tr h="282326">
                <a:tc>
                  <a:txBody>
                    <a:bodyPr/>
                    <a:lstStyle/>
                    <a:p>
                      <a:pPr marL="0" marR="0">
                        <a:spcBef>
                          <a:spcPts val="0"/>
                        </a:spcBef>
                        <a:spcAft>
                          <a:spcPts val="0"/>
                        </a:spcAft>
                      </a:pPr>
                      <a:r>
                        <a:rPr lang="en-US" sz="1600" dirty="0" smtClean="0">
                          <a:solidFill>
                            <a:schemeClr val="tx1"/>
                          </a:solidFill>
                          <a:effectLst/>
                        </a:rPr>
                        <a:t>SJG </a:t>
                      </a:r>
                      <a:r>
                        <a:rPr lang="en-US" sz="1600" dirty="0" err="1" smtClean="0">
                          <a:solidFill>
                            <a:schemeClr val="tx1"/>
                          </a:solidFill>
                          <a:effectLst/>
                        </a:rPr>
                        <a:t>HPwES</a:t>
                      </a:r>
                      <a:r>
                        <a:rPr lang="en-US" sz="1600" dirty="0" smtClean="0">
                          <a:solidFill>
                            <a:schemeClr val="tx1"/>
                          </a:solidFill>
                          <a:effectLst/>
                        </a:rPr>
                        <a:t> Admin </a:t>
                      </a:r>
                      <a:r>
                        <a:rPr lang="en-US" sz="1600" dirty="0">
                          <a:solidFill>
                            <a:schemeClr val="tx1"/>
                          </a:solidFill>
                          <a:effectLst/>
                        </a:rPr>
                        <a:t>Spending</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a:effectLst/>
                        </a:rPr>
                        <a:t> </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L w="12700" cap="flat" cmpd="sng" algn="ctr">
                      <a:solidFill>
                        <a:schemeClr val="tx1"/>
                      </a:solidFill>
                      <a:prstDash val="dash"/>
                      <a:round/>
                      <a:headEnd type="none" w="med" len="med"/>
                      <a:tailEnd type="none" w="med" len="med"/>
                    </a:lnL>
                    <a:lnT w="38100" cap="flat" cmpd="sng" algn="ctr">
                      <a:solidFill>
                        <a:schemeClr val="bg1"/>
                      </a:solidFill>
                      <a:prstDash val="solid"/>
                      <a:round/>
                      <a:headEnd type="none" w="med" len="med"/>
                      <a:tailEnd type="none" w="med" len="med"/>
                    </a:lnT>
                  </a:tcPr>
                </a:tc>
              </a:tr>
              <a:tr h="282326">
                <a:tc>
                  <a:txBody>
                    <a:bodyPr/>
                    <a:lstStyle/>
                    <a:p>
                      <a:pPr marL="0" marR="0">
                        <a:spcBef>
                          <a:spcPts val="0"/>
                        </a:spcBef>
                        <a:spcAft>
                          <a:spcPts val="0"/>
                        </a:spcAft>
                      </a:pPr>
                      <a:r>
                        <a:rPr lang="en-US" sz="1600" dirty="0" smtClean="0">
                          <a:effectLst/>
                          <a:latin typeface="+mn-lt"/>
                          <a:ea typeface="+mn-ea"/>
                          <a:cs typeface="+mn-cs"/>
                        </a:rPr>
                        <a:t>Administration,</a:t>
                      </a:r>
                      <a:r>
                        <a:rPr lang="en-US" sz="1600" baseline="0" dirty="0" smtClean="0">
                          <a:effectLst/>
                          <a:latin typeface="+mn-lt"/>
                          <a:ea typeface="+mn-ea"/>
                          <a:cs typeface="+mn-cs"/>
                        </a:rPr>
                        <a:t> </a:t>
                      </a:r>
                      <a:r>
                        <a:rPr lang="en-US" sz="1600" baseline="0" dirty="0" err="1" smtClean="0">
                          <a:effectLst/>
                          <a:latin typeface="+mn-lt"/>
                          <a:ea typeface="+mn-ea"/>
                          <a:cs typeface="+mn-cs"/>
                        </a:rPr>
                        <a:t>Prog</a:t>
                      </a:r>
                      <a:r>
                        <a:rPr lang="en-US" sz="1600" baseline="0" dirty="0" smtClean="0">
                          <a:effectLst/>
                          <a:latin typeface="+mn-lt"/>
                          <a:ea typeface="+mn-ea"/>
                          <a:cs typeface="+mn-cs"/>
                        </a:rPr>
                        <a:t>. Dev.</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Arial" panose="020B0604020202020204" pitchFamily="34" charset="0"/>
                        </a:rPr>
                        <a:t>$192,847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1.8524</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0.0548</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$10,568</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latin typeface="+mn-lt"/>
                          <a:ea typeface="+mn-ea"/>
                          <a:cs typeface="+mn-cs"/>
                        </a:rPr>
                        <a:t>Sales,</a:t>
                      </a:r>
                      <a:r>
                        <a:rPr lang="en-US" sz="1600" baseline="0" dirty="0" smtClean="0">
                          <a:effectLst/>
                          <a:latin typeface="+mn-lt"/>
                          <a:ea typeface="+mn-ea"/>
                          <a:cs typeface="+mn-cs"/>
                        </a:rPr>
                        <a:t> Marketing, Website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Arial" panose="020B0604020202020204" pitchFamily="34" charset="0"/>
                        </a:rPr>
                        <a:t>$311,787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1.8880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0.0904</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$28,186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Rebate</a:t>
                      </a:r>
                      <a:r>
                        <a:rPr lang="en-US" sz="1600" baseline="0" dirty="0" smtClean="0">
                          <a:effectLst/>
                          <a:latin typeface="+mn-lt"/>
                          <a:ea typeface="Times New Roman" panose="02020603050405020304" pitchFamily="18" charset="0"/>
                          <a:cs typeface="Times New Roman" panose="02020603050405020304" pitchFamily="18" charset="0"/>
                        </a:rPr>
                        <a:t> Processing/Insp.</a:t>
                      </a:r>
                      <a:endParaRPr lang="en-US" sz="1600" dirty="0">
                        <a:effectLst/>
                        <a:latin typeface="+mn-lt"/>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$419,223</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1.7646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-0.0330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Times New Roman" panose="02020603050405020304" pitchFamily="18" charset="0"/>
                        </a:rPr>
                        <a:t>-$13,834</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latin typeface="+mn-lt"/>
                          <a:ea typeface="+mn-ea"/>
                          <a:cs typeface="+mn-cs"/>
                        </a:rPr>
                        <a:t>Evaluation</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Arial" panose="020B0604020202020204" pitchFamily="34" charset="0"/>
                        </a:rPr>
                        <a:t>$43,609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1.7646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Times New Roman" panose="02020603050405020304" pitchFamily="18" charset="0"/>
                        </a:rPr>
                        <a:t>-0.0330</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Times New Roman" panose="02020603050405020304" pitchFamily="18" charset="0"/>
                        </a:rPr>
                        <a:t>-$1,439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r>
              <a:tr h="282326">
                <a:tc>
                  <a:txBody>
                    <a:bodyPr/>
                    <a:lstStyle/>
                    <a:p>
                      <a:pPr marL="0" marR="0">
                        <a:spcBef>
                          <a:spcPts val="0"/>
                        </a:spcBef>
                        <a:spcAft>
                          <a:spcPts val="0"/>
                        </a:spcAft>
                      </a:pPr>
                      <a:r>
                        <a:rPr lang="en-US" sz="1600" dirty="0" smtClean="0">
                          <a:solidFill>
                            <a:schemeClr val="tx1"/>
                          </a:solidFill>
                          <a:effectLst/>
                        </a:rPr>
                        <a:t>SJG </a:t>
                      </a:r>
                      <a:r>
                        <a:rPr lang="en-US" sz="1600" dirty="0">
                          <a:solidFill>
                            <a:schemeClr val="tx1"/>
                          </a:solidFill>
                          <a:effectLst/>
                        </a:rPr>
                        <a:t>&amp; NJCEP Incentives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latin typeface="+mn-lt"/>
                          <a:ea typeface="Calibri" panose="020F0502020204030204" pitchFamily="34" charset="0"/>
                          <a:cs typeface="Times New Roman" panose="02020603050405020304" pitchFamily="18" charset="0"/>
                        </a:rPr>
                        <a:t> </a:t>
                      </a:r>
                      <a:endParaRPr lang="en-US" sz="160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solidFill>
                            <a:srgbClr val="000000"/>
                          </a:solidFill>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solidFill>
                            <a:srgbClr val="000000"/>
                          </a:solidFill>
                          <a:effectLst/>
                          <a:latin typeface="+mn-lt"/>
                          <a:ea typeface="Times New Roman" panose="02020603050405020304" pitchFamily="18"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r>
              <a:tr h="282326">
                <a:tc>
                  <a:txBody>
                    <a:bodyPr/>
                    <a:lstStyle/>
                    <a:p>
                      <a:pPr marL="0" marR="0">
                        <a:spcBef>
                          <a:spcPts val="0"/>
                        </a:spcBef>
                        <a:spcAft>
                          <a:spcPts val="0"/>
                        </a:spcAft>
                      </a:pPr>
                      <a:r>
                        <a:rPr lang="en-US" sz="1600" dirty="0" smtClean="0">
                          <a:effectLst/>
                        </a:rPr>
                        <a:t>SJG </a:t>
                      </a:r>
                      <a:r>
                        <a:rPr lang="en-US" sz="1600" dirty="0" err="1" smtClean="0">
                          <a:effectLst/>
                        </a:rPr>
                        <a:t>HPwES</a:t>
                      </a:r>
                      <a:r>
                        <a:rPr lang="en-US" sz="1600" baseline="0" dirty="0" smtClean="0">
                          <a:effectLst/>
                        </a:rPr>
                        <a:t> Loan</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Arial" panose="020B0604020202020204" pitchFamily="34" charset="0"/>
                        </a:rPr>
                        <a:t>$17,404,016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1.7447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-0.0529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-$920,672</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tcPr>
                </a:tc>
              </a:tr>
              <a:tr h="282326">
                <a:tc>
                  <a:txBody>
                    <a:bodyPr/>
                    <a:lstStyle/>
                    <a:p>
                      <a:pPr marL="0" marR="0">
                        <a:spcBef>
                          <a:spcPts val="0"/>
                        </a:spcBef>
                        <a:spcAft>
                          <a:spcPts val="0"/>
                        </a:spcAft>
                      </a:pPr>
                      <a:r>
                        <a:rPr lang="en-US" sz="1600" dirty="0" smtClean="0">
                          <a:effectLst/>
                        </a:rPr>
                        <a:t>NJCEP</a:t>
                      </a:r>
                      <a:r>
                        <a:rPr lang="en-US" sz="1600" baseline="0" dirty="0" smtClean="0">
                          <a:effectLst/>
                        </a:rPr>
                        <a:t> </a:t>
                      </a:r>
                      <a:r>
                        <a:rPr lang="en-US" sz="1600" baseline="0" dirty="0" err="1" smtClean="0">
                          <a:effectLst/>
                        </a:rPr>
                        <a:t>HPwES</a:t>
                      </a:r>
                      <a:r>
                        <a:rPr lang="en-US" sz="1600" baseline="0" dirty="0" smtClean="0">
                          <a:effectLst/>
                        </a:rPr>
                        <a:t> Rebate</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Arial" panose="020B0604020202020204" pitchFamily="34" charset="0"/>
                        </a:rPr>
                        <a:t>$8,399,296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1.7447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Times New Roman" panose="02020603050405020304" pitchFamily="18" charset="0"/>
                        </a:rPr>
                        <a:t>-0.0529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-$444,323</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r>
              <a:tr h="203991">
                <a:tc>
                  <a:txBody>
                    <a:bodyPr/>
                    <a:lstStyle/>
                    <a:p>
                      <a:pPr marL="0" marR="0">
                        <a:spcBef>
                          <a:spcPts val="0"/>
                        </a:spcBef>
                        <a:spcAft>
                          <a:spcPts val="0"/>
                        </a:spcAft>
                      </a:pPr>
                      <a:r>
                        <a:rPr lang="en-US" sz="1600" dirty="0">
                          <a:solidFill>
                            <a:schemeClr val="tx1"/>
                          </a:solidFill>
                          <a:effectLst/>
                        </a:rPr>
                        <a:t>Customer Net Costs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latin typeface="+mn-lt"/>
                          <a:ea typeface="Calibri" panose="020F0502020204030204" pitchFamily="34" charset="0"/>
                          <a:cs typeface="Times New Roman" panose="02020603050405020304" pitchFamily="18" charset="0"/>
                        </a:rPr>
                        <a:t> </a:t>
                      </a:r>
                      <a:endParaRPr lang="en-US" sz="160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latin typeface="+mn-lt"/>
                          <a:ea typeface="Calibri" panose="020F0502020204030204" pitchFamily="34" charset="0"/>
                          <a:cs typeface="Times New Roman" panose="02020603050405020304" pitchFamily="18" charset="0"/>
                        </a:rPr>
                        <a:t> </a:t>
                      </a:r>
                      <a:endParaRPr lang="en-US" sz="160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solidFill>
                            <a:srgbClr val="000000"/>
                          </a:solidFill>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r>
              <a:tr h="282326">
                <a:tc>
                  <a:txBody>
                    <a:bodyPr/>
                    <a:lstStyle/>
                    <a:p>
                      <a:pPr marL="0" marR="0">
                        <a:spcBef>
                          <a:spcPts val="0"/>
                        </a:spcBef>
                        <a:spcAft>
                          <a:spcPts val="0"/>
                        </a:spcAft>
                      </a:pPr>
                      <a:r>
                        <a:rPr lang="en-US" sz="1600" dirty="0" err="1" smtClean="0">
                          <a:effectLst/>
                        </a:rPr>
                        <a:t>HPwES</a:t>
                      </a:r>
                      <a:r>
                        <a:rPr lang="en-US" sz="1600" dirty="0" smtClean="0">
                          <a:effectLst/>
                        </a:rPr>
                        <a:t> Customer Net Costs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Arial" panose="020B0604020202020204" pitchFamily="34" charset="0"/>
                        </a:rPr>
                        <a:t>$3,026,496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1.7447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Times New Roman" panose="02020603050405020304" pitchFamily="18" charset="0"/>
                          <a:cs typeface="Times New Roman" panose="02020603050405020304" pitchFamily="18" charset="0"/>
                        </a:rPr>
                        <a:t>-0.0529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-$160,102</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12700" cap="flat" cmpd="sng" algn="ctr">
                      <a:solidFill>
                        <a:schemeClr val="tx1"/>
                      </a:solidFill>
                      <a:prstDash val="solid"/>
                      <a:round/>
                      <a:headEnd type="none" w="med" len="med"/>
                      <a:tailEnd type="none" w="med" len="med"/>
                    </a:lnB>
                  </a:tcPr>
                </a:tc>
              </a:tr>
              <a:tr h="282326">
                <a:tc>
                  <a:txBody>
                    <a:bodyPr/>
                    <a:lstStyle/>
                    <a:p>
                      <a:pPr marL="0" marR="0">
                        <a:spcBef>
                          <a:spcPts val="0"/>
                        </a:spcBef>
                        <a:spcAft>
                          <a:spcPts val="0"/>
                        </a:spcAft>
                      </a:pPr>
                      <a:r>
                        <a:rPr lang="en-US" sz="1600" dirty="0">
                          <a:solidFill>
                            <a:schemeClr val="tx1"/>
                          </a:solidFill>
                          <a:effectLst/>
                        </a:rPr>
                        <a:t>Customer Total Savings</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latin typeface="+mn-lt"/>
                          <a:ea typeface="Calibri" panose="020F0502020204030204" pitchFamily="34" charset="0"/>
                          <a:cs typeface="Times New Roman" panose="02020603050405020304" pitchFamily="18" charset="0"/>
                        </a:rPr>
                        <a:t> </a:t>
                      </a:r>
                      <a:endParaRPr lang="en-US" sz="160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a:effectLst/>
                          <a:latin typeface="+mn-lt"/>
                          <a:ea typeface="Calibri" panose="020F0502020204030204" pitchFamily="34" charset="0"/>
                          <a:cs typeface="Times New Roman" panose="02020603050405020304" pitchFamily="18" charset="0"/>
                        </a:rPr>
                        <a:t> </a:t>
                      </a:r>
                      <a:endParaRPr lang="en-US" sz="160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solidFill>
                            <a:srgbClr val="000000"/>
                          </a:solidFill>
                          <a:effectLst/>
                          <a:latin typeface="+mn-lt"/>
                          <a:ea typeface="Calibri" panose="020F0502020204030204" pitchFamily="34"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algn="ctr">
                        <a:spcBef>
                          <a:spcPts val="0"/>
                        </a:spcBef>
                        <a:spcAft>
                          <a:spcPts val="0"/>
                        </a:spcAft>
                      </a:pPr>
                      <a:r>
                        <a:rPr lang="en-US" sz="1600" dirty="0">
                          <a:solidFill>
                            <a:srgbClr val="000000"/>
                          </a:solidFill>
                          <a:effectLst/>
                          <a:latin typeface="+mn-lt"/>
                          <a:ea typeface="Times New Roman" panose="02020603050405020304" pitchFamily="18" charset="0"/>
                          <a:cs typeface="Times New Roman" panose="02020603050405020304" pitchFamily="18" charset="0"/>
                        </a:rPr>
                        <a:t> </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12700" cap="flat" cmpd="sng" algn="ctr">
                      <a:solidFill>
                        <a:schemeClr val="tx1"/>
                      </a:solidFill>
                      <a:prstDash val="solid"/>
                      <a:round/>
                      <a:headEnd type="none" w="med" len="med"/>
                      <a:tailEnd type="none" w="med" len="med"/>
                    </a:lnT>
                  </a:tcPr>
                </a:tc>
              </a:tr>
              <a:tr h="282326">
                <a:tc>
                  <a:txBody>
                    <a:bodyPr/>
                    <a:lstStyle/>
                    <a:p>
                      <a:pPr marL="0" marR="0">
                        <a:spcBef>
                          <a:spcPts val="0"/>
                        </a:spcBef>
                        <a:spcAft>
                          <a:spcPts val="0"/>
                        </a:spcAft>
                      </a:pPr>
                      <a:r>
                        <a:rPr lang="en-US" sz="1600" dirty="0" err="1" smtClean="0">
                          <a:effectLst/>
                        </a:rPr>
                        <a:t>HPwES</a:t>
                      </a:r>
                      <a:r>
                        <a:rPr lang="en-US" sz="1600" dirty="0" smtClean="0">
                          <a:effectLst/>
                        </a:rPr>
                        <a:t> Natural </a:t>
                      </a:r>
                      <a:r>
                        <a:rPr lang="en-US" sz="1600" dirty="0">
                          <a:effectLst/>
                        </a:rPr>
                        <a:t>Gas Savings</a:t>
                      </a:r>
                      <a:endParaRPr lang="en-US" sz="160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Times New Roman" panose="02020603050405020304" pitchFamily="18" charset="0"/>
                          <a:cs typeface="Arial" panose="020B0604020202020204" pitchFamily="34" charset="0"/>
                        </a:rPr>
                        <a:t>$5,432,359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1.7976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285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effectLst/>
                          <a:latin typeface="+mn-lt"/>
                          <a:ea typeface="Calibri" panose="020F0502020204030204" pitchFamily="34" charset="0"/>
                          <a:cs typeface="Times New Roman" panose="02020603050405020304" pitchFamily="18" charset="0"/>
                        </a:rPr>
                        <a:t>1.3929</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0.4047</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dirty="0" smtClean="0">
                          <a:solidFill>
                            <a:srgbClr val="000000"/>
                          </a:solidFill>
                          <a:effectLst/>
                          <a:latin typeface="+mn-lt"/>
                          <a:ea typeface="Calibri" panose="020F0502020204030204" pitchFamily="34" charset="0"/>
                          <a:cs typeface="Times New Roman" panose="02020603050405020304" pitchFamily="18" charset="0"/>
                        </a:rPr>
                        <a:t>$2,198,476</a:t>
                      </a: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B w="28575" cap="flat" cmpd="sng" algn="ctr">
                      <a:solidFill>
                        <a:schemeClr val="tx1"/>
                      </a:solidFill>
                      <a:prstDash val="solid"/>
                      <a:round/>
                      <a:headEnd type="none" w="med" len="med"/>
                      <a:tailEnd type="none" w="med" len="med"/>
                    </a:lnB>
                  </a:tcPr>
                </a:tc>
              </a:tr>
              <a:tr h="282326">
                <a:tc>
                  <a:txBody>
                    <a:bodyPr/>
                    <a:lstStyle/>
                    <a:p>
                      <a:pPr marL="0" marR="0">
                        <a:spcBef>
                          <a:spcPts val="0"/>
                        </a:spcBef>
                        <a:spcAft>
                          <a:spcPts val="0"/>
                        </a:spcAft>
                      </a:pPr>
                      <a:r>
                        <a:rPr lang="en-US" sz="1600" dirty="0" smtClean="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rPr>
                        <a:t>TOTAL NET </a:t>
                      </a:r>
                      <a:r>
                        <a:rPr lang="en-US" sz="1600" dirty="0" err="1" smtClean="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rPr>
                        <a:t>HPwES</a:t>
                      </a:r>
                      <a:r>
                        <a:rPr lang="en-US" sz="1600" dirty="0" smtClean="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rPr>
                        <a:t> Impact</a:t>
                      </a:r>
                      <a:endParaRPr lang="en-US" sz="160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67527" marR="67527" marT="0" marB="0" anchor="ctr">
                    <a:lnR w="12700" cap="flat" cmpd="sng" algn="ctr">
                      <a:solidFill>
                        <a:schemeClr val="tx1"/>
                      </a:solidFill>
                      <a:prstDash val="dash"/>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R w="12700" cap="flat" cmpd="sng" algn="ctr">
                      <a:solidFill>
                        <a:schemeClr val="tx1"/>
                      </a:solidFill>
                      <a:prstDash val="dash"/>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R w="12700" cap="flat" cmpd="sng" algn="ctr">
                      <a:solidFill>
                        <a:schemeClr val="bg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endParaRPr lang="en-US" sz="1600"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tx1"/>
                      </a:solidFill>
                      <a:prstDash val="dash"/>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ctr">
                        <a:spcBef>
                          <a:spcPts val="0"/>
                        </a:spcBef>
                        <a:spcAft>
                          <a:spcPts val="0"/>
                        </a:spcAft>
                      </a:pPr>
                      <a:r>
                        <a:rPr lang="en-US" sz="1600" b="1" dirty="0" smtClean="0">
                          <a:effectLst/>
                          <a:latin typeface="+mn-lt"/>
                          <a:ea typeface="Times New Roman" panose="02020603050405020304" pitchFamily="18" charset="0"/>
                          <a:cs typeface="Times New Roman" panose="02020603050405020304" pitchFamily="18" charset="0"/>
                        </a:rPr>
                        <a:t>$696,860</a:t>
                      </a:r>
                      <a:endParaRPr lang="en-US" sz="1600" b="1" dirty="0">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tx1"/>
                      </a:solidFill>
                      <a:prstDash val="dash"/>
                      <a:round/>
                      <a:headEnd type="none" w="med" len="med"/>
                      <a:tailEnd type="none" w="med" len="med"/>
                    </a:lnL>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48"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Economic Benefits</a:t>
            </a:r>
            <a:br>
              <a:rPr lang="en-US" altLang="en-US" kern="0" dirty="0" smtClean="0"/>
            </a:br>
            <a:r>
              <a:rPr lang="en-US" altLang="en-US" kern="0" dirty="0" err="1" smtClean="0"/>
              <a:t>HPwES</a:t>
            </a:r>
            <a:r>
              <a:rPr lang="en-US" altLang="en-US" kern="0" dirty="0" smtClean="0"/>
              <a:t> Output Impact</a:t>
            </a:r>
          </a:p>
        </p:txBody>
      </p:sp>
    </p:spTree>
    <p:extLst>
      <p:ext uri="{BB962C8B-B14F-4D97-AF65-F5344CB8AC3E}">
        <p14:creationId xmlns:p14="http://schemas.microsoft.com/office/powerpoint/2010/main" val="2632339136"/>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6200" y="2407444"/>
            <a:ext cx="8991600" cy="2043112"/>
          </a:xfrm>
        </p:spPr>
        <p:txBody>
          <a:bodyPr/>
          <a:lstStyle/>
          <a:p>
            <a:pPr algn="ctr"/>
            <a:r>
              <a:rPr lang="en-US" dirty="0" smtClean="0"/>
              <a:t>South Jersey Gas</a:t>
            </a:r>
            <a:br>
              <a:rPr lang="en-US" dirty="0" smtClean="0"/>
            </a:br>
            <a:r>
              <a:rPr lang="en-US" dirty="0" smtClean="0"/>
              <a:t> Energy Efficiency programs</a:t>
            </a:r>
            <a:br>
              <a:rPr lang="en-US" dirty="0" smtClean="0"/>
            </a:br>
            <a:r>
              <a:rPr lang="en-US" dirty="0" smtClean="0"/>
              <a:t> evaluation overview</a:t>
            </a:r>
            <a:endParaRPr lang="en-US" dirty="0"/>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7</a:t>
            </a:fld>
            <a:endParaRPr lang="en-US" altLang="en-US" sz="1000"/>
          </a:p>
        </p:txBody>
      </p:sp>
    </p:spTree>
    <p:extLst>
      <p:ext uri="{BB962C8B-B14F-4D97-AF65-F5344CB8AC3E}">
        <p14:creationId xmlns:p14="http://schemas.microsoft.com/office/powerpoint/2010/main" val="3776515595"/>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70</a:t>
            </a:fld>
            <a:endParaRPr lang="en-US" altLang="en-US" sz="1000"/>
          </a:p>
        </p:txBody>
      </p:sp>
      <p:graphicFrame>
        <p:nvGraphicFramePr>
          <p:cNvPr id="2" name="Table 1"/>
          <p:cNvGraphicFramePr>
            <a:graphicFrameLocks noGrp="1"/>
          </p:cNvGraphicFramePr>
          <p:nvPr>
            <p:extLst>
              <p:ext uri="{D42A27DB-BD31-4B8C-83A1-F6EECF244321}">
                <p14:modId xmlns:p14="http://schemas.microsoft.com/office/powerpoint/2010/main" val="3285925677"/>
              </p:ext>
            </p:extLst>
          </p:nvPr>
        </p:nvGraphicFramePr>
        <p:xfrm>
          <a:off x="1376607" y="2590800"/>
          <a:ext cx="5592762" cy="1902141"/>
        </p:xfrm>
        <a:graphic>
          <a:graphicData uri="http://schemas.openxmlformats.org/drawingml/2006/table">
            <a:tbl>
              <a:tblPr firstRow="1" firstCol="1" bandRow="1">
                <a:tableStyleId>{5C22544A-7EE6-4342-B048-85BDC9FD1C3A}</a:tableStyleId>
              </a:tblPr>
              <a:tblGrid>
                <a:gridCol w="2804865"/>
                <a:gridCol w="2787897"/>
              </a:tblGrid>
              <a:tr h="634047">
                <a:tc gridSpan="2">
                  <a:txBody>
                    <a:bodyPr/>
                    <a:lstStyle/>
                    <a:p>
                      <a:pPr marL="0" marR="0" algn="ctr">
                        <a:spcBef>
                          <a:spcPts val="0"/>
                        </a:spcBef>
                        <a:spcAft>
                          <a:spcPts val="0"/>
                        </a:spcAft>
                      </a:pPr>
                      <a:r>
                        <a:rPr lang="en-US" sz="2400" dirty="0" smtClean="0">
                          <a:solidFill>
                            <a:schemeClr val="bg1"/>
                          </a:solidFill>
                          <a:effectLst/>
                          <a:latin typeface="Times New Roman" panose="02020603050405020304" pitchFamily="18" charset="0"/>
                          <a:ea typeface="Times New Roman" panose="02020603050405020304" pitchFamily="18" charset="0"/>
                        </a:rPr>
                        <a:t>2014 &amp; 2015 Impacts</a:t>
                      </a:r>
                      <a:endParaRPr lang="en-US" sz="2400" dirty="0">
                        <a:solidFill>
                          <a:schemeClr val="bg1"/>
                        </a:solidFill>
                        <a:effectLst/>
                        <a:latin typeface="Times New Roman" panose="02020603050405020304" pitchFamily="18" charset="0"/>
                        <a:ea typeface="Times New Roman" panose="02020603050405020304" pitchFamily="18" charset="0"/>
                      </a:endParaRPr>
                    </a:p>
                  </a:txBody>
                  <a:tcPr marL="68580" marR="68580" marT="0" marB="0" anchor="ctr"/>
                </a:tc>
                <a:tc hMerge="1">
                  <a:txBody>
                    <a:bodyPr/>
                    <a:lstStyle/>
                    <a:p>
                      <a:pPr marL="0" marR="0" algn="ctr">
                        <a:spcBef>
                          <a:spcPts val="0"/>
                        </a:spcBef>
                        <a:spcAft>
                          <a:spcPts val="0"/>
                        </a:spcAft>
                      </a:pPr>
                      <a:endParaRPr lang="en-US" sz="2000" dirty="0">
                        <a:effectLst/>
                        <a:latin typeface="Times New Roman" panose="02020603050405020304" pitchFamily="18" charset="0"/>
                        <a:ea typeface="Times New Roman" panose="02020603050405020304" pitchFamily="18" charset="0"/>
                      </a:endParaRPr>
                    </a:p>
                  </a:txBody>
                  <a:tcPr marL="68580" marR="68580" marT="0" marB="0" anchor="ctr"/>
                </a:tc>
              </a:tr>
              <a:tr h="634047">
                <a:tc>
                  <a:txBody>
                    <a:bodyPr/>
                    <a:lstStyle/>
                    <a:p>
                      <a:pPr marL="0" marR="0">
                        <a:spcBef>
                          <a:spcPts val="0"/>
                        </a:spcBef>
                        <a:spcAft>
                          <a:spcPts val="0"/>
                        </a:spcAft>
                      </a:pPr>
                      <a:r>
                        <a:rPr lang="en-US" sz="2000" dirty="0">
                          <a:effectLst/>
                        </a:rPr>
                        <a:t>Output ($)</a:t>
                      </a:r>
                      <a:endParaRPr lang="en-US" sz="2000" dirty="0">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2000" dirty="0" smtClean="0">
                          <a:effectLst/>
                        </a:rPr>
                        <a:t>$833,312</a:t>
                      </a:r>
                      <a:endParaRPr lang="en-US" sz="2000" dirty="0">
                        <a:effectLst/>
                        <a:latin typeface="Times New Roman" panose="02020603050405020304" pitchFamily="18" charset="0"/>
                        <a:ea typeface="Times New Roman" panose="02020603050405020304" pitchFamily="18" charset="0"/>
                      </a:endParaRPr>
                    </a:p>
                  </a:txBody>
                  <a:tcPr marL="68580" marR="68580" marT="0" marB="0" anchor="ctr"/>
                </a:tc>
              </a:tr>
              <a:tr h="634047">
                <a:tc>
                  <a:txBody>
                    <a:bodyPr/>
                    <a:lstStyle/>
                    <a:p>
                      <a:pPr marL="0" marR="0">
                        <a:spcBef>
                          <a:spcPts val="0"/>
                        </a:spcBef>
                        <a:spcAft>
                          <a:spcPts val="0"/>
                        </a:spcAft>
                      </a:pPr>
                      <a:r>
                        <a:rPr lang="en-US" sz="2000" dirty="0">
                          <a:effectLst/>
                        </a:rPr>
                        <a:t>Employment (job-years)</a:t>
                      </a:r>
                      <a:endParaRPr lang="en-US" sz="2000" dirty="0">
                        <a:effectLst/>
                        <a:latin typeface="Times New Roman" panose="02020603050405020304" pitchFamily="18" charset="0"/>
                        <a:ea typeface="Times New Roman" panose="02020603050405020304" pitchFamily="18" charset="0"/>
                      </a:endParaRPr>
                    </a:p>
                  </a:txBody>
                  <a:tcPr marL="68580" marR="68580" marT="0" marB="0" anchor="ctr"/>
                </a:tc>
                <a:tc>
                  <a:txBody>
                    <a:bodyPr/>
                    <a:lstStyle/>
                    <a:p>
                      <a:pPr marL="0" marR="0" algn="ctr">
                        <a:spcBef>
                          <a:spcPts val="0"/>
                        </a:spcBef>
                        <a:spcAft>
                          <a:spcPts val="0"/>
                        </a:spcAft>
                      </a:pPr>
                      <a:r>
                        <a:rPr lang="en-US" sz="2000" dirty="0" smtClean="0">
                          <a:effectLst/>
                          <a:latin typeface="+mn-lt"/>
                          <a:ea typeface="+mn-ea"/>
                        </a:rPr>
                        <a:t>133</a:t>
                      </a:r>
                      <a:endParaRPr lang="en-US" sz="2000" dirty="0">
                        <a:effectLst/>
                        <a:latin typeface="Times New Roman" panose="02020603050405020304" pitchFamily="18" charset="0"/>
                        <a:ea typeface="Times New Roman" panose="02020603050405020304" pitchFamily="18" charset="0"/>
                      </a:endParaRPr>
                    </a:p>
                  </a:txBody>
                  <a:tcPr marL="68580" marR="68580" marT="0" marB="0" anchor="ctr"/>
                </a:tc>
              </a:tr>
            </a:tbl>
          </a:graphicData>
        </a:graphic>
      </p:graphicFrame>
      <p:sp>
        <p:nvSpPr>
          <p:cNvPr id="48"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Economic Benefits</a:t>
            </a:r>
            <a:br>
              <a:rPr lang="en-US" altLang="en-US" kern="0" dirty="0" smtClean="0"/>
            </a:br>
            <a:r>
              <a:rPr lang="en-US" altLang="en-US" kern="0" dirty="0" smtClean="0"/>
              <a:t>Output and Employment</a:t>
            </a:r>
          </a:p>
        </p:txBody>
      </p:sp>
    </p:spTree>
    <p:extLst>
      <p:ext uri="{BB962C8B-B14F-4D97-AF65-F5344CB8AC3E}">
        <p14:creationId xmlns:p14="http://schemas.microsoft.com/office/powerpoint/2010/main" val="3807062246"/>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71</a:t>
            </a:fld>
            <a:endParaRPr lang="en-US" altLang="en-US" sz="1000"/>
          </a:p>
        </p:txBody>
      </p:sp>
      <p:graphicFrame>
        <p:nvGraphicFramePr>
          <p:cNvPr id="3" name="Content Placeholder 2"/>
          <p:cNvGraphicFramePr>
            <a:graphicFrameLocks noGrp="1"/>
          </p:cNvGraphicFramePr>
          <p:nvPr>
            <p:ph idx="1"/>
            <p:extLst/>
          </p:nvPr>
        </p:nvGraphicFramePr>
        <p:xfrm>
          <a:off x="266578" y="1676400"/>
          <a:ext cx="8629772" cy="497046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aphicFrame>
        <p:nvGraphicFramePr>
          <p:cNvPr id="50" name="Content Placeholder 2"/>
          <p:cNvGraphicFramePr>
            <a:graphicFrameLocks/>
          </p:cNvGraphicFramePr>
          <p:nvPr>
            <p:extLst>
              <p:ext uri="{D42A27DB-BD31-4B8C-83A1-F6EECF244321}">
                <p14:modId xmlns:p14="http://schemas.microsoft.com/office/powerpoint/2010/main" val="2030468472"/>
              </p:ext>
            </p:extLst>
          </p:nvPr>
        </p:nvGraphicFramePr>
        <p:xfrm>
          <a:off x="134937" y="1294606"/>
          <a:ext cx="8512175" cy="4921251"/>
        </p:xfrm>
        <a:graphic>
          <a:graphicData uri="http://schemas.openxmlformats.org/drawingml/2006/diagram">
            <dgm:relIds xmlns:dgm="http://schemas.openxmlformats.org/drawingml/2006/diagram" xmlns:r="http://schemas.openxmlformats.org/officeDocument/2006/relationships" r:dm="rId9" r:lo="rId10" r:qs="rId11" r:cs="rId12"/>
          </a:graphicData>
        </a:graphic>
      </p:graphicFrame>
      <p:sp>
        <p:nvSpPr>
          <p:cNvPr id="49" name="Rectangle 44"/>
          <p:cNvSpPr txBox="1">
            <a:spLocks noChangeArrowheads="1"/>
          </p:cNvSpPr>
          <p:nvPr/>
        </p:nvSpPr>
        <p:spPr bwMode="auto">
          <a:xfrm>
            <a:off x="0" y="261938"/>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Health </a:t>
            </a:r>
            <a:r>
              <a:rPr lang="en-US" altLang="en-US" kern="0" dirty="0"/>
              <a:t>&amp;</a:t>
            </a:r>
            <a:r>
              <a:rPr lang="en-US" altLang="en-US" kern="0" dirty="0" smtClean="0"/>
              <a:t> Safety Benefits</a:t>
            </a:r>
            <a:br>
              <a:rPr lang="en-US" altLang="en-US" kern="0" dirty="0" smtClean="0"/>
            </a:br>
            <a:endParaRPr lang="en-US" altLang="en-US" kern="0" dirty="0" smtClean="0"/>
          </a:p>
        </p:txBody>
      </p:sp>
    </p:spTree>
    <p:extLst>
      <p:ext uri="{BB962C8B-B14F-4D97-AF65-F5344CB8AC3E}">
        <p14:creationId xmlns:p14="http://schemas.microsoft.com/office/powerpoint/2010/main" val="2183889812"/>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835025" y="2452688"/>
            <a:ext cx="7772400" cy="1362075"/>
          </a:xfrm>
        </p:spPr>
        <p:txBody>
          <a:bodyPr/>
          <a:lstStyle/>
          <a:p>
            <a:pPr algn="ctr"/>
            <a:r>
              <a:rPr lang="en-US" dirty="0" smtClean="0"/>
              <a:t>KEY FINDINGS &amp; RECOMMENDATIONS</a:t>
            </a:r>
            <a:endParaRPr lang="en-US" dirty="0"/>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72</a:t>
            </a:fld>
            <a:endParaRPr lang="en-US" altLang="en-US" sz="1000"/>
          </a:p>
        </p:txBody>
      </p:sp>
    </p:spTree>
    <p:extLst>
      <p:ext uri="{BB962C8B-B14F-4D97-AF65-F5344CB8AC3E}">
        <p14:creationId xmlns:p14="http://schemas.microsoft.com/office/powerpoint/2010/main" val="1700522391"/>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Content Placeholder 1"/>
          <p:cNvGraphicFramePr>
            <a:graphicFrameLocks noGrp="1"/>
          </p:cNvGraphicFramePr>
          <p:nvPr>
            <p:ph idx="1"/>
            <p:extLst>
              <p:ext uri="{D42A27DB-BD31-4B8C-83A1-F6EECF244321}">
                <p14:modId xmlns:p14="http://schemas.microsoft.com/office/powerpoint/2010/main" val="2914364332"/>
              </p:ext>
            </p:extLst>
          </p:nvPr>
        </p:nvGraphicFramePr>
        <p:xfrm>
          <a:off x="103187" y="1466713"/>
          <a:ext cx="8723313" cy="484849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73</a:t>
            </a:fld>
            <a:endParaRPr lang="en-US" altLang="en-US" sz="1000"/>
          </a:p>
        </p:txBody>
      </p:sp>
      <p:sp>
        <p:nvSpPr>
          <p:cNvPr id="49" name="Rectangle 44"/>
          <p:cNvSpPr txBox="1">
            <a:spLocks noChangeArrowheads="1"/>
          </p:cNvSpPr>
          <p:nvPr/>
        </p:nvSpPr>
        <p:spPr bwMode="auto">
          <a:xfrm>
            <a:off x="85725" y="161193"/>
            <a:ext cx="7772400" cy="144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Overview of Findings</a:t>
            </a:r>
            <a:br>
              <a:rPr lang="en-US" altLang="en-US" kern="0" dirty="0" smtClean="0"/>
            </a:br>
            <a:endParaRPr lang="en-US" altLang="en-US" kern="0" dirty="0" smtClean="0"/>
          </a:p>
        </p:txBody>
      </p:sp>
    </p:spTree>
    <p:extLst>
      <p:ext uri="{BB962C8B-B14F-4D97-AF65-F5344CB8AC3E}">
        <p14:creationId xmlns:p14="http://schemas.microsoft.com/office/powerpoint/2010/main" val="538638837"/>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74</a:t>
            </a:fld>
            <a:endParaRPr lang="en-US" altLang="en-US" sz="1000"/>
          </a:p>
        </p:txBody>
      </p:sp>
      <p:graphicFrame>
        <p:nvGraphicFramePr>
          <p:cNvPr id="8" name="Diagram 7"/>
          <p:cNvGraphicFramePr/>
          <p:nvPr>
            <p:extLst>
              <p:ext uri="{D42A27DB-BD31-4B8C-83A1-F6EECF244321}">
                <p14:modId xmlns:p14="http://schemas.microsoft.com/office/powerpoint/2010/main" val="3635375997"/>
              </p:ext>
            </p:extLst>
          </p:nvPr>
        </p:nvGraphicFramePr>
        <p:xfrm>
          <a:off x="235744" y="1657417"/>
          <a:ext cx="8672512" cy="488083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8" name="Rectangle 44"/>
          <p:cNvSpPr txBox="1">
            <a:spLocks noChangeArrowheads="1"/>
          </p:cNvSpPr>
          <p:nvPr/>
        </p:nvSpPr>
        <p:spPr bwMode="auto">
          <a:xfrm>
            <a:off x="120650" y="-76200"/>
            <a:ext cx="7772400" cy="144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SJG Incremental Impact</a:t>
            </a:r>
          </a:p>
        </p:txBody>
      </p:sp>
    </p:spTree>
    <p:extLst>
      <p:ext uri="{BB962C8B-B14F-4D97-AF65-F5344CB8AC3E}">
        <p14:creationId xmlns:p14="http://schemas.microsoft.com/office/powerpoint/2010/main" val="1130381116"/>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75</a:t>
            </a:fld>
            <a:endParaRPr lang="en-US" altLang="en-US" sz="1000"/>
          </a:p>
        </p:txBody>
      </p:sp>
      <p:graphicFrame>
        <p:nvGraphicFramePr>
          <p:cNvPr id="2" name="Content Placeholder 1"/>
          <p:cNvGraphicFramePr>
            <a:graphicFrameLocks noGrp="1"/>
          </p:cNvGraphicFramePr>
          <p:nvPr>
            <p:ph idx="1"/>
            <p:extLst>
              <p:ext uri="{D42A27DB-BD31-4B8C-83A1-F6EECF244321}">
                <p14:modId xmlns:p14="http://schemas.microsoft.com/office/powerpoint/2010/main" val="3181157382"/>
              </p:ext>
            </p:extLst>
          </p:nvPr>
        </p:nvGraphicFramePr>
        <p:xfrm>
          <a:off x="134541" y="1219200"/>
          <a:ext cx="8922543" cy="503555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8" name="Rectangle 44"/>
          <p:cNvSpPr txBox="1">
            <a:spLocks noChangeArrowheads="1"/>
          </p:cNvSpPr>
          <p:nvPr/>
        </p:nvSpPr>
        <p:spPr bwMode="auto">
          <a:xfrm>
            <a:off x="85725" y="163984"/>
            <a:ext cx="7772400" cy="144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Recommendations</a:t>
            </a:r>
          </a:p>
          <a:p>
            <a:pPr algn="l"/>
            <a:r>
              <a:rPr lang="en-US" altLang="en-US" kern="0" dirty="0" smtClean="0"/>
              <a:t>Program Design</a:t>
            </a:r>
          </a:p>
        </p:txBody>
      </p:sp>
    </p:spTree>
    <p:extLst>
      <p:ext uri="{BB962C8B-B14F-4D97-AF65-F5344CB8AC3E}">
        <p14:creationId xmlns:p14="http://schemas.microsoft.com/office/powerpoint/2010/main" val="4153234200"/>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76</a:t>
            </a:fld>
            <a:endParaRPr lang="en-US" altLang="en-US" sz="100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908041999"/>
              </p:ext>
            </p:extLst>
          </p:nvPr>
        </p:nvGraphicFramePr>
        <p:xfrm>
          <a:off x="565150" y="2022727"/>
          <a:ext cx="7772400" cy="41148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8" name="Rectangle 44"/>
          <p:cNvSpPr txBox="1">
            <a:spLocks noChangeArrowheads="1"/>
          </p:cNvSpPr>
          <p:nvPr/>
        </p:nvSpPr>
        <p:spPr bwMode="auto">
          <a:xfrm>
            <a:off x="85725" y="161193"/>
            <a:ext cx="7772400" cy="144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Recommendations</a:t>
            </a:r>
          </a:p>
          <a:p>
            <a:pPr algn="l"/>
            <a:r>
              <a:rPr lang="en-US" altLang="en-US" kern="0" dirty="0" smtClean="0"/>
              <a:t>Marketing and Outreach</a:t>
            </a:r>
          </a:p>
        </p:txBody>
      </p:sp>
    </p:spTree>
    <p:extLst>
      <p:ext uri="{BB962C8B-B14F-4D97-AF65-F5344CB8AC3E}">
        <p14:creationId xmlns:p14="http://schemas.microsoft.com/office/powerpoint/2010/main" val="1308380371"/>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77</a:t>
            </a:fld>
            <a:endParaRPr lang="en-US" altLang="en-US" sz="1000"/>
          </a:p>
        </p:txBody>
      </p:sp>
      <p:graphicFrame>
        <p:nvGraphicFramePr>
          <p:cNvPr id="3" name="Diagram 2"/>
          <p:cNvGraphicFramePr/>
          <p:nvPr>
            <p:extLst>
              <p:ext uri="{D42A27DB-BD31-4B8C-83A1-F6EECF244321}">
                <p14:modId xmlns:p14="http://schemas.microsoft.com/office/powerpoint/2010/main" val="3501779246"/>
              </p:ext>
            </p:extLst>
          </p:nvPr>
        </p:nvGraphicFramePr>
        <p:xfrm>
          <a:off x="207169" y="1725612"/>
          <a:ext cx="8708231" cy="503992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8" name="Rectangle 44"/>
          <p:cNvSpPr txBox="1">
            <a:spLocks noChangeArrowheads="1"/>
          </p:cNvSpPr>
          <p:nvPr/>
        </p:nvSpPr>
        <p:spPr bwMode="auto">
          <a:xfrm>
            <a:off x="85725" y="161193"/>
            <a:ext cx="7772400" cy="144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Recommendations</a:t>
            </a:r>
          </a:p>
          <a:p>
            <a:pPr algn="l"/>
            <a:r>
              <a:rPr lang="en-US" altLang="en-US" kern="0" dirty="0" smtClean="0"/>
              <a:t>Implementation</a:t>
            </a:r>
          </a:p>
        </p:txBody>
      </p:sp>
    </p:spTree>
    <p:extLst>
      <p:ext uri="{BB962C8B-B14F-4D97-AF65-F5344CB8AC3E}">
        <p14:creationId xmlns:p14="http://schemas.microsoft.com/office/powerpoint/2010/main" val="3817723573"/>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78</a:t>
            </a:fld>
            <a:endParaRPr lang="en-US" altLang="en-US" sz="1000"/>
          </a:p>
        </p:txBody>
      </p:sp>
      <p:graphicFrame>
        <p:nvGraphicFramePr>
          <p:cNvPr id="3" name="Diagram 2"/>
          <p:cNvGraphicFramePr/>
          <p:nvPr>
            <p:extLst>
              <p:ext uri="{D42A27DB-BD31-4B8C-83A1-F6EECF244321}">
                <p14:modId xmlns:p14="http://schemas.microsoft.com/office/powerpoint/2010/main" val="1388392588"/>
              </p:ext>
            </p:extLst>
          </p:nvPr>
        </p:nvGraphicFramePr>
        <p:xfrm>
          <a:off x="242889" y="1600200"/>
          <a:ext cx="8448674" cy="498951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8" name="Rectangle 44"/>
          <p:cNvSpPr txBox="1">
            <a:spLocks noChangeArrowheads="1"/>
          </p:cNvSpPr>
          <p:nvPr/>
        </p:nvSpPr>
        <p:spPr bwMode="auto">
          <a:xfrm>
            <a:off x="85725" y="39416"/>
            <a:ext cx="7772400" cy="144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Recommendations</a:t>
            </a:r>
          </a:p>
          <a:p>
            <a:pPr algn="l"/>
            <a:r>
              <a:rPr lang="en-US" altLang="en-US" kern="0" dirty="0" smtClean="0"/>
              <a:t>Energy Finance Solutions</a:t>
            </a:r>
          </a:p>
        </p:txBody>
      </p:sp>
    </p:spTree>
    <p:extLst>
      <p:ext uri="{BB962C8B-B14F-4D97-AF65-F5344CB8AC3E}">
        <p14:creationId xmlns:p14="http://schemas.microsoft.com/office/powerpoint/2010/main" val="4124136934"/>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79</a:t>
            </a:fld>
            <a:endParaRPr lang="en-US" altLang="en-US" sz="1000"/>
          </a:p>
        </p:txBody>
      </p:sp>
      <p:graphicFrame>
        <p:nvGraphicFramePr>
          <p:cNvPr id="4" name="Diagram 3"/>
          <p:cNvGraphicFramePr/>
          <p:nvPr>
            <p:extLst>
              <p:ext uri="{D42A27DB-BD31-4B8C-83A1-F6EECF244321}">
                <p14:modId xmlns:p14="http://schemas.microsoft.com/office/powerpoint/2010/main" val="1833909518"/>
              </p:ext>
            </p:extLst>
          </p:nvPr>
        </p:nvGraphicFramePr>
        <p:xfrm>
          <a:off x="380959" y="1782030"/>
          <a:ext cx="8361361" cy="4191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7" name="Rectangle 44"/>
          <p:cNvSpPr txBox="1">
            <a:spLocks noChangeArrowheads="1"/>
          </p:cNvSpPr>
          <p:nvPr/>
        </p:nvSpPr>
        <p:spPr bwMode="auto">
          <a:xfrm>
            <a:off x="85725" y="161193"/>
            <a:ext cx="7772400" cy="144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Recommendations</a:t>
            </a:r>
          </a:p>
          <a:p>
            <a:pPr algn="l"/>
            <a:r>
              <a:rPr lang="en-US" altLang="en-US" kern="0" dirty="0" smtClean="0"/>
              <a:t>Data Collection</a:t>
            </a:r>
            <a:endParaRPr lang="en-US" altLang="en-US" kern="0" dirty="0" smtClean="0"/>
          </a:p>
        </p:txBody>
      </p:sp>
    </p:spTree>
    <p:extLst>
      <p:ext uri="{BB962C8B-B14F-4D97-AF65-F5344CB8AC3E}">
        <p14:creationId xmlns:p14="http://schemas.microsoft.com/office/powerpoint/2010/main" val="347348262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w="9525">
            <a:noFill/>
            <a:round/>
            <a:headEnd/>
            <a:tailEnd/>
          </a:ln>
        </p:spPr>
        <p:txBody>
          <a:bodyPr/>
          <a:lstStyle/>
          <a:p>
            <a:endParaRPr lang="en-US" dirty="0"/>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w="9525">
            <a:noFill/>
            <a:round/>
            <a:headEnd/>
            <a:tailEnd/>
          </a:ln>
        </p:spPr>
        <p:txBody>
          <a:bodyPr/>
          <a:lstStyle/>
          <a:p>
            <a:endParaRPr lang="en-US" dirty="0"/>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w="9525">
            <a:noFill/>
            <a:round/>
            <a:headEnd/>
            <a:tailEnd/>
          </a:ln>
        </p:spPr>
        <p:txBody>
          <a:bodyPr/>
          <a:lstStyle/>
          <a:p>
            <a:endParaRPr lang="en-US" dirty="0"/>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w="9525">
            <a:noFill/>
            <a:round/>
            <a:headEnd/>
            <a:tailEnd/>
          </a:ln>
        </p:spPr>
        <p:txBody>
          <a:bodyPr/>
          <a:lstStyle/>
          <a:p>
            <a:endParaRPr lang="en-US" dirty="0"/>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w="9525">
            <a:noFill/>
            <a:round/>
            <a:headEnd/>
            <a:tailEnd/>
          </a:ln>
        </p:spPr>
        <p:txBody>
          <a:bodyPr/>
          <a:lstStyle/>
          <a:p>
            <a:endParaRPr lang="en-US" dirty="0"/>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w="9525">
            <a:noFill/>
            <a:round/>
            <a:headEnd/>
            <a:tailEnd/>
          </a:ln>
        </p:spPr>
        <p:txBody>
          <a:bodyPr/>
          <a:lstStyle/>
          <a:p>
            <a:endParaRPr lang="en-US" dirty="0"/>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w="9525">
            <a:noFill/>
            <a:round/>
            <a:headEnd/>
            <a:tailEnd/>
          </a:ln>
        </p:spPr>
        <p:txBody>
          <a:bodyPr/>
          <a:lstStyle/>
          <a:p>
            <a:endParaRPr lang="en-US" dirty="0"/>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w="9525">
            <a:noFill/>
            <a:round/>
            <a:headEnd/>
            <a:tailEnd/>
          </a:ln>
        </p:spPr>
        <p:txBody>
          <a:bodyPr/>
          <a:lstStyle/>
          <a:p>
            <a:endParaRPr lang="en-US" dirty="0"/>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w="9525">
            <a:noFill/>
            <a:round/>
            <a:headEnd/>
            <a:tailEnd/>
          </a:ln>
        </p:spPr>
        <p:txBody>
          <a:bodyPr/>
          <a:lstStyle/>
          <a:p>
            <a:endParaRPr lang="en-US" dirty="0"/>
          </a:p>
        </p:txBody>
      </p:sp>
      <p:pic>
        <p:nvPicPr>
          <p:cNvPr id="3113" name="Picture 41" descr="BD14742_"/>
          <p:cNvPicPr>
            <a:picLocks noChangeAspect="1" noChangeArrowheads="1"/>
          </p:cNvPicPr>
          <p:nvPr/>
        </p:nvPicPr>
        <p:blipFill>
          <a:blip r:embed="rId3" cstate="print"/>
          <a:srcRect/>
          <a:stretch>
            <a:fillRect/>
          </a:stretch>
        </p:blipFill>
        <p:spPr bwMode="auto">
          <a:xfrm>
            <a:off x="0" y="6696075"/>
            <a:ext cx="9144000" cy="161925"/>
          </a:xfrm>
          <a:prstGeom prst="rect">
            <a:avLst/>
          </a:prstGeom>
          <a:noFill/>
          <a:ln w="9525">
            <a:noFill/>
            <a:miter lim="800000"/>
            <a:headEnd/>
            <a:tailEnd/>
          </a:ln>
        </p:spPr>
      </p:pic>
      <p:pic>
        <p:nvPicPr>
          <p:cNvPr id="3114" name="Picture 42" descr="Logo"/>
          <p:cNvPicPr>
            <a:picLocks noChangeAspect="1" noChangeArrowheads="1"/>
          </p:cNvPicPr>
          <p:nvPr/>
        </p:nvPicPr>
        <p:blipFill>
          <a:blip r:embed="rId4" cstate="print"/>
          <a:srcRect/>
          <a:stretch>
            <a:fillRect/>
          </a:stretch>
        </p:blipFill>
        <p:spPr bwMode="auto">
          <a:xfrm>
            <a:off x="6400800" y="152400"/>
            <a:ext cx="2743200" cy="1524000"/>
          </a:xfrm>
          <a:prstGeom prst="rect">
            <a:avLst/>
          </a:prstGeom>
          <a:noFill/>
          <a:ln w="9525">
            <a:noFill/>
            <a:miter lim="800000"/>
            <a:headEnd/>
            <a:tailEnd/>
          </a:ln>
        </p:spPr>
      </p:pic>
      <p:pic>
        <p:nvPicPr>
          <p:cNvPr id="3115" name="Picture 43" descr="BD14742_"/>
          <p:cNvPicPr>
            <a:picLocks noChangeAspect="1" noChangeArrowheads="1"/>
          </p:cNvPicPr>
          <p:nvPr/>
        </p:nvPicPr>
        <p:blipFill>
          <a:blip r:embed="rId3" cstate="print"/>
          <a:srcRect/>
          <a:stretch>
            <a:fillRect/>
          </a:stretch>
        </p:blipFill>
        <p:spPr bwMode="auto">
          <a:xfrm>
            <a:off x="0" y="0"/>
            <a:ext cx="9144000" cy="161925"/>
          </a:xfrm>
          <a:prstGeom prst="rect">
            <a:avLst/>
          </a:prstGeom>
          <a:noFill/>
          <a:ln w="9525">
            <a:noFill/>
            <a:miter lim="800000"/>
            <a:headEnd/>
            <a:tailEnd/>
          </a:ln>
        </p:spPr>
      </p:pic>
      <p:sp>
        <p:nvSpPr>
          <p:cNvPr id="3118" name="Text Box 46"/>
          <p:cNvSpPr txBox="1">
            <a:spLocks noChangeArrowheads="1"/>
          </p:cNvSpPr>
          <p:nvPr/>
        </p:nvSpPr>
        <p:spPr bwMode="auto">
          <a:xfrm>
            <a:off x="8534400" y="6400800"/>
            <a:ext cx="381000" cy="246063"/>
          </a:xfrm>
          <a:prstGeom prst="rect">
            <a:avLst/>
          </a:prstGeom>
          <a:noFill/>
          <a:ln w="9525">
            <a:noFill/>
            <a:miter lim="800000"/>
            <a:headEnd/>
            <a:tailEnd/>
          </a:ln>
        </p:spPr>
        <p:txBody>
          <a:bodyPr>
            <a:spAutoFit/>
          </a:bodyPr>
          <a:lstStyle/>
          <a:p>
            <a:pPr>
              <a:spcBef>
                <a:spcPct val="50000"/>
              </a:spcBef>
            </a:pPr>
            <a:fld id="{868C6A03-1BD3-4802-8264-3DE04EDE4E61}" type="slidenum">
              <a:rPr lang="en-US" sz="1000"/>
              <a:pPr>
                <a:spcBef>
                  <a:spcPct val="50000"/>
                </a:spcBef>
              </a:pPr>
              <a:t>8</a:t>
            </a:fld>
            <a:endParaRPr lang="en-US" sz="1000" dirty="0"/>
          </a:p>
        </p:txBody>
      </p:sp>
      <p:sp>
        <p:nvSpPr>
          <p:cNvPr id="47" name="Title 46"/>
          <p:cNvSpPr>
            <a:spLocks noGrp="1"/>
          </p:cNvSpPr>
          <p:nvPr>
            <p:ph type="title"/>
          </p:nvPr>
        </p:nvSpPr>
        <p:spPr>
          <a:xfrm>
            <a:off x="152400" y="152400"/>
            <a:ext cx="7772400" cy="1143000"/>
          </a:xfrm>
        </p:spPr>
        <p:txBody>
          <a:bodyPr/>
          <a:lstStyle/>
          <a:p>
            <a:pPr algn="l"/>
            <a:r>
              <a:rPr lang="en-US" dirty="0" smtClean="0"/>
              <a:t>Evaluation Overview</a:t>
            </a:r>
            <a:endParaRPr lang="en-US" dirty="0"/>
          </a:p>
        </p:txBody>
      </p:sp>
      <p:graphicFrame>
        <p:nvGraphicFramePr>
          <p:cNvPr id="50" name="Content Placeholder 49"/>
          <p:cNvGraphicFramePr>
            <a:graphicFrameLocks noGrp="1"/>
          </p:cNvGraphicFramePr>
          <p:nvPr>
            <p:ph idx="1"/>
            <p:extLst>
              <p:ext uri="{D42A27DB-BD31-4B8C-83A1-F6EECF244321}">
                <p14:modId xmlns:p14="http://schemas.microsoft.com/office/powerpoint/2010/main" val="400779037"/>
              </p:ext>
            </p:extLst>
          </p:nvPr>
        </p:nvGraphicFramePr>
        <p:xfrm>
          <a:off x="315913" y="1147763"/>
          <a:ext cx="8458200" cy="51054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3983706593"/>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80</a:t>
            </a:fld>
            <a:endParaRPr lang="en-US" altLang="en-US" sz="1000"/>
          </a:p>
        </p:txBody>
      </p:sp>
      <p:graphicFrame>
        <p:nvGraphicFramePr>
          <p:cNvPr id="4" name="Diagram 3"/>
          <p:cNvGraphicFramePr/>
          <p:nvPr>
            <p:extLst>
              <p:ext uri="{D42A27DB-BD31-4B8C-83A1-F6EECF244321}">
                <p14:modId xmlns:p14="http://schemas.microsoft.com/office/powerpoint/2010/main" val="2923025854"/>
              </p:ext>
            </p:extLst>
          </p:nvPr>
        </p:nvGraphicFramePr>
        <p:xfrm>
          <a:off x="-179451" y="1206736"/>
          <a:ext cx="9017128" cy="533962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8" name="Rectangle 44"/>
          <p:cNvSpPr txBox="1">
            <a:spLocks noChangeArrowheads="1"/>
          </p:cNvSpPr>
          <p:nvPr/>
        </p:nvSpPr>
        <p:spPr bwMode="auto">
          <a:xfrm>
            <a:off x="85725" y="161193"/>
            <a:ext cx="7772400" cy="144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SJG Program Continuation</a:t>
            </a:r>
            <a:br>
              <a:rPr lang="en-US" altLang="en-US" kern="0" dirty="0" smtClean="0"/>
            </a:br>
            <a:endParaRPr lang="en-US" altLang="en-US" kern="0" dirty="0" smtClean="0"/>
          </a:p>
        </p:txBody>
      </p:sp>
    </p:spTree>
    <p:extLst>
      <p:ext uri="{BB962C8B-B14F-4D97-AF65-F5344CB8AC3E}">
        <p14:creationId xmlns:p14="http://schemas.microsoft.com/office/powerpoint/2010/main" val="110623861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81</a:t>
            </a:fld>
            <a:endParaRPr lang="en-US" altLang="en-US" sz="1000"/>
          </a:p>
        </p:txBody>
      </p:sp>
      <p:sp>
        <p:nvSpPr>
          <p:cNvPr id="3" name="Content Placeholder 2"/>
          <p:cNvSpPr>
            <a:spLocks noGrp="1"/>
          </p:cNvSpPr>
          <p:nvPr>
            <p:ph idx="1"/>
          </p:nvPr>
        </p:nvSpPr>
        <p:spPr>
          <a:xfrm>
            <a:off x="685800" y="1768127"/>
            <a:ext cx="7772400" cy="4114800"/>
          </a:xfrm>
        </p:spPr>
        <p:txBody>
          <a:bodyPr/>
          <a:lstStyle/>
          <a:p>
            <a:pPr marL="0" indent="0" algn="ctr">
              <a:buNone/>
            </a:pPr>
            <a:r>
              <a:rPr lang="en-US" dirty="0"/>
              <a:t>Jackie Berger, Ph.D.</a:t>
            </a:r>
          </a:p>
          <a:p>
            <a:pPr marL="0" indent="0" algn="ctr">
              <a:buNone/>
            </a:pPr>
            <a:r>
              <a:rPr lang="en-US" dirty="0"/>
              <a:t>President and Co-Founder</a:t>
            </a:r>
          </a:p>
          <a:p>
            <a:pPr marL="0" indent="0" algn="ctr">
              <a:buNone/>
            </a:pPr>
            <a:r>
              <a:rPr lang="en-US" dirty="0"/>
              <a:t>APPRISE</a:t>
            </a:r>
          </a:p>
          <a:p>
            <a:pPr marL="0" indent="0" algn="ctr">
              <a:buNone/>
            </a:pPr>
            <a:r>
              <a:rPr lang="en-US" dirty="0"/>
              <a:t>32 Nassau Street, Suite 200</a:t>
            </a:r>
          </a:p>
          <a:p>
            <a:pPr marL="0" indent="0" algn="ctr">
              <a:buNone/>
            </a:pPr>
            <a:r>
              <a:rPr lang="en-US" dirty="0"/>
              <a:t>Princeton, NJ 08542</a:t>
            </a:r>
          </a:p>
          <a:p>
            <a:pPr marL="0" indent="0" algn="ctr">
              <a:buNone/>
            </a:pPr>
            <a:r>
              <a:rPr lang="en-US" dirty="0"/>
              <a:t>609-252-8009</a:t>
            </a:r>
          </a:p>
          <a:p>
            <a:pPr marL="0" indent="0" algn="ctr">
              <a:buNone/>
            </a:pPr>
            <a:r>
              <a:rPr lang="en-US" u="sng" dirty="0">
                <a:solidFill>
                  <a:schemeClr val="accent1"/>
                </a:solidFill>
              </a:rPr>
              <a:t>www.appriseinc.org</a:t>
            </a:r>
            <a:endParaRPr lang="en-US" dirty="0">
              <a:solidFill>
                <a:schemeClr val="accent1"/>
              </a:solidFill>
            </a:endParaRPr>
          </a:p>
          <a:p>
            <a:pPr marL="0" indent="0" algn="ctr">
              <a:buNone/>
            </a:pPr>
            <a:endParaRPr lang="en-US" dirty="0"/>
          </a:p>
        </p:txBody>
      </p:sp>
      <p:sp>
        <p:nvSpPr>
          <p:cNvPr id="48" name="Rectangle 44"/>
          <p:cNvSpPr txBox="1">
            <a:spLocks noChangeArrowheads="1"/>
          </p:cNvSpPr>
          <p:nvPr/>
        </p:nvSpPr>
        <p:spPr bwMode="auto">
          <a:xfrm>
            <a:off x="85725" y="161193"/>
            <a:ext cx="7772400" cy="1445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1" fontAlgn="base" hangingPunct="1">
              <a:spcBef>
                <a:spcPct val="0"/>
              </a:spcBef>
              <a:spcAft>
                <a:spcPct val="0"/>
              </a:spcAft>
              <a:defRPr sz="4400">
                <a:solidFill>
                  <a:schemeClr val="tx2"/>
                </a:solidFill>
                <a:latin typeface="+mj-lt"/>
                <a:ea typeface="+mj-ea"/>
                <a:cs typeface="+mj-cs"/>
              </a:defRPr>
            </a:lvl1pPr>
            <a:lvl2pPr algn="ctr" rtl="0" eaLnBrk="1" fontAlgn="base" hangingPunct="1">
              <a:spcBef>
                <a:spcPct val="0"/>
              </a:spcBef>
              <a:spcAft>
                <a:spcPct val="0"/>
              </a:spcAft>
              <a:defRPr sz="4400">
                <a:solidFill>
                  <a:schemeClr val="tx2"/>
                </a:solidFill>
                <a:latin typeface="Times New Roman" charset="0"/>
              </a:defRPr>
            </a:lvl2pPr>
            <a:lvl3pPr algn="ctr" rtl="0" eaLnBrk="1" fontAlgn="base" hangingPunct="1">
              <a:spcBef>
                <a:spcPct val="0"/>
              </a:spcBef>
              <a:spcAft>
                <a:spcPct val="0"/>
              </a:spcAft>
              <a:defRPr sz="4400">
                <a:solidFill>
                  <a:schemeClr val="tx2"/>
                </a:solidFill>
                <a:latin typeface="Times New Roman" charset="0"/>
              </a:defRPr>
            </a:lvl3pPr>
            <a:lvl4pPr algn="ctr" rtl="0" eaLnBrk="1" fontAlgn="base" hangingPunct="1">
              <a:spcBef>
                <a:spcPct val="0"/>
              </a:spcBef>
              <a:spcAft>
                <a:spcPct val="0"/>
              </a:spcAft>
              <a:defRPr sz="4400">
                <a:solidFill>
                  <a:schemeClr val="tx2"/>
                </a:solidFill>
                <a:latin typeface="Times New Roman" charset="0"/>
              </a:defRPr>
            </a:lvl4pPr>
            <a:lvl5pPr algn="ctr" rtl="0" eaLnBrk="1" fontAlgn="base" hangingPunct="1">
              <a:spcBef>
                <a:spcPct val="0"/>
              </a:spcBef>
              <a:spcAft>
                <a:spcPct val="0"/>
              </a:spcAft>
              <a:defRPr sz="4400">
                <a:solidFill>
                  <a:schemeClr val="tx2"/>
                </a:solidFill>
                <a:latin typeface="Times New Roman" charset="0"/>
              </a:defRPr>
            </a:lvl5pPr>
            <a:lvl6pPr marL="457200" algn="ctr" rtl="0" eaLnBrk="1" fontAlgn="base" hangingPunct="1">
              <a:spcBef>
                <a:spcPct val="0"/>
              </a:spcBef>
              <a:spcAft>
                <a:spcPct val="0"/>
              </a:spcAft>
              <a:defRPr sz="4400">
                <a:solidFill>
                  <a:schemeClr val="tx2"/>
                </a:solidFill>
                <a:latin typeface="Times New Roman" charset="0"/>
              </a:defRPr>
            </a:lvl6pPr>
            <a:lvl7pPr marL="914400" algn="ctr" rtl="0" eaLnBrk="1" fontAlgn="base" hangingPunct="1">
              <a:spcBef>
                <a:spcPct val="0"/>
              </a:spcBef>
              <a:spcAft>
                <a:spcPct val="0"/>
              </a:spcAft>
              <a:defRPr sz="4400">
                <a:solidFill>
                  <a:schemeClr val="tx2"/>
                </a:solidFill>
                <a:latin typeface="Times New Roman" charset="0"/>
              </a:defRPr>
            </a:lvl7pPr>
            <a:lvl8pPr marL="1371600" algn="ctr" rtl="0" eaLnBrk="1" fontAlgn="base" hangingPunct="1">
              <a:spcBef>
                <a:spcPct val="0"/>
              </a:spcBef>
              <a:spcAft>
                <a:spcPct val="0"/>
              </a:spcAft>
              <a:defRPr sz="4400">
                <a:solidFill>
                  <a:schemeClr val="tx2"/>
                </a:solidFill>
                <a:latin typeface="Times New Roman" charset="0"/>
              </a:defRPr>
            </a:lvl8pPr>
            <a:lvl9pPr marL="1828800" algn="ctr" rtl="0" eaLnBrk="1" fontAlgn="base" hangingPunct="1">
              <a:spcBef>
                <a:spcPct val="0"/>
              </a:spcBef>
              <a:spcAft>
                <a:spcPct val="0"/>
              </a:spcAft>
              <a:defRPr sz="4400">
                <a:solidFill>
                  <a:schemeClr val="tx2"/>
                </a:solidFill>
                <a:latin typeface="Times New Roman" charset="0"/>
              </a:defRPr>
            </a:lvl9pPr>
          </a:lstStyle>
          <a:p>
            <a:pPr algn="l"/>
            <a:r>
              <a:rPr lang="en-US" altLang="en-US" kern="0" dirty="0" smtClean="0"/>
              <a:t>Contact</a:t>
            </a:r>
            <a:br>
              <a:rPr lang="en-US" altLang="en-US" kern="0" dirty="0" smtClean="0"/>
            </a:br>
            <a:endParaRPr lang="en-US" altLang="en-US" kern="0" dirty="0" smtClean="0"/>
          </a:p>
        </p:txBody>
      </p:sp>
    </p:spTree>
    <p:extLst>
      <p:ext uri="{BB962C8B-B14F-4D97-AF65-F5344CB8AC3E}">
        <p14:creationId xmlns:p14="http://schemas.microsoft.com/office/powerpoint/2010/main" val="612477605"/>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Freeform 2"/>
          <p:cNvSpPr>
            <a:spLocks/>
          </p:cNvSpPr>
          <p:nvPr/>
        </p:nvSpPr>
        <p:spPr bwMode="auto">
          <a:xfrm>
            <a:off x="2114550"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5" name="Freeform 3"/>
          <p:cNvSpPr>
            <a:spLocks/>
          </p:cNvSpPr>
          <p:nvPr/>
        </p:nvSpPr>
        <p:spPr bwMode="auto">
          <a:xfrm>
            <a:off x="1909763" y="0"/>
            <a:ext cx="146050" cy="55563"/>
          </a:xfrm>
          <a:custGeom>
            <a:avLst/>
            <a:gdLst>
              <a:gd name="T0" fmla="*/ 92 w 92"/>
              <a:gd name="T1" fmla="*/ 35 h 35"/>
              <a:gd name="T2" fmla="*/ 46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6"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6" name="Freeform 4"/>
          <p:cNvSpPr>
            <a:spLocks/>
          </p:cNvSpPr>
          <p:nvPr/>
        </p:nvSpPr>
        <p:spPr bwMode="auto">
          <a:xfrm>
            <a:off x="1693863" y="0"/>
            <a:ext cx="147637"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7" name="Freeform 5"/>
          <p:cNvSpPr>
            <a:spLocks/>
          </p:cNvSpPr>
          <p:nvPr/>
        </p:nvSpPr>
        <p:spPr bwMode="auto">
          <a:xfrm>
            <a:off x="14874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8" name="Freeform 6"/>
          <p:cNvSpPr>
            <a:spLocks/>
          </p:cNvSpPr>
          <p:nvPr/>
        </p:nvSpPr>
        <p:spPr bwMode="auto">
          <a:xfrm>
            <a:off x="1282700"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79" name="Freeform 7"/>
          <p:cNvSpPr>
            <a:spLocks/>
          </p:cNvSpPr>
          <p:nvPr/>
        </p:nvSpPr>
        <p:spPr bwMode="auto">
          <a:xfrm>
            <a:off x="1063625" y="0"/>
            <a:ext cx="147638" cy="55563"/>
          </a:xfrm>
          <a:custGeom>
            <a:avLst/>
            <a:gdLst>
              <a:gd name="T0" fmla="*/ 93 w 93"/>
              <a:gd name="T1" fmla="*/ 35 h 35"/>
              <a:gd name="T2" fmla="*/ 47 w 93"/>
              <a:gd name="T3" fmla="*/ 0 h 35"/>
              <a:gd name="T4" fmla="*/ 0 w 93"/>
              <a:gd name="T5" fmla="*/ 35 h 35"/>
              <a:gd name="T6" fmla="*/ 93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93" y="35"/>
                </a:moveTo>
                <a:lnTo>
                  <a:pt x="47" y="0"/>
                </a:lnTo>
                <a:lnTo>
                  <a:pt x="0" y="35"/>
                </a:lnTo>
                <a:lnTo>
                  <a:pt x="93"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0" name="Freeform 8"/>
          <p:cNvSpPr>
            <a:spLocks/>
          </p:cNvSpPr>
          <p:nvPr/>
        </p:nvSpPr>
        <p:spPr bwMode="auto">
          <a:xfrm>
            <a:off x="865188"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1" name="Freeform 9"/>
          <p:cNvSpPr>
            <a:spLocks/>
          </p:cNvSpPr>
          <p:nvPr/>
        </p:nvSpPr>
        <p:spPr bwMode="auto">
          <a:xfrm>
            <a:off x="65563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2" name="Freeform 10"/>
          <p:cNvSpPr>
            <a:spLocks/>
          </p:cNvSpPr>
          <p:nvPr/>
        </p:nvSpPr>
        <p:spPr bwMode="auto">
          <a:xfrm>
            <a:off x="447675" y="0"/>
            <a:ext cx="149225" cy="55563"/>
          </a:xfrm>
          <a:custGeom>
            <a:avLst/>
            <a:gdLst>
              <a:gd name="T0" fmla="*/ 94 w 94"/>
              <a:gd name="T1" fmla="*/ 35 h 35"/>
              <a:gd name="T2" fmla="*/ 47 w 94"/>
              <a:gd name="T3" fmla="*/ 0 h 35"/>
              <a:gd name="T4" fmla="*/ 0 w 94"/>
              <a:gd name="T5" fmla="*/ 35 h 35"/>
              <a:gd name="T6" fmla="*/ 94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94" y="35"/>
                </a:moveTo>
                <a:lnTo>
                  <a:pt x="47" y="0"/>
                </a:lnTo>
                <a:lnTo>
                  <a:pt x="0" y="35"/>
                </a:lnTo>
                <a:lnTo>
                  <a:pt x="94"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3" name="Freeform 11"/>
          <p:cNvSpPr>
            <a:spLocks/>
          </p:cNvSpPr>
          <p:nvPr/>
        </p:nvSpPr>
        <p:spPr bwMode="auto">
          <a:xfrm>
            <a:off x="242888" y="0"/>
            <a:ext cx="146050" cy="55563"/>
          </a:xfrm>
          <a:custGeom>
            <a:avLst/>
            <a:gdLst>
              <a:gd name="T0" fmla="*/ 92 w 92"/>
              <a:gd name="T1" fmla="*/ 35 h 35"/>
              <a:gd name="T2" fmla="*/ 47 w 92"/>
              <a:gd name="T3" fmla="*/ 0 h 35"/>
              <a:gd name="T4" fmla="*/ 0 w 92"/>
              <a:gd name="T5" fmla="*/ 35 h 35"/>
              <a:gd name="T6" fmla="*/ 92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92" y="35"/>
                </a:moveTo>
                <a:lnTo>
                  <a:pt x="47" y="0"/>
                </a:lnTo>
                <a:lnTo>
                  <a:pt x="0" y="35"/>
                </a:lnTo>
                <a:lnTo>
                  <a:pt x="92"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4" name="Freeform 12"/>
          <p:cNvSpPr>
            <a:spLocks/>
          </p:cNvSpPr>
          <p:nvPr/>
        </p:nvSpPr>
        <p:spPr bwMode="auto">
          <a:xfrm>
            <a:off x="66659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5" name="Freeform 13"/>
          <p:cNvSpPr>
            <a:spLocks/>
          </p:cNvSpPr>
          <p:nvPr/>
        </p:nvSpPr>
        <p:spPr bwMode="auto">
          <a:xfrm>
            <a:off x="64611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6" name="Freeform 14"/>
          <p:cNvSpPr>
            <a:spLocks/>
          </p:cNvSpPr>
          <p:nvPr/>
        </p:nvSpPr>
        <p:spPr bwMode="auto">
          <a:xfrm>
            <a:off x="68754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7" name="Freeform 15"/>
          <p:cNvSpPr>
            <a:spLocks/>
          </p:cNvSpPr>
          <p:nvPr/>
        </p:nvSpPr>
        <p:spPr bwMode="auto">
          <a:xfrm>
            <a:off x="70834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8" name="Freeform 16"/>
          <p:cNvSpPr>
            <a:spLocks/>
          </p:cNvSpPr>
          <p:nvPr/>
        </p:nvSpPr>
        <p:spPr bwMode="auto">
          <a:xfrm>
            <a:off x="72977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89" name="Freeform 17"/>
          <p:cNvSpPr>
            <a:spLocks/>
          </p:cNvSpPr>
          <p:nvPr/>
        </p:nvSpPr>
        <p:spPr bwMode="auto">
          <a:xfrm>
            <a:off x="75025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0" name="Freeform 18"/>
          <p:cNvSpPr>
            <a:spLocks/>
          </p:cNvSpPr>
          <p:nvPr/>
        </p:nvSpPr>
        <p:spPr bwMode="auto">
          <a:xfrm>
            <a:off x="77104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1" name="Freeform 19"/>
          <p:cNvSpPr>
            <a:spLocks/>
          </p:cNvSpPr>
          <p:nvPr/>
        </p:nvSpPr>
        <p:spPr bwMode="auto">
          <a:xfrm>
            <a:off x="79279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2" name="Freeform 20"/>
          <p:cNvSpPr>
            <a:spLocks/>
          </p:cNvSpPr>
          <p:nvPr/>
        </p:nvSpPr>
        <p:spPr bwMode="auto">
          <a:xfrm>
            <a:off x="812800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3" name="Freeform 21"/>
          <p:cNvSpPr>
            <a:spLocks/>
          </p:cNvSpPr>
          <p:nvPr/>
        </p:nvSpPr>
        <p:spPr bwMode="auto">
          <a:xfrm>
            <a:off x="833755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4" name="Freeform 22"/>
          <p:cNvSpPr>
            <a:spLocks/>
          </p:cNvSpPr>
          <p:nvPr/>
        </p:nvSpPr>
        <p:spPr bwMode="auto">
          <a:xfrm>
            <a:off x="85423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5" name="Freeform 23"/>
          <p:cNvSpPr>
            <a:spLocks/>
          </p:cNvSpPr>
          <p:nvPr/>
        </p:nvSpPr>
        <p:spPr bwMode="auto">
          <a:xfrm>
            <a:off x="8750300" y="0"/>
            <a:ext cx="146050" cy="55563"/>
          </a:xfrm>
          <a:custGeom>
            <a:avLst/>
            <a:gdLst>
              <a:gd name="T0" fmla="*/ 0 w 92"/>
              <a:gd name="T1" fmla="*/ 35 h 35"/>
              <a:gd name="T2" fmla="*/ 47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7"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6" name="Freeform 24"/>
          <p:cNvSpPr>
            <a:spLocks/>
          </p:cNvSpPr>
          <p:nvPr/>
        </p:nvSpPr>
        <p:spPr bwMode="auto">
          <a:xfrm>
            <a:off x="543083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7" name="Freeform 25"/>
          <p:cNvSpPr>
            <a:spLocks/>
          </p:cNvSpPr>
          <p:nvPr/>
        </p:nvSpPr>
        <p:spPr bwMode="auto">
          <a:xfrm>
            <a:off x="522287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8" name="Freeform 26"/>
          <p:cNvSpPr>
            <a:spLocks/>
          </p:cNvSpPr>
          <p:nvPr/>
        </p:nvSpPr>
        <p:spPr bwMode="auto">
          <a:xfrm>
            <a:off x="56403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099" name="Freeform 27"/>
          <p:cNvSpPr>
            <a:spLocks/>
          </p:cNvSpPr>
          <p:nvPr/>
        </p:nvSpPr>
        <p:spPr bwMode="auto">
          <a:xfrm>
            <a:off x="5848350"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0" name="Freeform 28"/>
          <p:cNvSpPr>
            <a:spLocks/>
          </p:cNvSpPr>
          <p:nvPr/>
        </p:nvSpPr>
        <p:spPr bwMode="auto">
          <a:xfrm>
            <a:off x="6062663" y="0"/>
            <a:ext cx="146050" cy="55563"/>
          </a:xfrm>
          <a:custGeom>
            <a:avLst/>
            <a:gdLst>
              <a:gd name="T0" fmla="*/ 0 w 92"/>
              <a:gd name="T1" fmla="*/ 35 h 35"/>
              <a:gd name="T2" fmla="*/ 45 w 92"/>
              <a:gd name="T3" fmla="*/ 0 h 35"/>
              <a:gd name="T4" fmla="*/ 92 w 92"/>
              <a:gd name="T5" fmla="*/ 35 h 35"/>
              <a:gd name="T6" fmla="*/ 0 w 92"/>
              <a:gd name="T7" fmla="*/ 35 h 35"/>
              <a:gd name="T8" fmla="*/ 0 60000 65536"/>
              <a:gd name="T9" fmla="*/ 0 60000 65536"/>
              <a:gd name="T10" fmla="*/ 0 60000 65536"/>
              <a:gd name="T11" fmla="*/ 0 60000 65536"/>
              <a:gd name="T12" fmla="*/ 0 w 92"/>
              <a:gd name="T13" fmla="*/ 0 h 35"/>
              <a:gd name="T14" fmla="*/ 92 w 92"/>
              <a:gd name="T15" fmla="*/ 35 h 35"/>
            </a:gdLst>
            <a:ahLst/>
            <a:cxnLst>
              <a:cxn ang="T8">
                <a:pos x="T0" y="T1"/>
              </a:cxn>
              <a:cxn ang="T9">
                <a:pos x="T2" y="T3"/>
              </a:cxn>
              <a:cxn ang="T10">
                <a:pos x="T4" y="T5"/>
              </a:cxn>
              <a:cxn ang="T11">
                <a:pos x="T6" y="T7"/>
              </a:cxn>
            </a:cxnLst>
            <a:rect l="T12" t="T13" r="T14" b="T15"/>
            <a:pathLst>
              <a:path w="92" h="35">
                <a:moveTo>
                  <a:pt x="0" y="35"/>
                </a:moveTo>
                <a:lnTo>
                  <a:pt x="45" y="0"/>
                </a:lnTo>
                <a:lnTo>
                  <a:pt x="92"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1" name="Freeform 29"/>
          <p:cNvSpPr>
            <a:spLocks/>
          </p:cNvSpPr>
          <p:nvPr/>
        </p:nvSpPr>
        <p:spPr bwMode="auto">
          <a:xfrm>
            <a:off x="626586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2" name="Freeform 30"/>
          <p:cNvSpPr>
            <a:spLocks/>
          </p:cNvSpPr>
          <p:nvPr/>
        </p:nvSpPr>
        <p:spPr bwMode="auto">
          <a:xfrm>
            <a:off x="418147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3" name="Freeform 31"/>
          <p:cNvSpPr>
            <a:spLocks/>
          </p:cNvSpPr>
          <p:nvPr/>
        </p:nvSpPr>
        <p:spPr bwMode="auto">
          <a:xfrm>
            <a:off x="39735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4" name="Freeform 32"/>
          <p:cNvSpPr>
            <a:spLocks/>
          </p:cNvSpPr>
          <p:nvPr/>
        </p:nvSpPr>
        <p:spPr bwMode="auto">
          <a:xfrm>
            <a:off x="4391025" y="0"/>
            <a:ext cx="147638"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5" name="Freeform 33"/>
          <p:cNvSpPr>
            <a:spLocks/>
          </p:cNvSpPr>
          <p:nvPr/>
        </p:nvSpPr>
        <p:spPr bwMode="auto">
          <a:xfrm>
            <a:off x="4595813"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6" name="Freeform 34"/>
          <p:cNvSpPr>
            <a:spLocks/>
          </p:cNvSpPr>
          <p:nvPr/>
        </p:nvSpPr>
        <p:spPr bwMode="auto">
          <a:xfrm>
            <a:off x="4810125"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7" name="Freeform 35"/>
          <p:cNvSpPr>
            <a:spLocks/>
          </p:cNvSpPr>
          <p:nvPr/>
        </p:nvSpPr>
        <p:spPr bwMode="auto">
          <a:xfrm>
            <a:off x="5018088"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8" name="Freeform 36"/>
          <p:cNvSpPr>
            <a:spLocks/>
          </p:cNvSpPr>
          <p:nvPr/>
        </p:nvSpPr>
        <p:spPr bwMode="auto">
          <a:xfrm>
            <a:off x="293528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09" name="Freeform 37"/>
          <p:cNvSpPr>
            <a:spLocks/>
          </p:cNvSpPr>
          <p:nvPr/>
        </p:nvSpPr>
        <p:spPr bwMode="auto">
          <a:xfrm>
            <a:off x="2728913" y="0"/>
            <a:ext cx="147637"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0" name="Freeform 38"/>
          <p:cNvSpPr>
            <a:spLocks/>
          </p:cNvSpPr>
          <p:nvPr/>
        </p:nvSpPr>
        <p:spPr bwMode="auto">
          <a:xfrm>
            <a:off x="3144838" y="0"/>
            <a:ext cx="149225" cy="55563"/>
          </a:xfrm>
          <a:custGeom>
            <a:avLst/>
            <a:gdLst>
              <a:gd name="T0" fmla="*/ 0 w 94"/>
              <a:gd name="T1" fmla="*/ 35 h 35"/>
              <a:gd name="T2" fmla="*/ 47 w 94"/>
              <a:gd name="T3" fmla="*/ 0 h 35"/>
              <a:gd name="T4" fmla="*/ 94 w 94"/>
              <a:gd name="T5" fmla="*/ 35 h 35"/>
              <a:gd name="T6" fmla="*/ 0 w 94"/>
              <a:gd name="T7" fmla="*/ 35 h 35"/>
              <a:gd name="T8" fmla="*/ 0 60000 65536"/>
              <a:gd name="T9" fmla="*/ 0 60000 65536"/>
              <a:gd name="T10" fmla="*/ 0 60000 65536"/>
              <a:gd name="T11" fmla="*/ 0 60000 65536"/>
              <a:gd name="T12" fmla="*/ 0 w 94"/>
              <a:gd name="T13" fmla="*/ 0 h 35"/>
              <a:gd name="T14" fmla="*/ 94 w 94"/>
              <a:gd name="T15" fmla="*/ 35 h 35"/>
            </a:gdLst>
            <a:ahLst/>
            <a:cxnLst>
              <a:cxn ang="T8">
                <a:pos x="T0" y="T1"/>
              </a:cxn>
              <a:cxn ang="T9">
                <a:pos x="T2" y="T3"/>
              </a:cxn>
              <a:cxn ang="T10">
                <a:pos x="T4" y="T5"/>
              </a:cxn>
              <a:cxn ang="T11">
                <a:pos x="T6" y="T7"/>
              </a:cxn>
            </a:cxnLst>
            <a:rect l="T12" t="T13" r="T14" b="T15"/>
            <a:pathLst>
              <a:path w="94" h="35">
                <a:moveTo>
                  <a:pt x="0" y="35"/>
                </a:moveTo>
                <a:lnTo>
                  <a:pt x="47" y="0"/>
                </a:lnTo>
                <a:lnTo>
                  <a:pt x="94"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1" name="Freeform 39"/>
          <p:cNvSpPr>
            <a:spLocks/>
          </p:cNvSpPr>
          <p:nvPr/>
        </p:nvSpPr>
        <p:spPr bwMode="auto">
          <a:xfrm>
            <a:off x="3351213" y="0"/>
            <a:ext cx="147637" cy="55563"/>
          </a:xfrm>
          <a:custGeom>
            <a:avLst/>
            <a:gdLst>
              <a:gd name="T0" fmla="*/ 0 w 93"/>
              <a:gd name="T1" fmla="*/ 35 h 35"/>
              <a:gd name="T2" fmla="*/ 47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7"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3112" name="Freeform 40"/>
          <p:cNvSpPr>
            <a:spLocks/>
          </p:cNvSpPr>
          <p:nvPr/>
        </p:nvSpPr>
        <p:spPr bwMode="auto">
          <a:xfrm>
            <a:off x="3565525" y="0"/>
            <a:ext cx="147638" cy="55563"/>
          </a:xfrm>
          <a:custGeom>
            <a:avLst/>
            <a:gdLst>
              <a:gd name="T0" fmla="*/ 0 w 93"/>
              <a:gd name="T1" fmla="*/ 35 h 35"/>
              <a:gd name="T2" fmla="*/ 46 w 93"/>
              <a:gd name="T3" fmla="*/ 0 h 35"/>
              <a:gd name="T4" fmla="*/ 93 w 93"/>
              <a:gd name="T5" fmla="*/ 35 h 35"/>
              <a:gd name="T6" fmla="*/ 0 w 93"/>
              <a:gd name="T7" fmla="*/ 35 h 35"/>
              <a:gd name="T8" fmla="*/ 0 60000 65536"/>
              <a:gd name="T9" fmla="*/ 0 60000 65536"/>
              <a:gd name="T10" fmla="*/ 0 60000 65536"/>
              <a:gd name="T11" fmla="*/ 0 60000 65536"/>
              <a:gd name="T12" fmla="*/ 0 w 93"/>
              <a:gd name="T13" fmla="*/ 0 h 35"/>
              <a:gd name="T14" fmla="*/ 93 w 93"/>
              <a:gd name="T15" fmla="*/ 35 h 35"/>
            </a:gdLst>
            <a:ahLst/>
            <a:cxnLst>
              <a:cxn ang="T8">
                <a:pos x="T0" y="T1"/>
              </a:cxn>
              <a:cxn ang="T9">
                <a:pos x="T2" y="T3"/>
              </a:cxn>
              <a:cxn ang="T10">
                <a:pos x="T4" y="T5"/>
              </a:cxn>
              <a:cxn ang="T11">
                <a:pos x="T6" y="T7"/>
              </a:cxn>
            </a:cxnLst>
            <a:rect l="T12" t="T13" r="T14" b="T15"/>
            <a:pathLst>
              <a:path w="93" h="35">
                <a:moveTo>
                  <a:pt x="0" y="35"/>
                </a:moveTo>
                <a:lnTo>
                  <a:pt x="46" y="0"/>
                </a:lnTo>
                <a:lnTo>
                  <a:pt x="93" y="35"/>
                </a:lnTo>
                <a:lnTo>
                  <a:pt x="0" y="35"/>
                </a:lnTo>
                <a:close/>
              </a:path>
            </a:pathLst>
          </a:custGeom>
          <a:solidFill>
            <a:srgbClr val="BFFF8C"/>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pic>
        <p:nvPicPr>
          <p:cNvPr id="3113" name="Picture 41"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696075"/>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4" name="Picture 42"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800" y="152400"/>
            <a:ext cx="2743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15" name="Picture 43" descr="BD14742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16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784225" y="2407444"/>
            <a:ext cx="7772400" cy="2043112"/>
          </a:xfrm>
        </p:spPr>
        <p:txBody>
          <a:bodyPr/>
          <a:lstStyle/>
          <a:p>
            <a:pPr algn="ctr"/>
            <a:r>
              <a:rPr lang="en-US" dirty="0" smtClean="0"/>
              <a:t>BACKGROUND RESEARCH</a:t>
            </a:r>
            <a:endParaRPr lang="en-US" dirty="0"/>
          </a:p>
        </p:txBody>
      </p:sp>
      <p:sp>
        <p:nvSpPr>
          <p:cNvPr id="3118" name="Text Box 46"/>
          <p:cNvSpPr txBox="1">
            <a:spLocks noChangeArrowheads="1"/>
          </p:cNvSpPr>
          <p:nvPr/>
        </p:nvSpPr>
        <p:spPr bwMode="auto">
          <a:xfrm>
            <a:off x="8534400" y="6400800"/>
            <a:ext cx="381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spcBef>
                <a:spcPct val="50000"/>
              </a:spcBef>
            </a:pPr>
            <a:fld id="{58077E62-1D45-47D1-BA98-434501238A1A}" type="slidenum">
              <a:rPr lang="en-US" altLang="en-US" sz="1000"/>
              <a:pPr eaLnBrk="1" hangingPunct="1">
                <a:spcBef>
                  <a:spcPct val="50000"/>
                </a:spcBef>
              </a:pPr>
              <a:t>9</a:t>
            </a:fld>
            <a:endParaRPr lang="en-US" altLang="en-US" sz="1000"/>
          </a:p>
        </p:txBody>
      </p:sp>
    </p:spTree>
    <p:extLst>
      <p:ext uri="{BB962C8B-B14F-4D97-AF65-F5344CB8AC3E}">
        <p14:creationId xmlns:p14="http://schemas.microsoft.com/office/powerpoint/2010/main" val="3231537868"/>
      </p:ext>
    </p:extLst>
  </p:cSld>
  <p:clrMapOvr>
    <a:masterClrMapping/>
  </p:clrMapOvr>
  <p:timing>
    <p:tnLst>
      <p:par>
        <p:cTn id="1" dur="indefinite" restart="never" nodeType="tmRoot"/>
      </p:par>
    </p:tnLst>
  </p:timing>
</p:sld>
</file>

<file path=ppt/theme/theme1.xml><?xml version="1.0" encoding="utf-8"?>
<a:theme xmlns:a="http://schemas.openxmlformats.org/drawingml/2006/main" name="Power Point Template - Cover and Page">
  <a:themeElements>
    <a:clrScheme name="Power Point Template - Cover and Pag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Power Point Template - Cover and Pag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ower Point Template - Cover and Pag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Power Point Template - Cover and Pag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Power Point Template - Cover and Pag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Power Point Template - Cover and Pag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Power Point Template - Cover and Pag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Power Point Template - Cover and Pag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Power Point Template - Cover and Pag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Power Point Template - Cover and Page</Template>
  <TotalTime>7551</TotalTime>
  <Words>4057</Words>
  <Application>Microsoft Office PowerPoint</Application>
  <PresentationFormat>On-screen Show (4:3)</PresentationFormat>
  <Paragraphs>1516</Paragraphs>
  <Slides>81</Slides>
  <Notes>6</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81</vt:i4>
      </vt:variant>
    </vt:vector>
  </HeadingPairs>
  <TitlesOfParts>
    <vt:vector size="86" baseType="lpstr">
      <vt:lpstr>Arial</vt:lpstr>
      <vt:lpstr>Calibri</vt:lpstr>
      <vt:lpstr>Calibri Light</vt:lpstr>
      <vt:lpstr>Times New Roman</vt:lpstr>
      <vt:lpstr>Power Point Template - Cover and Page</vt:lpstr>
      <vt:lpstr>South Jersey Gas  Energy Efficiency Program Evaluation</vt:lpstr>
      <vt:lpstr>Presentation Overview</vt:lpstr>
      <vt:lpstr>SJG Energy Efficiency PROGRAMs overview</vt:lpstr>
      <vt:lpstr>SJG Energy Efficiency Program Goals</vt:lpstr>
      <vt:lpstr>SJG Energy Efficiency Residential Programs</vt:lpstr>
      <vt:lpstr>SJG Energy Efficiency C&amp;I Programs</vt:lpstr>
      <vt:lpstr>South Jersey Gas  Energy Efficiency programs  evaluation overview</vt:lpstr>
      <vt:lpstr>Evaluation Overview</vt:lpstr>
      <vt:lpstr>BACKGROUND RESEARCH</vt:lpstr>
      <vt:lpstr>SJG Program Participation</vt:lpstr>
      <vt:lpstr>SJG HPwES Measures</vt:lpstr>
      <vt:lpstr>PowerPoint Presentation</vt:lpstr>
      <vt:lpstr>SJG Program  Accomplishments</vt:lpstr>
      <vt:lpstr>PowerPoint Presentation</vt:lpstr>
      <vt:lpstr>PARTICIPANT FEEDBACK</vt:lpstr>
      <vt:lpstr>Participant Feedback In-Depth Interviews</vt:lpstr>
      <vt:lpstr>Participant Feedback Quantitative Surveys</vt:lpstr>
      <vt:lpstr>PowerPoint Presentation</vt:lpstr>
      <vt:lpstr>Participant Feedback Information Source</vt:lpstr>
      <vt:lpstr>Participant Feedback HPwES Participation</vt:lpstr>
      <vt:lpstr>Participant Feedback C&amp;I Participation</vt:lpstr>
      <vt:lpstr>Participant Feedback HVAC Rebate vs Loan</vt:lpstr>
      <vt:lpstr>Participant Feedback Energy Finance Solutions</vt:lpstr>
      <vt:lpstr>Participant Feedback HPwES Measures Installed</vt:lpstr>
      <vt:lpstr>Participant Feedback HPwES Program Impact</vt:lpstr>
      <vt:lpstr>Participant Feedback HPwES Loan Impact</vt:lpstr>
      <vt:lpstr>Participant Feedback Program Impact</vt:lpstr>
      <vt:lpstr>PowerPoint Presentation</vt:lpstr>
      <vt:lpstr>Participant Feedback OPower Program Impacts</vt:lpstr>
      <vt:lpstr>PowerPoint Presentation</vt:lpstr>
      <vt:lpstr>Participant Feedback HVAC Satisfaction</vt:lpstr>
      <vt:lpstr>Participant Feedback HPwES Satisfaction</vt:lpstr>
      <vt:lpstr>PowerPoint Presentation</vt:lpstr>
      <vt:lpstr>PowerPoint Presentation</vt:lpstr>
      <vt:lpstr>PowerPoint Presentation</vt:lpstr>
      <vt:lpstr>PowerPoint Presentation</vt:lpstr>
      <vt:lpstr>CONTRACTOR FEEDBACK</vt:lpstr>
      <vt:lpstr>Contractor Feedback Methodology</vt:lpstr>
      <vt:lpstr>Contractor Feedback Information Goals</vt:lpstr>
      <vt:lpstr>Contractor Feedback Information Source</vt:lpstr>
      <vt:lpstr>Contractor Feedback Program Incentives</vt:lpstr>
      <vt:lpstr>PowerPoint Presentation</vt:lpstr>
      <vt:lpstr>PowerPoint Presentation</vt:lpstr>
      <vt:lpstr>PowerPoint Presentation</vt:lpstr>
      <vt:lpstr>Contractor Feedback Business Impact</vt:lpstr>
      <vt:lpstr>PowerPoint Presentation</vt:lpstr>
      <vt:lpstr>PowerPoint Presentation</vt:lpstr>
      <vt:lpstr>USAGE IMPACTS</vt:lpstr>
      <vt:lpstr>HVAC Impact Natural Gas Savings  </vt:lpstr>
      <vt:lpstr>HVAC Impact Savings By Incentive Type </vt:lpstr>
      <vt:lpstr>HVAC Impact Savings By Pre-Usage </vt:lpstr>
      <vt:lpstr>HPwES Impact Natural Gas Savings  </vt:lpstr>
      <vt:lpstr>HPwES Impact Savings By NJCEP Rebate </vt:lpstr>
      <vt:lpstr>HPwES Impact Savings By Pre-Usage </vt:lpstr>
      <vt:lpstr>HPwES Impact Savings By Contractor </vt:lpstr>
      <vt:lpstr>HPwES Impact Savings By Contractor </vt:lpstr>
      <vt:lpstr>NON-ENERGY BENEFITS</vt:lpstr>
      <vt:lpstr>Non-Energy Benefits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KEY FINDINGS &amp; RECOMMENDATIONS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Jackie-Berger</dc:creator>
  <cp:lastModifiedBy>Jackie-Berger</cp:lastModifiedBy>
  <cp:revision>1009</cp:revision>
  <cp:lastPrinted>2016-10-17T13:33:44Z</cp:lastPrinted>
  <dcterms:created xsi:type="dcterms:W3CDTF">2015-04-13T14:07:24Z</dcterms:created>
  <dcterms:modified xsi:type="dcterms:W3CDTF">2016-10-17T14:00:36Z</dcterms:modified>
</cp:coreProperties>
</file>