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82" r:id="rId4"/>
    <p:sldId id="257" r:id="rId5"/>
    <p:sldId id="284" r:id="rId6"/>
    <p:sldId id="287" r:id="rId7"/>
    <p:sldId id="276" r:id="rId8"/>
    <p:sldId id="259" r:id="rId9"/>
    <p:sldId id="285" r:id="rId10"/>
    <p:sldId id="286" r:id="rId11"/>
    <p:sldId id="275" r:id="rId12"/>
    <p:sldId id="269" r:id="rId13"/>
    <p:sldId id="270" r:id="rId14"/>
    <p:sldId id="265" r:id="rId15"/>
    <p:sldId id="271" r:id="rId16"/>
    <p:sldId id="272" r:id="rId17"/>
    <p:sldId id="273" r:id="rId18"/>
    <p:sldId id="266" r:id="rId19"/>
    <p:sldId id="274" r:id="rId20"/>
    <p:sldId id="267" r:id="rId21"/>
    <p:sldId id="268" r:id="rId22"/>
    <p:sldId id="288" r:id="rId23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FA74E5-9BF1-4764-B98F-9122E76A3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78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F0B0C-BE47-4FF3-BD1A-37D1ECE0B9DD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139825"/>
            <a:ext cx="4102100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9FD61-CA73-41FF-8ABD-8E2C69CCB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D5F7D35-F595-498F-86A0-1B8CE9606AC8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499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1C8029-E976-4405-81D0-0957708DC864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97925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1378D6-89AD-465A-8AEA-4D0B593A91D5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88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38D78-78B8-4EEC-AE8D-ACC0F675F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901EF-DDF4-4A05-8870-CB3BC6D8C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01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C39A1-54E7-41BC-A96E-7C554B776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21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E94F6-9A88-4D82-9102-048389305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59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6A073-848C-4C6B-BA4E-D31F56FF1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26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11203-6A88-4096-B508-62D41C427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A61F3-C6FB-4D6F-92FB-6869E15C53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61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625CF-C118-4852-8AC3-3E45B7F59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3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C69B66-CD26-4EB4-9583-DFD4AB103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02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CEE40-3712-4A59-879C-B87BCF6E7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4F1E1-F19A-4754-BB1E-5D91F1822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74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FB39E7-479B-4B42-9789-4E7DEF5AA2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Energy Education in the Home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Jackie Berger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spcBef>
                <a:spcPts val="0"/>
              </a:spcBef>
            </a:pPr>
            <a:r>
              <a:rPr lang="en-US" altLang="en-US" dirty="0" smtClean="0"/>
              <a:t>2014 BECC</a:t>
            </a:r>
          </a:p>
          <a:p>
            <a:pPr>
              <a:spcBef>
                <a:spcPts val="0"/>
              </a:spcBef>
            </a:pPr>
            <a:r>
              <a:rPr lang="en-US" altLang="en-US" dirty="0" smtClean="0"/>
              <a:t>December 9, 2014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7" name="Picture 41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8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ture 43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Education Process</a:t>
            </a:r>
          </a:p>
        </p:txBody>
      </p:sp>
      <p:sp>
        <p:nvSpPr>
          <p:cNvPr id="24621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7" name="Rectangle 45"/>
          <p:cNvSpPr txBox="1">
            <a:spLocks noChangeArrowheads="1"/>
          </p:cNvSpPr>
          <p:nvPr/>
        </p:nvSpPr>
        <p:spPr bwMode="auto">
          <a:xfrm>
            <a:off x="914400" y="1752600"/>
            <a:ext cx="7981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Customer goals for usage reduction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Customer action plan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Provides motivation for customer to reduce energy usage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Provides direction for customer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Follow-up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See how savings plan is working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Positive reinforcement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Adjust goals or set additional goals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776245" y="2025736"/>
            <a:ext cx="7772400" cy="1362075"/>
          </a:xfrm>
        </p:spPr>
        <p:txBody>
          <a:bodyPr/>
          <a:lstStyle/>
          <a:p>
            <a:pPr algn="ctr"/>
            <a:r>
              <a:rPr lang="en-US" altLang="en-US" dirty="0" smtClean="0"/>
              <a:t>Contractor implementation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938" y="3241449"/>
            <a:ext cx="8526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in-home education procedures implemented by contractors?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84" y="55563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4530" y="217488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Audit Observation Findings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756881"/>
              </p:ext>
            </p:extLst>
          </p:nvPr>
        </p:nvGraphicFramePr>
        <p:xfrm>
          <a:off x="239585" y="1424364"/>
          <a:ext cx="7262940" cy="455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815"/>
                <a:gridCol w="1295400"/>
                <a:gridCol w="14827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1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2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solidFill>
                            <a:schemeClr val="accent1"/>
                          </a:solidFill>
                        </a:rPr>
                        <a:t>Discussion</a:t>
                      </a:r>
                      <a:endParaRPr lang="en-US" sz="2000" b="1" u="sng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Home Comfort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Issues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solidFill>
                            <a:schemeClr val="accent1"/>
                          </a:solidFill>
                        </a:rPr>
                        <a:t>Energy Bill</a:t>
                      </a:r>
                      <a:endParaRPr lang="en-US" sz="2000" b="1" u="sng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Review with Customer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2000" b="1" u="sng" dirty="0" smtClean="0">
                          <a:solidFill>
                            <a:schemeClr val="accent1"/>
                          </a:solidFill>
                        </a:rPr>
                        <a:t>Home</a:t>
                      </a:r>
                      <a:r>
                        <a:rPr lang="en-US" sz="2000" b="1" u="sng" baseline="0" dirty="0" smtClean="0">
                          <a:solidFill>
                            <a:schemeClr val="accent1"/>
                          </a:solidFill>
                        </a:rPr>
                        <a:t> Walk Through</a:t>
                      </a:r>
                      <a:endParaRPr lang="en-US" sz="2000" b="1" u="sng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Discussed Usage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Discussed Actions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sz="2000" b="1" u="sng" dirty="0" smtClean="0">
                          <a:solidFill>
                            <a:schemeClr val="accent1"/>
                          </a:solidFill>
                        </a:rPr>
                        <a:t>Action Plan</a:t>
                      </a:r>
                      <a:endParaRPr lang="en-US" sz="2000" b="1" u="sng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Recommended actions w/savings potential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Obtained customer commitment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82700" y="6062166"/>
            <a:ext cx="543450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Implementation varies widely by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3577" y="322948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Audit Observation Findings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979118"/>
              </p:ext>
            </p:extLst>
          </p:nvPr>
        </p:nvGraphicFramePr>
        <p:xfrm>
          <a:off x="190332" y="1981200"/>
          <a:ext cx="888858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557"/>
                <a:gridCol w="772920"/>
                <a:gridCol w="1004796"/>
                <a:gridCol w="772920"/>
                <a:gridCol w="1159380"/>
                <a:gridCol w="850212"/>
                <a:gridCol w="1004797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Contractor Discussed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Contractor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#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Obs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% Taken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#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Obs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% Taken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#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Obs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% Taken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Energy Usage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Energy Saving Actions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54%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+mn-lt"/>
                        </a:rPr>
                        <a:t>Heat Setback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Cooling</a:t>
                      </a:r>
                      <a:r>
                        <a:rPr lang="en-US" sz="1800" baseline="0" dirty="0" smtClean="0">
                          <a:latin typeface="+mn-lt"/>
                        </a:rPr>
                        <a:t> Usage Reduction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Lighting Use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Actions with Greatest Potential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Summary of Action</a:t>
                      </a:r>
                      <a:r>
                        <a:rPr lang="en-US" sz="1800" baseline="0" dirty="0" smtClean="0">
                          <a:latin typeface="+mn-lt"/>
                        </a:rPr>
                        <a:t> Opportunities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55%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285597" y="6023075"/>
            <a:ext cx="691888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Implementation varies by contractor within a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01688" y="2824162"/>
            <a:ext cx="7772400" cy="1362075"/>
          </a:xfrm>
        </p:spPr>
        <p:txBody>
          <a:bodyPr/>
          <a:lstStyle/>
          <a:p>
            <a:pPr algn="ctr"/>
            <a:r>
              <a:rPr lang="en-US" altLang="en-US" dirty="0" smtClean="0"/>
              <a:t>Customer actions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865188" y="3404452"/>
            <a:ext cx="7516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customers internalize and act on this information?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0329" y="34766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Customer Response</a:t>
            </a:r>
            <a:br>
              <a:rPr lang="en-US" altLang="en-US" dirty="0" smtClean="0"/>
            </a:br>
            <a:r>
              <a:rPr lang="en-US" altLang="en-US" dirty="0" smtClean="0"/>
              <a:t>Energy Bill Review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2A9AF80-A104-4C03-AF54-E79FBF0FD787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351073"/>
              </p:ext>
            </p:extLst>
          </p:nvPr>
        </p:nvGraphicFramePr>
        <p:xfrm>
          <a:off x="447676" y="1981200"/>
          <a:ext cx="801052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324"/>
                <a:gridCol w="1676400"/>
                <a:gridCol w="17526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Survey Respondents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Reviewed Bills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Explained</a:t>
                      </a:r>
                      <a:r>
                        <a:rPr lang="en-US" baseline="0" dirty="0" smtClean="0"/>
                        <a:t> How Energy Use is 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has Good Understanding of Energy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6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0329" y="34766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Customer Response</a:t>
            </a:r>
            <a:br>
              <a:rPr lang="en-US" altLang="en-US" dirty="0" smtClean="0"/>
            </a:br>
            <a:r>
              <a:rPr lang="en-US" altLang="en-US" dirty="0" smtClean="0"/>
              <a:t>Action Plan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263115"/>
              </p:ext>
            </p:extLst>
          </p:nvPr>
        </p:nvGraphicFramePr>
        <p:xfrm>
          <a:off x="447676" y="1981200"/>
          <a:ext cx="8010524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24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Survey Respondents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r>
                        <a:rPr lang="en-US" baseline="0" dirty="0" smtClean="0"/>
                        <a:t> Gave Written Action Plan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Agreed to Take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Estimated Monetary Savings</a:t>
                      </a:r>
                      <a:r>
                        <a:rPr lang="en-US" baseline="0" dirty="0" smtClean="0"/>
                        <a:t> from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4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0329" y="34766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Customer Response</a:t>
            </a:r>
            <a:br>
              <a:rPr lang="en-US" altLang="en-US" dirty="0" smtClean="0"/>
            </a:br>
            <a:r>
              <a:rPr lang="en-US" altLang="en-US" dirty="0" smtClean="0"/>
              <a:t>Usage Reduction Actions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127766"/>
              </p:ext>
            </p:extLst>
          </p:nvPr>
        </p:nvGraphicFramePr>
        <p:xfrm>
          <a:off x="447676" y="1981200"/>
          <a:ext cx="8010524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24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Survey Respondents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Implemented Energy Saving Actions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Reduced Heating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Reduced Hot Water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Reduced</a:t>
                      </a:r>
                      <a:r>
                        <a:rPr lang="en-US" baseline="0" dirty="0" smtClean="0"/>
                        <a:t> Air Conditioning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9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01688" y="2824163"/>
            <a:ext cx="7772400" cy="833438"/>
          </a:xfrm>
        </p:spPr>
        <p:txBody>
          <a:bodyPr/>
          <a:lstStyle/>
          <a:p>
            <a:pPr algn="ctr"/>
            <a:r>
              <a:rPr lang="en-US" altLang="en-US" dirty="0" smtClean="0"/>
              <a:t>Energy saving impacts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88" y="3404452"/>
            <a:ext cx="7516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education result in reduced energy usage?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0329" y="34766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Energy Usage Impacts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183864"/>
              </p:ext>
            </p:extLst>
          </p:nvPr>
        </p:nvGraphicFramePr>
        <p:xfrm>
          <a:off x="473076" y="1676400"/>
          <a:ext cx="801052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24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Contractor 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Baseload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Pre-Usage (kWh)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7,219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7,762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7,444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% Saved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6.8%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3.1%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3.2%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Electric</a:t>
                      </a:r>
                      <a:r>
                        <a:rPr lang="en-US" baseline="0" dirty="0" smtClean="0"/>
                        <a:t> Heating</a:t>
                      </a:r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Pre-Usage (kWh)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13,518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13,030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13,428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% Saved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6.5%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5.5%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5.6%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 Heating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Pre-Usage (</a:t>
                      </a:r>
                      <a:r>
                        <a:rPr lang="en-US" dirty="0" err="1" smtClean="0"/>
                        <a:t>ccf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1,095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% Saved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7.3%</a:t>
                      </a:r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0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6" descr="Energy use pictur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5080000" cy="37973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01688" y="2824162"/>
            <a:ext cx="7772400" cy="1362075"/>
          </a:xfrm>
        </p:spPr>
        <p:txBody>
          <a:bodyPr/>
          <a:lstStyle/>
          <a:p>
            <a:pPr algn="ctr"/>
            <a:r>
              <a:rPr lang="en-US" alt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8170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3675" y="339424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Connections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242888" y="1680518"/>
            <a:ext cx="8653462" cy="41148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en-US" dirty="0" smtClean="0">
                <a:ln>
                  <a:solidFill>
                    <a:srgbClr val="00B050"/>
                  </a:solidFill>
                </a:ln>
              </a:rPr>
              <a:t>Observations: Contractors 1&amp;3 </a:t>
            </a:r>
          </a:p>
          <a:p>
            <a:pPr lvl="1"/>
            <a:r>
              <a:rPr lang="en-US" altLang="en-US" dirty="0" smtClean="0"/>
              <a:t>More likely to discuss usage and actions</a:t>
            </a:r>
          </a:p>
          <a:p>
            <a:r>
              <a:rPr lang="en-US" altLang="en-US" dirty="0" smtClean="0">
                <a:ln>
                  <a:solidFill>
                    <a:srgbClr val="00B050"/>
                  </a:solidFill>
                </a:ln>
              </a:rPr>
              <a:t>Customer Survey: Customers of Contractors 1&amp;3</a:t>
            </a:r>
          </a:p>
          <a:p>
            <a:pPr lvl="1"/>
            <a:r>
              <a:rPr lang="en-US" altLang="en-US" dirty="0" smtClean="0"/>
              <a:t>More likely to report bill was reviewed</a:t>
            </a:r>
          </a:p>
          <a:p>
            <a:pPr lvl="1"/>
            <a:r>
              <a:rPr lang="en-US" altLang="en-US" dirty="0" smtClean="0"/>
              <a:t>More likely to report action plan</a:t>
            </a:r>
          </a:p>
          <a:p>
            <a:pPr lvl="1"/>
            <a:r>
              <a:rPr lang="en-US" altLang="en-US" dirty="0" smtClean="0"/>
              <a:t>More likely to report reduced usage</a:t>
            </a:r>
          </a:p>
          <a:p>
            <a:r>
              <a:rPr lang="en-US" altLang="en-US" dirty="0" smtClean="0">
                <a:ln>
                  <a:solidFill>
                    <a:srgbClr val="00B050"/>
                  </a:solidFill>
                </a:ln>
              </a:rPr>
              <a:t>Energy Savings - Billing Analysis: </a:t>
            </a:r>
          </a:p>
          <a:p>
            <a:pPr lvl="1"/>
            <a:r>
              <a:rPr lang="en-US" altLang="en-US" dirty="0" smtClean="0"/>
              <a:t>Customers of Contractor 1 – highest electric baseload</a:t>
            </a:r>
          </a:p>
          <a:p>
            <a:pPr lvl="1"/>
            <a:r>
              <a:rPr lang="en-US" altLang="en-US" dirty="0" smtClean="0"/>
              <a:t>Customers of Contractor 3 – highest gas heating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30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Summary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Good procedures have been developed</a:t>
            </a:r>
          </a:p>
          <a:p>
            <a:r>
              <a:rPr lang="en-US" altLang="en-US" dirty="0" smtClean="0"/>
              <a:t>The challenge is implementation</a:t>
            </a:r>
          </a:p>
          <a:p>
            <a:r>
              <a:rPr lang="en-US" altLang="en-US" dirty="0" smtClean="0"/>
              <a:t>Providers must be trained and compensated</a:t>
            </a:r>
          </a:p>
          <a:p>
            <a:r>
              <a:rPr lang="en-US" altLang="en-US" dirty="0" smtClean="0"/>
              <a:t>Quality control and assessment is needed</a:t>
            </a:r>
          </a:p>
          <a:p>
            <a:r>
              <a:rPr lang="en-US" altLang="en-US" dirty="0" smtClean="0"/>
              <a:t>Can impact savings and cost-effectiveness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3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261938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Communication with </a:t>
            </a:r>
            <a:br>
              <a:rPr lang="en-US" altLang="en-US" dirty="0" smtClean="0"/>
            </a:br>
            <a:r>
              <a:rPr lang="en-US" altLang="en-US" dirty="0" smtClean="0"/>
              <a:t>Participant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14767" y="1935808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Understand what is happening in the home and inform implementation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Ensure participant understands how to maximize benefits of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Develop partnership and achieve customer behavioral impacts</a:t>
            </a:r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66326" y="5703540"/>
            <a:ext cx="86589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Providers need to understand the importance of communication.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32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Presentation Overview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Energy Education in Low-Income Programs</a:t>
            </a:r>
          </a:p>
          <a:p>
            <a:r>
              <a:rPr lang="en-US" altLang="en-US" dirty="0" smtClean="0"/>
              <a:t>Contractor Implementation (observations)</a:t>
            </a:r>
          </a:p>
          <a:p>
            <a:r>
              <a:rPr lang="en-US" altLang="en-US" dirty="0" smtClean="0"/>
              <a:t>Customer Reports (surveys)</a:t>
            </a:r>
          </a:p>
          <a:p>
            <a:r>
              <a:rPr lang="en-US" altLang="en-US" dirty="0" smtClean="0"/>
              <a:t>Energy Saving Impacts (billing analysis)</a:t>
            </a:r>
          </a:p>
          <a:p>
            <a:r>
              <a:rPr lang="en-US" altLang="en-US" dirty="0" smtClean="0"/>
              <a:t>Summary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53" name="Picture 41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4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5" name="Picture 43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6" name="Rectangle 44"/>
          <p:cNvSpPr>
            <a:spLocks noGrp="1" noChangeArrowheads="1"/>
          </p:cNvSpPr>
          <p:nvPr>
            <p:ph type="title"/>
          </p:nvPr>
        </p:nvSpPr>
        <p:spPr>
          <a:xfrm>
            <a:off x="335220" y="42386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Assumptions</a:t>
            </a:r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51209" y="2286000"/>
            <a:ext cx="884158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Behavioral changes can reduce energy usage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can identify the changes that will lower </a:t>
            </a:r>
            <a:r>
              <a:rPr lang="en-US" altLang="en-US" dirty="0" smtClean="0"/>
              <a:t>usage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can teach individuals how to change behavior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can motivate individuals to change behavior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230187" y="261938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Measurement Challenge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How do we attribute savings to education?</a:t>
            </a:r>
          </a:p>
          <a:p>
            <a:pPr lvl="1"/>
            <a:r>
              <a:rPr lang="en-US" altLang="en-US" dirty="0" smtClean="0"/>
              <a:t>No random assignment</a:t>
            </a:r>
          </a:p>
          <a:p>
            <a:pPr lvl="1"/>
            <a:r>
              <a:rPr lang="en-US" altLang="en-US" dirty="0" smtClean="0"/>
              <a:t>All customers receive education</a:t>
            </a:r>
          </a:p>
          <a:p>
            <a:pPr lvl="1"/>
            <a:r>
              <a:rPr lang="en-US" altLang="en-US" dirty="0" smtClean="0"/>
              <a:t>Education protocols are program wide</a:t>
            </a:r>
          </a:p>
          <a:p>
            <a:r>
              <a:rPr lang="en-US" altLang="en-US" dirty="0" smtClean="0"/>
              <a:t>Variations in contractor performance</a:t>
            </a:r>
          </a:p>
          <a:p>
            <a:pPr lvl="1"/>
            <a:r>
              <a:rPr lang="en-US" altLang="en-US" dirty="0" smtClean="0"/>
              <a:t>Relationship to customer reports (surveys)</a:t>
            </a:r>
          </a:p>
          <a:p>
            <a:pPr lvl="1"/>
            <a:r>
              <a:rPr lang="en-US" altLang="en-US" dirty="0" smtClean="0"/>
              <a:t>Relationship to usage impacts (billing analysis)</a:t>
            </a:r>
          </a:p>
        </p:txBody>
      </p:sp>
    </p:spTree>
    <p:extLst>
      <p:ext uri="{BB962C8B-B14F-4D97-AF65-F5344CB8AC3E}">
        <p14:creationId xmlns:p14="http://schemas.microsoft.com/office/powerpoint/2010/main" val="122009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0329" y="34766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Achieving Impact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75521" y="1552231"/>
            <a:ext cx="7772400" cy="4114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Are the in-home education procedures implemented by contractors?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customers internalize and act on this information?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Does the education translate into energy savings?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38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01688" y="2824162"/>
            <a:ext cx="7772400" cy="1362075"/>
          </a:xfrm>
        </p:spPr>
        <p:txBody>
          <a:bodyPr/>
          <a:lstStyle/>
          <a:p>
            <a:pPr algn="ctr"/>
            <a:r>
              <a:rPr lang="en-US" altLang="en-US" dirty="0" smtClean="0"/>
              <a:t>Education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1784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7 w 93"/>
              <a:gd name="T1" fmla="*/ 2147483647 h 35"/>
              <a:gd name="T2" fmla="*/ 2147483647 w 93"/>
              <a:gd name="T3" fmla="*/ 0 h 35"/>
              <a:gd name="T4" fmla="*/ 0 w 93"/>
              <a:gd name="T5" fmla="*/ 2147483647 h 35"/>
              <a:gd name="T6" fmla="*/ 2147483647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7 w 94"/>
              <a:gd name="T1" fmla="*/ 2147483647 h 35"/>
              <a:gd name="T2" fmla="*/ 2147483647 w 94"/>
              <a:gd name="T3" fmla="*/ 0 h 35"/>
              <a:gd name="T4" fmla="*/ 0 w 94"/>
              <a:gd name="T5" fmla="*/ 2147483647 h 35"/>
              <a:gd name="T6" fmla="*/ 2147483647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7 w 92"/>
              <a:gd name="T1" fmla="*/ 2147483647 h 35"/>
              <a:gd name="T2" fmla="*/ 2147483647 w 92"/>
              <a:gd name="T3" fmla="*/ 0 h 35"/>
              <a:gd name="T4" fmla="*/ 0 w 92"/>
              <a:gd name="T5" fmla="*/ 2147483647 h 35"/>
              <a:gd name="T6" fmla="*/ 2147483647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7 h 35"/>
              <a:gd name="T2" fmla="*/ 2147483647 w 92"/>
              <a:gd name="T3" fmla="*/ 0 h 35"/>
              <a:gd name="T4" fmla="*/ 2147483647 w 92"/>
              <a:gd name="T5" fmla="*/ 2147483647 h 35"/>
              <a:gd name="T6" fmla="*/ 0 w 92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7 h 35"/>
              <a:gd name="T2" fmla="*/ 2147483647 w 94"/>
              <a:gd name="T3" fmla="*/ 0 h 35"/>
              <a:gd name="T4" fmla="*/ 2147483647 w 94"/>
              <a:gd name="T5" fmla="*/ 2147483647 h 35"/>
              <a:gd name="T6" fmla="*/ 0 w 94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7 h 35"/>
              <a:gd name="T2" fmla="*/ 2147483647 w 93"/>
              <a:gd name="T3" fmla="*/ 0 h 35"/>
              <a:gd name="T4" fmla="*/ 2147483647 w 93"/>
              <a:gd name="T5" fmla="*/ 2147483647 h 35"/>
              <a:gd name="T6" fmla="*/ 0 w 93"/>
              <a:gd name="T7" fmla="*/ 2147483647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593" name="Picture 41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4" name="Picture 4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5" name="Picture 43" descr="BD147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96" name="Rectangle 4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Education Process</a:t>
            </a:r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7" name="Rectangle 45"/>
          <p:cNvSpPr txBox="1">
            <a:spLocks noChangeArrowheads="1"/>
          </p:cNvSpPr>
          <p:nvPr/>
        </p:nvSpPr>
        <p:spPr bwMode="auto">
          <a:xfrm>
            <a:off x="9144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Partnership between program/educator and customer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If successful, customer has more motivation to take steps to reduce energy usage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j-lt"/>
              </a:rPr>
              <a:t>Understanding the energy bills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If the customer understands how to read the bill and determine when usage is decreasing, it provides positive re-enforcement for energy-saving actions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j-lt"/>
              </a:rPr>
              <a:t>Energy use and costs around the home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+mn-lt"/>
              </a:rPr>
              <a:t>Allows customer to make decisions about energy usage based on the costs of those uses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528</TotalTime>
  <Words>811</Words>
  <Application>Microsoft Office PowerPoint</Application>
  <PresentationFormat>On-screen Show (4:3)</PresentationFormat>
  <Paragraphs>276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Power Point Template - Cover and Page</vt:lpstr>
      <vt:lpstr>Energy Education in the Home</vt:lpstr>
      <vt:lpstr>PowerPoint Presentation</vt:lpstr>
      <vt:lpstr>Communication with  Participant</vt:lpstr>
      <vt:lpstr>Presentation Overview</vt:lpstr>
      <vt:lpstr>Assumptions</vt:lpstr>
      <vt:lpstr>Measurement Challenge</vt:lpstr>
      <vt:lpstr>Achieving Impact</vt:lpstr>
      <vt:lpstr>Education Procedures</vt:lpstr>
      <vt:lpstr>Education Process</vt:lpstr>
      <vt:lpstr>Education Process</vt:lpstr>
      <vt:lpstr>Contractor implementation</vt:lpstr>
      <vt:lpstr>Audit Observation Findings</vt:lpstr>
      <vt:lpstr>Audit Observation Findings</vt:lpstr>
      <vt:lpstr>Customer actions</vt:lpstr>
      <vt:lpstr>Customer Response Energy Bill Review</vt:lpstr>
      <vt:lpstr>Customer Response Action Plan</vt:lpstr>
      <vt:lpstr>Customer Response Usage Reduction Actions</vt:lpstr>
      <vt:lpstr>Energy saving impacts</vt:lpstr>
      <vt:lpstr>Energy Usage Impacts</vt:lpstr>
      <vt:lpstr>summary</vt:lpstr>
      <vt:lpstr>Connections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Jackie-Berger</dc:creator>
  <cp:lastModifiedBy>Alicia Cassio</cp:lastModifiedBy>
  <cp:revision>65</cp:revision>
  <dcterms:created xsi:type="dcterms:W3CDTF">2014-10-31T14:32:31Z</dcterms:created>
  <dcterms:modified xsi:type="dcterms:W3CDTF">2014-12-11T12:53:36Z</dcterms:modified>
</cp:coreProperties>
</file>